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92" r:id="rId5"/>
    <p:sldId id="293" r:id="rId6"/>
    <p:sldId id="301" r:id="rId7"/>
    <p:sldId id="300" r:id="rId8"/>
    <p:sldId id="302" r:id="rId9"/>
    <p:sldId id="303" r:id="rId10"/>
    <p:sldId id="304" r:id="rId11"/>
    <p:sldId id="294" r:id="rId12"/>
    <p:sldId id="296" r:id="rId13"/>
    <p:sldId id="297" r:id="rId14"/>
    <p:sldId id="298" r:id="rId15"/>
    <p:sldId id="299" r:id="rId16"/>
    <p:sldId id="305" r:id="rId17"/>
    <p:sldId id="275" r:id="rId18"/>
    <p:sldId id="284" r:id="rId19"/>
    <p:sldId id="270" r:id="rId20"/>
    <p:sldId id="271" r:id="rId21"/>
    <p:sldId id="27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9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STRETCH TARGET</c:v>
                </c:pt>
              </c:strCache>
            </c:strRef>
          </c:tx>
          <c:spPr>
            <a:solidFill>
              <a:srgbClr val="00B050"/>
            </a:solidFill>
          </c:spPr>
          <c:dLbls>
            <c:numFmt formatCode="#,##0" sourceLinked="0"/>
            <c:txPr>
              <a:bodyPr rot="-5400000" vert="horz"/>
              <a:lstStyle/>
              <a:p>
                <a:pPr>
                  <a:defRPr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Sheet1!$A$2:$A$7</c:f>
              <c:strCache>
                <c:ptCount val="6"/>
                <c:pt idx="0">
                  <c:v>SEPT'14</c:v>
                </c:pt>
                <c:pt idx="1">
                  <c:v>OCT'14</c:v>
                </c:pt>
                <c:pt idx="2">
                  <c:v>NOV'14</c:v>
                </c:pt>
                <c:pt idx="3">
                  <c:v>DEC'14</c:v>
                </c:pt>
                <c:pt idx="4">
                  <c:v>JAN'15</c:v>
                </c:pt>
                <c:pt idx="5">
                  <c:v>FEB'15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48000</c:v>
                </c:pt>
                <c:pt idx="1">
                  <c:v>60000</c:v>
                </c:pt>
                <c:pt idx="2">
                  <c:v>66000</c:v>
                </c:pt>
                <c:pt idx="3">
                  <c:v>66000</c:v>
                </c:pt>
                <c:pt idx="4">
                  <c:v>60000</c:v>
                </c:pt>
                <c:pt idx="5">
                  <c:v>60000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MANAGEMENT TARGET</c:v>
                </c:pt>
              </c:strCache>
            </c:strRef>
          </c:tx>
          <c:spPr>
            <a:solidFill>
              <a:srgbClr val="0000FF"/>
            </a:solidFill>
          </c:spPr>
          <c:dLbls>
            <c:numFmt formatCode="#,##0" sourceLinked="0"/>
            <c:txPr>
              <a:bodyPr rot="-5400000" vert="horz"/>
              <a:lstStyle/>
              <a:p>
                <a:pPr>
                  <a:defRPr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Sheet1!$A$2:$A$7</c:f>
              <c:strCache>
                <c:ptCount val="6"/>
                <c:pt idx="0">
                  <c:v>SEPT'14</c:v>
                </c:pt>
                <c:pt idx="1">
                  <c:v>OCT'14</c:v>
                </c:pt>
                <c:pt idx="2">
                  <c:v>NOV'14</c:v>
                </c:pt>
                <c:pt idx="3">
                  <c:v>DEC'14</c:v>
                </c:pt>
                <c:pt idx="4">
                  <c:v>JAN'15</c:v>
                </c:pt>
                <c:pt idx="5">
                  <c:v>FEB'15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44000</c:v>
                </c:pt>
                <c:pt idx="1">
                  <c:v>55000.000000000007</c:v>
                </c:pt>
                <c:pt idx="2">
                  <c:v>60500.000000000007</c:v>
                </c:pt>
                <c:pt idx="3">
                  <c:v>60500.000000000007</c:v>
                </c:pt>
                <c:pt idx="4">
                  <c:v>55000.000000000007</c:v>
                </c:pt>
                <c:pt idx="5">
                  <c:v>55000.000000000007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 ACHEIVEMENT</c:v>
                </c:pt>
              </c:strCache>
            </c:strRef>
          </c:tx>
          <c:spPr>
            <a:solidFill>
              <a:srgbClr val="FF0000"/>
            </a:solidFill>
          </c:spPr>
          <c:dLbls>
            <c:dLbl>
              <c:idx val="1"/>
              <c:layout>
                <c:manualLayout>
                  <c:x val="0"/>
                  <c:y val="-0.15109890109890112"/>
                </c:manualLayout>
              </c:layout>
              <c:dLblPos val="inBase"/>
              <c:showVal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numFmt formatCode="#,##0" sourceLinked="0"/>
            <c:txPr>
              <a:bodyPr rot="-5400000" vert="horz"/>
              <a:lstStyle/>
              <a:p>
                <a:pPr>
                  <a:defRPr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Sheet1!$A$2:$A$7</c:f>
              <c:strCache>
                <c:ptCount val="6"/>
                <c:pt idx="0">
                  <c:v>SEPT'14</c:v>
                </c:pt>
                <c:pt idx="1">
                  <c:v>OCT'14</c:v>
                </c:pt>
                <c:pt idx="2">
                  <c:v>NOV'14</c:v>
                </c:pt>
                <c:pt idx="3">
                  <c:v>DEC'14</c:v>
                </c:pt>
                <c:pt idx="4">
                  <c:v>JAN'15</c:v>
                </c:pt>
                <c:pt idx="5">
                  <c:v>FEB'15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29750</c:v>
                </c:pt>
                <c:pt idx="1">
                  <c:v>30111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axId val="89633536"/>
        <c:axId val="89635072"/>
      </c:barChart>
      <c:catAx>
        <c:axId val="8963353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9635072"/>
        <c:crosses val="autoZero"/>
        <c:auto val="1"/>
        <c:lblAlgn val="ctr"/>
        <c:lblOffset val="100"/>
      </c:catAx>
      <c:valAx>
        <c:axId val="89635072"/>
        <c:scaling>
          <c:orientation val="minMax"/>
        </c:scaling>
        <c:axPos val="l"/>
        <c:majorGridlines/>
        <c:numFmt formatCode="#,##0" sourceLinked="0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96335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9"/>
  <c:chart>
    <c:plotArea>
      <c:layout>
        <c:manualLayout>
          <c:layoutTarget val="inner"/>
          <c:xMode val="edge"/>
          <c:yMode val="edge"/>
          <c:x val="0.10793164916885398"/>
          <c:y val="4.7252747252747314E-2"/>
          <c:w val="0.58530796150481157"/>
          <c:h val="0.842401574803149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STRETCH TARGET</c:v>
                </c:pt>
              </c:strCache>
            </c:strRef>
          </c:tx>
          <c:spPr>
            <a:solidFill>
              <a:srgbClr val="00B050"/>
            </a:solidFill>
          </c:spPr>
          <c:dLbls>
            <c:numFmt formatCode="#,##0" sourceLinked="0"/>
            <c:txPr>
              <a:bodyPr rot="-5400000" vert="horz"/>
              <a:lstStyle/>
              <a:p>
                <a:pPr>
                  <a:defRPr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Sheet1!$A$2:$A$7</c:f>
              <c:strCache>
                <c:ptCount val="6"/>
                <c:pt idx="0">
                  <c:v>SEPT'14</c:v>
                </c:pt>
                <c:pt idx="1">
                  <c:v>OCT'14</c:v>
                </c:pt>
                <c:pt idx="2">
                  <c:v>NOV'14</c:v>
                </c:pt>
                <c:pt idx="3">
                  <c:v>DEC'14</c:v>
                </c:pt>
                <c:pt idx="4">
                  <c:v>JAN'15</c:v>
                </c:pt>
                <c:pt idx="5">
                  <c:v>FEB'15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18205</c:v>
                </c:pt>
                <c:pt idx="1">
                  <c:v>12870.000000000002</c:v>
                </c:pt>
                <c:pt idx="2">
                  <c:v>15004.000000000002</c:v>
                </c:pt>
                <c:pt idx="3">
                  <c:v>13937.000000000002</c:v>
                </c:pt>
                <c:pt idx="4">
                  <c:v>12870.000000000002</c:v>
                </c:pt>
                <c:pt idx="5">
                  <c:v>12870.000000000002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MANAGEMENT TARGET</c:v>
                </c:pt>
              </c:strCache>
            </c:strRef>
          </c:tx>
          <c:spPr>
            <a:solidFill>
              <a:srgbClr val="0000FF"/>
            </a:solidFill>
          </c:spPr>
          <c:dLbls>
            <c:numFmt formatCode="#,##0" sourceLinked="0"/>
            <c:txPr>
              <a:bodyPr rot="-5400000" vert="horz"/>
              <a:lstStyle/>
              <a:p>
                <a:pPr>
                  <a:defRPr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Sheet1!$A$2:$A$7</c:f>
              <c:strCache>
                <c:ptCount val="6"/>
                <c:pt idx="0">
                  <c:v>SEPT'14</c:v>
                </c:pt>
                <c:pt idx="1">
                  <c:v>OCT'14</c:v>
                </c:pt>
                <c:pt idx="2">
                  <c:v>NOV'14</c:v>
                </c:pt>
                <c:pt idx="3">
                  <c:v>DEC'14</c:v>
                </c:pt>
                <c:pt idx="4">
                  <c:v>JAN'15</c:v>
                </c:pt>
                <c:pt idx="5">
                  <c:v>FEB'15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16550</c:v>
                </c:pt>
                <c:pt idx="1">
                  <c:v>11700</c:v>
                </c:pt>
                <c:pt idx="2">
                  <c:v>13640</c:v>
                </c:pt>
                <c:pt idx="3">
                  <c:v>12670</c:v>
                </c:pt>
                <c:pt idx="4">
                  <c:v>11700</c:v>
                </c:pt>
                <c:pt idx="5">
                  <c:v>11700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 ACHEIVEMENT</c:v>
                </c:pt>
              </c:strCache>
            </c:strRef>
          </c:tx>
          <c:spPr>
            <a:solidFill>
              <a:srgbClr val="FF0000"/>
            </a:solidFill>
          </c:spPr>
          <c:dLbls>
            <c:dLbl>
              <c:idx val="0"/>
              <c:layout>
                <c:manualLayout>
                  <c:x val="1.3888888888888894E-3"/>
                  <c:y val="5.4945054945055964E-3"/>
                </c:manualLayout>
              </c:layout>
              <c:dLblPos val="ctr"/>
              <c:showVal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numFmt formatCode="#,##0" sourceLinked="0"/>
            <c:txPr>
              <a:bodyPr rot="-5400000" vert="horz"/>
              <a:lstStyle/>
              <a:p>
                <a:pPr>
                  <a:defRPr sz="10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ctr"/>
            <c:showVal val="1"/>
          </c:dLbls>
          <c:cat>
            <c:strRef>
              <c:f>Sheet1!$A$2:$A$7</c:f>
              <c:strCache>
                <c:ptCount val="6"/>
                <c:pt idx="0">
                  <c:v>SEPT'14</c:v>
                </c:pt>
                <c:pt idx="1">
                  <c:v>OCT'14</c:v>
                </c:pt>
                <c:pt idx="2">
                  <c:v>NOV'14</c:v>
                </c:pt>
                <c:pt idx="3">
                  <c:v>DEC'14</c:v>
                </c:pt>
                <c:pt idx="4">
                  <c:v>JAN'15</c:v>
                </c:pt>
                <c:pt idx="5">
                  <c:v>FEB'15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1909</c:v>
                </c:pt>
                <c:pt idx="1">
                  <c:v>3250</c:v>
                </c:pt>
              </c:numCache>
            </c:numRef>
          </c:val>
        </c:ser>
        <c:axId val="79418112"/>
        <c:axId val="79419648"/>
      </c:barChart>
      <c:catAx>
        <c:axId val="79418112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9419648"/>
        <c:crosses val="autoZero"/>
        <c:auto val="1"/>
        <c:lblAlgn val="ctr"/>
        <c:lblOffset val="100"/>
      </c:catAx>
      <c:valAx>
        <c:axId val="79419648"/>
        <c:scaling>
          <c:orientation val="minMax"/>
        </c:scaling>
        <c:axPos val="l"/>
        <c:majorGridlines/>
        <c:numFmt formatCode="#,##0" sourceLinked="0"/>
        <c:tickLblPos val="nextTo"/>
        <c:txPr>
          <a:bodyPr/>
          <a:lstStyle/>
          <a:p>
            <a:pPr>
              <a:defRPr sz="16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794181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2FF968-C513-4EBA-9EB5-F31B8005D308}" type="datetimeFigureOut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9300"/>
            <a:ext cx="5854700" cy="4322763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4B1755-9DFD-4C69-866D-BA0F20BB5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BCCC8-D954-4887-A105-364A5F042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BCCC8-D954-4887-A105-364A5F0422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B1755-9DFD-4C69-866D-BA0F20BB53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4B1755-9DFD-4C69-866D-BA0F20BB53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28459-0265-460B-BD06-EABEC8E073AA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B7DAD-2DB7-4307-A660-AEC9B1188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835AA-6E2D-4477-B9EE-0FF61FFD108C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D2C02-52E6-4733-9677-147FA5717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70A8F-3816-40CF-B5B4-08BD34511F15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5675C-D8D8-42E0-BB7E-D81C5B6A5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70926-B3A4-4138-828C-0262DCF60AA9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3A56B-E508-4962-A3C4-1201B4F4D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5DB-6C09-48E7-8818-019662B0BB46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64F4-4A99-481E-9381-F0B0112F3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DD5A9-3FE8-426D-BC95-9E1B9A2575F7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A2F7-1574-4FC0-A77C-BCCE38422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4E095-1DDF-4AE8-BE9C-F4CBCF188E61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1DC3-AA31-4320-B75F-CB5DE39CA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A808B-0E61-4FAA-B8B0-DF4D95B1FF68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5A52-E135-4D67-9276-C308BCD7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8B67E-43C0-43EB-A0C7-73E6DF0A2942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2DE2-3BA6-44EA-81D9-873B52089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F6D8-2507-4B9B-905D-FAFF195560D1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8BFC2-8624-47A6-BFE0-24A4D029B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EF00A-3E8F-460B-89E8-E2B009B432F9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49466-406B-400D-8062-53CAA1744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B9262E-2C8A-4A1D-8B90-2EDC16C54CDF}" type="datetime1">
              <a:rPr lang="en-US"/>
              <a:pPr>
                <a:defRPr/>
              </a:pPr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9D60BF-4066-4ECC-9B0C-7BCF8A9E9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0" y="1865313"/>
            <a:ext cx="8763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cs typeface="Arial" pitchFamily="34" charset="0"/>
              </a:rPr>
              <a:t>Consumer </a:t>
            </a:r>
            <a:r>
              <a:rPr lang="en-US" sz="3200" b="1" dirty="0">
                <a:cs typeface="Arial" pitchFamily="34" charset="0"/>
              </a:rPr>
              <a:t>Credit Group (CCG)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cs typeface="Arial" pitchFamily="34" charset="0"/>
              </a:rPr>
              <a:t>Sales Incentive Scheme </a:t>
            </a:r>
            <a:r>
              <a:rPr lang="en-US" sz="3200" b="1" dirty="0" smtClean="0">
                <a:cs typeface="Arial" pitchFamily="34" charset="0"/>
              </a:rPr>
              <a:t>Refresher Briefing</a:t>
            </a:r>
            <a:endParaRPr lang="en-US" sz="3200" b="1" dirty="0"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cs typeface="Arial" pitchFamily="34" charset="0"/>
              </a:rPr>
              <a:t>20</a:t>
            </a:r>
            <a:r>
              <a:rPr lang="en-US" sz="3200" b="1" baseline="30000" dirty="0" smtClean="0">
                <a:cs typeface="Arial" pitchFamily="34" charset="0"/>
              </a:rPr>
              <a:t>th</a:t>
            </a:r>
            <a:r>
              <a:rPr lang="en-US" sz="3200" b="1" dirty="0" smtClean="0">
                <a:cs typeface="Arial" pitchFamily="34" charset="0"/>
              </a:rPr>
              <a:t> Oct 2014</a:t>
            </a:r>
            <a:endParaRPr lang="en-US" sz="3200" b="1" dirty="0">
              <a:cs typeface="Arial" pitchFamily="34" charset="0"/>
            </a:endParaRPr>
          </a:p>
          <a:p>
            <a:pPr algn="ctr"/>
            <a:endParaRPr 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ABB44-5751-424C-95AE-767A8908F51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62001"/>
            <a:ext cx="8458200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ea typeface="+mj-ea"/>
                <a:cs typeface="Arial" pitchFamily="34" charset="0"/>
              </a:rPr>
              <a:t>Tip 3 : Higher Take Up Rate (Blended Ratio)!</a:t>
            </a:r>
            <a:endParaRPr lang="en-US" sz="2000" b="1" dirty="0">
              <a:solidFill>
                <a:srgbClr val="FF0000"/>
              </a:solidFill>
              <a:latin typeface="+mn-lt"/>
              <a:ea typeface="+mj-ea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214120"/>
          <a:ext cx="8839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"/>
                <a:gridCol w="1120367"/>
                <a:gridCol w="1571473"/>
                <a:gridCol w="1676400"/>
                <a:gridCol w="762000"/>
                <a:gridCol w="1447800"/>
                <a:gridCol w="1219199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Group 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PF (S&amp;P RM)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Approved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Submission 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Sales RM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Ticket Size RM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 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Alpha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245,000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7,000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Bravo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Charlie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Elite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250F-8B68-4E47-89B4-9212F00CB83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143000"/>
            <a:ext cx="1828800" cy="281940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7461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What It Takes To Hit 100% Target? (Cont’d)</a:t>
            </a:r>
            <a:endParaRPr lang="en-US" sz="4000" b="1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8458200" cy="5937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Sales &amp; Marketing Strategy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61F3E-9E16-4568-8EFB-E7F763ACCFA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4800" y="914400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dirty="0" smtClean="0">
                <a:cs typeface="Arial" pitchFamily="34" charset="0"/>
              </a:rPr>
              <a:t>1. Leaflet Drop Activity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19335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590800" y="2667000"/>
            <a:ext cx="4572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7050" y="1752600"/>
            <a:ext cx="12763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752600"/>
            <a:ext cx="13716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4343400" y="2667000"/>
            <a:ext cx="4572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04800" y="4191000"/>
            <a:ext cx="8534400" cy="22621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b="1" dirty="0" smtClean="0">
                <a:cs typeface="Arial" pitchFamily="34" charset="0"/>
              </a:rPr>
              <a:t>It’s all about location. You know best on your area.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b="1" dirty="0" smtClean="0">
                <a:cs typeface="Arial" pitchFamily="34" charset="0"/>
              </a:rPr>
              <a:t>Plan your leaflet drop activity calendar. i.e. month end, mid month or early of the month. Make it a recurring activity.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b="1" dirty="0" smtClean="0">
                <a:cs typeface="Arial" pitchFamily="34" charset="0"/>
              </a:rPr>
              <a:t>Bigger area require more resources i.e. Outsource to local area vendor for leaflet drop if it’s cost efficient. </a:t>
            </a:r>
          </a:p>
          <a:p>
            <a:pPr marL="342900" indent="-342900"/>
            <a:endParaRPr lang="en-US" b="1" dirty="0" smtClean="0">
              <a:cs typeface="Arial" pitchFamily="34" charset="0"/>
            </a:endParaRPr>
          </a:p>
          <a:p>
            <a:pPr marL="342900" indent="-342900" algn="ctr"/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THINK OUTSIDE THE BOX!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875"/>
            <a:ext cx="8839200" cy="5937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Sales &amp; Marketing Strategy (Cont’d)</a:t>
            </a:r>
            <a:endParaRPr lang="en-US" sz="4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61F3E-9E16-4568-8EFB-E7F763ACCFA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4800" y="914400"/>
            <a:ext cx="7010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>
                <a:cs typeface="Arial" pitchFamily="34" charset="0"/>
              </a:rPr>
              <a:t>Road show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04800" y="1676400"/>
            <a:ext cx="8534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b="1" dirty="0" smtClean="0">
                <a:cs typeface="Arial" pitchFamily="34" charset="0"/>
              </a:rPr>
              <a:t>High traffic area</a:t>
            </a:r>
          </a:p>
        </p:txBody>
      </p:sp>
      <p:pic>
        <p:nvPicPr>
          <p:cNvPr id="11" name="Picture 10" descr="imagesCAN1TW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00200"/>
            <a:ext cx="1565910" cy="104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57200" y="2971800"/>
            <a:ext cx="8534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 startAt="2"/>
            </a:pPr>
            <a:r>
              <a:rPr lang="en-US" b="1" dirty="0" smtClean="0">
                <a:cs typeface="Arial" pitchFamily="34" charset="0"/>
              </a:rPr>
              <a:t>Know your target segment. i.e. income group low – middle income group</a:t>
            </a:r>
          </a:p>
        </p:txBody>
      </p:sp>
      <p:pic>
        <p:nvPicPr>
          <p:cNvPr id="17" name="Picture 16" descr="imagesCAR4O1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352800"/>
            <a:ext cx="1646873" cy="1201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609600" y="4800600"/>
            <a:ext cx="85344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lphaLcPeriod" startAt="3"/>
            </a:pPr>
            <a:r>
              <a:rPr lang="en-US" b="1" dirty="0" smtClean="0">
                <a:cs typeface="Arial" pitchFamily="34" charset="0"/>
              </a:rPr>
              <a:t>Take into consideration the cost efficiency i.e. return on investment e.g. cost to set up a road show VS the take up rate during the road show</a:t>
            </a:r>
          </a:p>
        </p:txBody>
      </p:sp>
      <p:pic>
        <p:nvPicPr>
          <p:cNvPr id="19" name="Picture 18" descr="imagesCACRX8W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20" y="5375910"/>
            <a:ext cx="1325880" cy="948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875"/>
            <a:ext cx="8839200" cy="5937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Sales &amp; Marketing Strategy (Cont’d)</a:t>
            </a:r>
            <a:endParaRPr lang="en-US" sz="4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4800" y="914400"/>
            <a:ext cx="7010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 smtClean="0">
                <a:cs typeface="Arial" pitchFamily="34" charset="0"/>
              </a:rPr>
              <a:t>Branch  </a:t>
            </a:r>
            <a:endParaRPr lang="en-US" sz="2400" b="1" dirty="0">
              <a:cs typeface="Arial" pitchFamily="34" charset="0"/>
            </a:endParaRPr>
          </a:p>
        </p:txBody>
      </p:sp>
      <p:pic>
        <p:nvPicPr>
          <p:cNvPr id="13" name="Picture 1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11555"/>
            <a:ext cx="1362075" cy="817245"/>
          </a:xfrm>
          <a:prstGeom prst="rect">
            <a:avLst/>
          </a:prstGeom>
        </p:spPr>
      </p:pic>
      <p:pic>
        <p:nvPicPr>
          <p:cNvPr id="15" name="Picture 14" descr="imagesCAMSAEI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076450"/>
            <a:ext cx="1276350" cy="1276350"/>
          </a:xfrm>
          <a:prstGeom prst="rect">
            <a:avLst/>
          </a:prstGeom>
        </p:spPr>
      </p:pic>
      <p:pic>
        <p:nvPicPr>
          <p:cNvPr id="16" name="Picture 15" descr="imagesCAM0ABQ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2143125"/>
            <a:ext cx="1047750" cy="1057275"/>
          </a:xfrm>
          <a:prstGeom prst="rect">
            <a:avLst/>
          </a:prstGeom>
        </p:spPr>
      </p:pic>
      <p:pic>
        <p:nvPicPr>
          <p:cNvPr id="20" name="Picture 19" descr="imagesCA24F6V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0" y="2209800"/>
            <a:ext cx="1390650" cy="923925"/>
          </a:xfrm>
          <a:prstGeom prst="rect">
            <a:avLst/>
          </a:prstGeom>
        </p:spPr>
      </p:pic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0" y="3657600"/>
            <a:ext cx="9144000" cy="29854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b="1" dirty="0" smtClean="0">
                <a:cs typeface="Arial" pitchFamily="34" charset="0"/>
              </a:rPr>
              <a:t>Plan your open day well. i.e. date, time, activities, resources.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b="1" dirty="0" smtClean="0">
                <a:cs typeface="Arial" pitchFamily="34" charset="0"/>
              </a:rPr>
              <a:t>Ensure you know your objective for the open day. i.e. product awareness/ branch existence (awareness) 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b="1" dirty="0" smtClean="0">
                <a:cs typeface="Arial" pitchFamily="34" charset="0"/>
              </a:rPr>
              <a:t>Ensure the activity organized are in line with objective set. i.e. product awareness (leaflet/ buntings), cross sell (activity to entice customer to take up the product on the spot, auto-generate leads from potential customer).</a:t>
            </a:r>
          </a:p>
          <a:p>
            <a:pPr marL="342900" indent="-342900" algn="ctr">
              <a:spcAft>
                <a:spcPts val="600"/>
              </a:spcAf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 algn="ctr">
              <a:spcAft>
                <a:spcPts val="600"/>
              </a:spcAft>
            </a:pPr>
            <a:r>
              <a:rPr lang="en-US" sz="2000" b="1" dirty="0" smtClean="0">
                <a:solidFill>
                  <a:srgbClr val="FF0000"/>
                </a:solidFill>
              </a:rPr>
              <a:t>The most brilliant idea, with no execution, is worth $20.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The most brilliant idea takes great execution to be worth $20,000,000!</a:t>
            </a:r>
            <a:endParaRPr lang="en-US" sz="20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5" name="Plus 24"/>
          <p:cNvSpPr/>
          <p:nvPr/>
        </p:nvSpPr>
        <p:spPr>
          <a:xfrm>
            <a:off x="3371850" y="2514600"/>
            <a:ext cx="381000" cy="4572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5429250" y="2514600"/>
            <a:ext cx="381000" cy="4572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875"/>
            <a:ext cx="8839200" cy="5937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Sales &amp; Marketing Strategy (Cont’d)</a:t>
            </a:r>
            <a:endParaRPr lang="en-US" sz="4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4800" y="914400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 smtClean="0">
                <a:cs typeface="Arial" pitchFamily="34" charset="0"/>
              </a:rPr>
              <a:t>Know your stuff well   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152400" y="2159437"/>
            <a:ext cx="8839200" cy="39395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2000" b="1" dirty="0" smtClean="0">
                <a:cs typeface="Arial" pitchFamily="34" charset="0"/>
              </a:rPr>
              <a:t>Get to know what you are suppose to sell. e.g. </a:t>
            </a:r>
            <a:r>
              <a:rPr lang="en-US" sz="2000" b="1" dirty="0" err="1" smtClean="0">
                <a:cs typeface="Arial" pitchFamily="34" charset="0"/>
              </a:rPr>
              <a:t>Aeon-iCash</a:t>
            </a:r>
            <a:r>
              <a:rPr lang="en-US" sz="2000" b="1" dirty="0" smtClean="0">
                <a:cs typeface="Arial" pitchFamily="34" charset="0"/>
              </a:rPr>
              <a:t> + </a:t>
            </a:r>
            <a:r>
              <a:rPr lang="en-US" sz="2000" b="1" dirty="0" err="1" smtClean="0">
                <a:cs typeface="Arial" pitchFamily="34" charset="0"/>
              </a:rPr>
              <a:t>Aeon</a:t>
            </a:r>
            <a:r>
              <a:rPr lang="en-US" sz="2000" b="1" dirty="0" smtClean="0">
                <a:cs typeface="Arial" pitchFamily="34" charset="0"/>
              </a:rPr>
              <a:t> Credit Card 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2000" b="1" dirty="0" smtClean="0">
                <a:cs typeface="Arial" pitchFamily="34" charset="0"/>
              </a:rPr>
              <a:t>Get to know the product features well. All the product info must be at your finger tips.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endParaRPr lang="en-US" sz="2000" b="1" dirty="0" smtClean="0"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AutoNum type="alphaLcPeriod"/>
            </a:pPr>
            <a:endParaRPr lang="en-US" sz="2000" b="1" dirty="0" smtClean="0"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en-US" sz="2000" b="1" dirty="0" smtClean="0">
                <a:cs typeface="Arial" pitchFamily="34" charset="0"/>
              </a:rPr>
              <a:t>Know your target and set that target for you to must achieve i.e. target set by management. Without a target, there will be no drive/ direction. </a:t>
            </a:r>
          </a:p>
          <a:p>
            <a:pPr marL="342900" indent="-342900">
              <a:spcAft>
                <a:spcPts val="600"/>
              </a:spcAft>
            </a:pPr>
            <a:endParaRPr lang="en-US" sz="2000" b="1" dirty="0" smtClean="0"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</a:pPr>
            <a:endParaRPr lang="en-US" sz="2000" b="1" dirty="0" smtClean="0">
              <a:cs typeface="Arial" pitchFamily="34" charset="0"/>
            </a:endParaRPr>
          </a:p>
        </p:txBody>
      </p:sp>
      <p:pic>
        <p:nvPicPr>
          <p:cNvPr id="14" name="Picture 13" descr="imagesCAR5DKM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82" y="3178827"/>
            <a:ext cx="1043940" cy="784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 descr="imagesCA3LKX9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4867275"/>
            <a:ext cx="1181100" cy="1228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imagesCA4YMEV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5" y="762000"/>
            <a:ext cx="1419225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5875"/>
            <a:ext cx="8839200" cy="5937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Sales &amp; Marketing Strategy (Cont’d)</a:t>
            </a:r>
            <a:endParaRPr lang="en-US" sz="4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04800" y="914400"/>
            <a:ext cx="7010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b="1" dirty="0" smtClean="0">
                <a:cs typeface="Arial" pitchFamily="34" charset="0"/>
              </a:rPr>
              <a:t>Monitor &amp; Measure   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152400" y="2159437"/>
            <a:ext cx="8839200" cy="28623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AutoNum type="alphaLcPeriod"/>
            </a:pPr>
            <a:r>
              <a:rPr lang="en-US" sz="2000" b="1" dirty="0" smtClean="0">
                <a:cs typeface="Arial" pitchFamily="34" charset="0"/>
              </a:rPr>
              <a:t>Close monitoring. i.e. sales &amp; marketing strategy implemented, sales staff daily activities and planned activities throughout the whole month.</a:t>
            </a:r>
          </a:p>
          <a:p>
            <a:pPr marL="457200" indent="-457200">
              <a:spcAft>
                <a:spcPts val="600"/>
              </a:spcAft>
              <a:buAutoNum type="alphaLcPeriod"/>
            </a:pPr>
            <a:endParaRPr lang="en-US" sz="2000" b="1" dirty="0" smtClean="0"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</a:pPr>
            <a:endParaRPr lang="en-US" sz="2000" b="1" dirty="0" smtClean="0">
              <a:cs typeface="Arial" pitchFamily="34" charset="0"/>
            </a:endParaRPr>
          </a:p>
          <a:p>
            <a:pPr marL="457200" indent="-457200">
              <a:spcAft>
                <a:spcPts val="600"/>
              </a:spcAft>
              <a:buAutoNum type="alphaLcPeriod"/>
            </a:pPr>
            <a:r>
              <a:rPr lang="en-US" sz="2000" b="1" dirty="0" smtClean="0">
                <a:cs typeface="Arial" pitchFamily="34" charset="0"/>
              </a:rPr>
              <a:t>Ensure all strategy to be implemented is measurable. i.e. budget versus actual achievement.</a:t>
            </a:r>
          </a:p>
          <a:p>
            <a:pPr marL="457200" indent="-457200">
              <a:spcAft>
                <a:spcPts val="600"/>
              </a:spcAft>
              <a:buAutoNum type="alphaLcPeriod"/>
            </a:pPr>
            <a:endParaRPr lang="en-US" sz="2000" b="1" dirty="0" smtClean="0">
              <a:cs typeface="Arial" pitchFamily="34" charset="0"/>
            </a:endParaRPr>
          </a:p>
        </p:txBody>
      </p:sp>
      <p:pic>
        <p:nvPicPr>
          <p:cNvPr id="11" name="Picture 10" descr="imagesCA4YMEV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762000"/>
            <a:ext cx="1419225" cy="1285875"/>
          </a:xfrm>
          <a:prstGeom prst="rect">
            <a:avLst/>
          </a:prstGeom>
        </p:spPr>
      </p:pic>
      <p:pic>
        <p:nvPicPr>
          <p:cNvPr id="12" name="Picture 11" descr="imagesCA5Z2W2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838458"/>
            <a:ext cx="1000125" cy="1000125"/>
          </a:xfrm>
          <a:prstGeom prst="rect">
            <a:avLst/>
          </a:prstGeom>
        </p:spPr>
      </p:pic>
      <p:pic>
        <p:nvPicPr>
          <p:cNvPr id="13" name="Picture 12" descr="imagesCAPAQU3W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5" y="4219576"/>
            <a:ext cx="1062990" cy="797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-60325"/>
            <a:ext cx="88392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2HY FYE 2014/ 2015 </a:t>
            </a:r>
            <a:r>
              <a:rPr lang="en-US" sz="3200" b="1" dirty="0" smtClean="0">
                <a:latin typeface="+mn-lt"/>
              </a:rPr>
              <a:t>Training Calendar (Tentative) </a:t>
            </a:r>
            <a:endParaRPr lang="en-US" sz="3200" b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572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61F3E-9E16-4568-8EFB-E7F763ACCFA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5057" y="579120"/>
          <a:ext cx="8952743" cy="578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763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  <a:gridCol w="520932"/>
              </a:tblGrid>
              <a:tr h="500726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Module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2014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726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sz="1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84138">
                <a:tc gridSpan="16"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Counter Service &amp; Sales Staff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6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Selling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Skills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CRO &amp; EM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766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Customer Service Essential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562">
                <a:tc gridSpan="16"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Heads &amp; Team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Leaders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6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Train The Trainer (Product Training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SRO &amp; EM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6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Coaching For Performance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EM &amp; NRO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665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Goal Setting &amp;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Team Building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NRO &amp; CRO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ERO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- END -</a:t>
            </a:r>
            <a:endParaRPr lang="en-US" altLang="ja-JP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F958F-80F7-4755-A01C-C7345330095D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858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0"/>
            <a:ext cx="57912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  <a:ea typeface="+mj-ea"/>
                <a:cs typeface="+mj-cs"/>
              </a:rPr>
              <a:t>Appendix </a:t>
            </a:r>
            <a:r>
              <a:rPr lang="en-US" sz="2400" b="1" dirty="0" smtClean="0">
                <a:latin typeface="+mj-lt"/>
                <a:ea typeface="+mj-ea"/>
                <a:cs typeface="+mj-cs"/>
              </a:rPr>
              <a:t>A : </a:t>
            </a:r>
            <a:r>
              <a:rPr lang="en-US" sz="2400" b="1" dirty="0" smtClean="0">
                <a:latin typeface="+mn-lt"/>
              </a:rPr>
              <a:t>Branch/CSU </a:t>
            </a:r>
            <a:r>
              <a:rPr lang="en-US" sz="2400" b="1" dirty="0">
                <a:latin typeface="+mn-lt"/>
              </a:rPr>
              <a:t>Group </a:t>
            </a:r>
            <a:r>
              <a:rPr lang="en-US" sz="2400" b="1" dirty="0" smtClean="0">
                <a:latin typeface="+mn-lt"/>
              </a:rPr>
              <a:t>List</a:t>
            </a:r>
            <a:endParaRPr lang="en-US" sz="28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572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61F3E-9E16-4568-8EFB-E7F763ACCFA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609600"/>
          <a:ext cx="8001000" cy="60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00200"/>
                <a:gridCol w="1600200"/>
                <a:gridCol w="1786218"/>
                <a:gridCol w="1490382"/>
              </a:tblGrid>
              <a:tr h="355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Bravo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Charlie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Delta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Elite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66140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Kuantan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Kuala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Terengganu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Kota Bahru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Kota Kinabalu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Miri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Kuching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Alor Setar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Penang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Inderawasih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Ipoh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Johor Bahru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Batu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Pahat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Menara Olympia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Sri Gombak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Setapak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Axis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Pandan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Jalan Peel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AB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Rivercity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Ampang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Kajang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Bangi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Mahkota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Cheras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Kota Damansara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Metro Prima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Rawang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Bangsar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South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Subang USJ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IOI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Shah Alam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Banting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Bukit Tinggi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Sunway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AU2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Senawang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Rahang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Melaka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Bandaraya Melaka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Taman Connought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Temerloh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AB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Prai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Queensbay 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AC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Bkt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Mertajam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Ipoh S18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Sri Manjung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Kulai Jaya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AB Johor Bahru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AC Tebrau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AC Bukit Indah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AC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Tmn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Universiti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AB Batu Pahat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AB Kluang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AB Wangsa Maju 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Tmn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Equine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AC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Tmn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Maluri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Kepong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2 Rawang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Jln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Kapar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Shah Alam 23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Bukit Raja 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Bukit Rimau 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Seremban 2 </a:t>
                      </a: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 Ayer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Keroh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AB Sri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Petaling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AU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 Wangsa Maju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AB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Putrajaya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BTHO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AC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Cheras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Selatan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Tmn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Equine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1-Metroprima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2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Metroprima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AC Mid Valley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AB Mid Valley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CSU One Utama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AB Tropicana Mall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IOI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Mall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AB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Puchong</a:t>
                      </a: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Utama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1 Rawang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Bukit Raja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Bukit Tinggi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Bandaraya Melaka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Kuantan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Queensbay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AC Bukit Indah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Sutera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Johor Bahru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AC Tebrau City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AC </a:t>
                      </a:r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Permas</a:t>
                      </a:r>
                      <a:endParaRPr lang="en-US" sz="105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AB Subang Jaya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Kiosk AB Subang USJ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Telemarketing (HQ)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77875"/>
            <a:ext cx="4419600" cy="4413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5105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830263"/>
          <a:ext cx="8991601" cy="397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422"/>
                <a:gridCol w="1203402"/>
                <a:gridCol w="1173518"/>
                <a:gridCol w="1085193"/>
                <a:gridCol w="1085193"/>
                <a:gridCol w="1162707"/>
                <a:gridCol w="930166"/>
              </a:tblGrid>
              <a:tr h="232803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PF Achievement Against Target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(RM)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Sales Staff/ Team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Leader Payout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CSU Head Payout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32803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Product Type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2803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New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Express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Refinancing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Low Interest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4715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1 : Up to 79.99%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 and &gt;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0.00%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2: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80% - 99.99%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 and &gt;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0.35%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0.10%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0.15%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3: 100% - 119.99%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 and &gt;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0.80%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0.15%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4 : 120% - 149.99%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 and &gt;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0.90%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0.60%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0.60%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0.60%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0.60%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0.35%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0.35%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0.35%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row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5: 150%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&amp; Above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 and &gt;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1.00%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RM5k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0.70%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0.45%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" y="4876800"/>
            <a:ext cx="8915400" cy="19081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u="sng" dirty="0">
                <a:cs typeface="Arial" pitchFamily="34" charset="0"/>
              </a:rPr>
              <a:t>Formula: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Must meet target at least both product (PF &amp; CC) 80% to earn both incentive. Any achievement below 80% for any of the 2 product, no incentive payout will be given.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Identify sales staff Month end % achievement against target set.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CSU Head 100% target = No. of allocated sales staff (X) per sales staff sales target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Once the % achievement is identified, each of the disbursement cases made will be multiply with the above table respective tier to convert them into incentive payout (RM).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7772400" cy="746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Appendix B : Incentive </a:t>
            </a:r>
            <a:r>
              <a:rPr lang="en-US" sz="2800" b="1" dirty="0">
                <a:latin typeface="+mj-lt"/>
                <a:ea typeface="+mj-ea"/>
                <a:cs typeface="+mj-cs"/>
              </a:rPr>
              <a:t>Structure Mechanics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0C4E-A9F7-4A18-AF4E-69A533C6F877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cs typeface="Arial" pitchFamily="34" charset="0"/>
              </a:rPr>
              <a:t>Sales Incentive Scheme Refresher Briefing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7010400" cy="4493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3200" b="1" dirty="0">
                <a:cs typeface="Arial" pitchFamily="34" charset="0"/>
              </a:rPr>
              <a:t>Agenda: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Tx/>
              <a:buAutoNum type="alphaLcParenR"/>
              <a:defRPr/>
            </a:pPr>
            <a:r>
              <a:rPr lang="en-US" sz="3200" b="1" dirty="0">
                <a:cs typeface="Arial" pitchFamily="34" charset="0"/>
              </a:rPr>
              <a:t>Objective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Tx/>
              <a:buAutoNum type="alphaLcParenR"/>
              <a:defRPr/>
            </a:pPr>
            <a:r>
              <a:rPr lang="en-US" sz="3200" b="1" dirty="0" smtClean="0">
                <a:cs typeface="Arial" pitchFamily="34" charset="0"/>
              </a:rPr>
              <a:t>Background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Tx/>
              <a:buAutoNum type="alphaLcParenR"/>
              <a:defRPr/>
            </a:pPr>
            <a:r>
              <a:rPr lang="en-US" sz="3200" b="1" dirty="0" smtClean="0">
                <a:cs typeface="Arial" pitchFamily="34" charset="0"/>
              </a:rPr>
              <a:t>Sales Target &amp; Mechanics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Tx/>
              <a:buAutoNum type="alphaLcParenR"/>
              <a:defRPr/>
            </a:pPr>
            <a:r>
              <a:rPr lang="en-US" sz="3200" b="1" dirty="0" smtClean="0">
                <a:cs typeface="Arial" pitchFamily="34" charset="0"/>
              </a:rPr>
              <a:t>Sales &amp; Marketing Strategy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FontTx/>
              <a:buAutoNum type="alphaLcParenR"/>
              <a:defRPr/>
            </a:pPr>
            <a:r>
              <a:rPr lang="en-US" sz="3200" b="1" dirty="0" smtClean="0">
                <a:cs typeface="Arial" pitchFamily="34" charset="0"/>
              </a:rPr>
              <a:t>Training Calendar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endParaRPr lang="en-US" sz="3200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C2141-74EE-4F0E-94EF-D6C70BAADCF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62000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>
                <a:latin typeface="+mn-lt"/>
                <a:ea typeface="+mj-ea"/>
                <a:cs typeface="Arial" pitchFamily="34" charset="0"/>
              </a:rPr>
              <a:t>CC Incentive Structure - Mechanics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54125"/>
          <a:ext cx="8763000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286000"/>
                <a:gridCol w="2286000"/>
                <a:gridCol w="1828800"/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CC Achievement Against Target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Card Type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CSU Head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Gold (RM)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Classic (RM)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1 : Up to 79.99%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2: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80% - 99.99%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3: 100% - 119.99%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4 : 120% - 149.99%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5: 150%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&amp; Above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" y="3810000"/>
            <a:ext cx="8839200" cy="16160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u="sng" dirty="0">
                <a:cs typeface="Arial" pitchFamily="34" charset="0"/>
              </a:rPr>
              <a:t>Formula:</a:t>
            </a:r>
            <a:endParaRPr lang="en-US" sz="1400" dirty="0"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Must meet target at least both product (PF &amp; CC) 80% to earn both incentive. Any achievement below 80% for any of the 2 product, no incentive payout will be given.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Identify sales staff Month end % achievement against target set.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Once the % achievement is identified, each of the approved card made will be multiply with the above table respective tier to convert them into incentive payout (RM).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502275"/>
            <a:ext cx="48006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>
                <a:latin typeface="+mj-lt"/>
                <a:ea typeface="+mj-ea"/>
                <a:cs typeface="+mj-cs"/>
              </a:rPr>
              <a:t>CC + PF Incentive Payout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6019800"/>
            <a:ext cx="8839200" cy="6000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u="sng" dirty="0">
                <a:cs typeface="Arial" pitchFamily="34" charset="0"/>
              </a:rPr>
              <a:t>Formula: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Total CC incentive payout for the month + Total PF incentive payout for the month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5875"/>
            <a:ext cx="8305800" cy="746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latin typeface="+mn-lt"/>
                <a:ea typeface="+mj-ea"/>
                <a:cs typeface="Arial" pitchFamily="34" charset="0"/>
              </a:rPr>
              <a:t>Appendix B : Incentive </a:t>
            </a:r>
            <a:r>
              <a:rPr lang="en-US" sz="2800" b="1" dirty="0">
                <a:latin typeface="+mn-lt"/>
                <a:ea typeface="+mj-ea"/>
                <a:cs typeface="Arial" pitchFamily="34" charset="0"/>
              </a:rPr>
              <a:t>Structure </a:t>
            </a:r>
            <a:r>
              <a:rPr lang="en-US" sz="2800" b="1" dirty="0" smtClean="0">
                <a:latin typeface="+mn-lt"/>
                <a:ea typeface="+mj-ea"/>
                <a:cs typeface="Arial" pitchFamily="34" charset="0"/>
              </a:rPr>
              <a:t>Mechanics (Cont’d)</a:t>
            </a:r>
            <a:endParaRPr lang="en-US" sz="2800" b="1" dirty="0"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B80A6-8152-49F0-847C-BB9821695C0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62000"/>
            <a:ext cx="5791200" cy="3810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>
                <a:latin typeface="+mn-lt"/>
                <a:ea typeface="+mj-ea"/>
                <a:cs typeface="Arial" pitchFamily="34" charset="0"/>
              </a:rPr>
              <a:t>Mileage &amp; Mobile allowance - Staff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143000"/>
          <a:ext cx="80010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37338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Achievement Against Target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Mileage(RM)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Allowances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1 : PF Up to 49.99% + CC Up to 49.99%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2: PF from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50% - 79.99% + CC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50% - 79.99%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3: PF from 80% &amp; Above + CC from 80% above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150.00 + 150.00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" y="5105400"/>
            <a:ext cx="8915400" cy="11849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u="sng" dirty="0">
                <a:cs typeface="Arial" pitchFamily="34" charset="0"/>
              </a:rPr>
              <a:t>Formula:</a:t>
            </a:r>
            <a:endParaRPr lang="en-US" sz="1400" dirty="0"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Must meet respective target set at least as per above table figures for both products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Identify sales staff Month end % achievement against target set.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cs typeface="Arial" pitchFamily="34" charset="0"/>
              </a:rPr>
              <a:t>Once the % achievement is identified, allowance payout will be based on the above tier table</a:t>
            </a:r>
            <a:r>
              <a:rPr lang="en-US" sz="1400" dirty="0" smtClean="0">
                <a:cs typeface="Arial" pitchFamily="34" charset="0"/>
              </a:rPr>
              <a:t>.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5875"/>
            <a:ext cx="8991600" cy="7461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latin typeface="+mn-lt"/>
                <a:ea typeface="+mj-ea"/>
                <a:cs typeface="Arial" pitchFamily="34" charset="0"/>
              </a:rPr>
              <a:t>Appendix C : Incentive </a:t>
            </a:r>
            <a:r>
              <a:rPr lang="en-US" sz="2800" b="1" dirty="0">
                <a:latin typeface="+mn-lt"/>
                <a:ea typeface="+mj-ea"/>
                <a:cs typeface="Arial" pitchFamily="34" charset="0"/>
              </a:rPr>
              <a:t>Structure </a:t>
            </a:r>
            <a:r>
              <a:rPr lang="en-US" sz="2800" b="1" dirty="0" smtClean="0">
                <a:latin typeface="+mn-lt"/>
                <a:ea typeface="+mj-ea"/>
                <a:cs typeface="Arial" pitchFamily="34" charset="0"/>
              </a:rPr>
              <a:t>Mechanics - Allowance</a:t>
            </a:r>
            <a:endParaRPr lang="en-US" sz="2800" b="1" dirty="0">
              <a:latin typeface="+mn-lt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971800"/>
            <a:ext cx="5791200" cy="3810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dirty="0">
                <a:latin typeface="+mn-lt"/>
                <a:cs typeface="Arial" pitchFamily="34" charset="0"/>
              </a:rPr>
              <a:t>Mileage &amp; Mobile allowance – CSU Head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" y="3352800"/>
          <a:ext cx="8839201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9143"/>
                <a:gridCol w="2188755"/>
                <a:gridCol w="2441303"/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Achievement Against Target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Allowances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Mileage(RM)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Mobile (RM)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1 : PF Up to 79.99% + CC Up to 79.99%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2: PF from 8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 - 99.99% + CC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from 8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0% - 99.99%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Tier 3: PF from 100 &amp; Above + CC from 100% above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160.00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3E568-75A4-4344-807C-ED9B2EFF5AE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Objective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04800" y="1143000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To improve CC, BT &amp; PF Sales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cs typeface="Arial" pitchFamily="34" charset="0"/>
              </a:rPr>
              <a:t>Maximize </a:t>
            </a:r>
            <a:r>
              <a:rPr lang="en-US" sz="2400" b="1" dirty="0">
                <a:cs typeface="Arial" pitchFamily="34" charset="0"/>
              </a:rPr>
              <a:t>staff </a:t>
            </a:r>
            <a:r>
              <a:rPr lang="en-US" sz="2400" b="1" dirty="0" smtClean="0">
                <a:cs typeface="Arial" pitchFamily="34" charset="0"/>
              </a:rPr>
              <a:t>productivity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57727-5DBB-4711-A2CA-5A7BF1FF58A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Background – 2HY PF Target Gap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Box 15"/>
          <p:cNvSpPr txBox="1">
            <a:spLocks noChangeArrowheads="1"/>
          </p:cNvSpPr>
          <p:nvPr/>
        </p:nvSpPr>
        <p:spPr bwMode="auto">
          <a:xfrm>
            <a:off x="304800" y="5726668"/>
            <a:ext cx="8534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cs typeface="Arial" pitchFamily="34" charset="0"/>
              </a:rPr>
              <a:t>The above shows the 2HY PF stretch target gap which total up to 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RM360m</a:t>
            </a:r>
            <a:r>
              <a:rPr lang="en-US" b="1" dirty="0" smtClean="0">
                <a:cs typeface="Arial" pitchFamily="34" charset="0"/>
              </a:rPr>
              <a:t>.</a:t>
            </a:r>
            <a:endParaRPr 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8042C-51D0-4AE8-8F12-844D4DF33382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42" name="TextBox 17"/>
          <p:cNvSpPr txBox="1">
            <a:spLocks noChangeArrowheads="1"/>
          </p:cNvSpPr>
          <p:nvPr/>
        </p:nvSpPr>
        <p:spPr bwMode="auto">
          <a:xfrm>
            <a:off x="7620000" y="7620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(RM ‘</a:t>
            </a:r>
            <a:r>
              <a:rPr lang="en-US" b="1" dirty="0"/>
              <a:t>000)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0" y="990600"/>
          <a:ext cx="91440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381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Background – 2HY CC Target Gap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TextBox 15"/>
          <p:cNvSpPr txBox="1">
            <a:spLocks noChangeArrowheads="1"/>
          </p:cNvSpPr>
          <p:nvPr/>
        </p:nvSpPr>
        <p:spPr bwMode="auto">
          <a:xfrm>
            <a:off x="304800" y="5410200"/>
            <a:ext cx="8534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cs typeface="Arial" pitchFamily="34" charset="0"/>
              </a:rPr>
              <a:t>The above shows the 2HY CC stretch target gap which total up to </a:t>
            </a:r>
            <a:r>
              <a:rPr lang="en-US" b="1" dirty="0" smtClean="0">
                <a:solidFill>
                  <a:srgbClr val="FF0000"/>
                </a:solidFill>
                <a:cs typeface="Arial" pitchFamily="34" charset="0"/>
              </a:rPr>
              <a:t>85,756 (#)</a:t>
            </a:r>
            <a:r>
              <a:rPr lang="en-US" b="1" dirty="0" smtClean="0">
                <a:cs typeface="Arial" pitchFamily="34" charset="0"/>
              </a:rPr>
              <a:t>.</a:t>
            </a:r>
            <a:endParaRPr 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8042C-51D0-4AE8-8F12-844D4DF3338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42" name="TextBox 17"/>
          <p:cNvSpPr txBox="1">
            <a:spLocks noChangeArrowheads="1"/>
          </p:cNvSpPr>
          <p:nvPr/>
        </p:nvSpPr>
        <p:spPr bwMode="auto">
          <a:xfrm>
            <a:off x="7620000" y="7620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Unit </a:t>
            </a:r>
            <a:r>
              <a:rPr lang="en-US" b="1" dirty="0" smtClean="0"/>
              <a:t>(#)</a:t>
            </a:r>
            <a:endParaRPr lang="en-US" b="1" dirty="0"/>
          </a:p>
        </p:txBody>
      </p:sp>
      <p:graphicFrame>
        <p:nvGraphicFramePr>
          <p:cNvPr id="20" name="Chart 19"/>
          <p:cNvGraphicFramePr/>
          <p:nvPr/>
        </p:nvGraphicFramePr>
        <p:xfrm>
          <a:off x="0" y="838200"/>
          <a:ext cx="91440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8915400" cy="7461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Mechanics – Region Target Per Month</a:t>
            </a:r>
            <a:endParaRPr lang="en-US" sz="4000" b="1" dirty="0">
              <a:ea typeface="+mj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250F-8B68-4E47-89B4-9212F00CB832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" y="838200"/>
          <a:ext cx="8763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Region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Target Per Month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PF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(RM)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CC (#)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6,360,000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624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CRO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40,790,000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3,533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ERO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5,780,000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194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SRO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8,190,000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1,056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SABAH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1,470,000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SARAWAK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2,940,000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TELE HQ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5,000,000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550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52400" y="4535269"/>
            <a:ext cx="88392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The total CCG target for PF per month is </a:t>
            </a:r>
            <a:r>
              <a:rPr lang="en-US" b="1" dirty="0" smtClean="0">
                <a:cs typeface="Arial" pitchFamily="34" charset="0"/>
              </a:rPr>
              <a:t>RM 70.53m </a:t>
            </a:r>
            <a:r>
              <a:rPr lang="en-US" dirty="0" smtClean="0">
                <a:cs typeface="Arial" pitchFamily="34" charset="0"/>
              </a:rPr>
              <a:t>where as for CC per month is </a:t>
            </a:r>
            <a:r>
              <a:rPr lang="en-US" b="1" dirty="0" smtClean="0">
                <a:cs typeface="Arial" pitchFamily="34" charset="0"/>
              </a:rPr>
              <a:t>6,029 (#).</a:t>
            </a:r>
            <a:endParaRPr lang="en-US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62000"/>
            <a:ext cx="7924800" cy="593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>
                <a:latin typeface="+mn-lt"/>
                <a:ea typeface="+mj-ea"/>
                <a:cs typeface="Arial" pitchFamily="34" charset="0"/>
              </a:rPr>
              <a:t>PF+ CC Incentive Structure – Branch/ CSU/ </a:t>
            </a:r>
            <a:r>
              <a:rPr lang="en-US" b="1" u="sng" dirty="0" err="1">
                <a:latin typeface="+mn-lt"/>
                <a:ea typeface="+mj-ea"/>
                <a:cs typeface="Arial" pitchFamily="34" charset="0"/>
              </a:rPr>
              <a:t>KioskTarget</a:t>
            </a:r>
            <a:r>
              <a:rPr lang="en-US" b="1" u="sng" dirty="0">
                <a:latin typeface="+mn-lt"/>
                <a:ea typeface="+mj-ea"/>
                <a:cs typeface="Arial" pitchFamily="34" charset="0"/>
              </a:rPr>
              <a:t> Setting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39700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655"/>
                <a:gridCol w="3685309"/>
                <a:gridCol w="315883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Group 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100% Target Per Staff Per Month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PF (S&amp;P RM)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CC (# Approved)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Alpha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245,000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Bravo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170,000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Charlie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70,000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Elite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4200525"/>
            <a:ext cx="8686800" cy="23391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u="sng" dirty="0">
                <a:cs typeface="Arial" pitchFamily="34" charset="0"/>
              </a:rPr>
              <a:t>Note: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cs typeface="Arial" pitchFamily="34" charset="0"/>
              </a:rPr>
              <a:t>List of branches/ CSU is listed as per </a:t>
            </a:r>
            <a:r>
              <a:rPr lang="en-US" dirty="0">
                <a:cs typeface="Arial" pitchFamily="34" charset="0"/>
                <a:hlinkClick r:id="rId2" action="ppaction://hlinksldjump"/>
              </a:rPr>
              <a:t>Appendix </a:t>
            </a:r>
            <a:r>
              <a:rPr lang="en-US" dirty="0" smtClean="0">
                <a:cs typeface="Arial" pitchFamily="34" charset="0"/>
                <a:hlinkClick r:id="rId2" action="ppaction://hlinksldjump"/>
              </a:rPr>
              <a:t>A.</a:t>
            </a:r>
            <a:endParaRPr lang="en-US" dirty="0">
              <a:cs typeface="Arial" pitchFamily="34" charset="0"/>
            </a:endParaRPr>
          </a:p>
          <a:p>
            <a:pPr marL="342900" indent="-342900" algn="just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>
                <a:cs typeface="Arial" pitchFamily="34" charset="0"/>
              </a:rPr>
              <a:t>Branch/ </a:t>
            </a:r>
            <a:r>
              <a:rPr lang="en-US" dirty="0" smtClean="0">
                <a:cs typeface="Arial" pitchFamily="34" charset="0"/>
              </a:rPr>
              <a:t>CSU/ Kiosk PF &amp; CC targets are </a:t>
            </a:r>
            <a:r>
              <a:rPr lang="en-US" dirty="0">
                <a:cs typeface="Arial" pitchFamily="34" charset="0"/>
              </a:rPr>
              <a:t>based on no. of HC allocated per each branch/ CSU multiply with each individual </a:t>
            </a:r>
            <a:r>
              <a:rPr lang="en-US" dirty="0" smtClean="0">
                <a:cs typeface="Arial" pitchFamily="34" charset="0"/>
              </a:rPr>
              <a:t>target.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Each sales staff is required to achieve at least 80% of PF and 80% of CC achievement in order to earn minimum incentive payout.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Computation of incentive payout is as per </a:t>
            </a:r>
            <a:r>
              <a:rPr lang="en-US" dirty="0" smtClean="0">
                <a:cs typeface="Arial" pitchFamily="34" charset="0"/>
                <a:hlinkClick r:id="rId3" action="ppaction://hlinksldjump"/>
              </a:rPr>
              <a:t>Appendix B</a:t>
            </a:r>
            <a:endParaRPr lang="en-US" dirty="0"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6781800" cy="746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Mechanics – Staff Target</a:t>
            </a:r>
            <a:endParaRPr lang="en-US" sz="4000" b="1" dirty="0">
              <a:ea typeface="+mj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250F-8B68-4E47-89B4-9212F00CB83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762001"/>
            <a:ext cx="7924800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ea typeface="+mj-ea"/>
                <a:cs typeface="Arial" pitchFamily="34" charset="0"/>
              </a:rPr>
              <a:t>Tip 1 : High Submission Volume!</a:t>
            </a:r>
            <a:endParaRPr lang="en-US" sz="2000" b="1" dirty="0">
              <a:solidFill>
                <a:srgbClr val="FF0000"/>
              </a:solidFill>
              <a:latin typeface="+mn-lt"/>
              <a:ea typeface="+mj-ea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143000"/>
          <a:ext cx="8839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"/>
                <a:gridCol w="1120367"/>
                <a:gridCol w="1571473"/>
                <a:gridCol w="1676400"/>
                <a:gridCol w="762000"/>
                <a:gridCol w="1447800"/>
                <a:gridCol w="1219199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Group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PF (S&amp;P RM)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Approved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Submission 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Sales RM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Ticket Size RM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 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Alpha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245,000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5,400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95%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Bravo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Charlie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Elite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7848600" cy="7461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What It Takes To Hit 100% Target?</a:t>
            </a:r>
            <a:endParaRPr lang="en-US" sz="4000" b="1" dirty="0">
              <a:ea typeface="+mj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250F-8B68-4E47-89B4-9212F00CB832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" y="3957320"/>
          <a:ext cx="8839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2"/>
                <a:gridCol w="2332619"/>
                <a:gridCol w="3060835"/>
                <a:gridCol w="1830304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Group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Approved CC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Submission 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 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Alpha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Bravo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Charlie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Elite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696200" y="1066800"/>
            <a:ext cx="1371600" cy="274320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3886200"/>
            <a:ext cx="1981200" cy="28194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62001"/>
            <a:ext cx="7924800" cy="457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ea typeface="+mj-ea"/>
                <a:cs typeface="Arial" pitchFamily="34" charset="0"/>
              </a:rPr>
              <a:t>Tip 2 : Higher Ticket Size!</a:t>
            </a:r>
            <a:endParaRPr lang="en-US" sz="2000" b="1" dirty="0">
              <a:solidFill>
                <a:srgbClr val="FF0000"/>
              </a:solidFill>
              <a:latin typeface="+mn-lt"/>
              <a:ea typeface="+mj-ea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290320"/>
          <a:ext cx="8839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"/>
                <a:gridCol w="1120367"/>
                <a:gridCol w="1571473"/>
                <a:gridCol w="1676400"/>
                <a:gridCol w="762000"/>
                <a:gridCol w="1447800"/>
                <a:gridCol w="1219199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Group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PF (S&amp;P RM)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Approved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Submission 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Sales RM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Ticket Size RM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 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Blended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Ratio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Alpha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245,000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7,000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95%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27%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Bravo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170,000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Charlie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Delta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Elite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685800"/>
            <a:ext cx="8686800" cy="76200"/>
          </a:xfrm>
          <a:prstGeom prst="rect">
            <a:avLst/>
          </a:prstGeom>
          <a:solidFill>
            <a:srgbClr val="D60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250F-8B68-4E47-89B4-9212F00CB83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1219200"/>
            <a:ext cx="1828800" cy="281940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9144000" cy="7461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ea typeface="+mj-ea"/>
                <a:cs typeface="Arial" pitchFamily="34" charset="0"/>
              </a:rPr>
              <a:t>What It Takes To Hit 100% Target? (Cont’d)</a:t>
            </a:r>
            <a:endParaRPr lang="en-US" sz="4000" b="1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1911</Words>
  <Application>Microsoft Office PowerPoint</Application>
  <PresentationFormat>On-screen Show (4:3)</PresentationFormat>
  <Paragraphs>538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Sales Incentive Scheme Refresher Briefing</vt:lpstr>
      <vt:lpstr>Objective</vt:lpstr>
      <vt:lpstr>Background – 2HY PF Target Gap</vt:lpstr>
      <vt:lpstr>Background – 2HY CC Target Gap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- END -</vt:lpstr>
      <vt:lpstr>Slide 18</vt:lpstr>
      <vt:lpstr>Slide 19</vt:lpstr>
      <vt:lpstr>Slide 20</vt:lpstr>
      <vt:lpstr>Slide 21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</dc:title>
  <dc:creator>Ajith A/L Jayaram (HQ-CCG)</dc:creator>
  <cp:lastModifiedBy> </cp:lastModifiedBy>
  <cp:revision>247</cp:revision>
  <dcterms:created xsi:type="dcterms:W3CDTF">2014-07-09T02:21:45Z</dcterms:created>
  <dcterms:modified xsi:type="dcterms:W3CDTF">2014-11-27T06:28:25Z</dcterms:modified>
</cp:coreProperties>
</file>