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85" r:id="rId6"/>
    <p:sldId id="284" r:id="rId7"/>
    <p:sldId id="279" r:id="rId8"/>
    <p:sldId id="287" r:id="rId9"/>
    <p:sldId id="270" r:id="rId10"/>
    <p:sldId id="282" r:id="rId11"/>
    <p:sldId id="283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8ED1-11A2-4E00-9C2C-8343DB08BE32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B4D7-0EB0-4CBA-A90F-32C226A4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1B2D-2270-4D84-8A11-B960E8025A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1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21DC-C3A0-40A7-8FE9-4D38F177021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16B9-533A-47E0-BE73-3DA680270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057400"/>
            <a:ext cx="8382000" cy="2133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Personal Financing &amp; Credit Card</a:t>
            </a:r>
            <a:endParaRPr lang="en-US" sz="3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Instant Submission Concept</a:t>
            </a:r>
          </a:p>
          <a:p>
            <a:pPr algn="ctr">
              <a:spcAft>
                <a:spcPts val="600"/>
              </a:spcAft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(e-application)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D550-7515-4B40-9A14-73986707E1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Consumer Credit Group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3976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Process Flow Diagram – PF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(Instant Approval)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609600"/>
            <a:ext cx="89916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23587"/>
              </p:ext>
            </p:extLst>
          </p:nvPr>
        </p:nvGraphicFramePr>
        <p:xfrm>
          <a:off x="76200" y="834429"/>
          <a:ext cx="8960296" cy="597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8"/>
                <a:gridCol w="2088232"/>
                <a:gridCol w="1512168"/>
                <a:gridCol w="3672408"/>
              </a:tblGrid>
              <a:tr h="256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CSU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Staff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Mykad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&amp; Biometric Reader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7842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Flowchart: Process 46"/>
          <p:cNvSpPr/>
          <p:nvPr/>
        </p:nvSpPr>
        <p:spPr>
          <a:xfrm>
            <a:off x="395536" y="1302540"/>
            <a:ext cx="864096" cy="326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Sales Pitch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49" name="Flowchart: Decision 48"/>
          <p:cNvSpPr/>
          <p:nvPr/>
        </p:nvSpPr>
        <p:spPr>
          <a:xfrm>
            <a:off x="1943708" y="1280394"/>
            <a:ext cx="1764196" cy="348406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Agree to Apply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95536" y="1844822"/>
            <a:ext cx="1080120" cy="4798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1.Perform KYC</a:t>
            </a:r>
            <a:endParaRPr lang="en-MY" sz="950" dirty="0">
              <a:solidFill>
                <a:schemeClr val="tx1"/>
              </a:solidFill>
            </a:endParaRPr>
          </a:p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2. Print EPF statement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871699" y="2017904"/>
            <a:ext cx="1929995" cy="606924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6 months consistent contributions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219065" y="3140971"/>
            <a:ext cx="1400607" cy="50405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Input customer EPF contributions in loan calculator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5580112" y="1268759"/>
            <a:ext cx="1339427" cy="2295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Get customer concern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4211960" y="1268758"/>
            <a:ext cx="936104" cy="13342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u="sng" dirty="0" smtClean="0">
                <a:solidFill>
                  <a:schemeClr val="tx1"/>
                </a:solidFill>
              </a:rPr>
              <a:t>Application</a:t>
            </a:r>
          </a:p>
          <a:p>
            <a:r>
              <a:rPr lang="en-US" sz="950" dirty="0" smtClean="0">
                <a:solidFill>
                  <a:schemeClr val="tx1"/>
                </a:solidFill>
              </a:rPr>
              <a:t>Insert Customer </a:t>
            </a:r>
            <a:r>
              <a:rPr lang="en-US" sz="950" dirty="0" err="1" smtClean="0">
                <a:solidFill>
                  <a:schemeClr val="tx1"/>
                </a:solidFill>
              </a:rPr>
              <a:t>Mykad</a:t>
            </a:r>
            <a:r>
              <a:rPr lang="en-US" sz="950" dirty="0" smtClean="0">
                <a:solidFill>
                  <a:schemeClr val="tx1"/>
                </a:solidFill>
              </a:rPr>
              <a:t> in biometric device &amp; perform thumbprint verifications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7" idx="3"/>
            <a:endCxn id="49" idx="1"/>
          </p:cNvCxnSpPr>
          <p:nvPr/>
        </p:nvCxnSpPr>
        <p:spPr>
          <a:xfrm flipV="1">
            <a:off x="1259632" y="1454597"/>
            <a:ext cx="684076" cy="1107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1974181" y="1130275"/>
            <a:ext cx="317096" cy="131414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5436096" y="3356992"/>
            <a:ext cx="1609356" cy="2160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 smtClean="0">
                <a:solidFill>
                  <a:schemeClr val="tx1"/>
                </a:solidFill>
              </a:rPr>
              <a:t>Input full Application details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5580112" y="4365104"/>
            <a:ext cx="1339426" cy="3471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Run Internal Query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schemeClr val="tx1"/>
                </a:solidFill>
              </a:rPr>
              <a:t>No fraud matched</a:t>
            </a:r>
          </a:p>
        </p:txBody>
      </p:sp>
      <p:sp>
        <p:nvSpPr>
          <p:cNvPr id="71" name="Flowchart: Process 70"/>
          <p:cNvSpPr/>
          <p:nvPr/>
        </p:nvSpPr>
        <p:spPr>
          <a:xfrm>
            <a:off x="5510132" y="4945336"/>
            <a:ext cx="1506600" cy="2838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Scoring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schemeClr val="tx1"/>
                </a:solidFill>
              </a:rPr>
              <a:t>DSR &amp; Limit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51" idx="2"/>
            <a:endCxn id="52" idx="3"/>
          </p:cNvCxnSpPr>
          <p:nvPr/>
        </p:nvCxnSpPr>
        <p:spPr>
          <a:xfrm rot="5400000">
            <a:off x="1844100" y="2400401"/>
            <a:ext cx="768170" cy="1217025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6228184" y="3573016"/>
            <a:ext cx="8115" cy="2076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68" idx="0"/>
          </p:cNvCxnSpPr>
          <p:nvPr/>
        </p:nvCxnSpPr>
        <p:spPr>
          <a:xfrm>
            <a:off x="6228184" y="2780928"/>
            <a:ext cx="12590" cy="5760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6228183" y="1533145"/>
            <a:ext cx="2" cy="31167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452320" y="1423849"/>
            <a:ext cx="42123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owchart: Decision 206"/>
          <p:cNvSpPr/>
          <p:nvPr/>
        </p:nvSpPr>
        <p:spPr>
          <a:xfrm>
            <a:off x="2078724" y="4077072"/>
            <a:ext cx="1413156" cy="432048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Customer Agree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208" name="Flowchart: Process 207"/>
          <p:cNvSpPr/>
          <p:nvPr/>
        </p:nvSpPr>
        <p:spPr>
          <a:xfrm>
            <a:off x="2339751" y="5085182"/>
            <a:ext cx="956323" cy="2880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Print &amp; Sign S&amp;P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250" name="Flowchart: Card 249"/>
          <p:cNvSpPr/>
          <p:nvPr/>
        </p:nvSpPr>
        <p:spPr>
          <a:xfrm>
            <a:off x="5724127" y="5610817"/>
            <a:ext cx="792089" cy="157258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Decline</a:t>
            </a:r>
            <a:endParaRPr lang="en-MY" sz="950" b="1" dirty="0">
              <a:solidFill>
                <a:schemeClr val="tx1"/>
              </a:solidFill>
            </a:endParaRPr>
          </a:p>
        </p:txBody>
      </p:sp>
      <p:sp>
        <p:nvSpPr>
          <p:cNvPr id="251" name="Flowchart: Card 250"/>
          <p:cNvSpPr/>
          <p:nvPr/>
        </p:nvSpPr>
        <p:spPr>
          <a:xfrm>
            <a:off x="5724127" y="5347510"/>
            <a:ext cx="792089" cy="160689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Approved</a:t>
            </a:r>
            <a:endParaRPr lang="en-MY" sz="950" b="1" dirty="0">
              <a:solidFill>
                <a:schemeClr val="tx1"/>
              </a:solidFill>
            </a:endParaRPr>
          </a:p>
        </p:txBody>
      </p:sp>
      <p:sp>
        <p:nvSpPr>
          <p:cNvPr id="252" name="Flowchart: Card 251"/>
          <p:cNvSpPr/>
          <p:nvPr/>
        </p:nvSpPr>
        <p:spPr>
          <a:xfrm>
            <a:off x="5698945" y="5877272"/>
            <a:ext cx="817271" cy="160688"/>
          </a:xfrm>
          <a:prstGeom prst="flowChartPunchedCar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Refer</a:t>
            </a:r>
            <a:endParaRPr lang="en-MY" sz="950" b="1" dirty="0">
              <a:solidFill>
                <a:schemeClr val="tx1"/>
              </a:solidFill>
            </a:endParaRPr>
          </a:p>
        </p:txBody>
      </p:sp>
      <p:cxnSp>
        <p:nvCxnSpPr>
          <p:cNvPr id="271" name="Elbow Connector 270"/>
          <p:cNvCxnSpPr>
            <a:endCxn id="207" idx="3"/>
          </p:cNvCxnSpPr>
          <p:nvPr/>
        </p:nvCxnSpPr>
        <p:spPr>
          <a:xfrm rot="10800000">
            <a:off x="3491881" y="4293096"/>
            <a:ext cx="4171055" cy="1944214"/>
          </a:xfrm>
          <a:prstGeom prst="bentConnector3">
            <a:avLst>
              <a:gd name="adj1" fmla="val 95913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/>
          <p:cNvCxnSpPr/>
          <p:nvPr/>
        </p:nvCxnSpPr>
        <p:spPr>
          <a:xfrm rot="16200000" flipH="1">
            <a:off x="6348526" y="5857138"/>
            <a:ext cx="835898" cy="500517"/>
          </a:xfrm>
          <a:prstGeom prst="bentConnector3">
            <a:avLst>
              <a:gd name="adj1" fmla="val -2632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Flowchart: Process 334"/>
          <p:cNvSpPr/>
          <p:nvPr/>
        </p:nvSpPr>
        <p:spPr>
          <a:xfrm>
            <a:off x="7573416" y="6381328"/>
            <a:ext cx="1175048" cy="2880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Process End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353" name="Flowchart: Process 352"/>
          <p:cNvSpPr/>
          <p:nvPr/>
        </p:nvSpPr>
        <p:spPr>
          <a:xfrm>
            <a:off x="7785476" y="2060848"/>
            <a:ext cx="818972" cy="1605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Refer CAD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374" name="Elbow Connector 373"/>
          <p:cNvCxnSpPr/>
          <p:nvPr/>
        </p:nvCxnSpPr>
        <p:spPr>
          <a:xfrm rot="16200000" flipH="1">
            <a:off x="1378292" y="3997149"/>
            <a:ext cx="4842752" cy="248522"/>
          </a:xfrm>
          <a:prstGeom prst="bentConnector3">
            <a:avLst>
              <a:gd name="adj1" fmla="val -55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>
            <a:stCxn id="214" idx="3"/>
          </p:cNvCxnSpPr>
          <p:nvPr/>
        </p:nvCxnSpPr>
        <p:spPr>
          <a:xfrm flipH="1">
            <a:off x="1482312" y="2547495"/>
            <a:ext cx="2153584" cy="288029"/>
          </a:xfrm>
          <a:prstGeom prst="bentConnector3">
            <a:avLst>
              <a:gd name="adj1" fmla="val 200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Flowchart: Process 409"/>
          <p:cNvSpPr/>
          <p:nvPr/>
        </p:nvSpPr>
        <p:spPr>
          <a:xfrm>
            <a:off x="265279" y="4926519"/>
            <a:ext cx="1282385" cy="3746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Proceed Loan disbursement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439" name="Flowchart: Process 438"/>
          <p:cNvSpPr/>
          <p:nvPr/>
        </p:nvSpPr>
        <p:spPr>
          <a:xfrm>
            <a:off x="346587" y="5733257"/>
            <a:ext cx="1129069" cy="50405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Direct disbursement / PMC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480" name="Elbow Connector 479"/>
          <p:cNvCxnSpPr>
            <a:stCxn id="439" idx="2"/>
            <a:endCxn id="335" idx="1"/>
          </p:cNvCxnSpPr>
          <p:nvPr/>
        </p:nvCxnSpPr>
        <p:spPr>
          <a:xfrm rot="16200000" flipH="1">
            <a:off x="4098253" y="3050180"/>
            <a:ext cx="288033" cy="6662294"/>
          </a:xfrm>
          <a:prstGeom prst="bentConnector2">
            <a:avLst/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4211960" y="3721849"/>
            <a:ext cx="936104" cy="12940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u="sng" dirty="0" smtClean="0">
                <a:solidFill>
                  <a:schemeClr val="tx1"/>
                </a:solidFill>
              </a:rPr>
              <a:t>Disbursement</a:t>
            </a:r>
          </a:p>
          <a:p>
            <a:r>
              <a:rPr lang="en-US" sz="950" dirty="0" smtClean="0">
                <a:solidFill>
                  <a:schemeClr val="tx1"/>
                </a:solidFill>
              </a:rPr>
              <a:t>Insert Customer </a:t>
            </a:r>
            <a:r>
              <a:rPr lang="en-US" sz="950" dirty="0" err="1" smtClean="0">
                <a:solidFill>
                  <a:schemeClr val="tx1"/>
                </a:solidFill>
              </a:rPr>
              <a:t>Mykad</a:t>
            </a:r>
            <a:r>
              <a:rPr lang="en-US" sz="950" dirty="0" smtClean="0">
                <a:solidFill>
                  <a:schemeClr val="tx1"/>
                </a:solidFill>
              </a:rPr>
              <a:t> in biometric device &amp; perform thumbprint verifications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3251124" y="4700411"/>
            <a:ext cx="757269" cy="588340"/>
          </a:xfrm>
          <a:prstGeom prst="bentConnector3">
            <a:avLst>
              <a:gd name="adj1" fmla="val -1262"/>
            </a:avLst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Alternate Process 106"/>
          <p:cNvSpPr/>
          <p:nvPr/>
        </p:nvSpPr>
        <p:spPr>
          <a:xfrm>
            <a:off x="395536" y="2564904"/>
            <a:ext cx="1066551" cy="344784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Request supporting </a:t>
            </a:r>
            <a:r>
              <a:rPr lang="en-US" sz="950" dirty="0" smtClean="0">
                <a:solidFill>
                  <a:schemeClr val="tx1"/>
                </a:solidFill>
              </a:rPr>
              <a:t>docs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165" name="Flowchart: Decision 164"/>
          <p:cNvSpPr/>
          <p:nvPr/>
        </p:nvSpPr>
        <p:spPr>
          <a:xfrm>
            <a:off x="152401" y="3861048"/>
            <a:ext cx="1539279" cy="573657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Net income is RM800 and above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52" idx="2"/>
          </p:cNvCxnSpPr>
          <p:nvPr/>
        </p:nvCxnSpPr>
        <p:spPr>
          <a:xfrm>
            <a:off x="919369" y="3645024"/>
            <a:ext cx="9442" cy="22151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99592" y="2924942"/>
            <a:ext cx="0" cy="19861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6200000" flipH="1">
            <a:off x="620561" y="5274205"/>
            <a:ext cx="2232246" cy="270029"/>
          </a:xfrm>
          <a:prstGeom prst="bentConnector3">
            <a:avLst>
              <a:gd name="adj1" fmla="val 7491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84" idx="3"/>
            <a:endCxn id="54" idx="1"/>
          </p:cNvCxnSpPr>
          <p:nvPr/>
        </p:nvCxnSpPr>
        <p:spPr>
          <a:xfrm flipV="1">
            <a:off x="1691680" y="1935901"/>
            <a:ext cx="2520280" cy="2013828"/>
          </a:xfrm>
          <a:prstGeom prst="bentConnector3">
            <a:avLst>
              <a:gd name="adj1" fmla="val 83886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lowchart: Alternate Process 218"/>
          <p:cNvSpPr/>
          <p:nvPr/>
        </p:nvSpPr>
        <p:spPr>
          <a:xfrm>
            <a:off x="6300192" y="2737296"/>
            <a:ext cx="1058477" cy="386262"/>
          </a:xfrm>
          <a:prstGeom prst="flowChartAlternateProcess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If found, </a:t>
            </a:r>
            <a:r>
              <a:rPr lang="en-US" sz="850" dirty="0" err="1" smtClean="0">
                <a:solidFill>
                  <a:schemeClr val="tx1"/>
                </a:solidFill>
              </a:rPr>
              <a:t>cust</a:t>
            </a:r>
            <a:r>
              <a:rPr lang="en-US" sz="850" dirty="0" smtClean="0">
                <a:solidFill>
                  <a:schemeClr val="tx1"/>
                </a:solidFill>
              </a:rPr>
              <a:t> not eligible to apply within 6months</a:t>
            </a:r>
            <a:endParaRPr lang="en-MY" sz="850" dirty="0">
              <a:solidFill>
                <a:schemeClr val="tx1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3995936" y="2924927"/>
            <a:ext cx="1317785" cy="360057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Successfu</a:t>
            </a:r>
            <a:r>
              <a:rPr lang="en-US" sz="950" dirty="0" smtClean="0">
                <a:solidFill>
                  <a:schemeClr val="tx1"/>
                </a:solidFill>
              </a:rPr>
              <a:t>l Verify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89" name="Flowchart: Card 88"/>
          <p:cNvSpPr/>
          <p:nvPr/>
        </p:nvSpPr>
        <p:spPr>
          <a:xfrm>
            <a:off x="4932040" y="2819590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90" name="Flowchart: Card 89"/>
          <p:cNvSpPr/>
          <p:nvPr/>
        </p:nvSpPr>
        <p:spPr>
          <a:xfrm>
            <a:off x="4860032" y="3212976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cxnSp>
        <p:nvCxnSpPr>
          <p:cNvPr id="91" name="Elbow Connector 90"/>
          <p:cNvCxnSpPr>
            <a:endCxn id="53" idx="1"/>
          </p:cNvCxnSpPr>
          <p:nvPr/>
        </p:nvCxnSpPr>
        <p:spPr>
          <a:xfrm rot="5400000" flipH="1" flipV="1">
            <a:off x="4673734" y="2001895"/>
            <a:ext cx="1524724" cy="288032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/>
          <p:cNvSpPr/>
          <p:nvPr/>
        </p:nvSpPr>
        <p:spPr>
          <a:xfrm>
            <a:off x="3995936" y="5301191"/>
            <a:ext cx="1317785" cy="360057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Successfu</a:t>
            </a:r>
            <a:r>
              <a:rPr lang="en-US" sz="950" dirty="0" smtClean="0">
                <a:solidFill>
                  <a:schemeClr val="tx1"/>
                </a:solidFill>
              </a:rPr>
              <a:t>l Verify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115" name="Flowchart: Card 114"/>
          <p:cNvSpPr/>
          <p:nvPr/>
        </p:nvSpPr>
        <p:spPr>
          <a:xfrm>
            <a:off x="3995936" y="5195854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16" name="Flowchart: Card 115"/>
          <p:cNvSpPr/>
          <p:nvPr/>
        </p:nvSpPr>
        <p:spPr>
          <a:xfrm>
            <a:off x="4880251" y="5589240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cxnSp>
        <p:nvCxnSpPr>
          <p:cNvPr id="120" name="Straight Arrow Connector 119"/>
          <p:cNvCxnSpPr>
            <a:stCxn id="181" idx="3"/>
          </p:cNvCxnSpPr>
          <p:nvPr/>
        </p:nvCxnSpPr>
        <p:spPr>
          <a:xfrm flipV="1">
            <a:off x="3491880" y="4077072"/>
            <a:ext cx="720080" cy="1667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3851928" y="3464999"/>
            <a:ext cx="1080107" cy="936102"/>
          </a:xfrm>
          <a:prstGeom prst="bentConnector3">
            <a:avLst>
              <a:gd name="adj1" fmla="val -316"/>
            </a:avLst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3"/>
          </p:cNvCxnSpPr>
          <p:nvPr/>
        </p:nvCxnSpPr>
        <p:spPr>
          <a:xfrm>
            <a:off x="5220072" y="5678658"/>
            <a:ext cx="0" cy="841268"/>
          </a:xfrm>
          <a:prstGeom prst="straightConnector1">
            <a:avLst/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83" idx="0"/>
          </p:cNvCxnSpPr>
          <p:nvPr/>
        </p:nvCxnSpPr>
        <p:spPr>
          <a:xfrm>
            <a:off x="4654829" y="2624828"/>
            <a:ext cx="0" cy="3000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14" idx="0"/>
          </p:cNvCxnSpPr>
          <p:nvPr/>
        </p:nvCxnSpPr>
        <p:spPr>
          <a:xfrm>
            <a:off x="4654828" y="5013176"/>
            <a:ext cx="1" cy="28801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3275856" y="5229199"/>
            <a:ext cx="740299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547664" y="5153024"/>
            <a:ext cx="869706" cy="41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Card 180"/>
          <p:cNvSpPr/>
          <p:nvPr/>
        </p:nvSpPr>
        <p:spPr>
          <a:xfrm>
            <a:off x="3131840" y="4005064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82" name="Flowchart: Card 181"/>
          <p:cNvSpPr/>
          <p:nvPr/>
        </p:nvSpPr>
        <p:spPr>
          <a:xfrm>
            <a:off x="2987824" y="4437112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84" name="Flowchart: Card 183"/>
          <p:cNvSpPr/>
          <p:nvPr/>
        </p:nvSpPr>
        <p:spPr>
          <a:xfrm>
            <a:off x="1331640" y="3861048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85" name="Flowchart: Card 184"/>
          <p:cNvSpPr/>
          <p:nvPr/>
        </p:nvSpPr>
        <p:spPr>
          <a:xfrm>
            <a:off x="1259632" y="4293096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87" name="Flowchart: Card 186"/>
          <p:cNvSpPr/>
          <p:nvPr/>
        </p:nvSpPr>
        <p:spPr>
          <a:xfrm>
            <a:off x="2411760" y="1627517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188" name="Flowchart: Card 187"/>
          <p:cNvSpPr/>
          <p:nvPr/>
        </p:nvSpPr>
        <p:spPr>
          <a:xfrm>
            <a:off x="3335588" y="1498338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213" name="Flowchart: Card 212"/>
          <p:cNvSpPr/>
          <p:nvPr/>
        </p:nvSpPr>
        <p:spPr>
          <a:xfrm>
            <a:off x="2483768" y="2603566"/>
            <a:ext cx="360040" cy="177362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Yes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214" name="Flowchart: Card 213"/>
          <p:cNvSpPr/>
          <p:nvPr/>
        </p:nvSpPr>
        <p:spPr>
          <a:xfrm>
            <a:off x="3296075" y="2458077"/>
            <a:ext cx="339821" cy="178835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</a:t>
            </a:r>
            <a:endParaRPr lang="en-MY" sz="850" b="1" dirty="0">
              <a:solidFill>
                <a:schemeClr val="tx2"/>
              </a:solidFill>
            </a:endParaRPr>
          </a:p>
        </p:txBody>
      </p:sp>
      <p:cxnSp>
        <p:nvCxnSpPr>
          <p:cNvPr id="238" name="Straight Arrow Connector 237"/>
          <p:cNvCxnSpPr>
            <a:stCxn id="410" idx="2"/>
            <a:endCxn id="439" idx="0"/>
          </p:cNvCxnSpPr>
          <p:nvPr/>
        </p:nvCxnSpPr>
        <p:spPr>
          <a:xfrm>
            <a:off x="906472" y="5301208"/>
            <a:ext cx="4650" cy="43204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52" idx="3"/>
            <a:endCxn id="353" idx="1"/>
          </p:cNvCxnSpPr>
          <p:nvPr/>
        </p:nvCxnSpPr>
        <p:spPr>
          <a:xfrm flipV="1">
            <a:off x="6516216" y="2141142"/>
            <a:ext cx="1269260" cy="3816474"/>
          </a:xfrm>
          <a:prstGeom prst="bentConnector3">
            <a:avLst>
              <a:gd name="adj1" fmla="val 82623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5580111" y="2420871"/>
            <a:ext cx="1186363" cy="360057"/>
          </a:xfrm>
          <a:prstGeom prst="flowChartDecisi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Adverse finding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93" name="Flowchart: Card 92"/>
          <p:cNvSpPr/>
          <p:nvPr/>
        </p:nvSpPr>
        <p:spPr>
          <a:xfrm>
            <a:off x="5580112" y="2780928"/>
            <a:ext cx="648072" cy="197861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Not found</a:t>
            </a:r>
            <a:endParaRPr lang="en-MY" sz="850" b="1" dirty="0">
              <a:solidFill>
                <a:schemeClr val="tx2"/>
              </a:solidFill>
            </a:endParaRPr>
          </a:p>
        </p:txBody>
      </p:sp>
      <p:sp>
        <p:nvSpPr>
          <p:cNvPr id="95" name="Flowchart: Card 94"/>
          <p:cNvSpPr/>
          <p:nvPr/>
        </p:nvSpPr>
        <p:spPr>
          <a:xfrm>
            <a:off x="6569637" y="2398835"/>
            <a:ext cx="522643" cy="118482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 smtClean="0">
                <a:solidFill>
                  <a:schemeClr val="tx2"/>
                </a:solidFill>
              </a:rPr>
              <a:t>Found</a:t>
            </a:r>
            <a:endParaRPr lang="en-MY" sz="850" b="1" dirty="0">
              <a:solidFill>
                <a:schemeClr val="tx2"/>
              </a:solidFill>
            </a:endParaRPr>
          </a:p>
        </p:txBody>
      </p:sp>
      <p:cxnSp>
        <p:nvCxnSpPr>
          <p:cNvPr id="96" name="Elbow Connector 95"/>
          <p:cNvCxnSpPr/>
          <p:nvPr/>
        </p:nvCxnSpPr>
        <p:spPr>
          <a:xfrm rot="16200000" flipH="1">
            <a:off x="5193912" y="4356445"/>
            <a:ext cx="4061849" cy="265111"/>
          </a:xfrm>
          <a:prstGeom prst="bentConnector3">
            <a:avLst>
              <a:gd name="adj1" fmla="val 92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5558469" y="1844824"/>
            <a:ext cx="1339427" cy="3010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Perform CCRIS &amp; CTOS Check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endCxn id="92" idx="0"/>
          </p:cNvCxnSpPr>
          <p:nvPr/>
        </p:nvCxnSpPr>
        <p:spPr>
          <a:xfrm>
            <a:off x="6173292" y="2145911"/>
            <a:ext cx="1" cy="27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/>
          <p:cNvSpPr/>
          <p:nvPr/>
        </p:nvSpPr>
        <p:spPr>
          <a:xfrm>
            <a:off x="5580113" y="3780703"/>
            <a:ext cx="1339426" cy="3206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Submit Application &amp; Scan docs to CAD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endCxn id="69" idx="0"/>
          </p:cNvCxnSpPr>
          <p:nvPr/>
        </p:nvCxnSpPr>
        <p:spPr>
          <a:xfrm flipH="1">
            <a:off x="6249825" y="4101345"/>
            <a:ext cx="2" cy="2637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249827" y="4673784"/>
            <a:ext cx="0" cy="26738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5441350" y="5469667"/>
            <a:ext cx="316230" cy="178666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6200000" flipH="1">
            <a:off x="5463352" y="5763895"/>
            <a:ext cx="268170" cy="174609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5439322" y="5225975"/>
            <a:ext cx="316230" cy="178666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Card 153"/>
          <p:cNvSpPr/>
          <p:nvPr/>
        </p:nvSpPr>
        <p:spPr>
          <a:xfrm>
            <a:off x="7873550" y="1337650"/>
            <a:ext cx="792089" cy="160689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Limit</a:t>
            </a:r>
            <a:endParaRPr lang="en-MY" sz="950" b="1" dirty="0">
              <a:solidFill>
                <a:schemeClr val="tx1"/>
              </a:solidFill>
            </a:endParaRPr>
          </a:p>
        </p:txBody>
      </p:sp>
      <p:sp>
        <p:nvSpPr>
          <p:cNvPr id="155" name="Flowchart: Card 154"/>
          <p:cNvSpPr/>
          <p:nvPr/>
        </p:nvSpPr>
        <p:spPr>
          <a:xfrm>
            <a:off x="7740352" y="1612127"/>
            <a:ext cx="936105" cy="333769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New Limit </a:t>
            </a:r>
            <a:r>
              <a:rPr lang="en-US" sz="950" dirty="0" smtClean="0">
                <a:solidFill>
                  <a:schemeClr val="tx1"/>
                </a:solidFill>
              </a:rPr>
              <a:t>(higher/lower</a:t>
            </a:r>
            <a:endParaRPr lang="en-MY" sz="95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 flipV="1">
            <a:off x="6516216" y="1412776"/>
            <a:ext cx="936104" cy="39621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452321" y="1454597"/>
            <a:ext cx="288031" cy="2811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54" idx="3"/>
          </p:cNvCxnSpPr>
          <p:nvPr/>
        </p:nvCxnSpPr>
        <p:spPr>
          <a:xfrm flipH="1">
            <a:off x="8269594" y="1417995"/>
            <a:ext cx="396045" cy="1099322"/>
          </a:xfrm>
          <a:prstGeom prst="bentConnector4">
            <a:avLst>
              <a:gd name="adj1" fmla="val -57721"/>
              <a:gd name="adj2" fmla="val 84257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5" idx="3"/>
          </p:cNvCxnSpPr>
          <p:nvPr/>
        </p:nvCxnSpPr>
        <p:spPr>
          <a:xfrm flipV="1">
            <a:off x="8676457" y="1779011"/>
            <a:ext cx="216023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740352" y="2492896"/>
            <a:ext cx="1085529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b="1" u="sng" dirty="0" smtClean="0">
                <a:solidFill>
                  <a:schemeClr val="tx1"/>
                </a:solidFill>
              </a:rPr>
              <a:t>CAD validations</a:t>
            </a:r>
            <a:endParaRPr lang="en-US" sz="9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schemeClr val="tx1"/>
                </a:solidFill>
              </a:rPr>
              <a:t>Customer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dirty="0" smtClean="0">
                <a:solidFill>
                  <a:schemeClr val="tx1"/>
                </a:solidFill>
              </a:rPr>
              <a:t>EPF data</a:t>
            </a:r>
          </a:p>
        </p:txBody>
      </p:sp>
      <p:cxnSp>
        <p:nvCxnSpPr>
          <p:cNvPr id="227" name="Straight Arrow Connector 226"/>
          <p:cNvCxnSpPr>
            <a:stCxn id="164" idx="2"/>
          </p:cNvCxnSpPr>
          <p:nvPr/>
        </p:nvCxnSpPr>
        <p:spPr>
          <a:xfrm>
            <a:off x="8283117" y="3212976"/>
            <a:ext cx="0" cy="2520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Process 230"/>
          <p:cNvSpPr/>
          <p:nvPr/>
        </p:nvSpPr>
        <p:spPr>
          <a:xfrm>
            <a:off x="7668344" y="3447565"/>
            <a:ext cx="1013112" cy="1974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</a:rPr>
              <a:t>Final Approval</a:t>
            </a:r>
            <a:endParaRPr lang="en-MY" sz="950" dirty="0">
              <a:solidFill>
                <a:schemeClr val="tx1"/>
              </a:solidFill>
            </a:endParaRPr>
          </a:p>
        </p:txBody>
      </p:sp>
      <p:sp>
        <p:nvSpPr>
          <p:cNvPr id="232" name="Flowchart: Card 231"/>
          <p:cNvSpPr/>
          <p:nvPr/>
        </p:nvSpPr>
        <p:spPr>
          <a:xfrm>
            <a:off x="7956376" y="3772367"/>
            <a:ext cx="792089" cy="160689"/>
          </a:xfrm>
          <a:prstGeom prst="flowChartPunchedCar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Approved</a:t>
            </a:r>
            <a:endParaRPr lang="en-MY" sz="950" b="1" dirty="0">
              <a:solidFill>
                <a:schemeClr val="tx1"/>
              </a:solidFill>
            </a:endParaRPr>
          </a:p>
        </p:txBody>
      </p:sp>
      <p:sp>
        <p:nvSpPr>
          <p:cNvPr id="233" name="Flowchart: Card 232"/>
          <p:cNvSpPr/>
          <p:nvPr/>
        </p:nvSpPr>
        <p:spPr>
          <a:xfrm>
            <a:off x="7956376" y="4005064"/>
            <a:ext cx="792089" cy="157258"/>
          </a:xfrm>
          <a:prstGeom prst="flowChartPunchedCard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tx1"/>
                </a:solidFill>
              </a:rPr>
              <a:t>Decline</a:t>
            </a:r>
            <a:endParaRPr lang="en-MY" sz="950" b="1" dirty="0">
              <a:solidFill>
                <a:schemeClr val="tx1"/>
              </a:solidFill>
            </a:endParaRPr>
          </a:p>
        </p:txBody>
      </p:sp>
      <p:cxnSp>
        <p:nvCxnSpPr>
          <p:cNvPr id="234" name="Elbow Connector 233"/>
          <p:cNvCxnSpPr/>
          <p:nvPr/>
        </p:nvCxnSpPr>
        <p:spPr>
          <a:xfrm>
            <a:off x="7710994" y="3626201"/>
            <a:ext cx="245382" cy="226511"/>
          </a:xfrm>
          <a:prstGeom prst="bentConnector3">
            <a:avLst>
              <a:gd name="adj1" fmla="val -6248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/>
          <p:nvPr/>
        </p:nvCxnSpPr>
        <p:spPr>
          <a:xfrm>
            <a:off x="7723314" y="3852714"/>
            <a:ext cx="233062" cy="230979"/>
          </a:xfrm>
          <a:prstGeom prst="bentConnector3">
            <a:avLst>
              <a:gd name="adj1" fmla="val -5520"/>
            </a:avLst>
          </a:prstGeom>
          <a:ln w="127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2" idx="3"/>
          </p:cNvCxnSpPr>
          <p:nvPr/>
        </p:nvCxnSpPr>
        <p:spPr>
          <a:xfrm flipH="1">
            <a:off x="7668344" y="3852712"/>
            <a:ext cx="1080121" cy="2384598"/>
          </a:xfrm>
          <a:prstGeom prst="bentConnector4">
            <a:avLst>
              <a:gd name="adj1" fmla="val -21164"/>
              <a:gd name="adj2" fmla="val 1587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0" y="4735050"/>
            <a:ext cx="3851920" cy="9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963273" y="2324714"/>
            <a:ext cx="1115451" cy="96157"/>
          </a:xfrm>
          <a:prstGeom prst="bentConnector3">
            <a:avLst>
              <a:gd name="adj1" fmla="val -104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D550-7515-4B40-9A14-73986707E1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27432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Thank You</a:t>
            </a:r>
            <a:endParaRPr lang="en-US" sz="4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Personal Financing – Instant Approval concept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16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D550-7515-4B40-9A14-73986707E1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" y="1019413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1.0 Objective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2.0 Current Process (PFCC)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</a:t>
            </a:r>
            <a:r>
              <a:rPr lang="en-US" sz="2800" dirty="0" smtClean="0"/>
              <a:t>.0 Proposal (e-application process)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</a:t>
            </a:r>
            <a:r>
              <a:rPr lang="en-US" sz="2800" dirty="0" smtClean="0"/>
              <a:t>.0 Detail Steps (PFCC)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146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D550-7515-4B40-9A14-73986707E1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804208"/>
            <a:ext cx="8686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1.0 Objectives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initiate e-application system for PFCC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save the application submission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improve customers’ experience at CSU/kiosk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capture more market </a:t>
            </a:r>
            <a:r>
              <a:rPr lang="en-US" sz="2000" dirty="0" smtClean="0"/>
              <a:t>share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</p:spTree>
    <p:extLst>
      <p:ext uri="{BB962C8B-B14F-4D97-AF65-F5344CB8AC3E}">
        <p14:creationId xmlns:p14="http://schemas.microsoft.com/office/powerpoint/2010/main" val="17219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FEAD550-7515-4B40-9A14-73986707E1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.0 Current Process (Personal Financing)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99481"/>
              </p:ext>
            </p:extLst>
          </p:nvPr>
        </p:nvGraphicFramePr>
        <p:xfrm>
          <a:off x="228600" y="1142999"/>
          <a:ext cx="8763000" cy="518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267200"/>
              </a:tblGrid>
              <a:tr h="2971801">
                <a:tc>
                  <a:txBody>
                    <a:bodyPr/>
                    <a:lstStyle/>
                    <a:p>
                      <a:pPr algn="ctr"/>
                      <a:endParaRPr lang="en-US" sz="2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0">
                <a:tc gridSpan="2">
                  <a:txBody>
                    <a:bodyPr/>
                    <a:lstStyle/>
                    <a:p>
                      <a:pPr algn="ctr"/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1143000"/>
            <a:ext cx="4267200" cy="297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 smtClean="0">
                <a:solidFill>
                  <a:schemeClr val="tx1"/>
                </a:solidFill>
              </a:rPr>
              <a:t>Normal Customer:</a:t>
            </a:r>
          </a:p>
          <a:p>
            <a:r>
              <a:rPr lang="en-US" sz="1300" dirty="0">
                <a:solidFill>
                  <a:schemeClr val="tx1"/>
                </a:solidFill>
              </a:rPr>
              <a:t>KYC &amp; Customer Submit Application to </a:t>
            </a:r>
            <a:r>
              <a:rPr lang="en-US" sz="1300" dirty="0" smtClean="0">
                <a:solidFill>
                  <a:schemeClr val="tx1"/>
                </a:solidFill>
              </a:rPr>
              <a:t>CSU: -</a:t>
            </a:r>
            <a:endParaRPr lang="en-US" sz="1300" b="1" i="1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 smtClean="0">
                <a:solidFill>
                  <a:schemeClr val="tx1"/>
                </a:solidFill>
              </a:rPr>
              <a:t>Perform Biometric verifications (if successful proceed apps)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IC </a:t>
            </a:r>
            <a:r>
              <a:rPr lang="en-US" sz="1300" dirty="0">
                <a:solidFill>
                  <a:schemeClr val="tx1"/>
                </a:solidFill>
              </a:rPr>
              <a:t>copy (front &amp; </a:t>
            </a:r>
            <a:r>
              <a:rPr lang="en-US" sz="1300" dirty="0" smtClean="0">
                <a:solidFill>
                  <a:schemeClr val="tx1"/>
                </a:solidFill>
              </a:rPr>
              <a:t>back)</a:t>
            </a:r>
            <a:endParaRPr lang="en-US" sz="13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Application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Latest EPF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300" dirty="0" smtClean="0">
                <a:solidFill>
                  <a:schemeClr val="tx1"/>
                </a:solidFill>
              </a:rPr>
              <a:t>Latest </a:t>
            </a:r>
            <a:r>
              <a:rPr lang="en-MY" sz="1300" dirty="0">
                <a:solidFill>
                  <a:schemeClr val="tx1"/>
                </a:solidFill>
              </a:rPr>
              <a:t>3 months' / 6 months’ </a:t>
            </a:r>
            <a:r>
              <a:rPr lang="en-MY" sz="1300" dirty="0" smtClean="0">
                <a:solidFill>
                  <a:schemeClr val="tx1"/>
                </a:solidFill>
              </a:rPr>
              <a:t>pay slip (for </a:t>
            </a:r>
            <a:r>
              <a:rPr lang="en-MY" sz="1300" dirty="0">
                <a:solidFill>
                  <a:schemeClr val="tx1"/>
                </a:solidFill>
              </a:rPr>
              <a:t>non- permanent staff or commission </a:t>
            </a:r>
            <a:r>
              <a:rPr lang="en-MY" sz="1300" dirty="0" smtClean="0">
                <a:solidFill>
                  <a:schemeClr val="tx1"/>
                </a:solidFill>
              </a:rPr>
              <a:t>earner) 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300" dirty="0" smtClean="0">
                <a:solidFill>
                  <a:schemeClr val="tx1"/>
                </a:solidFill>
              </a:rPr>
              <a:t>Bank </a:t>
            </a:r>
            <a:r>
              <a:rPr lang="en-MY" sz="1300" dirty="0">
                <a:solidFill>
                  <a:schemeClr val="tx1"/>
                </a:solidFill>
              </a:rPr>
              <a:t>account statements to confirm income credited into </a:t>
            </a:r>
            <a:r>
              <a:rPr lang="en-MY" sz="1300" dirty="0" smtClean="0">
                <a:solidFill>
                  <a:schemeClr val="tx1"/>
                </a:solidFill>
              </a:rPr>
              <a:t>account</a:t>
            </a:r>
            <a:r>
              <a:rPr lang="en-MY" sz="1300" dirty="0" smtClean="0">
                <a:solidFill>
                  <a:schemeClr val="tx1"/>
                </a:solidFill>
              </a:rPr>
              <a:t>.</a:t>
            </a:r>
            <a:endParaRPr lang="en-MY" sz="1300" dirty="0" smtClean="0">
              <a:solidFill>
                <a:schemeClr val="tx1"/>
              </a:solidFill>
            </a:endParaRPr>
          </a:p>
          <a:p>
            <a:r>
              <a:rPr lang="en-US" sz="1300" i="1" dirty="0" smtClean="0">
                <a:solidFill>
                  <a:schemeClr val="tx1"/>
                </a:solidFill>
              </a:rPr>
              <a:t>Self Employed (</a:t>
            </a:r>
            <a:r>
              <a:rPr lang="en-US" sz="1300" i="1" dirty="0">
                <a:solidFill>
                  <a:schemeClr val="tx1"/>
                </a:solidFill>
              </a:rPr>
              <a:t>a</a:t>
            </a:r>
            <a:r>
              <a:rPr lang="en-US" sz="1300" i="1" dirty="0" smtClean="0">
                <a:solidFill>
                  <a:schemeClr val="tx1"/>
                </a:solidFill>
              </a:rPr>
              <a:t>dditional </a:t>
            </a:r>
            <a:r>
              <a:rPr lang="en-US" sz="1300" i="1" dirty="0">
                <a:solidFill>
                  <a:schemeClr val="tx1"/>
                </a:solidFill>
              </a:rPr>
              <a:t>d</a:t>
            </a:r>
            <a:r>
              <a:rPr lang="en-US" sz="1300" i="1" dirty="0" smtClean="0">
                <a:solidFill>
                  <a:schemeClr val="tx1"/>
                </a:solidFill>
              </a:rPr>
              <a:t>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 smtClean="0">
                <a:solidFill>
                  <a:schemeClr val="tx1"/>
                </a:solidFill>
              </a:rPr>
              <a:t>Company </a:t>
            </a:r>
            <a:r>
              <a:rPr lang="en-MY" sz="1300" dirty="0">
                <a:solidFill>
                  <a:schemeClr val="tx1"/>
                </a:solidFill>
              </a:rPr>
              <a:t>Business Registration </a:t>
            </a:r>
            <a:r>
              <a:rPr lang="en-MY" sz="1300" dirty="0" smtClean="0">
                <a:solidFill>
                  <a:schemeClr val="tx1"/>
                </a:solidFill>
              </a:rPr>
              <a:t>Certificate (ROC </a:t>
            </a:r>
            <a:r>
              <a:rPr lang="en-MY" sz="1300" dirty="0">
                <a:solidFill>
                  <a:schemeClr val="tx1"/>
                </a:solidFill>
              </a:rPr>
              <a:t>&amp; ROB) / Form 9/24/49 or </a:t>
            </a:r>
            <a:r>
              <a:rPr lang="en-MY" sz="1300" dirty="0" smtClean="0">
                <a:solidFill>
                  <a:schemeClr val="tx1"/>
                </a:solidFill>
              </a:rPr>
              <a:t>Form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Form B or Tax Payment receipt</a:t>
            </a:r>
            <a:endParaRPr lang="en-MY" sz="13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411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CSU staff compile &amp; fax /email to CAD</a:t>
            </a:r>
            <a:endParaRPr lang="en-MY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4114800"/>
            <a:ext cx="0" cy="3048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00600" y="1143000"/>
            <a:ext cx="4038601" cy="297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 smtClean="0">
                <a:solidFill>
                  <a:schemeClr val="tx1"/>
                </a:solidFill>
              </a:rPr>
              <a:t>Express Customer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KYC </a:t>
            </a:r>
            <a:r>
              <a:rPr lang="en-US" sz="1300" dirty="0">
                <a:solidFill>
                  <a:schemeClr val="tx1"/>
                </a:solidFill>
              </a:rPr>
              <a:t>&amp; Customer Submit Application to </a:t>
            </a:r>
            <a:r>
              <a:rPr lang="en-US" sz="1300" dirty="0" smtClean="0">
                <a:solidFill>
                  <a:schemeClr val="tx1"/>
                </a:solidFill>
              </a:rPr>
              <a:t>CSU</a:t>
            </a:r>
            <a:endParaRPr lang="en-US" sz="1300" b="1" i="1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Perform Biometric verifications (if successful proceed a</a:t>
            </a:r>
            <a:r>
              <a:rPr lang="en-US" sz="1300" dirty="0" smtClean="0">
                <a:solidFill>
                  <a:schemeClr val="tx1"/>
                </a:solidFill>
              </a:rPr>
              <a:t>pps)</a:t>
            </a:r>
            <a:endParaRPr lang="en-US" sz="1300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IC </a:t>
            </a:r>
            <a:r>
              <a:rPr lang="en-US" sz="1300" dirty="0">
                <a:solidFill>
                  <a:schemeClr val="tx1"/>
                </a:solidFill>
              </a:rPr>
              <a:t>copy (front &amp; back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  <a:endParaRPr lang="en-US" sz="13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Latest EPF or</a:t>
            </a:r>
            <a:endParaRPr lang="en-MY" sz="13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 smtClean="0">
                <a:solidFill>
                  <a:schemeClr val="tx1"/>
                </a:solidFill>
              </a:rPr>
              <a:t>Latest </a:t>
            </a:r>
            <a:r>
              <a:rPr lang="en-MY" sz="1300" dirty="0">
                <a:solidFill>
                  <a:schemeClr val="tx1"/>
                </a:solidFill>
              </a:rPr>
              <a:t>3 months' / 6 months’ pay slip (for non- permanent staff or commission earner</a:t>
            </a:r>
            <a:r>
              <a:rPr lang="en-MY" sz="1300" dirty="0" smtClean="0">
                <a:solidFill>
                  <a:schemeClr val="tx1"/>
                </a:solidFill>
              </a:rPr>
              <a:t>) &amp;</a:t>
            </a:r>
            <a:endParaRPr lang="en-MY" sz="1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>
                <a:solidFill>
                  <a:schemeClr val="tx1"/>
                </a:solidFill>
              </a:rPr>
              <a:t>Bank account statements to confirm income credited into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Express card </a:t>
            </a:r>
            <a:r>
              <a:rPr lang="en-US" sz="1300" dirty="0">
                <a:solidFill>
                  <a:schemeClr val="tx1"/>
                </a:solidFill>
              </a:rPr>
              <a:t>c</a:t>
            </a:r>
            <a:r>
              <a:rPr lang="en-US" sz="1300" dirty="0" smtClean="0">
                <a:solidFill>
                  <a:schemeClr val="tx1"/>
                </a:solidFill>
              </a:rPr>
              <a:t>ustomer </a:t>
            </a:r>
            <a:r>
              <a:rPr lang="en-US" sz="1300" dirty="0" smtClean="0">
                <a:solidFill>
                  <a:schemeClr val="tx1"/>
                </a:solidFill>
              </a:rPr>
              <a:t>checklist</a:t>
            </a:r>
            <a:endParaRPr lang="en-US" sz="1300" dirty="0" smtClean="0">
              <a:solidFill>
                <a:schemeClr val="tx1"/>
              </a:solidFill>
            </a:endParaRPr>
          </a:p>
          <a:p>
            <a:r>
              <a:rPr lang="en-US" sz="1300" i="1" dirty="0">
                <a:solidFill>
                  <a:schemeClr val="tx1"/>
                </a:solidFill>
              </a:rPr>
              <a:t>Self Employed (additional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>
                <a:solidFill>
                  <a:schemeClr val="tx1"/>
                </a:solidFill>
              </a:rPr>
              <a:t>Company Business Registration Certificate (ROC &amp; ROB) / Form 9/24/49 or Form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Form B or Tax Payment </a:t>
            </a:r>
            <a:r>
              <a:rPr lang="en-US" sz="1300" dirty="0" smtClean="0">
                <a:solidFill>
                  <a:schemeClr val="tx1"/>
                </a:solidFill>
              </a:rPr>
              <a:t>receipt</a:t>
            </a:r>
            <a:endParaRPr lang="en-US" sz="1300" i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4000" y="6019800"/>
            <a:ext cx="6324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</a:rPr>
              <a:t>Perform Sales Confirmations to proceed loan disbursement (TT / PMC)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" y="6324600"/>
            <a:ext cx="8686800" cy="2286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2"/>
                </a:solidFill>
              </a:rPr>
              <a:t>Approval TAT :</a:t>
            </a:r>
            <a:r>
              <a:rPr lang="en-US" sz="1300" b="1" dirty="0">
                <a:solidFill>
                  <a:schemeClr val="tx2"/>
                </a:solidFill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</a:rPr>
              <a:t>     1day - 65% (Overall);                                                   1 hour  – 20% (Express only)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05000" y="4876800"/>
            <a:ext cx="55626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Customer Sign S&amp;P once Approved:-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Perform Biometric 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Print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Print S&amp;P and obtain Customer Signature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724400" y="4648200"/>
            <a:ext cx="0" cy="2286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24400" y="5715000"/>
            <a:ext cx="0" cy="3048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FEAD550-7515-4B40-9A14-73986707E1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.0 Current Process (Credit Card)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2428"/>
              </p:ext>
            </p:extLst>
          </p:nvPr>
        </p:nvGraphicFramePr>
        <p:xfrm>
          <a:off x="228600" y="1142999"/>
          <a:ext cx="8839200" cy="610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/>
              </a:tblGrid>
              <a:tr h="3962401">
                <a:tc>
                  <a:txBody>
                    <a:bodyPr/>
                    <a:lstStyle/>
                    <a:p>
                      <a:pPr algn="ctr"/>
                      <a:r>
                        <a:rPr lang="en-US" sz="1500" u="none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500" u="none" baseline="0" dirty="0" smtClean="0">
                          <a:solidFill>
                            <a:schemeClr val="tx1"/>
                          </a:solidFill>
                        </a:rPr>
                        <a:t> Customer</a:t>
                      </a:r>
                      <a:endParaRPr lang="en-US" sz="15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8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Credit Card Approved Customer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500" b="1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1447800"/>
            <a:ext cx="85344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KYC &amp; Customer Submit Application to CSU:-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Perform Biometric </a:t>
            </a:r>
            <a:r>
              <a:rPr lang="en-US" sz="1300" dirty="0" smtClean="0">
                <a:solidFill>
                  <a:schemeClr val="tx1"/>
                </a:solidFill>
              </a:rPr>
              <a:t>verifications (if successful proceed application)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IC </a:t>
            </a:r>
            <a:r>
              <a:rPr lang="en-US" sz="1300" dirty="0">
                <a:solidFill>
                  <a:schemeClr val="tx1"/>
                </a:solidFill>
              </a:rPr>
              <a:t>copy (front &amp; 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Application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Latest EPF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>
                <a:solidFill>
                  <a:schemeClr val="tx1"/>
                </a:solidFill>
              </a:rPr>
              <a:t>Latest 3 months' / 6 months’ pay slip (for non- permanent staff or commission earner)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>
                <a:solidFill>
                  <a:schemeClr val="tx1"/>
                </a:solidFill>
              </a:rPr>
              <a:t>Bank account statements to confirm income credited into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300" dirty="0">
              <a:solidFill>
                <a:schemeClr val="tx1"/>
              </a:solidFill>
            </a:endParaRPr>
          </a:p>
          <a:p>
            <a:r>
              <a:rPr lang="en-US" sz="1300" i="1" dirty="0">
                <a:solidFill>
                  <a:schemeClr val="tx1"/>
                </a:solidFill>
              </a:rPr>
              <a:t>Self Employed (additional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300" dirty="0">
                <a:solidFill>
                  <a:schemeClr val="tx1"/>
                </a:solidFill>
              </a:rPr>
              <a:t>Company Business Registration Certificate (ROC &amp; ROB) / Form 9/24/49 or Form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Form B or Tax Payment </a:t>
            </a:r>
            <a:r>
              <a:rPr lang="en-US" sz="1300" dirty="0" smtClean="0">
                <a:solidFill>
                  <a:schemeClr val="tx1"/>
                </a:solidFill>
              </a:rPr>
              <a:t>receipt</a:t>
            </a:r>
            <a:endParaRPr lang="en-MY" sz="13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4572000"/>
            <a:ext cx="853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SSU-HQ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&amp; Verify the documents and send to CAD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4267200"/>
            <a:ext cx="0" cy="3048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04800" y="5638800"/>
            <a:ext cx="85344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Perform </a:t>
            </a:r>
            <a:r>
              <a:rPr lang="en-US" sz="1300" dirty="0">
                <a:solidFill>
                  <a:schemeClr val="tx1"/>
                </a:solidFill>
              </a:rPr>
              <a:t>Biometric 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tx1"/>
                </a:solidFill>
              </a:rPr>
              <a:t>Biometric Verifications for Card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tx1"/>
                </a:solidFill>
              </a:rPr>
              <a:t>Hand over CC to Customer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4800" y="3886200"/>
            <a:ext cx="8537448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CSU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ompile &amp; Send to SSU-HQ for checking</a:t>
            </a:r>
            <a:endParaRPr lang="en-MY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72000" y="3581400"/>
            <a:ext cx="1524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FEAD550-7515-4B40-9A14-73986707E1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.0 Proposed – PFCC Instant Submission (e-application)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9597"/>
              </p:ext>
            </p:extLst>
          </p:nvPr>
        </p:nvGraphicFramePr>
        <p:xfrm>
          <a:off x="152400" y="1147465"/>
          <a:ext cx="8915400" cy="532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5329536">
                <a:tc>
                  <a:txBody>
                    <a:bodyPr/>
                    <a:lstStyle/>
                    <a:p>
                      <a:pPr algn="l"/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24000" y="1295400"/>
            <a:ext cx="7391400" cy="2209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Step 1 </a:t>
            </a:r>
            <a:r>
              <a:rPr lang="en-US" sz="1500" b="1" dirty="0" smtClean="0">
                <a:solidFill>
                  <a:schemeClr val="tx1"/>
                </a:solidFill>
              </a:rPr>
              <a:t>  : CSU – PFCC Application Process (Normal / Existing Customer)</a:t>
            </a: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Sales pitch (KYC)</a:t>
            </a:r>
            <a:endParaRPr lang="en-US" sz="1500" dirty="0">
              <a:solidFill>
                <a:schemeClr val="tx1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Print EPF statement (printed only from ACS CSU/kiosk)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Check min income &amp; consistency on EPF contributions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Perform biometric verifications and capture customer </a:t>
            </a:r>
            <a:r>
              <a:rPr lang="en-US" sz="1500" dirty="0" err="1" smtClean="0">
                <a:solidFill>
                  <a:schemeClr val="tx1"/>
                </a:solidFill>
              </a:rPr>
              <a:t>MyKad</a:t>
            </a:r>
            <a:r>
              <a:rPr lang="en-US" sz="1500" dirty="0" smtClean="0">
                <a:solidFill>
                  <a:schemeClr val="tx1"/>
                </a:solidFill>
              </a:rPr>
              <a:t> information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>
                <a:solidFill>
                  <a:schemeClr val="tx1"/>
                </a:solidFill>
              </a:rPr>
              <a:t>Input mandatory customer details for CCRIS,CTOS </a:t>
            </a:r>
            <a:r>
              <a:rPr lang="en-US" sz="1500" dirty="0" smtClean="0">
                <a:solidFill>
                  <a:schemeClr val="tx1"/>
                </a:solidFill>
              </a:rPr>
              <a:t>check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Customer input application details.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>
                <a:solidFill>
                  <a:schemeClr val="tx1"/>
                </a:solidFill>
              </a:rPr>
              <a:t>G</a:t>
            </a:r>
            <a:r>
              <a:rPr lang="en-US" sz="1500" dirty="0" smtClean="0">
                <a:solidFill>
                  <a:schemeClr val="tx1"/>
                </a:solidFill>
              </a:rPr>
              <a:t>et customer’s concern on PDPA, </a:t>
            </a:r>
            <a:r>
              <a:rPr lang="en-US" sz="1500" dirty="0">
                <a:solidFill>
                  <a:schemeClr val="tx1"/>
                </a:solidFill>
              </a:rPr>
              <a:t>P</a:t>
            </a:r>
            <a:r>
              <a:rPr lang="en-US" sz="1500" dirty="0" smtClean="0">
                <a:solidFill>
                  <a:schemeClr val="tx1"/>
                </a:solidFill>
              </a:rPr>
              <a:t>romotion SMS/materials, emails, telemarketing calls</a:t>
            </a:r>
            <a:endParaRPr lang="en-US" sz="1500" dirty="0" smtClean="0">
              <a:solidFill>
                <a:schemeClr val="tx1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Click “Submit”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3810000"/>
            <a:ext cx="73914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Step 2 (a) </a:t>
            </a:r>
            <a:r>
              <a:rPr lang="en-US" sz="1500" b="1" dirty="0" smtClean="0">
                <a:solidFill>
                  <a:schemeClr val="tx1"/>
                </a:solidFill>
              </a:rPr>
              <a:t> :  CSU 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- PF Approved &amp; Sign S&amp;P</a:t>
            </a:r>
          </a:p>
          <a:p>
            <a:pPr marL="400050" indent="-400050"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Customer Agree on approved FA &amp; Tenure</a:t>
            </a:r>
          </a:p>
          <a:p>
            <a:pPr marL="400050" indent="-400050">
              <a:buFontTx/>
              <a:buAutoNum type="romanLcPeriod"/>
            </a:pPr>
            <a:r>
              <a:rPr lang="en-US" sz="1500" dirty="0">
                <a:solidFill>
                  <a:schemeClr val="tx1"/>
                </a:solidFill>
              </a:rPr>
              <a:t>Perform biometric </a:t>
            </a:r>
            <a:r>
              <a:rPr lang="en-US" sz="1500" dirty="0" smtClean="0">
                <a:solidFill>
                  <a:schemeClr val="tx1"/>
                </a:solidFill>
              </a:rPr>
              <a:t>verifications</a:t>
            </a:r>
          </a:p>
          <a:p>
            <a:pPr marL="400050" indent="-400050"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Print S&amp;P &amp; </a:t>
            </a:r>
            <a:r>
              <a:rPr lang="en-US" sz="1500" dirty="0">
                <a:solidFill>
                  <a:schemeClr val="tx1"/>
                </a:solidFill>
              </a:rPr>
              <a:t>C</a:t>
            </a:r>
            <a:r>
              <a:rPr lang="en-US" sz="1500" dirty="0" smtClean="0">
                <a:solidFill>
                  <a:schemeClr val="tx1"/>
                </a:solidFill>
              </a:rPr>
              <a:t>ustomer Sign</a:t>
            </a:r>
          </a:p>
          <a:p>
            <a:pPr marL="400050" indent="-400050"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Sales Confirmation &amp; disbursement via TT / Prepaid MasterCard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  <p:pic>
        <p:nvPicPr>
          <p:cNvPr id="1026" name="Picture 2" descr="C:\Users\A140223\Pictures\15353359098_0eccae5e8f_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1123950" cy="111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62425"/>
            <a:ext cx="981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08760" y="5257800"/>
            <a:ext cx="7406640" cy="990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Step 2 (b)</a:t>
            </a:r>
            <a:r>
              <a:rPr lang="en-US" sz="1500" b="1" dirty="0" smtClean="0">
                <a:solidFill>
                  <a:schemeClr val="tx1"/>
                </a:solidFill>
              </a:rPr>
              <a:t> :  CSU 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- Approved Credit Card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Perform biometric verifications</a:t>
            </a:r>
          </a:p>
          <a:p>
            <a:pPr marL="400050" indent="-400050"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Hand over New Credit card to customer</a:t>
            </a:r>
          </a:p>
          <a:p>
            <a:pPr marL="400050" indent="-400050">
              <a:buAutoNum type="romanLcPeriod"/>
            </a:pPr>
            <a:r>
              <a:rPr lang="en-US" sz="1500" dirty="0" smtClean="0">
                <a:solidFill>
                  <a:schemeClr val="tx1"/>
                </a:solidFill>
              </a:rPr>
              <a:t>Explain customer on activation process.</a:t>
            </a:r>
          </a:p>
        </p:txBody>
      </p:sp>
    </p:spTree>
    <p:extLst>
      <p:ext uri="{BB962C8B-B14F-4D97-AF65-F5344CB8AC3E}">
        <p14:creationId xmlns:p14="http://schemas.microsoft.com/office/powerpoint/2010/main" val="4410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FEAD550-7515-4B40-9A14-73986707E1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7575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.0 </a:t>
            </a:r>
            <a:r>
              <a:rPr lang="en-US" sz="2400" b="1" dirty="0" err="1" smtClean="0"/>
              <a:t>DetaIL</a:t>
            </a:r>
            <a:r>
              <a:rPr lang="en-US" sz="2400" b="1" dirty="0" smtClean="0"/>
              <a:t> Process – </a:t>
            </a:r>
            <a:r>
              <a:rPr lang="en-US" sz="2400" b="1" dirty="0"/>
              <a:t>PFCC Instant </a:t>
            </a:r>
            <a:r>
              <a:rPr lang="en-US" sz="2400" b="1" dirty="0" smtClean="0"/>
              <a:t>Submission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69939"/>
              </p:ext>
            </p:extLst>
          </p:nvPr>
        </p:nvGraphicFramePr>
        <p:xfrm>
          <a:off x="152400" y="1295400"/>
          <a:ext cx="8686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5181600">
                <a:tc>
                  <a:txBody>
                    <a:bodyPr/>
                    <a:lstStyle/>
                    <a:p>
                      <a:r>
                        <a:rPr lang="en-US" sz="1500" b="1" u="sng" dirty="0" smtClean="0">
                          <a:solidFill>
                            <a:schemeClr val="tx1"/>
                          </a:solidFill>
                        </a:rPr>
                        <a:t>Step 1 </a:t>
                      </a:r>
                      <a:r>
                        <a:rPr lang="en-US" sz="1500" b="1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500" b="1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500" u="none" dirty="0" smtClean="0">
                          <a:solidFill>
                            <a:schemeClr val="tx1"/>
                          </a:solidFill>
                        </a:rPr>
                        <a:t>CSU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pitch and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KYC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(Customer agree to apply)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Print EPF statement at ACS Counter/ Kiosk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Only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Check 6 months EPF contributions and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compute annual income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       (Min net income eligibility : RM800)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Check 6 months EPF contributions and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compute annual income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       (Min Annual income eligibility : RM24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K / RM36K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>
                        <a:buAutoNum type="romanLcPeriod" startAt="3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Perform biometric and get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ustomer’s concern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to start application process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Perform biometric verifications and capture </a:t>
                      </a:r>
                      <a:r>
                        <a:rPr lang="en-US" sz="1500" b="0" baseline="0" dirty="0" err="1" smtClean="0">
                          <a:solidFill>
                            <a:schemeClr val="tx1"/>
                          </a:solidFill>
                        </a:rPr>
                        <a:t>MyKad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b="0" baseline="0" dirty="0" err="1" smtClean="0">
                          <a:solidFill>
                            <a:schemeClr val="tx1"/>
                          </a:solidFill>
                        </a:rPr>
                        <a:t>informations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Get customer concern to check their record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>
                        <a:buAutoNum type="romanLcPeriod" startAt="4"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Customer input Application details: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Personal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Details, Employment details, Contacts details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FA amount &amp; Tenure 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Get customer’s concern on the application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details,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PDPA and promotional SMS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 startAt="4"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Click “Submit” button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CAD judgement.</a:t>
                      </a:r>
                    </a:p>
                    <a:p>
                      <a:pPr marL="719138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Continue to scan EPF statement &amp; Supporting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</a:rPr>
                        <a:t> documents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to CAD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</p:spTree>
    <p:extLst>
      <p:ext uri="{BB962C8B-B14F-4D97-AF65-F5344CB8AC3E}">
        <p14:creationId xmlns:p14="http://schemas.microsoft.com/office/powerpoint/2010/main" val="16007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FEAD550-7515-4B40-9A14-73986707E1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757535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.0 Instant Approval – PF Approved and Sign S&amp;P / CC Card Collections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90144"/>
              </p:ext>
            </p:extLst>
          </p:nvPr>
        </p:nvGraphicFramePr>
        <p:xfrm>
          <a:off x="152400" y="1676400"/>
          <a:ext cx="8686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472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sng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en-US" sz="1500" b="1" u="sng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sz="1500" b="1" u="none" dirty="0" smtClean="0">
                          <a:solidFill>
                            <a:schemeClr val="tx1"/>
                          </a:solidFill>
                        </a:rPr>
                        <a:t> (a):</a:t>
                      </a:r>
                      <a:r>
                        <a:rPr lang="en-US" sz="1500" b="1" u="none" baseline="0" dirty="0" smtClean="0">
                          <a:solidFill>
                            <a:schemeClr val="tx1"/>
                          </a:solidFill>
                        </a:rPr>
                        <a:t> CSU Staff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8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Upon final approval by CAD, obtain customers concern on FA and Tenure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4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500" b="0" u="none" baseline="0" dirty="0" err="1" smtClean="0">
                          <a:solidFill>
                            <a:schemeClr val="tx1"/>
                          </a:solidFill>
                        </a:rPr>
                        <a:t>MyKad</a:t>
                      </a: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 &amp; Biometric verifications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4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Customer Sign S&amp;P and provide customer a copy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4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Proceed for Sales confirmations &amp; disbursement (via TT or Prepaid </a:t>
                      </a:r>
                      <a:r>
                        <a:rPr lang="en-US" sz="1500" b="0" u="none" baseline="0" dirty="0" err="1" smtClean="0">
                          <a:solidFill>
                            <a:schemeClr val="tx1"/>
                          </a:solidFill>
                        </a:rPr>
                        <a:t>Mastercard</a:t>
                      </a: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15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sng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en-US" sz="1500" b="1" u="sng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sz="1500" b="1" u="none" dirty="0" smtClean="0">
                          <a:solidFill>
                            <a:schemeClr val="tx1"/>
                          </a:solidFill>
                        </a:rPr>
                        <a:t> (b):</a:t>
                      </a:r>
                      <a:r>
                        <a:rPr lang="en-US" sz="1500" b="1" u="none" baseline="0" dirty="0" smtClean="0">
                          <a:solidFill>
                            <a:schemeClr val="tx1"/>
                          </a:solidFill>
                        </a:rPr>
                        <a:t> CSU Staff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500" b="0" u="none" baseline="0" dirty="0" err="1" smtClean="0">
                          <a:solidFill>
                            <a:schemeClr val="tx1"/>
                          </a:solidFill>
                        </a:rPr>
                        <a:t>MyKad</a:t>
                      </a: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 &amp; Biometric verifications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4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Customer Collect New Credit Card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4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1500" b="0" u="none" baseline="0" dirty="0" smtClean="0">
                          <a:solidFill>
                            <a:schemeClr val="tx1"/>
                          </a:solidFill>
                        </a:rPr>
                        <a:t>Provide explanations to customer on card activations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US" sz="1500" b="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152400" y="6629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</a:t>
            </a:r>
            <a:r>
              <a:rPr lang="en-US" sz="2800" b="1" dirty="0" smtClean="0">
                <a:cs typeface="Arial" pitchFamily="34" charset="0"/>
              </a:rPr>
              <a:t>Concept</a:t>
            </a:r>
            <a:endParaRPr lang="en-US" sz="2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D550-7515-4B40-9A14-73986707E1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2743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Appendices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" y="658100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 Internal Use Only</a:t>
            </a:r>
            <a:endParaRPr lang="en-US" sz="12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PFCC – </a:t>
            </a:r>
            <a:r>
              <a:rPr lang="en-US" sz="2800" b="1" dirty="0">
                <a:cs typeface="Arial" pitchFamily="34" charset="0"/>
              </a:rPr>
              <a:t>Instant Submission Concept</a:t>
            </a:r>
          </a:p>
        </p:txBody>
      </p:sp>
    </p:spTree>
    <p:extLst>
      <p:ext uri="{BB962C8B-B14F-4D97-AF65-F5344CB8AC3E}">
        <p14:creationId xmlns:p14="http://schemas.microsoft.com/office/powerpoint/2010/main" val="21021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1075</Words>
  <Application>Microsoft Office PowerPoint</Application>
  <PresentationFormat>On-screen Show (4:3)</PresentationFormat>
  <Paragraphs>229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Flow Diagram – PF (Instant Approval)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A/L Jayaram (HQ-CCG)</dc:creator>
  <cp:lastModifiedBy>Sarvindran Nair A/L Krishnan Kutty (HQ-CCG-MPD)</cp:lastModifiedBy>
  <cp:revision>188</cp:revision>
  <cp:lastPrinted>2015-12-18T08:39:35Z</cp:lastPrinted>
  <dcterms:created xsi:type="dcterms:W3CDTF">2015-02-23T02:00:05Z</dcterms:created>
  <dcterms:modified xsi:type="dcterms:W3CDTF">2015-12-18T08:39:38Z</dcterms:modified>
</cp:coreProperties>
</file>