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7"/>
  </p:notesMasterIdLst>
  <p:handoutMasterIdLst>
    <p:handoutMasterId r:id="rId28"/>
  </p:handoutMasterIdLst>
  <p:sldIdLst>
    <p:sldId id="344" r:id="rId3"/>
    <p:sldId id="345" r:id="rId4"/>
    <p:sldId id="347" r:id="rId5"/>
    <p:sldId id="350" r:id="rId6"/>
    <p:sldId id="351" r:id="rId7"/>
    <p:sldId id="352" r:id="rId8"/>
    <p:sldId id="354" r:id="rId9"/>
    <p:sldId id="356" r:id="rId10"/>
    <p:sldId id="358" r:id="rId11"/>
    <p:sldId id="359" r:id="rId12"/>
    <p:sldId id="361" r:id="rId13"/>
    <p:sldId id="363" r:id="rId14"/>
    <p:sldId id="366" r:id="rId15"/>
    <p:sldId id="367" r:id="rId16"/>
    <p:sldId id="368" r:id="rId17"/>
    <p:sldId id="369" r:id="rId18"/>
    <p:sldId id="370" r:id="rId19"/>
    <p:sldId id="371" r:id="rId20"/>
    <p:sldId id="372" r:id="rId21"/>
    <p:sldId id="375" r:id="rId22"/>
    <p:sldId id="376" r:id="rId23"/>
    <p:sldId id="373" r:id="rId24"/>
    <p:sldId id="374" r:id="rId25"/>
    <p:sldId id="377" r:id="rId26"/>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FF"/>
    <a:srgbClr val="CC3399"/>
    <a:srgbClr val="D60093"/>
    <a:srgbClr val="FF6600"/>
    <a:srgbClr val="000000"/>
    <a:srgbClr val="0000CC"/>
    <a:srgbClr val="000099"/>
    <a:srgbClr val="FFFFCD"/>
    <a:srgbClr val="FFB9E9"/>
    <a:srgbClr val="FFA3E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480" autoAdjust="0"/>
    <p:restoredTop sz="97021" autoAdjust="0"/>
  </p:normalViewPr>
  <p:slideViewPr>
    <p:cSldViewPr>
      <p:cViewPr varScale="1">
        <p:scale>
          <a:sx n="105" d="100"/>
          <a:sy n="105" d="100"/>
        </p:scale>
        <p:origin x="-264"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p:scale>
          <a:sx n="90" d="100"/>
          <a:sy n="90" d="100"/>
        </p:scale>
        <p:origin x="-1806" y="-72"/>
      </p:cViewPr>
      <p:guideLst>
        <p:guide orient="horz" pos="3224"/>
        <p:guide pos="223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1731"/>
          </a:xfrm>
          <a:prstGeom prst="rect">
            <a:avLst/>
          </a:prstGeom>
        </p:spPr>
        <p:txBody>
          <a:bodyPr vert="horz" lIns="96569" tIns="48285" rIns="96569" bIns="48285" rtlCol="0"/>
          <a:lstStyle>
            <a:lvl1pPr algn="l">
              <a:defRPr sz="1200"/>
            </a:lvl1pPr>
          </a:lstStyle>
          <a:p>
            <a:endParaRPr lang="en-US" dirty="0"/>
          </a:p>
        </p:txBody>
      </p:sp>
      <p:sp>
        <p:nvSpPr>
          <p:cNvPr id="3" name="Date Placeholder 2"/>
          <p:cNvSpPr>
            <a:spLocks noGrp="1"/>
          </p:cNvSpPr>
          <p:nvPr>
            <p:ph type="dt" sz="quarter" idx="1"/>
          </p:nvPr>
        </p:nvSpPr>
        <p:spPr>
          <a:xfrm>
            <a:off x="4021295" y="0"/>
            <a:ext cx="3076363" cy="511731"/>
          </a:xfrm>
          <a:prstGeom prst="rect">
            <a:avLst/>
          </a:prstGeom>
        </p:spPr>
        <p:txBody>
          <a:bodyPr vert="horz" lIns="96569" tIns="48285" rIns="96569" bIns="48285" rtlCol="0"/>
          <a:lstStyle>
            <a:lvl1pPr algn="r">
              <a:defRPr sz="1200"/>
            </a:lvl1pPr>
          </a:lstStyle>
          <a:p>
            <a:fld id="{F2F24F83-146A-419B-89FF-CA250366B90F}" type="datetimeFigureOut">
              <a:rPr lang="en-US" smtClean="0"/>
              <a:pPr/>
              <a:t>5/18/2017</a:t>
            </a:fld>
            <a:endParaRPr lang="en-US" dirty="0"/>
          </a:p>
        </p:txBody>
      </p:sp>
      <p:sp>
        <p:nvSpPr>
          <p:cNvPr id="4" name="Footer Placeholder 3"/>
          <p:cNvSpPr>
            <a:spLocks noGrp="1"/>
          </p:cNvSpPr>
          <p:nvPr>
            <p:ph type="ftr" sz="quarter" idx="2"/>
          </p:nvPr>
        </p:nvSpPr>
        <p:spPr>
          <a:xfrm>
            <a:off x="1" y="9721107"/>
            <a:ext cx="3076363" cy="511731"/>
          </a:xfrm>
          <a:prstGeom prst="rect">
            <a:avLst/>
          </a:prstGeom>
        </p:spPr>
        <p:txBody>
          <a:bodyPr vert="horz" lIns="96569" tIns="48285" rIns="96569" bIns="48285" rtlCol="0" anchor="b"/>
          <a:lstStyle>
            <a:lvl1pPr algn="l">
              <a:defRPr sz="1200"/>
            </a:lvl1pPr>
          </a:lstStyle>
          <a:p>
            <a:endParaRPr lang="en-US" dirty="0"/>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6569" tIns="48285" rIns="96569" bIns="48285" rtlCol="0" anchor="b"/>
          <a:lstStyle>
            <a:lvl1pPr algn="r">
              <a:defRPr sz="1200"/>
            </a:lvl1pPr>
          </a:lstStyle>
          <a:p>
            <a:fld id="{9A17A57F-5529-4C14-A3FE-28684E31B213}" type="slidenum">
              <a:rPr lang="en-US" smtClean="0"/>
              <a:pPr/>
              <a:t>‹#›</a:t>
            </a:fld>
            <a:endParaRPr lang="en-US" dirty="0"/>
          </a:p>
        </p:txBody>
      </p:sp>
    </p:spTree>
    <p:extLst>
      <p:ext uri="{BB962C8B-B14F-4D97-AF65-F5344CB8AC3E}">
        <p14:creationId xmlns="" xmlns:p14="http://schemas.microsoft.com/office/powerpoint/2010/main" val="4263522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1731"/>
          </a:xfrm>
          <a:prstGeom prst="rect">
            <a:avLst/>
          </a:prstGeom>
        </p:spPr>
        <p:txBody>
          <a:bodyPr vert="horz" lIns="96569" tIns="48285" rIns="96569" bIns="48285" rtlCol="0"/>
          <a:lstStyle>
            <a:lvl1pPr algn="l">
              <a:defRPr sz="1200"/>
            </a:lvl1pPr>
          </a:lstStyle>
          <a:p>
            <a:endParaRPr lang="en-US" dirty="0"/>
          </a:p>
        </p:txBody>
      </p:sp>
      <p:sp>
        <p:nvSpPr>
          <p:cNvPr id="3" name="Date Placeholder 2"/>
          <p:cNvSpPr>
            <a:spLocks noGrp="1"/>
          </p:cNvSpPr>
          <p:nvPr>
            <p:ph type="dt" idx="1"/>
          </p:nvPr>
        </p:nvSpPr>
        <p:spPr>
          <a:xfrm>
            <a:off x="4021295" y="0"/>
            <a:ext cx="3076363" cy="511731"/>
          </a:xfrm>
          <a:prstGeom prst="rect">
            <a:avLst/>
          </a:prstGeom>
        </p:spPr>
        <p:txBody>
          <a:bodyPr vert="horz" lIns="96569" tIns="48285" rIns="96569" bIns="48285" rtlCol="0"/>
          <a:lstStyle>
            <a:lvl1pPr algn="r">
              <a:defRPr sz="1200"/>
            </a:lvl1pPr>
          </a:lstStyle>
          <a:p>
            <a:fld id="{5CE50C92-8C70-412E-9C9C-B28A362CE4F4}" type="datetimeFigureOut">
              <a:rPr lang="en-US" smtClean="0"/>
              <a:pPr/>
              <a:t>5/18/2017</a:t>
            </a:fld>
            <a:endParaRPr lang="en-US" dirty="0"/>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6569" tIns="48285" rIns="96569" bIns="48285" rtlCol="0" anchor="ctr"/>
          <a:lstStyle/>
          <a:p>
            <a:endParaRPr lang="en-US" dirty="0"/>
          </a:p>
        </p:txBody>
      </p:sp>
      <p:sp>
        <p:nvSpPr>
          <p:cNvPr id="5" name="Notes Placeholder 4"/>
          <p:cNvSpPr>
            <a:spLocks noGrp="1"/>
          </p:cNvSpPr>
          <p:nvPr>
            <p:ph type="body" sz="quarter" idx="3"/>
          </p:nvPr>
        </p:nvSpPr>
        <p:spPr>
          <a:xfrm>
            <a:off x="709931" y="4861442"/>
            <a:ext cx="5679440" cy="4605576"/>
          </a:xfrm>
          <a:prstGeom prst="rect">
            <a:avLst/>
          </a:prstGeom>
        </p:spPr>
        <p:txBody>
          <a:bodyPr vert="horz" lIns="96569" tIns="48285" rIns="96569" bIns="4828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9721107"/>
            <a:ext cx="3076363" cy="511731"/>
          </a:xfrm>
          <a:prstGeom prst="rect">
            <a:avLst/>
          </a:prstGeom>
        </p:spPr>
        <p:txBody>
          <a:bodyPr vert="horz" lIns="96569" tIns="48285" rIns="96569" bIns="48285"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1295" y="9721107"/>
            <a:ext cx="3076363" cy="511731"/>
          </a:xfrm>
          <a:prstGeom prst="rect">
            <a:avLst/>
          </a:prstGeom>
        </p:spPr>
        <p:txBody>
          <a:bodyPr vert="horz" lIns="96569" tIns="48285" rIns="96569" bIns="48285" rtlCol="0" anchor="b"/>
          <a:lstStyle>
            <a:lvl1pPr algn="r">
              <a:defRPr sz="1200"/>
            </a:lvl1pPr>
          </a:lstStyle>
          <a:p>
            <a:fld id="{036A8B93-28B9-49B0-A35E-789C776B9204}" type="slidenum">
              <a:rPr lang="en-US" smtClean="0"/>
              <a:pPr/>
              <a:t>‹#›</a:t>
            </a:fld>
            <a:endParaRPr lang="en-US" dirty="0"/>
          </a:p>
        </p:txBody>
      </p:sp>
    </p:spTree>
    <p:extLst>
      <p:ext uri="{BB962C8B-B14F-4D97-AF65-F5344CB8AC3E}">
        <p14:creationId xmlns="" xmlns:p14="http://schemas.microsoft.com/office/powerpoint/2010/main" val="1206259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036A8B93-28B9-49B0-A35E-789C776B9204}" type="slidenum">
              <a:rPr lang="en-US" smtClean="0"/>
              <a:pPr/>
              <a:t>1</a:t>
            </a:fld>
            <a:endParaRPr lang="en-US" dirty="0"/>
          </a:p>
        </p:txBody>
      </p:sp>
    </p:spTree>
    <p:extLst>
      <p:ext uri="{BB962C8B-B14F-4D97-AF65-F5344CB8AC3E}">
        <p14:creationId xmlns="" xmlns:p14="http://schemas.microsoft.com/office/powerpoint/2010/main" val="4046087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036A8B93-28B9-49B0-A35E-789C776B9204}" type="slidenum">
              <a:rPr lang="en-US" smtClean="0"/>
              <a:pPr/>
              <a:t>10</a:t>
            </a:fld>
            <a:endParaRPr lang="en-US" dirty="0"/>
          </a:p>
        </p:txBody>
      </p:sp>
    </p:spTree>
    <p:extLst>
      <p:ext uri="{BB962C8B-B14F-4D97-AF65-F5344CB8AC3E}">
        <p14:creationId xmlns="" xmlns:p14="http://schemas.microsoft.com/office/powerpoint/2010/main" val="4046087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036A8B93-28B9-49B0-A35E-789C776B9204}" type="slidenum">
              <a:rPr lang="en-US" smtClean="0"/>
              <a:pPr/>
              <a:t>11</a:t>
            </a:fld>
            <a:endParaRPr lang="en-US" dirty="0"/>
          </a:p>
        </p:txBody>
      </p:sp>
    </p:spTree>
    <p:extLst>
      <p:ext uri="{BB962C8B-B14F-4D97-AF65-F5344CB8AC3E}">
        <p14:creationId xmlns="" xmlns:p14="http://schemas.microsoft.com/office/powerpoint/2010/main" val="4046087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036A8B93-28B9-49B0-A35E-789C776B9204}" type="slidenum">
              <a:rPr lang="en-US" smtClean="0"/>
              <a:pPr/>
              <a:t>12</a:t>
            </a:fld>
            <a:endParaRPr lang="en-US" dirty="0"/>
          </a:p>
        </p:txBody>
      </p:sp>
    </p:spTree>
    <p:extLst>
      <p:ext uri="{BB962C8B-B14F-4D97-AF65-F5344CB8AC3E}">
        <p14:creationId xmlns="" xmlns:p14="http://schemas.microsoft.com/office/powerpoint/2010/main" val="4046087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036A8B93-28B9-49B0-A35E-789C776B9204}" type="slidenum">
              <a:rPr lang="en-US" smtClean="0"/>
              <a:pPr/>
              <a:t>13</a:t>
            </a:fld>
            <a:endParaRPr lang="en-US" dirty="0"/>
          </a:p>
        </p:txBody>
      </p:sp>
    </p:spTree>
    <p:extLst>
      <p:ext uri="{BB962C8B-B14F-4D97-AF65-F5344CB8AC3E}">
        <p14:creationId xmlns="" xmlns:p14="http://schemas.microsoft.com/office/powerpoint/2010/main" val="40460877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036A8B93-28B9-49B0-A35E-789C776B9204}" type="slidenum">
              <a:rPr lang="en-US" smtClean="0"/>
              <a:pPr/>
              <a:t>14</a:t>
            </a:fld>
            <a:endParaRPr lang="en-US" dirty="0"/>
          </a:p>
        </p:txBody>
      </p:sp>
    </p:spTree>
    <p:extLst>
      <p:ext uri="{BB962C8B-B14F-4D97-AF65-F5344CB8AC3E}">
        <p14:creationId xmlns="" xmlns:p14="http://schemas.microsoft.com/office/powerpoint/2010/main" val="4046087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036A8B93-28B9-49B0-A35E-789C776B9204}" type="slidenum">
              <a:rPr lang="en-US" smtClean="0"/>
              <a:pPr/>
              <a:t>15</a:t>
            </a:fld>
            <a:endParaRPr lang="en-US" dirty="0"/>
          </a:p>
        </p:txBody>
      </p:sp>
    </p:spTree>
    <p:extLst>
      <p:ext uri="{BB962C8B-B14F-4D97-AF65-F5344CB8AC3E}">
        <p14:creationId xmlns="" xmlns:p14="http://schemas.microsoft.com/office/powerpoint/2010/main" val="40460877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036A8B93-28B9-49B0-A35E-789C776B9204}" type="slidenum">
              <a:rPr lang="en-US" smtClean="0"/>
              <a:pPr/>
              <a:t>16</a:t>
            </a:fld>
            <a:endParaRPr lang="en-US" dirty="0"/>
          </a:p>
        </p:txBody>
      </p:sp>
    </p:spTree>
    <p:extLst>
      <p:ext uri="{BB962C8B-B14F-4D97-AF65-F5344CB8AC3E}">
        <p14:creationId xmlns="" xmlns:p14="http://schemas.microsoft.com/office/powerpoint/2010/main" val="4046087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036A8B93-28B9-49B0-A35E-789C776B9204}" type="slidenum">
              <a:rPr lang="en-US" smtClean="0"/>
              <a:pPr/>
              <a:t>17</a:t>
            </a:fld>
            <a:endParaRPr lang="en-US" dirty="0"/>
          </a:p>
        </p:txBody>
      </p:sp>
    </p:spTree>
    <p:extLst>
      <p:ext uri="{BB962C8B-B14F-4D97-AF65-F5344CB8AC3E}">
        <p14:creationId xmlns="" xmlns:p14="http://schemas.microsoft.com/office/powerpoint/2010/main" val="40460877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036A8B93-28B9-49B0-A35E-789C776B9204}" type="slidenum">
              <a:rPr lang="en-US" smtClean="0"/>
              <a:pPr/>
              <a:t>18</a:t>
            </a:fld>
            <a:endParaRPr lang="en-US" dirty="0"/>
          </a:p>
        </p:txBody>
      </p:sp>
    </p:spTree>
    <p:extLst>
      <p:ext uri="{BB962C8B-B14F-4D97-AF65-F5344CB8AC3E}">
        <p14:creationId xmlns="" xmlns:p14="http://schemas.microsoft.com/office/powerpoint/2010/main" val="40460877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036A8B93-28B9-49B0-A35E-789C776B9204}" type="slidenum">
              <a:rPr lang="en-US" smtClean="0"/>
              <a:pPr/>
              <a:t>19</a:t>
            </a:fld>
            <a:endParaRPr lang="en-US" dirty="0"/>
          </a:p>
        </p:txBody>
      </p:sp>
    </p:spTree>
    <p:extLst>
      <p:ext uri="{BB962C8B-B14F-4D97-AF65-F5344CB8AC3E}">
        <p14:creationId xmlns="" xmlns:p14="http://schemas.microsoft.com/office/powerpoint/2010/main" val="4046087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036A8B93-28B9-49B0-A35E-789C776B9204}" type="slidenum">
              <a:rPr lang="en-US" smtClean="0"/>
              <a:pPr/>
              <a:t>2</a:t>
            </a:fld>
            <a:endParaRPr lang="en-US" dirty="0"/>
          </a:p>
        </p:txBody>
      </p:sp>
    </p:spTree>
    <p:extLst>
      <p:ext uri="{BB962C8B-B14F-4D97-AF65-F5344CB8AC3E}">
        <p14:creationId xmlns="" xmlns:p14="http://schemas.microsoft.com/office/powerpoint/2010/main" val="40460877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036A8B93-28B9-49B0-A35E-789C776B9204}" type="slidenum">
              <a:rPr lang="en-US" smtClean="0"/>
              <a:pPr/>
              <a:t>20</a:t>
            </a:fld>
            <a:endParaRPr lang="en-US" dirty="0"/>
          </a:p>
        </p:txBody>
      </p:sp>
    </p:spTree>
    <p:extLst>
      <p:ext uri="{BB962C8B-B14F-4D97-AF65-F5344CB8AC3E}">
        <p14:creationId xmlns="" xmlns:p14="http://schemas.microsoft.com/office/powerpoint/2010/main" val="40460877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036A8B93-28B9-49B0-A35E-789C776B9204}" type="slidenum">
              <a:rPr lang="en-US" smtClean="0"/>
              <a:pPr/>
              <a:t>21</a:t>
            </a:fld>
            <a:endParaRPr lang="en-US" dirty="0"/>
          </a:p>
        </p:txBody>
      </p:sp>
    </p:spTree>
    <p:extLst>
      <p:ext uri="{BB962C8B-B14F-4D97-AF65-F5344CB8AC3E}">
        <p14:creationId xmlns="" xmlns:p14="http://schemas.microsoft.com/office/powerpoint/2010/main" val="40460877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036A8B93-28B9-49B0-A35E-789C776B9204}" type="slidenum">
              <a:rPr lang="en-US" smtClean="0"/>
              <a:pPr/>
              <a:t>22</a:t>
            </a:fld>
            <a:endParaRPr lang="en-US" dirty="0"/>
          </a:p>
        </p:txBody>
      </p:sp>
    </p:spTree>
    <p:extLst>
      <p:ext uri="{BB962C8B-B14F-4D97-AF65-F5344CB8AC3E}">
        <p14:creationId xmlns="" xmlns:p14="http://schemas.microsoft.com/office/powerpoint/2010/main" val="40460877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036A8B93-28B9-49B0-A35E-789C776B9204}" type="slidenum">
              <a:rPr lang="en-US" smtClean="0"/>
              <a:pPr/>
              <a:t>23</a:t>
            </a:fld>
            <a:endParaRPr lang="en-US" dirty="0"/>
          </a:p>
        </p:txBody>
      </p:sp>
    </p:spTree>
    <p:extLst>
      <p:ext uri="{BB962C8B-B14F-4D97-AF65-F5344CB8AC3E}">
        <p14:creationId xmlns="" xmlns:p14="http://schemas.microsoft.com/office/powerpoint/2010/main" val="40460877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036A8B93-28B9-49B0-A35E-789C776B9204}" type="slidenum">
              <a:rPr lang="en-US" smtClean="0"/>
              <a:pPr/>
              <a:t>24</a:t>
            </a:fld>
            <a:endParaRPr lang="en-US" dirty="0"/>
          </a:p>
        </p:txBody>
      </p:sp>
    </p:spTree>
    <p:extLst>
      <p:ext uri="{BB962C8B-B14F-4D97-AF65-F5344CB8AC3E}">
        <p14:creationId xmlns="" xmlns:p14="http://schemas.microsoft.com/office/powerpoint/2010/main" val="4046087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036A8B93-28B9-49B0-A35E-789C776B9204}" type="slidenum">
              <a:rPr lang="en-US" smtClean="0"/>
              <a:pPr/>
              <a:t>3</a:t>
            </a:fld>
            <a:endParaRPr lang="en-US" dirty="0"/>
          </a:p>
        </p:txBody>
      </p:sp>
    </p:spTree>
    <p:extLst>
      <p:ext uri="{BB962C8B-B14F-4D97-AF65-F5344CB8AC3E}">
        <p14:creationId xmlns="" xmlns:p14="http://schemas.microsoft.com/office/powerpoint/2010/main" val="4046087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036A8B93-28B9-49B0-A35E-789C776B9204}" type="slidenum">
              <a:rPr lang="en-US" smtClean="0"/>
              <a:pPr/>
              <a:t>4</a:t>
            </a:fld>
            <a:endParaRPr lang="en-US" dirty="0"/>
          </a:p>
        </p:txBody>
      </p:sp>
    </p:spTree>
    <p:extLst>
      <p:ext uri="{BB962C8B-B14F-4D97-AF65-F5344CB8AC3E}">
        <p14:creationId xmlns="" xmlns:p14="http://schemas.microsoft.com/office/powerpoint/2010/main" val="4046087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036A8B93-28B9-49B0-A35E-789C776B9204}" type="slidenum">
              <a:rPr lang="en-US" smtClean="0"/>
              <a:pPr/>
              <a:t>5</a:t>
            </a:fld>
            <a:endParaRPr lang="en-US" dirty="0"/>
          </a:p>
        </p:txBody>
      </p:sp>
    </p:spTree>
    <p:extLst>
      <p:ext uri="{BB962C8B-B14F-4D97-AF65-F5344CB8AC3E}">
        <p14:creationId xmlns="" xmlns:p14="http://schemas.microsoft.com/office/powerpoint/2010/main" val="4046087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036A8B93-28B9-49B0-A35E-789C776B9204}" type="slidenum">
              <a:rPr lang="en-US" smtClean="0"/>
              <a:pPr/>
              <a:t>6</a:t>
            </a:fld>
            <a:endParaRPr lang="en-US" dirty="0"/>
          </a:p>
        </p:txBody>
      </p:sp>
    </p:spTree>
    <p:extLst>
      <p:ext uri="{BB962C8B-B14F-4D97-AF65-F5344CB8AC3E}">
        <p14:creationId xmlns="" xmlns:p14="http://schemas.microsoft.com/office/powerpoint/2010/main" val="4046087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036A8B93-28B9-49B0-A35E-789C776B9204}" type="slidenum">
              <a:rPr lang="en-US" smtClean="0"/>
              <a:pPr/>
              <a:t>7</a:t>
            </a:fld>
            <a:endParaRPr lang="en-US" dirty="0"/>
          </a:p>
        </p:txBody>
      </p:sp>
    </p:spTree>
    <p:extLst>
      <p:ext uri="{BB962C8B-B14F-4D97-AF65-F5344CB8AC3E}">
        <p14:creationId xmlns="" xmlns:p14="http://schemas.microsoft.com/office/powerpoint/2010/main" val="4046087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036A8B93-28B9-49B0-A35E-789C776B9204}" type="slidenum">
              <a:rPr lang="en-US" smtClean="0"/>
              <a:pPr/>
              <a:t>8</a:t>
            </a:fld>
            <a:endParaRPr lang="en-US" dirty="0"/>
          </a:p>
        </p:txBody>
      </p:sp>
    </p:spTree>
    <p:extLst>
      <p:ext uri="{BB962C8B-B14F-4D97-AF65-F5344CB8AC3E}">
        <p14:creationId xmlns="" xmlns:p14="http://schemas.microsoft.com/office/powerpoint/2010/main" val="4046087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036A8B93-28B9-49B0-A35E-789C776B9204}" type="slidenum">
              <a:rPr lang="en-US" smtClean="0"/>
              <a:pPr/>
              <a:t>9</a:t>
            </a:fld>
            <a:endParaRPr lang="en-US" dirty="0"/>
          </a:p>
        </p:txBody>
      </p:sp>
    </p:spTree>
    <p:extLst>
      <p:ext uri="{BB962C8B-B14F-4D97-AF65-F5344CB8AC3E}">
        <p14:creationId xmlns="" xmlns:p14="http://schemas.microsoft.com/office/powerpoint/2010/main" val="40460877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dirty="0" smtClean="0"/>
              <a:t>Executive Committee Meeting                                                                                                                                                                                                            Private and Confidential</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28B9C1-7136-4975-927A-1831B36EEFB9}" type="slidenum">
              <a:rPr lang="en-US" smtClean="0"/>
              <a:pPr/>
              <a:t>‹#›</a:t>
            </a:fld>
            <a:endParaRPr lang="en-US" dirty="0"/>
          </a:p>
        </p:txBody>
      </p:sp>
      <p:pic>
        <p:nvPicPr>
          <p:cNvPr id="7" name="Picture 2"/>
          <p:cNvPicPr>
            <a:picLocks noChangeAspect="1" noChangeArrowheads="1"/>
          </p:cNvPicPr>
          <p:nvPr userDrawn="1"/>
        </p:nvPicPr>
        <p:blipFill rotWithShape="1">
          <a:blip r:embed="rId2">
            <a:extLst>
              <a:ext uri="{28A0092B-C50C-407E-A947-70E740481C1C}">
                <a14:useLocalDpi xmlns="" xmlns:a14="http://schemas.microsoft.com/office/drawing/2010/main" val="0"/>
              </a:ext>
            </a:extLst>
          </a:blip>
          <a:srcRect l="55594" t="30209" r="9015" b="35893"/>
          <a:stretch/>
        </p:blipFill>
        <p:spPr bwMode="auto">
          <a:xfrm>
            <a:off x="4757057" y="3352800"/>
            <a:ext cx="4386943" cy="33615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0612758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Executive Committee Meeting                                                                                                                                                                                                            Private and Confidential</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28B9C1-7136-4975-927A-1831B36EEFB9}" type="slidenum">
              <a:rPr lang="en-US" smtClean="0"/>
              <a:pPr/>
              <a:t>‹#›</a:t>
            </a:fld>
            <a:endParaRPr lang="en-US" dirty="0"/>
          </a:p>
        </p:txBody>
      </p:sp>
    </p:spTree>
    <p:extLst>
      <p:ext uri="{BB962C8B-B14F-4D97-AF65-F5344CB8AC3E}">
        <p14:creationId xmlns="" xmlns:p14="http://schemas.microsoft.com/office/powerpoint/2010/main" val="2855179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Executive Committee Meeting                                                                                                                                                                                                            Private and Confidential</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28B9C1-7136-4975-927A-1831B36EEFB9}" type="slidenum">
              <a:rPr lang="en-US" smtClean="0"/>
              <a:pPr/>
              <a:t>‹#›</a:t>
            </a:fld>
            <a:endParaRPr lang="en-US" dirty="0"/>
          </a:p>
        </p:txBody>
      </p:sp>
    </p:spTree>
    <p:extLst>
      <p:ext uri="{BB962C8B-B14F-4D97-AF65-F5344CB8AC3E}">
        <p14:creationId xmlns="" xmlns:p14="http://schemas.microsoft.com/office/powerpoint/2010/main" val="3386846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dirty="0" smtClean="0"/>
              <a:t>Executive Committee Meeting                                                                                                                                                                                                            Private and Confidential</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9B4818-E5E4-4167-B788-C7EBD34AA38A}" type="slidenum">
              <a:rPr lang="en-US" smtClean="0"/>
              <a:pPr/>
              <a:t>‹#›</a:t>
            </a:fld>
            <a:endParaRPr lang="en-US" dirty="0"/>
          </a:p>
        </p:txBody>
      </p:sp>
    </p:spTree>
    <p:extLst>
      <p:ext uri="{BB962C8B-B14F-4D97-AF65-F5344CB8AC3E}">
        <p14:creationId xmlns="" xmlns:p14="http://schemas.microsoft.com/office/powerpoint/2010/main" val="2829098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Executive Committee Meeting                                                                                                                                                                                                            Private and Confidential</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9B4818-E5E4-4167-B788-C7EBD34AA38A}" type="slidenum">
              <a:rPr lang="en-US" smtClean="0"/>
              <a:pPr/>
              <a:t>‹#›</a:t>
            </a:fld>
            <a:endParaRPr lang="en-US" dirty="0"/>
          </a:p>
        </p:txBody>
      </p:sp>
    </p:spTree>
    <p:extLst>
      <p:ext uri="{BB962C8B-B14F-4D97-AF65-F5344CB8AC3E}">
        <p14:creationId xmlns="" xmlns:p14="http://schemas.microsoft.com/office/powerpoint/2010/main" val="1717748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dirty="0" smtClean="0"/>
              <a:t>Executive Committee Meeting                                                                                                                                                                                                            Private and Confidential</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9B4818-E5E4-4167-B788-C7EBD34AA38A}" type="slidenum">
              <a:rPr lang="en-US" smtClean="0"/>
              <a:pPr/>
              <a:t>‹#›</a:t>
            </a:fld>
            <a:endParaRPr lang="en-US" dirty="0"/>
          </a:p>
        </p:txBody>
      </p:sp>
    </p:spTree>
    <p:extLst>
      <p:ext uri="{BB962C8B-B14F-4D97-AF65-F5344CB8AC3E}">
        <p14:creationId xmlns="" xmlns:p14="http://schemas.microsoft.com/office/powerpoint/2010/main" val="1275580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dirty="0" smtClean="0"/>
              <a:t>Executive Committee Meeting                                                                                                                                                                                                            Private and Confidential</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9B4818-E5E4-4167-B788-C7EBD34AA38A}" type="slidenum">
              <a:rPr lang="en-US" smtClean="0"/>
              <a:pPr/>
              <a:t>‹#›</a:t>
            </a:fld>
            <a:endParaRPr lang="en-US" dirty="0"/>
          </a:p>
        </p:txBody>
      </p:sp>
    </p:spTree>
    <p:extLst>
      <p:ext uri="{BB962C8B-B14F-4D97-AF65-F5344CB8AC3E}">
        <p14:creationId xmlns="" xmlns:p14="http://schemas.microsoft.com/office/powerpoint/2010/main" val="4058386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dirty="0" smtClean="0"/>
              <a:t>Executive Committee Meeting                                                                                                                                                                                                            Private and Confidential</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F9B4818-E5E4-4167-B788-C7EBD34AA38A}" type="slidenum">
              <a:rPr lang="en-US" smtClean="0"/>
              <a:pPr/>
              <a:t>‹#›</a:t>
            </a:fld>
            <a:endParaRPr lang="en-US" dirty="0"/>
          </a:p>
        </p:txBody>
      </p:sp>
    </p:spTree>
    <p:extLst>
      <p:ext uri="{BB962C8B-B14F-4D97-AF65-F5344CB8AC3E}">
        <p14:creationId xmlns="" xmlns:p14="http://schemas.microsoft.com/office/powerpoint/2010/main" val="185475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dirty="0" smtClean="0"/>
              <a:t>Executive Committee Meeting                                                                                                                                                                                                            Private and Confidential</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F9B4818-E5E4-4167-B788-C7EBD34AA38A}" type="slidenum">
              <a:rPr lang="en-US" smtClean="0"/>
              <a:pPr/>
              <a:t>‹#›</a:t>
            </a:fld>
            <a:endParaRPr lang="en-US" dirty="0"/>
          </a:p>
        </p:txBody>
      </p:sp>
    </p:spTree>
    <p:extLst>
      <p:ext uri="{BB962C8B-B14F-4D97-AF65-F5344CB8AC3E}">
        <p14:creationId xmlns="" xmlns:p14="http://schemas.microsoft.com/office/powerpoint/2010/main" val="13127493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Executive Committee Meeting                                                                                                                                                                                                            Private and Confidential</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F9B4818-E5E4-4167-B788-C7EBD34AA38A}" type="slidenum">
              <a:rPr lang="en-US" smtClean="0"/>
              <a:pPr/>
              <a:t>‹#›</a:t>
            </a:fld>
            <a:endParaRPr lang="en-US" dirty="0"/>
          </a:p>
        </p:txBody>
      </p:sp>
    </p:spTree>
    <p:extLst>
      <p:ext uri="{BB962C8B-B14F-4D97-AF65-F5344CB8AC3E}">
        <p14:creationId xmlns="" xmlns:p14="http://schemas.microsoft.com/office/powerpoint/2010/main" val="11326531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Executive Committee Meeting                                                                                                                                                                                                            Private and Confidential</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9B4818-E5E4-4167-B788-C7EBD34AA38A}" type="slidenum">
              <a:rPr lang="en-US" smtClean="0"/>
              <a:pPr/>
              <a:t>‹#›</a:t>
            </a:fld>
            <a:endParaRPr lang="en-US" dirty="0"/>
          </a:p>
        </p:txBody>
      </p:sp>
    </p:spTree>
    <p:extLst>
      <p:ext uri="{BB962C8B-B14F-4D97-AF65-F5344CB8AC3E}">
        <p14:creationId xmlns="" xmlns:p14="http://schemas.microsoft.com/office/powerpoint/2010/main" val="52736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Executive Committee Meeting                                                                                                                                                                                                            Private and Confidential</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28B9C1-7136-4975-927A-1831B36EEFB9}" type="slidenum">
              <a:rPr lang="en-US" smtClean="0"/>
              <a:pPr/>
              <a:t>‹#›</a:t>
            </a:fld>
            <a:endParaRPr lang="en-US" dirty="0"/>
          </a:p>
        </p:txBody>
      </p:sp>
    </p:spTree>
    <p:extLst>
      <p:ext uri="{BB962C8B-B14F-4D97-AF65-F5344CB8AC3E}">
        <p14:creationId xmlns="" xmlns:p14="http://schemas.microsoft.com/office/powerpoint/2010/main" val="118783406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Executive Committee Meeting                                                                                                                                                                                                            Private and Confidential</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9B4818-E5E4-4167-B788-C7EBD34AA38A}" type="slidenum">
              <a:rPr lang="en-US" smtClean="0"/>
              <a:pPr/>
              <a:t>‹#›</a:t>
            </a:fld>
            <a:endParaRPr lang="en-US" dirty="0"/>
          </a:p>
        </p:txBody>
      </p:sp>
    </p:spTree>
    <p:extLst>
      <p:ext uri="{BB962C8B-B14F-4D97-AF65-F5344CB8AC3E}">
        <p14:creationId xmlns="" xmlns:p14="http://schemas.microsoft.com/office/powerpoint/2010/main" val="998883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Executive Committee Meeting                                                                                                                                                                                                            Private and Confidential</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9B4818-E5E4-4167-B788-C7EBD34AA38A}" type="slidenum">
              <a:rPr lang="en-US" smtClean="0"/>
              <a:pPr/>
              <a:t>‹#›</a:t>
            </a:fld>
            <a:endParaRPr lang="en-US" dirty="0"/>
          </a:p>
        </p:txBody>
      </p:sp>
    </p:spTree>
    <p:extLst>
      <p:ext uri="{BB962C8B-B14F-4D97-AF65-F5344CB8AC3E}">
        <p14:creationId xmlns="" xmlns:p14="http://schemas.microsoft.com/office/powerpoint/2010/main" val="37579792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Executive Committee Meeting                                                                                                                                                                                                            Private and Confidential</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9B4818-E5E4-4167-B788-C7EBD34AA38A}" type="slidenum">
              <a:rPr lang="en-US" smtClean="0"/>
              <a:pPr/>
              <a:t>‹#›</a:t>
            </a:fld>
            <a:endParaRPr lang="en-US" dirty="0"/>
          </a:p>
        </p:txBody>
      </p:sp>
    </p:spTree>
    <p:extLst>
      <p:ext uri="{BB962C8B-B14F-4D97-AF65-F5344CB8AC3E}">
        <p14:creationId xmlns="" xmlns:p14="http://schemas.microsoft.com/office/powerpoint/2010/main" val="1791311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dirty="0" smtClean="0"/>
              <a:t>Executive Committee Meeting                                                                                                                                                                                                            Private and Confidential</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28B9C1-7136-4975-927A-1831B36EEFB9}" type="slidenum">
              <a:rPr lang="en-US" smtClean="0"/>
              <a:pPr/>
              <a:t>‹#›</a:t>
            </a:fld>
            <a:endParaRPr lang="en-US" dirty="0"/>
          </a:p>
        </p:txBody>
      </p:sp>
    </p:spTree>
    <p:extLst>
      <p:ext uri="{BB962C8B-B14F-4D97-AF65-F5344CB8AC3E}">
        <p14:creationId xmlns="" xmlns:p14="http://schemas.microsoft.com/office/powerpoint/2010/main" val="395957021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dirty="0" smtClean="0"/>
              <a:t>Executive Committee Meeting                                                                                                                                                                                                            Private and Confidential</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728B9C1-7136-4975-927A-1831B36EEFB9}" type="slidenum">
              <a:rPr lang="en-US" smtClean="0"/>
              <a:pPr/>
              <a:t>‹#›</a:t>
            </a:fld>
            <a:endParaRPr lang="en-US" dirty="0"/>
          </a:p>
        </p:txBody>
      </p:sp>
    </p:spTree>
    <p:extLst>
      <p:ext uri="{BB962C8B-B14F-4D97-AF65-F5344CB8AC3E}">
        <p14:creationId xmlns="" xmlns:p14="http://schemas.microsoft.com/office/powerpoint/2010/main" val="95606668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dirty="0" smtClean="0"/>
              <a:t>Executive Committee Meeting                                                                                                                                                                                                            Private and Confidential</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728B9C1-7136-4975-927A-1831B36EEFB9}" type="slidenum">
              <a:rPr lang="en-US" smtClean="0"/>
              <a:pPr/>
              <a:t>‹#›</a:t>
            </a:fld>
            <a:endParaRPr lang="en-US" dirty="0"/>
          </a:p>
        </p:txBody>
      </p:sp>
    </p:spTree>
    <p:extLst>
      <p:ext uri="{BB962C8B-B14F-4D97-AF65-F5344CB8AC3E}">
        <p14:creationId xmlns="" xmlns:p14="http://schemas.microsoft.com/office/powerpoint/2010/main" val="11809757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dirty="0" smtClean="0"/>
              <a:t>Executive Committee Meeting                                                                                                                                                                                                            Private and Confidential</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728B9C1-7136-4975-927A-1831B36EEFB9}" type="slidenum">
              <a:rPr lang="en-US" smtClean="0"/>
              <a:pPr/>
              <a:t>‹#›</a:t>
            </a:fld>
            <a:endParaRPr lang="en-US" dirty="0"/>
          </a:p>
        </p:txBody>
      </p:sp>
    </p:spTree>
    <p:extLst>
      <p:ext uri="{BB962C8B-B14F-4D97-AF65-F5344CB8AC3E}">
        <p14:creationId xmlns="" xmlns:p14="http://schemas.microsoft.com/office/powerpoint/2010/main" val="12982961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Executive Committee Meeting                                                                                                                                                                                                            Private and Confidential</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728B9C1-7136-4975-927A-1831B36EEFB9}" type="slidenum">
              <a:rPr lang="en-US" smtClean="0"/>
              <a:pPr/>
              <a:t>‹#›</a:t>
            </a:fld>
            <a:endParaRPr lang="en-US" dirty="0"/>
          </a:p>
        </p:txBody>
      </p:sp>
    </p:spTree>
    <p:extLst>
      <p:ext uri="{BB962C8B-B14F-4D97-AF65-F5344CB8AC3E}">
        <p14:creationId xmlns="" xmlns:p14="http://schemas.microsoft.com/office/powerpoint/2010/main" val="140506670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Executive Committee Meeting                                                                                                                                                                                                            Private and Confidential</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728B9C1-7136-4975-927A-1831B36EEFB9}" type="slidenum">
              <a:rPr lang="en-US" smtClean="0"/>
              <a:pPr/>
              <a:t>‹#›</a:t>
            </a:fld>
            <a:endParaRPr lang="en-US" dirty="0"/>
          </a:p>
        </p:txBody>
      </p:sp>
    </p:spTree>
    <p:extLst>
      <p:ext uri="{BB962C8B-B14F-4D97-AF65-F5344CB8AC3E}">
        <p14:creationId xmlns="" xmlns:p14="http://schemas.microsoft.com/office/powerpoint/2010/main" val="3668819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Executive Committee Meeting                                                                                                                                                                                                            Private and Confidential</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728B9C1-7136-4975-927A-1831B36EEFB9}" type="slidenum">
              <a:rPr lang="en-US" smtClean="0"/>
              <a:pPr/>
              <a:t>‹#›</a:t>
            </a:fld>
            <a:endParaRPr lang="en-US" dirty="0"/>
          </a:p>
        </p:txBody>
      </p:sp>
    </p:spTree>
    <p:extLst>
      <p:ext uri="{BB962C8B-B14F-4D97-AF65-F5344CB8AC3E}">
        <p14:creationId xmlns="" xmlns:p14="http://schemas.microsoft.com/office/powerpoint/2010/main" val="1086499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Executive Committee Meeting                                                                                                                                                                                                            Private and Confidential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28B9C1-7136-4975-927A-1831B36EEFB9}" type="slidenum">
              <a:rPr lang="en-US" smtClean="0"/>
              <a:pPr/>
              <a:t>‹#›</a:t>
            </a:fld>
            <a:endParaRPr lang="en-US" dirty="0"/>
          </a:p>
        </p:txBody>
      </p:sp>
      <p:pic>
        <p:nvPicPr>
          <p:cNvPr id="7" name="Picture 20"/>
          <p:cNvPicPr>
            <a:picLocks noChangeAspect="1" noChangeArrowheads="1"/>
          </p:cNvPicPr>
          <p:nvPr/>
        </p:nvPicPr>
        <p:blipFill>
          <a:blip r:embed="rId13">
            <a:extLst>
              <a:ext uri="{28A0092B-C50C-407E-A947-70E740481C1C}">
                <a14:useLocalDpi xmlns="" xmlns:a14="http://schemas.microsoft.com/office/drawing/2010/main" val="0"/>
              </a:ext>
            </a:extLst>
          </a:blip>
          <a:srcRect l="7475" t="17830" r="82774" b="68867"/>
          <a:stretch>
            <a:fillRect/>
          </a:stretch>
        </p:blipFill>
        <p:spPr bwMode="auto">
          <a:xfrm>
            <a:off x="8381999" y="64588"/>
            <a:ext cx="609601" cy="621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pic>
      <p:pic>
        <p:nvPicPr>
          <p:cNvPr id="8" name="Picture 3"/>
          <p:cNvPicPr>
            <a:picLocks noChangeAspect="1" noChangeArrowheads="1"/>
          </p:cNvPicPr>
          <p:nvPr/>
        </p:nvPicPr>
        <p:blipFill rotWithShape="1">
          <a:blip r:embed="rId14">
            <a:extLst>
              <a:ext uri="{28A0092B-C50C-407E-A947-70E740481C1C}">
                <a14:useLocalDpi xmlns="" xmlns:a14="http://schemas.microsoft.com/office/drawing/2010/main" val="0"/>
              </a:ext>
            </a:extLst>
          </a:blip>
          <a:srcRect l="19524" t="45685" r="67976" b="46874"/>
          <a:stretch/>
        </p:blipFill>
        <p:spPr bwMode="auto">
          <a:xfrm>
            <a:off x="0" y="8642"/>
            <a:ext cx="1582056" cy="75335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685800"/>
            <a:ext cx="8229600" cy="7318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 xmlns:p14="http://schemas.microsoft.com/office/powerpoint/2010/main" val="1331491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CC3399">
            <a:alpha val="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Executive Committee Meeting                                                                                                                                                                                                            Private and Confidential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9B4818-E5E4-4167-B788-C7EBD34AA38A}" type="slidenum">
              <a:rPr lang="en-US" smtClean="0"/>
              <a:pPr/>
              <a:t>‹#›</a:t>
            </a:fld>
            <a:endParaRPr lang="en-US" dirty="0"/>
          </a:p>
        </p:txBody>
      </p:sp>
    </p:spTree>
    <p:extLst>
      <p:ext uri="{BB962C8B-B14F-4D97-AF65-F5344CB8AC3E}">
        <p14:creationId xmlns="" xmlns:p14="http://schemas.microsoft.com/office/powerpoint/2010/main" val="24475616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aeoncredit.com.my/aeon-staf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aeoncredit.com.my/aeon_staf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www.aeoncredit.com.my/application-forms/personal-financin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2"/>
          </p:nvPr>
        </p:nvSpPr>
        <p:spPr/>
        <p:txBody>
          <a:bodyPr/>
          <a:lstStyle/>
          <a:p>
            <a:fld id="{D728B9C1-7136-4975-927A-1831B36EEFB9}" type="slidenum">
              <a:rPr lang="en-US" smtClean="0"/>
              <a:pPr/>
              <a:t>1</a:t>
            </a:fld>
            <a:endParaRPr lang="en-US" dirty="0"/>
          </a:p>
        </p:txBody>
      </p:sp>
      <p:sp>
        <p:nvSpPr>
          <p:cNvPr id="6" name="Rectangle 5"/>
          <p:cNvSpPr/>
          <p:nvPr/>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pic>
        <p:nvPicPr>
          <p:cNvPr id="12" name="Picture 11" descr="o-HAPPINESS-facebook.jpg"/>
          <p:cNvPicPr>
            <a:picLocks noChangeAspect="1"/>
          </p:cNvPicPr>
          <p:nvPr/>
        </p:nvPicPr>
        <p:blipFill>
          <a:blip r:embed="rId3"/>
          <a:stretch>
            <a:fillRect/>
          </a:stretch>
        </p:blipFill>
        <p:spPr>
          <a:xfrm>
            <a:off x="-32" y="2285992"/>
            <a:ext cx="9144064" cy="4572032"/>
          </a:xfrm>
          <a:prstGeom prst="rect">
            <a:avLst/>
          </a:prstGeom>
          <a:solidFill>
            <a:srgbClr val="D60093"/>
          </a:solidFill>
        </p:spPr>
      </p:pic>
      <p:sp>
        <p:nvSpPr>
          <p:cNvPr id="26" name="Rectangle 25"/>
          <p:cNvSpPr/>
          <p:nvPr/>
        </p:nvSpPr>
        <p:spPr>
          <a:xfrm>
            <a:off x="0" y="2285992"/>
            <a:ext cx="9144032" cy="7143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34" name="Group 33"/>
          <p:cNvGrpSpPr/>
          <p:nvPr/>
        </p:nvGrpSpPr>
        <p:grpSpPr>
          <a:xfrm>
            <a:off x="5929322" y="4143377"/>
            <a:ext cx="1428760" cy="1558649"/>
            <a:chOff x="4357686" y="3643314"/>
            <a:chExt cx="1785950" cy="1870380"/>
          </a:xfrm>
        </p:grpSpPr>
        <p:sp>
          <p:nvSpPr>
            <p:cNvPr id="14" name="Oval 13"/>
            <p:cNvSpPr/>
            <p:nvPr/>
          </p:nvSpPr>
          <p:spPr>
            <a:xfrm>
              <a:off x="4357686" y="3643314"/>
              <a:ext cx="1785950" cy="1714512"/>
            </a:xfrm>
            <a:prstGeom prst="ellipse">
              <a:avLst/>
            </a:prstGeom>
            <a:solidFill>
              <a:srgbClr val="D60093"/>
            </a:solidFill>
            <a:ln>
              <a:solidFill>
                <a:schemeClr val="bg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9" name="TextBox 28"/>
            <p:cNvSpPr txBox="1"/>
            <p:nvPr/>
          </p:nvSpPr>
          <p:spPr>
            <a:xfrm>
              <a:off x="4357686" y="3814768"/>
              <a:ext cx="1785950" cy="1698926"/>
            </a:xfrm>
            <a:prstGeom prst="rect">
              <a:avLst/>
            </a:prstGeom>
            <a:noFill/>
          </p:spPr>
          <p:txBody>
            <a:bodyPr wrap="square" rtlCol="0">
              <a:spAutoFit/>
            </a:bodyPr>
            <a:lstStyle/>
            <a:p>
              <a:pPr algn="ctr"/>
              <a:r>
                <a:rPr lang="en-US" sz="6600" b="1" dirty="0" err="1" smtClean="0">
                  <a:solidFill>
                    <a:schemeClr val="bg1"/>
                  </a:solidFill>
                  <a:effectLst>
                    <a:outerShdw blurRad="50800" dist="38100" dir="18900000" algn="bl" rotWithShape="0">
                      <a:prstClr val="black">
                        <a:alpha val="40000"/>
                      </a:prstClr>
                    </a:outerShdw>
                  </a:effectLst>
                  <a:latin typeface="+mj-lt"/>
                </a:rPr>
                <a:t>6</a:t>
              </a:r>
              <a:r>
                <a:rPr lang="en-US" sz="5000" b="1" dirty="0" err="1" smtClean="0">
                  <a:solidFill>
                    <a:schemeClr val="bg1"/>
                  </a:solidFill>
                  <a:effectLst>
                    <a:outerShdw blurRad="50800" dist="38100" dir="18900000" algn="bl" rotWithShape="0">
                      <a:prstClr val="black">
                        <a:alpha val="40000"/>
                      </a:prstClr>
                    </a:outerShdw>
                  </a:effectLst>
                  <a:latin typeface="+mj-lt"/>
                </a:rPr>
                <a:t>%</a:t>
              </a:r>
              <a:r>
                <a:rPr lang="en-US" sz="2000" b="1" dirty="0" err="1" smtClean="0">
                  <a:solidFill>
                    <a:schemeClr val="bg1"/>
                  </a:solidFill>
                  <a:effectLst>
                    <a:outerShdw blurRad="50800" dist="38100" dir="18900000" algn="bl" rotWithShape="0">
                      <a:prstClr val="black">
                        <a:alpha val="40000"/>
                      </a:prstClr>
                    </a:outerShdw>
                  </a:effectLst>
                  <a:latin typeface="+mj-lt"/>
                </a:rPr>
                <a:t>p.a</a:t>
              </a:r>
              <a:r>
                <a:rPr lang="en-US" sz="2000" b="1" dirty="0" smtClean="0">
                  <a:solidFill>
                    <a:schemeClr val="bg1"/>
                  </a:solidFill>
                  <a:effectLst>
                    <a:outerShdw blurRad="50800" dist="38100" dir="18900000" algn="bl" rotWithShape="0">
                      <a:prstClr val="black">
                        <a:alpha val="40000"/>
                      </a:prstClr>
                    </a:outerShdw>
                  </a:effectLst>
                  <a:latin typeface="+mj-lt"/>
                </a:rPr>
                <a:t>. </a:t>
              </a:r>
            </a:p>
          </p:txBody>
        </p:sp>
      </p:grpSp>
      <p:sp>
        <p:nvSpPr>
          <p:cNvPr id="15" name="Rounded Rectangle 14"/>
          <p:cNvSpPr/>
          <p:nvPr/>
        </p:nvSpPr>
        <p:spPr>
          <a:xfrm>
            <a:off x="4429124" y="5643578"/>
            <a:ext cx="1428760" cy="1000132"/>
          </a:xfrm>
          <a:prstGeom prst="roundRect">
            <a:avLst/>
          </a:prstGeom>
          <a:solidFill>
            <a:srgbClr val="D60093"/>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sz="2200" b="1" dirty="0" smtClean="0">
                <a:latin typeface="+mj-lt"/>
              </a:rPr>
              <a:t>5</a:t>
            </a:r>
            <a:r>
              <a:rPr lang="en-US" sz="2200" dirty="0" smtClean="0">
                <a:latin typeface="+mj-lt"/>
              </a:rPr>
              <a:t> </a:t>
            </a:r>
            <a:r>
              <a:rPr lang="en-US" sz="2200" b="1" dirty="0" smtClean="0">
                <a:latin typeface="+mj-lt"/>
              </a:rPr>
              <a:t>years </a:t>
            </a:r>
          </a:p>
          <a:p>
            <a:pPr algn="ctr">
              <a:lnSpc>
                <a:spcPts val="1600"/>
              </a:lnSpc>
            </a:pPr>
            <a:r>
              <a:rPr lang="en-US" sz="1400" dirty="0" smtClean="0">
                <a:latin typeface="+mj-lt"/>
              </a:rPr>
              <a:t>maximum </a:t>
            </a:r>
          </a:p>
          <a:p>
            <a:pPr algn="ctr">
              <a:lnSpc>
                <a:spcPts val="1600"/>
              </a:lnSpc>
            </a:pPr>
            <a:r>
              <a:rPr lang="en-US" sz="1400" dirty="0" smtClean="0">
                <a:latin typeface="+mj-lt"/>
              </a:rPr>
              <a:t>repayment</a:t>
            </a:r>
          </a:p>
          <a:p>
            <a:pPr algn="ctr">
              <a:lnSpc>
                <a:spcPts val="1600"/>
              </a:lnSpc>
            </a:pPr>
            <a:r>
              <a:rPr lang="en-US" sz="1400" dirty="0" smtClean="0">
                <a:latin typeface="+mj-lt"/>
              </a:rPr>
              <a:t>tenure</a:t>
            </a:r>
          </a:p>
        </p:txBody>
      </p:sp>
      <p:sp>
        <p:nvSpPr>
          <p:cNvPr id="16" name="Rounded Rectangle 15"/>
          <p:cNvSpPr/>
          <p:nvPr/>
        </p:nvSpPr>
        <p:spPr>
          <a:xfrm>
            <a:off x="5929322" y="5643578"/>
            <a:ext cx="1428760" cy="1000132"/>
          </a:xfrm>
          <a:prstGeom prst="roundRect">
            <a:avLst/>
          </a:prstGeom>
          <a:solidFill>
            <a:srgbClr val="D60093"/>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err="1" smtClean="0">
                <a:latin typeface="+mj-lt"/>
              </a:rPr>
              <a:t>RM</a:t>
            </a:r>
            <a:r>
              <a:rPr lang="en-US" sz="2200" b="1" dirty="0" smtClean="0">
                <a:latin typeface="+mj-lt"/>
              </a:rPr>
              <a:t> 52</a:t>
            </a:r>
            <a:r>
              <a:rPr lang="en-US" sz="2200" dirty="0" smtClean="0">
                <a:latin typeface="+mj-lt"/>
              </a:rPr>
              <a:t> </a:t>
            </a:r>
            <a:r>
              <a:rPr lang="en-US" sz="2200" b="1" dirty="0" smtClean="0">
                <a:latin typeface="+mj-lt"/>
              </a:rPr>
              <a:t> </a:t>
            </a:r>
          </a:p>
          <a:p>
            <a:pPr algn="ctr"/>
            <a:r>
              <a:rPr lang="en-US" sz="1400" dirty="0" smtClean="0">
                <a:latin typeface="+mj-lt"/>
              </a:rPr>
              <a:t>minimum </a:t>
            </a:r>
          </a:p>
          <a:p>
            <a:pPr algn="ctr"/>
            <a:r>
              <a:rPr lang="en-US" sz="1400" dirty="0" smtClean="0">
                <a:latin typeface="+mj-lt"/>
              </a:rPr>
              <a:t>monthly</a:t>
            </a:r>
          </a:p>
          <a:p>
            <a:pPr algn="ctr"/>
            <a:r>
              <a:rPr lang="en-US" sz="1400" dirty="0" smtClean="0">
                <a:latin typeface="+mj-lt"/>
              </a:rPr>
              <a:t>repayment</a:t>
            </a:r>
          </a:p>
        </p:txBody>
      </p:sp>
      <p:sp>
        <p:nvSpPr>
          <p:cNvPr id="19" name="Rounded Rectangle 18"/>
          <p:cNvSpPr/>
          <p:nvPr/>
        </p:nvSpPr>
        <p:spPr>
          <a:xfrm>
            <a:off x="7429520" y="5643578"/>
            <a:ext cx="1428760" cy="1000132"/>
          </a:xfrm>
          <a:prstGeom prst="roundRect">
            <a:avLst/>
          </a:prstGeom>
          <a:solidFill>
            <a:srgbClr val="D60093"/>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mj-lt"/>
              </a:rPr>
              <a:t>Processing </a:t>
            </a:r>
          </a:p>
          <a:p>
            <a:pPr algn="ctr"/>
            <a:r>
              <a:rPr lang="en-US" sz="1400" dirty="0" smtClean="0">
                <a:latin typeface="+mj-lt"/>
              </a:rPr>
              <a:t>Fee</a:t>
            </a:r>
          </a:p>
          <a:p>
            <a:pPr algn="ctr"/>
            <a:r>
              <a:rPr lang="en-US" sz="2200" b="1" dirty="0" smtClean="0"/>
              <a:t>Waived</a:t>
            </a:r>
            <a:r>
              <a:rPr lang="en-US" sz="2200" b="1" dirty="0" smtClean="0">
                <a:latin typeface="+mj-lt"/>
              </a:rPr>
              <a:t> </a:t>
            </a:r>
          </a:p>
        </p:txBody>
      </p:sp>
      <p:sp>
        <p:nvSpPr>
          <p:cNvPr id="21" name="Right Triangle 20"/>
          <p:cNvSpPr/>
          <p:nvPr/>
        </p:nvSpPr>
        <p:spPr>
          <a:xfrm>
            <a:off x="-32" y="3857652"/>
            <a:ext cx="3857620" cy="3000372"/>
          </a:xfrm>
          <a:prstGeom prst="rtTriangle">
            <a:avLst/>
          </a:prstGeom>
          <a:solidFill>
            <a:schemeClr val="tx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MY" sz="2400" b="1" dirty="0">
              <a:latin typeface="Trebuchet MS" pitchFamily="34" charset="0"/>
            </a:endParaRPr>
          </a:p>
        </p:txBody>
      </p:sp>
      <p:sp>
        <p:nvSpPr>
          <p:cNvPr id="22" name="TextBox 21"/>
          <p:cNvSpPr txBox="1"/>
          <p:nvPr/>
        </p:nvSpPr>
        <p:spPr>
          <a:xfrm>
            <a:off x="71406" y="5822596"/>
            <a:ext cx="2714644" cy="892552"/>
          </a:xfrm>
          <a:prstGeom prst="rect">
            <a:avLst/>
          </a:prstGeom>
          <a:noFill/>
        </p:spPr>
        <p:txBody>
          <a:bodyPr wrap="square" rtlCol="0">
            <a:spAutoFit/>
          </a:bodyPr>
          <a:lstStyle/>
          <a:p>
            <a:r>
              <a:rPr lang="en-US" sz="2000" dirty="0" smtClean="0">
                <a:solidFill>
                  <a:schemeClr val="bg1"/>
                </a:solidFill>
                <a:latin typeface="+mj-lt"/>
              </a:rPr>
              <a:t>Effective from,</a:t>
            </a:r>
          </a:p>
          <a:p>
            <a:r>
              <a:rPr lang="en-US" sz="3200" b="1" dirty="0" smtClean="0">
                <a:solidFill>
                  <a:srgbClr val="D60093"/>
                </a:solidFill>
                <a:latin typeface="+mj-lt"/>
              </a:rPr>
              <a:t>17 May 2017</a:t>
            </a:r>
            <a:endParaRPr lang="en-MY" sz="3200" b="1" dirty="0">
              <a:solidFill>
                <a:srgbClr val="D60093"/>
              </a:solidFill>
              <a:latin typeface="+mj-lt"/>
            </a:endParaRPr>
          </a:p>
        </p:txBody>
      </p:sp>
      <p:pic>
        <p:nvPicPr>
          <p:cNvPr id="23" name="Picture 22" descr="I CASH LOGO_outline(2)-EN.png"/>
          <p:cNvPicPr>
            <a:picLocks noChangeAspect="1"/>
          </p:cNvPicPr>
          <p:nvPr/>
        </p:nvPicPr>
        <p:blipFill>
          <a:blip r:embed="rId4"/>
          <a:stretch>
            <a:fillRect/>
          </a:stretch>
        </p:blipFill>
        <p:spPr>
          <a:xfrm>
            <a:off x="2357422" y="857232"/>
            <a:ext cx="4071966" cy="1195231"/>
          </a:xfrm>
          <a:prstGeom prst="rect">
            <a:avLst/>
          </a:prstGeom>
        </p:spPr>
      </p:pic>
      <p:pic>
        <p:nvPicPr>
          <p:cNvPr id="32" name="Picture 31" descr="ACS logo 2016-NEW-01.jpg"/>
          <p:cNvPicPr>
            <a:picLocks noChangeAspect="1"/>
          </p:cNvPicPr>
          <p:nvPr/>
        </p:nvPicPr>
        <p:blipFill>
          <a:blip r:embed="rId5"/>
          <a:stretch>
            <a:fillRect/>
          </a:stretch>
        </p:blipFill>
        <p:spPr>
          <a:xfrm>
            <a:off x="214282" y="2834"/>
            <a:ext cx="2928958" cy="640084"/>
          </a:xfrm>
          <a:prstGeom prst="rect">
            <a:avLst/>
          </a:prstGeom>
        </p:spPr>
      </p:pic>
      <p:sp>
        <p:nvSpPr>
          <p:cNvPr id="18" name="Rectangle 17"/>
          <p:cNvSpPr/>
          <p:nvPr/>
        </p:nvSpPr>
        <p:spPr>
          <a:xfrm>
            <a:off x="0" y="1978215"/>
            <a:ext cx="9144032" cy="307777"/>
          </a:xfrm>
          <a:prstGeom prst="rect">
            <a:avLst/>
          </a:prstGeom>
          <a:noFill/>
        </p:spPr>
        <p:txBody>
          <a:bodyPr wrap="square" lIns="91440" tIns="45720" rIns="91440" bIns="45720">
            <a:spAutoFit/>
          </a:bodyPr>
          <a:lstStyle/>
          <a:p>
            <a:pPr algn="ctr"/>
            <a:r>
              <a:rPr lang="en-US" sz="1400" b="1" dirty="0" smtClean="0">
                <a:ln w="900" cmpd="sng">
                  <a:solidFill>
                    <a:schemeClr val="bg1">
                      <a:alpha val="55000"/>
                    </a:schemeClr>
                  </a:solidFill>
                  <a:prstDash val="solid"/>
                </a:ln>
                <a:solidFill>
                  <a:srgbClr val="FF6600"/>
                </a:solidFill>
                <a:latin typeface="+mj-lt"/>
              </a:rPr>
              <a:t> Debt Consolidation </a:t>
            </a:r>
            <a:r>
              <a:rPr lang="en-US" sz="1400" b="1" dirty="0" smtClean="0">
                <a:ln w="900" cmpd="sng">
                  <a:solidFill>
                    <a:schemeClr val="bg1">
                      <a:alpha val="55000"/>
                    </a:schemeClr>
                  </a:solidFill>
                  <a:prstDash val="solid"/>
                </a:ln>
                <a:latin typeface="+mj-lt"/>
              </a:rPr>
              <a:t>|</a:t>
            </a:r>
            <a:r>
              <a:rPr lang="en-US" sz="1400" b="1" dirty="0" smtClean="0">
                <a:ln w="900" cmpd="sng">
                  <a:solidFill>
                    <a:schemeClr val="bg1">
                      <a:alpha val="55000"/>
                    </a:schemeClr>
                  </a:solidFill>
                  <a:prstDash val="solid"/>
                </a:ln>
                <a:solidFill>
                  <a:srgbClr val="FF6600"/>
                </a:solidFill>
                <a:latin typeface="+mj-lt"/>
              </a:rPr>
              <a:t> Home Renovation/Furnishing </a:t>
            </a:r>
            <a:r>
              <a:rPr lang="en-US" sz="1400" b="1" dirty="0" smtClean="0">
                <a:ln w="900" cmpd="sng">
                  <a:solidFill>
                    <a:schemeClr val="bg1">
                      <a:alpha val="55000"/>
                    </a:schemeClr>
                  </a:solidFill>
                  <a:prstDash val="solid"/>
                </a:ln>
              </a:rPr>
              <a:t>|</a:t>
            </a:r>
            <a:r>
              <a:rPr lang="en-US" sz="1400" b="1" dirty="0" smtClean="0">
                <a:ln w="900" cmpd="sng">
                  <a:solidFill>
                    <a:schemeClr val="bg1">
                      <a:alpha val="55000"/>
                    </a:schemeClr>
                  </a:solidFill>
                  <a:prstDash val="solid"/>
                </a:ln>
                <a:solidFill>
                  <a:srgbClr val="FF6600"/>
                </a:solidFill>
                <a:latin typeface="+mj-lt"/>
              </a:rPr>
              <a:t> Medical Expenses </a:t>
            </a:r>
            <a:r>
              <a:rPr lang="en-US" sz="1400" b="1" dirty="0" smtClean="0">
                <a:ln w="900" cmpd="sng">
                  <a:solidFill>
                    <a:schemeClr val="bg1">
                      <a:alpha val="55000"/>
                    </a:schemeClr>
                  </a:solidFill>
                  <a:prstDash val="solid"/>
                </a:ln>
              </a:rPr>
              <a:t>|</a:t>
            </a:r>
            <a:r>
              <a:rPr lang="en-US" sz="1400" b="1" dirty="0" smtClean="0">
                <a:ln w="900" cmpd="sng">
                  <a:solidFill>
                    <a:schemeClr val="bg1">
                      <a:alpha val="55000"/>
                    </a:schemeClr>
                  </a:solidFill>
                  <a:prstDash val="solid"/>
                </a:ln>
                <a:solidFill>
                  <a:srgbClr val="FF6600"/>
                </a:solidFill>
                <a:latin typeface="+mj-lt"/>
              </a:rPr>
              <a:t> Family Vacations </a:t>
            </a:r>
            <a:r>
              <a:rPr lang="en-US" sz="1400" b="1" dirty="0" smtClean="0">
                <a:ln w="900" cmpd="sng">
                  <a:solidFill>
                    <a:schemeClr val="bg1">
                      <a:alpha val="55000"/>
                    </a:schemeClr>
                  </a:solidFill>
                  <a:prstDash val="solid"/>
                </a:ln>
              </a:rPr>
              <a:t>|</a:t>
            </a:r>
            <a:r>
              <a:rPr lang="en-US" sz="1400" b="1" dirty="0" smtClean="0">
                <a:ln w="900" cmpd="sng">
                  <a:solidFill>
                    <a:schemeClr val="bg1">
                      <a:alpha val="55000"/>
                    </a:schemeClr>
                  </a:solidFill>
                  <a:prstDash val="solid"/>
                </a:ln>
                <a:solidFill>
                  <a:srgbClr val="FF6600"/>
                </a:solidFill>
                <a:latin typeface="+mj-lt"/>
              </a:rPr>
              <a:t> Business Funding </a:t>
            </a:r>
          </a:p>
        </p:txBody>
      </p:sp>
      <p:grpSp>
        <p:nvGrpSpPr>
          <p:cNvPr id="30" name="Group 29"/>
          <p:cNvGrpSpPr/>
          <p:nvPr/>
        </p:nvGrpSpPr>
        <p:grpSpPr>
          <a:xfrm>
            <a:off x="500034" y="2504917"/>
            <a:ext cx="8143932" cy="1094082"/>
            <a:chOff x="500034" y="2647793"/>
            <a:chExt cx="8143932" cy="1094082"/>
          </a:xfrm>
        </p:grpSpPr>
        <p:pic>
          <p:nvPicPr>
            <p:cNvPr id="20" name="Picture 19" descr="Aeon-Big-Logo.png"/>
            <p:cNvPicPr>
              <a:picLocks noChangeAspect="1"/>
            </p:cNvPicPr>
            <p:nvPr/>
          </p:nvPicPr>
          <p:blipFill>
            <a:blip r:embed="rId6" cstate="print"/>
            <a:stretch>
              <a:fillRect/>
            </a:stretch>
          </p:blipFill>
          <p:spPr>
            <a:xfrm>
              <a:off x="3929058" y="3159625"/>
              <a:ext cx="1242812" cy="500066"/>
            </a:xfrm>
            <a:prstGeom prst="rect">
              <a:avLst/>
            </a:prstGeom>
          </p:spPr>
        </p:pic>
        <p:sp>
          <p:nvSpPr>
            <p:cNvPr id="31" name="Rectangle 30"/>
            <p:cNvSpPr/>
            <p:nvPr/>
          </p:nvSpPr>
          <p:spPr>
            <a:xfrm>
              <a:off x="500034" y="2647793"/>
              <a:ext cx="8143932" cy="1094082"/>
            </a:xfrm>
            <a:prstGeom prst="rect">
              <a:avLst/>
            </a:prstGeom>
            <a:noFill/>
          </p:spPr>
          <p:txBody>
            <a:bodyPr wrap="square" lIns="91440" tIns="45720" rIns="91440" bIns="45720">
              <a:spAutoFit/>
            </a:bodyPr>
            <a:lstStyle/>
            <a:p>
              <a:pPr algn="ctr">
                <a:lnSpc>
                  <a:spcPts val="3800"/>
                </a:lnSpc>
              </a:pPr>
              <a:r>
                <a:rPr lang="en-US" sz="3200" b="1" dirty="0" smtClean="0">
                  <a:ln w="900" cmpd="sng">
                    <a:solidFill>
                      <a:schemeClr val="bg1">
                        <a:alpha val="55000"/>
                      </a:schemeClr>
                    </a:solidFill>
                    <a:prstDash val="solid"/>
                  </a:ln>
                  <a:latin typeface="+mj-lt"/>
                </a:rPr>
                <a:t>Special rate for </a:t>
              </a:r>
              <a:r>
                <a:rPr lang="en-US" sz="4400" b="1" dirty="0" smtClean="0">
                  <a:ln w="900" cmpd="sng">
                    <a:solidFill>
                      <a:schemeClr val="bg1">
                        <a:alpha val="55000"/>
                      </a:schemeClr>
                    </a:solidFill>
                    <a:prstDash val="solid"/>
                  </a:ln>
                  <a:latin typeface="+mj-lt"/>
                </a:rPr>
                <a:t>Permanent Employees</a:t>
              </a:r>
              <a:r>
                <a:rPr lang="en-US" sz="3200" b="1" dirty="0" smtClean="0">
                  <a:ln w="900" cmpd="sng">
                    <a:solidFill>
                      <a:schemeClr val="bg1">
                        <a:alpha val="55000"/>
                      </a:schemeClr>
                    </a:solidFill>
                    <a:prstDash val="solid"/>
                  </a:ln>
                  <a:latin typeface="+mj-lt"/>
                </a:rPr>
                <a:t> </a:t>
              </a:r>
              <a:r>
                <a:rPr lang="en-US" sz="4400" b="1" dirty="0" smtClean="0">
                  <a:ln w="900" cmpd="sng">
                    <a:solidFill>
                      <a:schemeClr val="bg1">
                        <a:alpha val="55000"/>
                      </a:schemeClr>
                    </a:solidFill>
                    <a:prstDash val="solid"/>
                  </a:ln>
                  <a:latin typeface="+mj-lt"/>
                </a:rPr>
                <a:t> </a:t>
              </a:r>
              <a:br>
                <a:rPr lang="en-US" sz="4400" b="1" dirty="0" smtClean="0">
                  <a:ln w="900" cmpd="sng">
                    <a:solidFill>
                      <a:schemeClr val="bg1">
                        <a:alpha val="55000"/>
                      </a:schemeClr>
                    </a:solidFill>
                    <a:prstDash val="solid"/>
                  </a:ln>
                  <a:latin typeface="+mj-lt"/>
                </a:rPr>
              </a:br>
              <a:endParaRPr lang="en-US" sz="4400" b="1" dirty="0">
                <a:ln w="900" cmpd="sng">
                  <a:solidFill>
                    <a:schemeClr val="bg1">
                      <a:alpha val="55000"/>
                    </a:schemeClr>
                  </a:solidFill>
                  <a:prstDash val="solid"/>
                </a:ln>
                <a:solidFill>
                  <a:srgbClr val="000000"/>
                </a:solidFill>
                <a:effectLst>
                  <a:outerShdw blurRad="50800" dist="38100" algn="l" rotWithShape="0">
                    <a:prstClr val="black">
                      <a:alpha val="40000"/>
                    </a:prstClr>
                  </a:outerShdw>
                </a:effectLst>
                <a:latin typeface="+mj-lt"/>
              </a:endParaRPr>
            </a:p>
          </p:txBody>
        </p:sp>
        <p:sp>
          <p:nvSpPr>
            <p:cNvPr id="28" name="Rectangle 27"/>
            <p:cNvSpPr/>
            <p:nvPr/>
          </p:nvSpPr>
          <p:spPr>
            <a:xfrm>
              <a:off x="3143240" y="2945311"/>
              <a:ext cx="1000132" cy="769441"/>
            </a:xfrm>
            <a:prstGeom prst="rect">
              <a:avLst/>
            </a:prstGeom>
            <a:noFill/>
          </p:spPr>
          <p:txBody>
            <a:bodyPr wrap="square" lIns="91440" tIns="45720" rIns="91440" bIns="45720">
              <a:spAutoFit/>
            </a:bodyPr>
            <a:lstStyle/>
            <a:p>
              <a:pPr algn="ctr"/>
              <a:r>
                <a:rPr lang="en-US" sz="3200" b="1" dirty="0" smtClean="0">
                  <a:ln w="900" cmpd="sng">
                    <a:solidFill>
                      <a:schemeClr val="bg1">
                        <a:alpha val="55000"/>
                      </a:schemeClr>
                    </a:solidFill>
                    <a:prstDash val="solid"/>
                  </a:ln>
                  <a:latin typeface="+mj-lt"/>
                </a:rPr>
                <a:t>of </a:t>
              </a:r>
              <a:r>
                <a:rPr lang="en-US" sz="4400" b="1" dirty="0" smtClean="0">
                  <a:ln w="900" cmpd="sng">
                    <a:solidFill>
                      <a:schemeClr val="bg1">
                        <a:alpha val="55000"/>
                      </a:schemeClr>
                    </a:solidFill>
                    <a:prstDash val="solid"/>
                  </a:ln>
                  <a:latin typeface="+mj-lt"/>
                </a:rPr>
                <a:t> </a:t>
              </a:r>
              <a:endParaRPr lang="en-US" sz="4400" b="1" dirty="0">
                <a:ln w="900" cmpd="sng">
                  <a:solidFill>
                    <a:schemeClr val="bg1">
                      <a:alpha val="55000"/>
                    </a:schemeClr>
                  </a:solidFill>
                  <a:prstDash val="solid"/>
                </a:ln>
                <a:solidFill>
                  <a:srgbClr val="000000"/>
                </a:solidFill>
                <a:effectLst>
                  <a:outerShdw blurRad="50800" dist="38100" algn="l" rotWithShape="0">
                    <a:prstClr val="black">
                      <a:alpha val="40000"/>
                    </a:prstClr>
                  </a:outerShdw>
                </a:effectLst>
                <a:latin typeface="+mj-lt"/>
              </a:endParaRPr>
            </a:p>
          </p:txBody>
        </p:sp>
      </p:grpSp>
      <p:grpSp>
        <p:nvGrpSpPr>
          <p:cNvPr id="35" name="Group 34"/>
          <p:cNvGrpSpPr/>
          <p:nvPr/>
        </p:nvGrpSpPr>
        <p:grpSpPr>
          <a:xfrm>
            <a:off x="7429520" y="4143380"/>
            <a:ext cx="1500198" cy="1428760"/>
            <a:chOff x="4357686" y="3643314"/>
            <a:chExt cx="1875248" cy="1714512"/>
          </a:xfrm>
        </p:grpSpPr>
        <p:sp>
          <p:nvSpPr>
            <p:cNvPr id="36" name="Oval 35"/>
            <p:cNvSpPr/>
            <p:nvPr/>
          </p:nvSpPr>
          <p:spPr>
            <a:xfrm>
              <a:off x="4357686" y="3643314"/>
              <a:ext cx="1785950" cy="1714512"/>
            </a:xfrm>
            <a:prstGeom prst="ellipse">
              <a:avLst/>
            </a:prstGeom>
            <a:solidFill>
              <a:srgbClr val="D60093"/>
            </a:solidFill>
            <a:ln>
              <a:solidFill>
                <a:schemeClr val="bg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7" name="TextBox 36"/>
            <p:cNvSpPr txBox="1"/>
            <p:nvPr/>
          </p:nvSpPr>
          <p:spPr>
            <a:xfrm>
              <a:off x="4357686" y="3729040"/>
              <a:ext cx="1875248" cy="1458860"/>
            </a:xfrm>
            <a:prstGeom prst="rect">
              <a:avLst/>
            </a:prstGeom>
            <a:noFill/>
          </p:spPr>
          <p:txBody>
            <a:bodyPr wrap="square" rtlCol="0">
              <a:spAutoFit/>
            </a:bodyPr>
            <a:lstStyle/>
            <a:p>
              <a:pPr algn="ctr"/>
              <a:r>
                <a:rPr lang="en-US" sz="2000" b="1" dirty="0" smtClean="0">
                  <a:solidFill>
                    <a:schemeClr val="bg1"/>
                  </a:solidFill>
                  <a:effectLst>
                    <a:outerShdw blurRad="50800" dist="38100" dir="18900000" algn="bl" rotWithShape="0">
                      <a:prstClr val="black">
                        <a:alpha val="40000"/>
                      </a:prstClr>
                    </a:outerShdw>
                  </a:effectLst>
                  <a:latin typeface="+mj-lt"/>
                </a:rPr>
                <a:t>Up to</a:t>
              </a:r>
            </a:p>
            <a:p>
              <a:pPr algn="ctr"/>
              <a:r>
                <a:rPr lang="en-US" sz="2000" b="1" dirty="0" err="1" smtClean="0">
                  <a:solidFill>
                    <a:schemeClr val="bg1"/>
                  </a:solidFill>
                  <a:effectLst>
                    <a:outerShdw blurRad="50800" dist="38100" dir="18900000" algn="bl" rotWithShape="0">
                      <a:prstClr val="black">
                        <a:alpha val="40000"/>
                      </a:prstClr>
                    </a:outerShdw>
                  </a:effectLst>
                </a:rPr>
                <a:t>RM</a:t>
              </a:r>
              <a:r>
                <a:rPr lang="en-US" sz="3000" b="1" dirty="0" smtClean="0">
                  <a:solidFill>
                    <a:schemeClr val="bg1"/>
                  </a:solidFill>
                  <a:effectLst>
                    <a:outerShdw blurRad="50800" dist="38100" dir="18900000" algn="bl" rotWithShape="0">
                      <a:prstClr val="black">
                        <a:alpha val="40000"/>
                      </a:prstClr>
                    </a:outerShdw>
                  </a:effectLst>
                </a:rPr>
                <a:t/>
              </a:r>
              <a:br>
                <a:rPr lang="en-US" sz="3000" b="1" dirty="0" smtClean="0">
                  <a:solidFill>
                    <a:schemeClr val="bg1"/>
                  </a:solidFill>
                  <a:effectLst>
                    <a:outerShdw blurRad="50800" dist="38100" dir="18900000" algn="bl" rotWithShape="0">
                      <a:prstClr val="black">
                        <a:alpha val="40000"/>
                      </a:prstClr>
                    </a:outerShdw>
                  </a:effectLst>
                </a:rPr>
              </a:br>
              <a:r>
                <a:rPr lang="en-US" sz="3300" b="1" dirty="0" err="1" smtClean="0">
                  <a:solidFill>
                    <a:schemeClr val="bg1"/>
                  </a:solidFill>
                  <a:effectLst>
                    <a:outerShdw blurRad="50800" dist="38100" dir="18900000" algn="bl" rotWithShape="0">
                      <a:prstClr val="black">
                        <a:alpha val="40000"/>
                      </a:prstClr>
                    </a:outerShdw>
                  </a:effectLst>
                </a:rPr>
                <a:t>100K</a:t>
              </a:r>
              <a:r>
                <a:rPr lang="en-US" sz="2000" b="1" dirty="0" smtClean="0">
                  <a:solidFill>
                    <a:schemeClr val="bg1"/>
                  </a:solidFill>
                  <a:effectLst>
                    <a:outerShdw blurRad="50800" dist="38100" dir="18900000" algn="bl" rotWithShape="0">
                      <a:prstClr val="black">
                        <a:alpha val="40000"/>
                      </a:prstClr>
                    </a:outerShdw>
                  </a:effectLst>
                </a:rPr>
                <a:t>*</a:t>
              </a:r>
              <a:r>
                <a:rPr lang="en-US" sz="3000" b="1" dirty="0" smtClean="0">
                  <a:solidFill>
                    <a:schemeClr val="bg1"/>
                  </a:solidFill>
                  <a:effectLst>
                    <a:outerShdw blurRad="50800" dist="38100" dir="18900000" algn="bl" rotWithShape="0">
                      <a:prstClr val="black">
                        <a:alpha val="40000"/>
                      </a:prstClr>
                    </a:outerShdw>
                  </a:effectLst>
                  <a:latin typeface="+mj-lt"/>
                </a:rPr>
                <a:t> </a:t>
              </a:r>
            </a:p>
          </p:txBody>
        </p:sp>
      </p:grpSp>
      <p:sp>
        <p:nvSpPr>
          <p:cNvPr id="27" name="Rectangle 26"/>
          <p:cNvSpPr/>
          <p:nvPr/>
        </p:nvSpPr>
        <p:spPr>
          <a:xfrm>
            <a:off x="1142976" y="3579499"/>
            <a:ext cx="6324681" cy="492443"/>
          </a:xfrm>
          <a:prstGeom prst="rect">
            <a:avLst/>
          </a:prstGeom>
        </p:spPr>
        <p:txBody>
          <a:bodyPr wrap="none">
            <a:spAutoFit/>
          </a:bodyPr>
          <a:lstStyle/>
          <a:p>
            <a:pPr algn="ctr"/>
            <a:r>
              <a:rPr lang="en-MY" sz="2600" b="1" u="sng" dirty="0" smtClean="0"/>
              <a:t>https://</a:t>
            </a:r>
            <a:r>
              <a:rPr lang="en-MY" sz="2600" b="1" u="sng" dirty="0" err="1" smtClean="0"/>
              <a:t>www.aeoncredit.com.my</a:t>
            </a:r>
            <a:r>
              <a:rPr lang="en-MY" sz="2600" b="1" u="sng" dirty="0" smtClean="0"/>
              <a:t>/aeon-staff</a:t>
            </a:r>
            <a:endParaRPr lang="en-MY" sz="2600" b="1" dirty="0"/>
          </a:p>
        </p:txBody>
      </p:sp>
    </p:spTree>
    <p:extLst>
      <p:ext uri="{BB962C8B-B14F-4D97-AF65-F5344CB8AC3E}">
        <p14:creationId xmlns="" xmlns:p14="http://schemas.microsoft.com/office/powerpoint/2010/main" val="20654260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2"/>
          </p:nvPr>
        </p:nvSpPr>
        <p:spPr/>
        <p:txBody>
          <a:bodyPr/>
          <a:lstStyle/>
          <a:p>
            <a:fld id="{D728B9C1-7136-4975-927A-1831B36EEFB9}" type="slidenum">
              <a:rPr lang="en-US" smtClean="0"/>
              <a:pPr/>
              <a:t>10</a:t>
            </a:fld>
            <a:endParaRPr lang="en-US" dirty="0"/>
          </a:p>
        </p:txBody>
      </p:sp>
      <p:grpSp>
        <p:nvGrpSpPr>
          <p:cNvPr id="2" name="Group 5"/>
          <p:cNvGrpSpPr/>
          <p:nvPr/>
        </p:nvGrpSpPr>
        <p:grpSpPr>
          <a:xfrm>
            <a:off x="1565984" y="571480"/>
            <a:ext cx="6506478" cy="28800"/>
            <a:chOff x="857224" y="3714752"/>
            <a:chExt cx="6506478" cy="28800"/>
          </a:xfrm>
        </p:grpSpPr>
        <p:sp>
          <p:nvSpPr>
            <p:cNvPr id="7" name="Rectangle 6"/>
            <p:cNvSpPr/>
            <p:nvPr/>
          </p:nvSpPr>
          <p:spPr>
            <a:xfrm flipV="1">
              <a:off x="883702" y="3714752"/>
              <a:ext cx="6480000" cy="288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Arial" pitchFamily="34" charset="0"/>
                <a:cs typeface="Arial" pitchFamily="34" charset="0"/>
              </a:endParaRPr>
            </a:p>
          </p:txBody>
        </p:sp>
        <p:sp>
          <p:nvSpPr>
            <p:cNvPr id="8" name="Rectangle 7"/>
            <p:cNvSpPr/>
            <p:nvPr/>
          </p:nvSpPr>
          <p:spPr>
            <a:xfrm flipV="1">
              <a:off x="857224" y="3714752"/>
              <a:ext cx="1800000" cy="28800"/>
            </a:xfrm>
            <a:prstGeom prst="rect">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Arial" pitchFamily="34" charset="0"/>
                <a:cs typeface="Arial" pitchFamily="34" charset="0"/>
              </a:endParaRPr>
            </a:p>
          </p:txBody>
        </p:sp>
      </p:grpSp>
      <p:graphicFrame>
        <p:nvGraphicFramePr>
          <p:cNvPr id="12" name="Table 11"/>
          <p:cNvGraphicFramePr>
            <a:graphicFrameLocks noGrp="1"/>
          </p:cNvGraphicFramePr>
          <p:nvPr/>
        </p:nvGraphicFramePr>
        <p:xfrm>
          <a:off x="500034" y="1592589"/>
          <a:ext cx="8286808" cy="3796239"/>
        </p:xfrm>
        <a:graphic>
          <a:graphicData uri="http://schemas.openxmlformats.org/drawingml/2006/table">
            <a:tbl>
              <a:tblPr/>
              <a:tblGrid>
                <a:gridCol w="1455942"/>
                <a:gridCol w="771971"/>
                <a:gridCol w="771971"/>
                <a:gridCol w="667987"/>
                <a:gridCol w="710606"/>
                <a:gridCol w="710606"/>
                <a:gridCol w="639545"/>
                <a:gridCol w="639545"/>
                <a:gridCol w="639545"/>
                <a:gridCol w="639545"/>
                <a:gridCol w="639545"/>
              </a:tblGrid>
              <a:tr h="329306">
                <a:tc rowSpan="2">
                  <a:txBody>
                    <a:bodyPr/>
                    <a:lstStyle/>
                    <a:p>
                      <a:pPr algn="ctr" fontAlgn="ctr"/>
                      <a:r>
                        <a:rPr lang="en-MY" sz="1800" b="1" i="0" u="none" strike="noStrike" dirty="0">
                          <a:solidFill>
                            <a:srgbClr val="FFFFFF"/>
                          </a:solidFill>
                          <a:latin typeface="+mj-lt"/>
                        </a:rPr>
                        <a:t>Financing </a:t>
                      </a:r>
                      <a:endParaRPr lang="en-MY" sz="1800" b="1" i="0" u="none" strike="noStrike" dirty="0" smtClean="0">
                        <a:solidFill>
                          <a:srgbClr val="FFFFFF"/>
                        </a:solidFill>
                        <a:latin typeface="+mj-lt"/>
                      </a:endParaRPr>
                    </a:p>
                    <a:p>
                      <a:pPr algn="ctr" fontAlgn="ctr"/>
                      <a:r>
                        <a:rPr lang="en-MY" sz="1800" b="1" i="0" u="none" strike="noStrike" dirty="0" smtClean="0">
                          <a:solidFill>
                            <a:srgbClr val="FFFFFF"/>
                          </a:solidFill>
                          <a:latin typeface="+mj-lt"/>
                        </a:rPr>
                        <a:t>Amount </a:t>
                      </a:r>
                    </a:p>
                    <a:p>
                      <a:pPr algn="ctr" fontAlgn="ctr"/>
                      <a:r>
                        <a:rPr lang="en-MY" sz="1800" b="1" i="0" u="none" strike="noStrike" dirty="0" smtClean="0">
                          <a:solidFill>
                            <a:srgbClr val="FFFFFF"/>
                          </a:solidFill>
                          <a:latin typeface="+mj-lt"/>
                        </a:rPr>
                        <a:t>(</a:t>
                      </a:r>
                      <a:r>
                        <a:rPr lang="en-MY" sz="1800" b="1" i="0" u="none" strike="noStrike" dirty="0">
                          <a:solidFill>
                            <a:srgbClr val="FFFFFF"/>
                          </a:solidFill>
                          <a:latin typeface="+mj-lt"/>
                        </a:rPr>
                        <a:t>RM)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0093"/>
                    </a:solidFill>
                  </a:tcPr>
                </a:tc>
                <a:tc gridSpan="10">
                  <a:txBody>
                    <a:bodyPr/>
                    <a:lstStyle/>
                    <a:p>
                      <a:pPr algn="ctr" fontAlgn="ctr"/>
                      <a:r>
                        <a:rPr lang="en-MY" sz="1800" b="1" i="0" u="none" strike="noStrike" dirty="0">
                          <a:solidFill>
                            <a:srgbClr val="FFFFFF"/>
                          </a:solidFill>
                          <a:latin typeface="+mj-lt"/>
                        </a:rPr>
                        <a:t>Tenure/ Instalment Period (Month)</a:t>
                      </a:r>
                    </a:p>
                  </a:txBody>
                  <a:tcPr marL="9525" marR="9525" marT="9525" marB="0" anchor="ctr">
                    <a:lnL w="635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0093"/>
                    </a:solidFill>
                  </a:tcPr>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a:p>
                  </a:txBody>
                  <a:tcPr/>
                </a:tc>
              </a:tr>
              <a:tr h="329306">
                <a:tc vMerge="1">
                  <a:txBody>
                    <a:bodyPr/>
                    <a:lstStyle/>
                    <a:p>
                      <a:endParaRPr lang="en-MY"/>
                    </a:p>
                  </a:txBody>
                  <a:tcPr/>
                </a:tc>
                <a:tc>
                  <a:txBody>
                    <a:bodyPr/>
                    <a:lstStyle/>
                    <a:p>
                      <a:pPr algn="ctr" fontAlgn="ctr"/>
                      <a:r>
                        <a:rPr lang="en-MY" sz="1800" b="1" i="0" u="none" strike="noStrike" dirty="0">
                          <a:solidFill>
                            <a:srgbClr val="FFFFFF"/>
                          </a:solidFill>
                          <a:latin typeface="+mj-lt"/>
                        </a:rPr>
                        <a:t>6</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0093"/>
                    </a:solidFill>
                  </a:tcPr>
                </a:tc>
                <a:tc>
                  <a:txBody>
                    <a:bodyPr/>
                    <a:lstStyle/>
                    <a:p>
                      <a:pPr algn="ctr" fontAlgn="ctr"/>
                      <a:r>
                        <a:rPr lang="en-MY" sz="1800" b="1" i="0" u="none" strike="noStrike" dirty="0">
                          <a:solidFill>
                            <a:srgbClr val="FFFFFF"/>
                          </a:solidFill>
                          <a:latin typeface="+mj-lt"/>
                        </a:rPr>
                        <a:t>9</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0093"/>
                    </a:solidFill>
                  </a:tcPr>
                </a:tc>
                <a:tc>
                  <a:txBody>
                    <a:bodyPr/>
                    <a:lstStyle/>
                    <a:p>
                      <a:pPr algn="ctr" fontAlgn="ctr"/>
                      <a:r>
                        <a:rPr lang="en-MY" sz="1800" b="1" i="0" u="none" strike="noStrike" dirty="0">
                          <a:solidFill>
                            <a:srgbClr val="FFFFFF"/>
                          </a:solidFill>
                          <a:latin typeface="+mj-lt"/>
                        </a:rPr>
                        <a:t>12</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0093"/>
                    </a:solidFill>
                  </a:tcPr>
                </a:tc>
                <a:tc>
                  <a:txBody>
                    <a:bodyPr/>
                    <a:lstStyle/>
                    <a:p>
                      <a:pPr algn="ctr" fontAlgn="ctr"/>
                      <a:r>
                        <a:rPr lang="en-MY" sz="1800" b="1" i="0" u="none" strike="noStrike" dirty="0">
                          <a:solidFill>
                            <a:srgbClr val="FFFFFF"/>
                          </a:solidFill>
                          <a:latin typeface="+mj-lt"/>
                        </a:rPr>
                        <a:t>15</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0093"/>
                    </a:solidFill>
                  </a:tcPr>
                </a:tc>
                <a:tc>
                  <a:txBody>
                    <a:bodyPr/>
                    <a:lstStyle/>
                    <a:p>
                      <a:pPr algn="ctr" fontAlgn="ctr"/>
                      <a:r>
                        <a:rPr lang="en-MY" sz="1800" b="1" i="0" u="none" strike="noStrike" dirty="0">
                          <a:solidFill>
                            <a:srgbClr val="FFFFFF"/>
                          </a:solidFill>
                          <a:latin typeface="+mj-lt"/>
                        </a:rPr>
                        <a:t>18</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0093"/>
                    </a:solidFill>
                  </a:tcPr>
                </a:tc>
                <a:tc>
                  <a:txBody>
                    <a:bodyPr/>
                    <a:lstStyle/>
                    <a:p>
                      <a:pPr algn="ctr" fontAlgn="ctr"/>
                      <a:r>
                        <a:rPr lang="en-MY" sz="1800" b="1" i="0" u="none" strike="noStrike" dirty="0">
                          <a:solidFill>
                            <a:srgbClr val="FFFFFF"/>
                          </a:solidFill>
                          <a:latin typeface="+mj-lt"/>
                        </a:rPr>
                        <a:t>24</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0093"/>
                    </a:solidFill>
                  </a:tcPr>
                </a:tc>
                <a:tc>
                  <a:txBody>
                    <a:bodyPr/>
                    <a:lstStyle/>
                    <a:p>
                      <a:pPr algn="ctr" fontAlgn="ctr"/>
                      <a:r>
                        <a:rPr lang="en-MY" sz="1800" b="1" i="0" u="none" strike="noStrike" dirty="0">
                          <a:solidFill>
                            <a:srgbClr val="FFFFFF"/>
                          </a:solidFill>
                          <a:latin typeface="+mj-lt"/>
                        </a:rPr>
                        <a:t>30</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0093"/>
                    </a:solidFill>
                  </a:tcPr>
                </a:tc>
                <a:tc>
                  <a:txBody>
                    <a:bodyPr/>
                    <a:lstStyle/>
                    <a:p>
                      <a:pPr algn="ctr" fontAlgn="ctr"/>
                      <a:r>
                        <a:rPr lang="en-MY" sz="1800" b="1" i="0" u="none" strike="noStrike" dirty="0">
                          <a:solidFill>
                            <a:srgbClr val="FFFFFF"/>
                          </a:solidFill>
                          <a:latin typeface="+mj-lt"/>
                        </a:rPr>
                        <a:t>36</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0093"/>
                    </a:solidFill>
                  </a:tcPr>
                </a:tc>
                <a:tc>
                  <a:txBody>
                    <a:bodyPr/>
                    <a:lstStyle/>
                    <a:p>
                      <a:pPr algn="ctr" fontAlgn="ctr"/>
                      <a:r>
                        <a:rPr lang="en-MY" sz="1800" b="1" i="0" u="none" strike="noStrike" dirty="0">
                          <a:solidFill>
                            <a:srgbClr val="FFFFFF"/>
                          </a:solidFill>
                          <a:latin typeface="+mj-lt"/>
                        </a:rPr>
                        <a:t>48</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0093"/>
                    </a:solidFill>
                  </a:tcPr>
                </a:tc>
                <a:tc>
                  <a:txBody>
                    <a:bodyPr/>
                    <a:lstStyle/>
                    <a:p>
                      <a:pPr algn="ctr" fontAlgn="ctr"/>
                      <a:r>
                        <a:rPr lang="en-MY" sz="1800" b="1" i="0" u="none" strike="noStrike" dirty="0">
                          <a:solidFill>
                            <a:srgbClr val="FFFFFF"/>
                          </a:solidFill>
                          <a:latin typeface="+mj-lt"/>
                        </a:rPr>
                        <a:t>60</a:t>
                      </a:r>
                    </a:p>
                  </a:txBody>
                  <a:tcPr marL="9525" marR="9525" marT="9525" marB="0" anchor="ctr">
                    <a:lnL w="635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0093"/>
                    </a:solidFill>
                  </a:tcPr>
                </a:tc>
              </a:tr>
              <a:tr h="329306">
                <a:tc>
                  <a:txBody>
                    <a:bodyPr/>
                    <a:lstStyle/>
                    <a:p>
                      <a:pPr algn="ctr" fontAlgn="ctr"/>
                      <a:r>
                        <a:rPr lang="en-MY" sz="1800" b="0" i="0" u="none" strike="noStrike" dirty="0">
                          <a:solidFill>
                            <a:srgbClr val="000000"/>
                          </a:solidFill>
                          <a:latin typeface="+mj-lt"/>
                        </a:rPr>
                        <a:t>20,000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3,433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2,322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1,767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1,433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1,211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933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767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MY" sz="1800" b="0" i="0" u="none" strike="noStrike" dirty="0">
                          <a:solidFill>
                            <a:srgbClr val="000000"/>
                          </a:solidFill>
                          <a:latin typeface="+mj-lt"/>
                        </a:rPr>
                        <a:t>656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MY" sz="1800" b="0" i="0" u="none" strike="noStrike" dirty="0">
                          <a:solidFill>
                            <a:srgbClr val="000000"/>
                          </a:solidFill>
                          <a:latin typeface="+mj-lt"/>
                        </a:rPr>
                        <a:t>517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MY" sz="1800" b="0" i="0" u="none" strike="noStrike" dirty="0">
                          <a:solidFill>
                            <a:srgbClr val="000000"/>
                          </a:solidFill>
                          <a:latin typeface="+mj-lt"/>
                        </a:rPr>
                        <a:t>433</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329306">
                <a:tc>
                  <a:txBody>
                    <a:bodyPr/>
                    <a:lstStyle/>
                    <a:p>
                      <a:pPr algn="ctr" fontAlgn="ctr"/>
                      <a:r>
                        <a:rPr lang="en-MY" sz="1800" b="0" i="0" u="none" strike="noStrike" dirty="0">
                          <a:solidFill>
                            <a:srgbClr val="000000"/>
                          </a:solidFill>
                          <a:latin typeface="+mj-lt"/>
                        </a:rPr>
                        <a:t>30,000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5,150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3,483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2,650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2,150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1,817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1,400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1,150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983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775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650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9306">
                <a:tc>
                  <a:txBody>
                    <a:bodyPr/>
                    <a:lstStyle/>
                    <a:p>
                      <a:pPr algn="ctr" fontAlgn="ctr"/>
                      <a:r>
                        <a:rPr lang="en-MY" sz="1800" b="0" i="0" u="none" strike="noStrike" dirty="0">
                          <a:solidFill>
                            <a:srgbClr val="000000"/>
                          </a:solidFill>
                          <a:latin typeface="+mj-lt"/>
                        </a:rPr>
                        <a:t>40,000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6,867</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4,644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3,533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2,867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2,422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1,867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1,533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1,311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867</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9306">
                <a:tc>
                  <a:txBody>
                    <a:bodyPr/>
                    <a:lstStyle/>
                    <a:p>
                      <a:pPr algn="ctr" fontAlgn="ctr"/>
                      <a:r>
                        <a:rPr lang="en-MY" sz="1800" b="0" i="0" u="none" strike="noStrike" dirty="0">
                          <a:solidFill>
                            <a:srgbClr val="000000"/>
                          </a:solidFill>
                          <a:latin typeface="+mj-lt"/>
                        </a:rPr>
                        <a:t>50,000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8,583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5,806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4,417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3,583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3,028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2,333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1,917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1,639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1,292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1,083</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9306">
                <a:tc>
                  <a:txBody>
                    <a:bodyPr/>
                    <a:lstStyle/>
                    <a:p>
                      <a:pPr algn="ctr" fontAlgn="ctr"/>
                      <a:r>
                        <a:rPr lang="en-MY" sz="1800" b="0" i="0" u="none" strike="noStrike" dirty="0">
                          <a:solidFill>
                            <a:srgbClr val="000000"/>
                          </a:solidFill>
                          <a:latin typeface="+mj-lt"/>
                        </a:rPr>
                        <a:t>60,000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10,300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6,967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5,300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4,300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3,633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2,800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2,300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1,967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1,550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1,300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9306">
                <a:tc>
                  <a:txBody>
                    <a:bodyPr/>
                    <a:lstStyle/>
                    <a:p>
                      <a:pPr algn="ctr" fontAlgn="ctr"/>
                      <a:r>
                        <a:rPr lang="en-MY" sz="1800" b="0" i="0" u="none" strike="noStrike" dirty="0">
                          <a:solidFill>
                            <a:srgbClr val="000000"/>
                          </a:solidFill>
                          <a:latin typeface="+mj-lt"/>
                        </a:rPr>
                        <a:t>70,000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12,017</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8,128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6,183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5,017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4,239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3,267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2,683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2,294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1,808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1,517</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9306">
                <a:tc>
                  <a:txBody>
                    <a:bodyPr/>
                    <a:lstStyle/>
                    <a:p>
                      <a:pPr algn="ctr" fontAlgn="ctr"/>
                      <a:r>
                        <a:rPr lang="en-MY" sz="1800" b="0" i="0" u="none" strike="noStrike" dirty="0">
                          <a:solidFill>
                            <a:srgbClr val="000000"/>
                          </a:solidFill>
                          <a:latin typeface="+mj-lt"/>
                        </a:rPr>
                        <a:t>80,000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13,733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9,289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7,067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5,733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4,844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3,733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3,067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2,622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2,067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1,733</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9306">
                <a:tc>
                  <a:txBody>
                    <a:bodyPr/>
                    <a:lstStyle/>
                    <a:p>
                      <a:pPr algn="ctr" fontAlgn="ctr"/>
                      <a:r>
                        <a:rPr lang="en-MY" sz="1800" b="0" i="0" u="none" strike="noStrike" dirty="0">
                          <a:solidFill>
                            <a:srgbClr val="000000"/>
                          </a:solidFill>
                          <a:latin typeface="+mj-lt"/>
                        </a:rPr>
                        <a:t>90,000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15,450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10,450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7,950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6,450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5,450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4,200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3,450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2,950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2,325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1,950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9306">
                <a:tc>
                  <a:txBody>
                    <a:bodyPr/>
                    <a:lstStyle/>
                    <a:p>
                      <a:pPr algn="ctr" fontAlgn="ctr"/>
                      <a:r>
                        <a:rPr lang="en-MY" sz="1800" b="0" i="0" u="none" strike="noStrike" dirty="0">
                          <a:solidFill>
                            <a:srgbClr val="000000"/>
                          </a:solidFill>
                          <a:latin typeface="+mj-lt"/>
                        </a:rPr>
                        <a:t>100,000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17,167</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11,611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8,833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7,167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6,056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4,667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3,833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3,278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2,583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2,167</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1" name="TextBox 10"/>
          <p:cNvSpPr txBox="1"/>
          <p:nvPr/>
        </p:nvSpPr>
        <p:spPr>
          <a:xfrm>
            <a:off x="1928794" y="1142984"/>
            <a:ext cx="6858048" cy="369332"/>
          </a:xfrm>
          <a:prstGeom prst="rect">
            <a:avLst/>
          </a:prstGeom>
          <a:solidFill>
            <a:schemeClr val="tx1"/>
          </a:solidFill>
        </p:spPr>
        <p:txBody>
          <a:bodyPr wrap="square" rtlCol="0">
            <a:spAutoFit/>
          </a:bodyPr>
          <a:lstStyle/>
          <a:p>
            <a:r>
              <a:rPr lang="en-US" dirty="0" smtClean="0">
                <a:solidFill>
                  <a:schemeClr val="bg1"/>
                </a:solidFill>
                <a:latin typeface="+mj-lt"/>
              </a:rPr>
              <a:t>Financing Amount Below &gt; RM10,000 (RM 10,001 – RM 100,000)</a:t>
            </a:r>
            <a:endParaRPr lang="en-MY" dirty="0">
              <a:solidFill>
                <a:schemeClr val="bg1"/>
              </a:solidFill>
              <a:latin typeface="+mj-lt"/>
            </a:endParaRPr>
          </a:p>
        </p:txBody>
      </p:sp>
      <p:sp>
        <p:nvSpPr>
          <p:cNvPr id="9" name="Rectangle 8"/>
          <p:cNvSpPr/>
          <p:nvPr/>
        </p:nvSpPr>
        <p:spPr>
          <a:xfrm>
            <a:off x="1571604" y="-13295"/>
            <a:ext cx="6500858" cy="584775"/>
          </a:xfrm>
          <a:prstGeom prst="rect">
            <a:avLst/>
          </a:prstGeom>
          <a:noFill/>
        </p:spPr>
        <p:txBody>
          <a:bodyPr wrap="square" lIns="91440" tIns="45720" rIns="91440" bIns="45720">
            <a:spAutoFit/>
          </a:bodyPr>
          <a:lstStyle/>
          <a:p>
            <a:pPr algn="ctr"/>
            <a:r>
              <a:rPr lang="en-US" sz="3200" b="1" dirty="0" smtClean="0">
                <a:latin typeface="+mj-lt"/>
              </a:rPr>
              <a:t>Installment Table (2/2)</a:t>
            </a:r>
            <a:endParaRPr lang="en-US" sz="3200" b="1" dirty="0">
              <a:latin typeface="+mj-lt"/>
            </a:endParaRPr>
          </a:p>
        </p:txBody>
      </p:sp>
    </p:spTree>
    <p:extLst>
      <p:ext uri="{BB962C8B-B14F-4D97-AF65-F5344CB8AC3E}">
        <p14:creationId xmlns="" xmlns:p14="http://schemas.microsoft.com/office/powerpoint/2010/main" val="20654260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2"/>
          </p:nvPr>
        </p:nvSpPr>
        <p:spPr/>
        <p:txBody>
          <a:bodyPr/>
          <a:lstStyle/>
          <a:p>
            <a:fld id="{D728B9C1-7136-4975-927A-1831B36EEFB9}" type="slidenum">
              <a:rPr lang="en-US" smtClean="0"/>
              <a:pPr/>
              <a:t>11</a:t>
            </a:fld>
            <a:endParaRPr lang="en-US" dirty="0"/>
          </a:p>
        </p:txBody>
      </p:sp>
      <p:grpSp>
        <p:nvGrpSpPr>
          <p:cNvPr id="2" name="Group 5"/>
          <p:cNvGrpSpPr/>
          <p:nvPr/>
        </p:nvGrpSpPr>
        <p:grpSpPr>
          <a:xfrm>
            <a:off x="1565984" y="571480"/>
            <a:ext cx="6506478" cy="28800"/>
            <a:chOff x="857224" y="3714752"/>
            <a:chExt cx="6506478" cy="28800"/>
          </a:xfrm>
        </p:grpSpPr>
        <p:sp>
          <p:nvSpPr>
            <p:cNvPr id="7" name="Rectangle 6"/>
            <p:cNvSpPr/>
            <p:nvPr/>
          </p:nvSpPr>
          <p:spPr>
            <a:xfrm flipV="1">
              <a:off x="883702" y="3714752"/>
              <a:ext cx="6480000" cy="288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Arial" pitchFamily="34" charset="0"/>
                <a:cs typeface="Arial" pitchFamily="34" charset="0"/>
              </a:endParaRPr>
            </a:p>
          </p:txBody>
        </p:sp>
        <p:sp>
          <p:nvSpPr>
            <p:cNvPr id="8" name="Rectangle 7"/>
            <p:cNvSpPr/>
            <p:nvPr/>
          </p:nvSpPr>
          <p:spPr>
            <a:xfrm flipV="1">
              <a:off x="857224" y="3714752"/>
              <a:ext cx="1800000" cy="28800"/>
            </a:xfrm>
            <a:prstGeom prst="rect">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Arial" pitchFamily="34" charset="0"/>
                <a:cs typeface="Arial" pitchFamily="34" charset="0"/>
              </a:endParaRPr>
            </a:p>
          </p:txBody>
        </p:sp>
      </p:grpSp>
      <p:pic>
        <p:nvPicPr>
          <p:cNvPr id="11" name="Picture 10" descr="7736ef97-ee8f-4b68-90f6-e03d864364e4.png"/>
          <p:cNvPicPr>
            <a:picLocks noChangeAspect="1"/>
          </p:cNvPicPr>
          <p:nvPr/>
        </p:nvPicPr>
        <p:blipFill>
          <a:blip r:embed="rId3"/>
          <a:stretch>
            <a:fillRect/>
          </a:stretch>
        </p:blipFill>
        <p:spPr>
          <a:xfrm>
            <a:off x="785786" y="1744781"/>
            <a:ext cx="1327029" cy="1327029"/>
          </a:xfrm>
          <a:prstGeom prst="rect">
            <a:avLst/>
          </a:prstGeom>
        </p:spPr>
      </p:pic>
      <p:sp>
        <p:nvSpPr>
          <p:cNvPr id="23" name="Rectangle 22"/>
          <p:cNvSpPr/>
          <p:nvPr/>
        </p:nvSpPr>
        <p:spPr>
          <a:xfrm>
            <a:off x="4643438" y="1500174"/>
            <a:ext cx="2428892" cy="642942"/>
          </a:xfrm>
          <a:prstGeom prst="rect">
            <a:avLst/>
          </a:prstGeom>
          <a:solidFill>
            <a:schemeClr val="accent6">
              <a:lumMod val="20000"/>
              <a:lumOff val="80000"/>
            </a:schemeClr>
          </a:solidFill>
          <a:ln w="9525"/>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mj-lt"/>
              </a:rPr>
              <a:t>Walk-in to any of the nearest ACS branches </a:t>
            </a:r>
            <a:endParaRPr lang="en-MY" sz="1400" b="1" dirty="0">
              <a:latin typeface="+mj-lt"/>
            </a:endParaRPr>
          </a:p>
        </p:txBody>
      </p:sp>
      <p:cxnSp>
        <p:nvCxnSpPr>
          <p:cNvPr id="25" name="Elbow Connector 24"/>
          <p:cNvCxnSpPr>
            <a:endCxn id="23" idx="1"/>
          </p:cNvCxnSpPr>
          <p:nvPr/>
        </p:nvCxnSpPr>
        <p:spPr>
          <a:xfrm flipV="1">
            <a:off x="2143108" y="1821645"/>
            <a:ext cx="2500330" cy="1393041"/>
          </a:xfrm>
          <a:prstGeom prst="bentConnector3">
            <a:avLst>
              <a:gd name="adj1" fmla="val 50000"/>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3" idx="2"/>
            <a:endCxn id="49" idx="0"/>
          </p:cNvCxnSpPr>
          <p:nvPr/>
        </p:nvCxnSpPr>
        <p:spPr>
          <a:xfrm rot="5400000">
            <a:off x="5643570" y="2357430"/>
            <a:ext cx="428628" cy="1588"/>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4429124" y="1357298"/>
            <a:ext cx="357190" cy="357190"/>
          </a:xfrm>
          <a:prstGeom prst="ellipse">
            <a:avLst/>
          </a:prstGeom>
          <a:solidFill>
            <a:srgbClr val="D60093"/>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Trebuchet MS" pitchFamily="34" charset="0"/>
              </a:rPr>
              <a:t>1</a:t>
            </a:r>
            <a:endParaRPr lang="en-MY" sz="1400" b="1" dirty="0">
              <a:latin typeface="Trebuchet MS" pitchFamily="34" charset="0"/>
            </a:endParaRPr>
          </a:p>
        </p:txBody>
      </p:sp>
      <p:sp>
        <p:nvSpPr>
          <p:cNvPr id="49" name="Rectangle 48"/>
          <p:cNvSpPr/>
          <p:nvPr/>
        </p:nvSpPr>
        <p:spPr>
          <a:xfrm>
            <a:off x="4643438" y="2571744"/>
            <a:ext cx="2428892" cy="1071570"/>
          </a:xfrm>
          <a:prstGeom prst="rect">
            <a:avLst/>
          </a:prstGeom>
          <a:solidFill>
            <a:schemeClr val="accent6">
              <a:lumMod val="20000"/>
              <a:lumOff val="80000"/>
            </a:schemeClr>
          </a:solidFill>
          <a:ln w="9525"/>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mj-lt"/>
              </a:rPr>
              <a:t>Perform original NRIC &amp; fill up Auto-Debit Form to submit together with copy of Salary Account </a:t>
            </a:r>
            <a:endParaRPr lang="en-MY" sz="1400" dirty="0">
              <a:solidFill>
                <a:srgbClr val="0000FF"/>
              </a:solidFill>
              <a:latin typeface="+mj-lt"/>
            </a:endParaRPr>
          </a:p>
        </p:txBody>
      </p:sp>
      <p:sp>
        <p:nvSpPr>
          <p:cNvPr id="32" name="Oval 31"/>
          <p:cNvSpPr/>
          <p:nvPr/>
        </p:nvSpPr>
        <p:spPr>
          <a:xfrm>
            <a:off x="4429124" y="2428868"/>
            <a:ext cx="357190" cy="357190"/>
          </a:xfrm>
          <a:prstGeom prst="ellipse">
            <a:avLst/>
          </a:prstGeom>
          <a:solidFill>
            <a:srgbClr val="D60093"/>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Trebuchet MS" pitchFamily="34" charset="0"/>
              </a:rPr>
              <a:t>2</a:t>
            </a:r>
            <a:endParaRPr lang="en-MY" sz="1400" b="1" dirty="0">
              <a:latin typeface="Trebuchet MS" pitchFamily="34" charset="0"/>
            </a:endParaRPr>
          </a:p>
        </p:txBody>
      </p:sp>
      <p:sp>
        <p:nvSpPr>
          <p:cNvPr id="51" name="Rectangle 50"/>
          <p:cNvSpPr/>
          <p:nvPr/>
        </p:nvSpPr>
        <p:spPr>
          <a:xfrm>
            <a:off x="4643438" y="4143380"/>
            <a:ext cx="2428892" cy="642942"/>
          </a:xfrm>
          <a:prstGeom prst="rect">
            <a:avLst/>
          </a:prstGeom>
          <a:solidFill>
            <a:schemeClr val="accent6">
              <a:lumMod val="20000"/>
              <a:lumOff val="80000"/>
            </a:schemeClr>
          </a:solidFill>
          <a:ln w="9525"/>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latin typeface="+mj-lt"/>
              </a:rPr>
              <a:t>Signing Sale &amp; Purchase Agreement &amp; Auto-Debit Form</a:t>
            </a:r>
            <a:endParaRPr lang="en-MY" sz="1400" dirty="0">
              <a:solidFill>
                <a:schemeClr val="tx1"/>
              </a:solidFill>
              <a:latin typeface="+mj-lt"/>
            </a:endParaRPr>
          </a:p>
        </p:txBody>
      </p:sp>
      <p:sp>
        <p:nvSpPr>
          <p:cNvPr id="52" name="Rectangle 51"/>
          <p:cNvSpPr/>
          <p:nvPr/>
        </p:nvSpPr>
        <p:spPr>
          <a:xfrm>
            <a:off x="4643438" y="5286388"/>
            <a:ext cx="2428892" cy="785818"/>
          </a:xfrm>
          <a:prstGeom prst="rect">
            <a:avLst/>
          </a:prstGeom>
          <a:solidFill>
            <a:schemeClr val="accent6">
              <a:lumMod val="20000"/>
              <a:lumOff val="80000"/>
            </a:schemeClr>
          </a:solidFill>
          <a:ln w="952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solidFill>
                  <a:srgbClr val="D60093"/>
                </a:solidFill>
                <a:latin typeface="+mj-lt"/>
              </a:rPr>
              <a:t>Disbursed Option:</a:t>
            </a:r>
          </a:p>
          <a:p>
            <a:pPr>
              <a:buFont typeface="Arial" pitchFamily="34" charset="0"/>
              <a:buChar char="•"/>
            </a:pPr>
            <a:r>
              <a:rPr lang="en-US" sz="1400" dirty="0" smtClean="0">
                <a:solidFill>
                  <a:schemeClr val="tx1"/>
                </a:solidFill>
                <a:latin typeface="+mj-lt"/>
              </a:rPr>
              <a:t> Credit into CASA account</a:t>
            </a:r>
          </a:p>
          <a:p>
            <a:pPr>
              <a:buFont typeface="Arial" pitchFamily="34" charset="0"/>
              <a:buChar char="•"/>
            </a:pPr>
            <a:r>
              <a:rPr lang="en-US" sz="1400" dirty="0" smtClean="0">
                <a:solidFill>
                  <a:schemeClr val="tx1"/>
                </a:solidFill>
                <a:latin typeface="+mj-lt"/>
              </a:rPr>
              <a:t> </a:t>
            </a:r>
            <a:r>
              <a:rPr lang="en-US" sz="1400" dirty="0" smtClean="0">
                <a:solidFill>
                  <a:schemeClr val="tx1"/>
                </a:solidFill>
              </a:rPr>
              <a:t>Credit into </a:t>
            </a:r>
            <a:r>
              <a:rPr lang="en-US" sz="1400" dirty="0" smtClean="0">
                <a:solidFill>
                  <a:schemeClr val="tx1"/>
                </a:solidFill>
                <a:latin typeface="+mj-lt"/>
              </a:rPr>
              <a:t>Prepaid Card</a:t>
            </a:r>
            <a:endParaRPr lang="en-MY" sz="1400" dirty="0">
              <a:solidFill>
                <a:schemeClr val="tx1"/>
              </a:solidFill>
              <a:latin typeface="+mj-lt"/>
            </a:endParaRPr>
          </a:p>
        </p:txBody>
      </p:sp>
      <p:cxnSp>
        <p:nvCxnSpPr>
          <p:cNvPr id="62" name="Straight Arrow Connector 61"/>
          <p:cNvCxnSpPr>
            <a:stCxn id="49" idx="2"/>
            <a:endCxn id="51" idx="0"/>
          </p:cNvCxnSpPr>
          <p:nvPr/>
        </p:nvCxnSpPr>
        <p:spPr>
          <a:xfrm rot="5400000">
            <a:off x="5607851" y="3893347"/>
            <a:ext cx="500066" cy="1588"/>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1" idx="2"/>
            <a:endCxn id="52" idx="0"/>
          </p:cNvCxnSpPr>
          <p:nvPr/>
        </p:nvCxnSpPr>
        <p:spPr>
          <a:xfrm rot="5400000">
            <a:off x="5607851" y="5036355"/>
            <a:ext cx="500066" cy="1588"/>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8" name="Oval 157"/>
          <p:cNvSpPr/>
          <p:nvPr/>
        </p:nvSpPr>
        <p:spPr>
          <a:xfrm>
            <a:off x="4429124" y="4000504"/>
            <a:ext cx="357190" cy="357190"/>
          </a:xfrm>
          <a:prstGeom prst="ellipse">
            <a:avLst/>
          </a:prstGeom>
          <a:solidFill>
            <a:srgbClr val="D60093"/>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Trebuchet MS" pitchFamily="34" charset="0"/>
              </a:rPr>
              <a:t>3</a:t>
            </a:r>
            <a:endParaRPr lang="en-MY" sz="1400" b="1" dirty="0">
              <a:latin typeface="Trebuchet MS" pitchFamily="34" charset="0"/>
            </a:endParaRPr>
          </a:p>
        </p:txBody>
      </p:sp>
      <p:sp>
        <p:nvSpPr>
          <p:cNvPr id="159" name="Oval 158"/>
          <p:cNvSpPr/>
          <p:nvPr/>
        </p:nvSpPr>
        <p:spPr>
          <a:xfrm>
            <a:off x="4429124" y="5143512"/>
            <a:ext cx="357190" cy="357190"/>
          </a:xfrm>
          <a:prstGeom prst="ellipse">
            <a:avLst/>
          </a:prstGeom>
          <a:solidFill>
            <a:srgbClr val="D60093"/>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Trebuchet MS" pitchFamily="34" charset="0"/>
              </a:rPr>
              <a:t>4</a:t>
            </a:r>
            <a:endParaRPr lang="en-MY" sz="1400" b="1" dirty="0">
              <a:latin typeface="Trebuchet MS" pitchFamily="34" charset="0"/>
            </a:endParaRPr>
          </a:p>
        </p:txBody>
      </p:sp>
      <p:sp>
        <p:nvSpPr>
          <p:cNvPr id="24" name="Rectangle 23"/>
          <p:cNvSpPr/>
          <p:nvPr/>
        </p:nvSpPr>
        <p:spPr>
          <a:xfrm>
            <a:off x="1571604" y="-13295"/>
            <a:ext cx="6500858" cy="523220"/>
          </a:xfrm>
          <a:prstGeom prst="rect">
            <a:avLst/>
          </a:prstGeom>
          <a:noFill/>
        </p:spPr>
        <p:txBody>
          <a:bodyPr wrap="square" lIns="91440" tIns="45720" rIns="91440" bIns="45720">
            <a:spAutoFit/>
          </a:bodyPr>
          <a:lstStyle/>
          <a:p>
            <a:pPr algn="ctr"/>
            <a:r>
              <a:rPr lang="en-US" sz="2800" b="1" dirty="0" smtClean="0">
                <a:latin typeface="+mj-lt"/>
              </a:rPr>
              <a:t>Signing of Agreement</a:t>
            </a:r>
            <a:endParaRPr lang="en-US" sz="2800" b="1" dirty="0">
              <a:latin typeface="+mj-lt"/>
            </a:endParaRPr>
          </a:p>
        </p:txBody>
      </p:sp>
      <p:sp>
        <p:nvSpPr>
          <p:cNvPr id="26" name="Rounded Rectangle 25"/>
          <p:cNvSpPr/>
          <p:nvPr/>
        </p:nvSpPr>
        <p:spPr>
          <a:xfrm>
            <a:off x="714348" y="3000372"/>
            <a:ext cx="1357322" cy="428628"/>
          </a:xfrm>
          <a:prstGeom prst="roundRect">
            <a:avLst/>
          </a:prstGeom>
          <a:solidFill>
            <a:srgbClr val="FF6600"/>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solidFill>
                  <a:schemeClr val="tx1"/>
                </a:solidFill>
                <a:latin typeface="Trebuchet MS" pitchFamily="34" charset="0"/>
              </a:rPr>
              <a:t>Permanent Staff</a:t>
            </a:r>
            <a:endParaRPr lang="en-MY" sz="1400" b="1" dirty="0">
              <a:solidFill>
                <a:schemeClr val="tx1"/>
              </a:solidFill>
              <a:latin typeface="Trebuchet MS" pitchFamily="34" charset="0"/>
            </a:endParaRPr>
          </a:p>
        </p:txBody>
      </p:sp>
      <p:pic>
        <p:nvPicPr>
          <p:cNvPr id="27" name="Picture 26" descr="Aeon-Big-Logo.png"/>
          <p:cNvPicPr>
            <a:picLocks noChangeAspect="1"/>
          </p:cNvPicPr>
          <p:nvPr/>
        </p:nvPicPr>
        <p:blipFill>
          <a:blip r:embed="rId4" cstate="print"/>
          <a:stretch>
            <a:fillRect/>
          </a:stretch>
        </p:blipFill>
        <p:spPr>
          <a:xfrm>
            <a:off x="785786" y="1285860"/>
            <a:ext cx="1242812" cy="500066"/>
          </a:xfrm>
          <a:prstGeom prst="rect">
            <a:avLst/>
          </a:prstGeom>
        </p:spPr>
      </p:pic>
    </p:spTree>
    <p:extLst>
      <p:ext uri="{BB962C8B-B14F-4D97-AF65-F5344CB8AC3E}">
        <p14:creationId xmlns="" xmlns:p14="http://schemas.microsoft.com/office/powerpoint/2010/main" val="20654260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2"/>
          </p:nvPr>
        </p:nvSpPr>
        <p:spPr/>
        <p:txBody>
          <a:bodyPr/>
          <a:lstStyle/>
          <a:p>
            <a:fld id="{D728B9C1-7136-4975-927A-1831B36EEFB9}" type="slidenum">
              <a:rPr lang="en-US" smtClean="0"/>
              <a:pPr/>
              <a:t>12</a:t>
            </a:fld>
            <a:endParaRPr lang="en-US" dirty="0"/>
          </a:p>
        </p:txBody>
      </p:sp>
      <p:grpSp>
        <p:nvGrpSpPr>
          <p:cNvPr id="2" name="Group 5"/>
          <p:cNvGrpSpPr/>
          <p:nvPr/>
        </p:nvGrpSpPr>
        <p:grpSpPr>
          <a:xfrm>
            <a:off x="1565984" y="571480"/>
            <a:ext cx="6506478" cy="28800"/>
            <a:chOff x="857224" y="3714752"/>
            <a:chExt cx="6506478" cy="28800"/>
          </a:xfrm>
        </p:grpSpPr>
        <p:sp>
          <p:nvSpPr>
            <p:cNvPr id="7" name="Rectangle 6"/>
            <p:cNvSpPr/>
            <p:nvPr/>
          </p:nvSpPr>
          <p:spPr>
            <a:xfrm flipV="1">
              <a:off x="883702" y="3714752"/>
              <a:ext cx="6480000" cy="288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Arial" pitchFamily="34" charset="0"/>
                <a:cs typeface="Arial" pitchFamily="34" charset="0"/>
              </a:endParaRPr>
            </a:p>
          </p:txBody>
        </p:sp>
        <p:sp>
          <p:nvSpPr>
            <p:cNvPr id="8" name="Rectangle 7"/>
            <p:cNvSpPr/>
            <p:nvPr/>
          </p:nvSpPr>
          <p:spPr>
            <a:xfrm flipV="1">
              <a:off x="857224" y="3714752"/>
              <a:ext cx="1800000" cy="28800"/>
            </a:xfrm>
            <a:prstGeom prst="rect">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Arial" pitchFamily="34" charset="0"/>
                <a:cs typeface="Arial" pitchFamily="34" charset="0"/>
              </a:endParaRPr>
            </a:p>
          </p:txBody>
        </p:sp>
      </p:grpSp>
      <p:graphicFrame>
        <p:nvGraphicFramePr>
          <p:cNvPr id="9" name="Table 8"/>
          <p:cNvGraphicFramePr>
            <a:graphicFrameLocks noGrp="1"/>
          </p:cNvGraphicFramePr>
          <p:nvPr/>
        </p:nvGraphicFramePr>
        <p:xfrm>
          <a:off x="714350" y="2054952"/>
          <a:ext cx="7715302" cy="2517056"/>
        </p:xfrm>
        <a:graphic>
          <a:graphicData uri="http://schemas.openxmlformats.org/drawingml/2006/table">
            <a:tbl>
              <a:tblPr firstRow="1" bandRow="1">
                <a:tableStyleId>{93296810-A885-4BE3-A3E7-6D5BEEA58F35}</a:tableStyleId>
              </a:tblPr>
              <a:tblGrid>
                <a:gridCol w="3500460"/>
                <a:gridCol w="4214842"/>
              </a:tblGrid>
              <a:tr h="620901">
                <a:tc gridSpan="2">
                  <a:txBody>
                    <a:bodyPr/>
                    <a:lstStyle/>
                    <a:p>
                      <a:pPr algn="ctr"/>
                      <a:r>
                        <a:rPr lang="en-US" dirty="0" smtClean="0">
                          <a:solidFill>
                            <a:schemeClr val="bg1"/>
                          </a:solidFill>
                          <a:latin typeface="+mj-lt"/>
                        </a:rPr>
                        <a:t>ACSM’s</a:t>
                      </a:r>
                      <a:r>
                        <a:rPr lang="en-US" baseline="0" dirty="0" smtClean="0">
                          <a:solidFill>
                            <a:schemeClr val="bg1"/>
                          </a:solidFill>
                          <a:latin typeface="+mj-lt"/>
                        </a:rPr>
                        <a:t> Listed Panel Banks for Auto-Debit Facility</a:t>
                      </a:r>
                      <a:endParaRPr lang="en-MY" dirty="0">
                        <a:solidFill>
                          <a:schemeClr val="bg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0093"/>
                    </a:solidFill>
                  </a:tcPr>
                </a:tc>
                <a:tc hMerge="1">
                  <a:txBody>
                    <a:bodyPr/>
                    <a:lstStyle/>
                    <a:p>
                      <a:pPr algn="ctr"/>
                      <a:endParaRPr lang="en-MY" dirty="0">
                        <a:solidFill>
                          <a:schemeClr val="bg1"/>
                        </a:solidFill>
                        <a:latin typeface="Trebuchet MS" pitchFamily="34" charset="0"/>
                      </a:endParaRPr>
                    </a:p>
                  </a:txBody>
                  <a:tcPr anchor="ctr">
                    <a:lnB w="12700" cap="flat" cmpd="sng" algn="ctr">
                      <a:solidFill>
                        <a:schemeClr val="tx1"/>
                      </a:solidFill>
                      <a:prstDash val="solid"/>
                      <a:round/>
                      <a:headEnd type="none" w="med" len="med"/>
                      <a:tailEnd type="none" w="med" len="med"/>
                    </a:lnB>
                    <a:solidFill>
                      <a:schemeClr val="tx1"/>
                    </a:solidFill>
                  </a:tcPr>
                </a:tc>
              </a:tr>
              <a:tr h="379231">
                <a:tc>
                  <a:txBody>
                    <a:bodyPr/>
                    <a:lstStyle/>
                    <a:p>
                      <a:pPr algn="l">
                        <a:buFont typeface="Arial" pitchFamily="34" charset="0"/>
                        <a:buChar char="•"/>
                      </a:pPr>
                      <a:r>
                        <a:rPr lang="en-US" sz="1800" b="0" baseline="0" dirty="0" smtClean="0">
                          <a:solidFill>
                            <a:schemeClr val="tx1"/>
                          </a:solidFill>
                          <a:latin typeface="+mj-lt"/>
                        </a:rPr>
                        <a:t> </a:t>
                      </a:r>
                      <a:r>
                        <a:rPr lang="en-US" sz="1800" b="0" baseline="0" dirty="0" err="1" smtClean="0">
                          <a:solidFill>
                            <a:schemeClr val="tx1"/>
                          </a:solidFill>
                          <a:latin typeface="+mj-lt"/>
                        </a:rPr>
                        <a:t>Maybank</a:t>
                      </a:r>
                      <a:endParaRPr lang="en-MY" sz="1800" b="0" u="sng" dirty="0">
                        <a:solidFill>
                          <a:srgbClr val="D60093"/>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Font typeface="Arial" pitchFamily="34" charset="0"/>
                        <a:buChar char="•"/>
                      </a:pPr>
                      <a:r>
                        <a:rPr lang="en-US" sz="1800" b="0" dirty="0" smtClean="0">
                          <a:solidFill>
                            <a:schemeClr val="tx1"/>
                          </a:solidFill>
                          <a:latin typeface="+mj-lt"/>
                        </a:rPr>
                        <a:t> </a:t>
                      </a:r>
                      <a:r>
                        <a:rPr lang="en-US" sz="1800" b="0" dirty="0" err="1" smtClean="0">
                          <a:solidFill>
                            <a:schemeClr val="tx1"/>
                          </a:solidFill>
                          <a:latin typeface="+mj-lt"/>
                        </a:rPr>
                        <a:t>AmBank</a:t>
                      </a:r>
                      <a:endParaRPr lang="en-MY" sz="1800" b="0" u="sng" dirty="0">
                        <a:solidFill>
                          <a:srgbClr val="D60093"/>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9231">
                <a:tc>
                  <a:txBody>
                    <a:bodyPr/>
                    <a:lstStyle/>
                    <a:p>
                      <a:pPr algn="l">
                        <a:buFont typeface="Arial" pitchFamily="34" charset="0"/>
                        <a:buChar char="•"/>
                      </a:pPr>
                      <a:r>
                        <a:rPr lang="en-US" sz="1800" b="0" dirty="0" smtClean="0">
                          <a:solidFill>
                            <a:schemeClr val="tx1"/>
                          </a:solidFill>
                          <a:latin typeface="+mj-lt"/>
                        </a:rPr>
                        <a:t> CIMB Bank</a:t>
                      </a:r>
                      <a:endParaRPr lang="en-MY" sz="1800" b="0" u="sng" dirty="0">
                        <a:solidFill>
                          <a:srgbClr val="D60093"/>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Font typeface="Arial" pitchFamily="34" charset="0"/>
                        <a:buChar char="•"/>
                      </a:pPr>
                      <a:r>
                        <a:rPr lang="en-US" sz="1800" b="0" dirty="0" smtClean="0">
                          <a:solidFill>
                            <a:schemeClr val="tx1"/>
                          </a:solidFill>
                          <a:latin typeface="+mj-lt"/>
                        </a:rPr>
                        <a:t> BSN</a:t>
                      </a:r>
                      <a:endParaRPr lang="en-MY" sz="1800" b="0" u="sng" dirty="0">
                        <a:solidFill>
                          <a:srgbClr val="D60093"/>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9231">
                <a:tc>
                  <a:txBody>
                    <a:bodyPr/>
                    <a:lstStyle/>
                    <a:p>
                      <a:pPr algn="l">
                        <a:buFont typeface="Arial" pitchFamily="34" charset="0"/>
                        <a:buChar char="•"/>
                      </a:pPr>
                      <a:r>
                        <a:rPr lang="en-US" sz="1800" b="0" dirty="0" smtClean="0">
                          <a:solidFill>
                            <a:schemeClr val="tx1"/>
                          </a:solidFill>
                          <a:latin typeface="+mj-lt"/>
                        </a:rPr>
                        <a:t> CIMB Islamic Bank</a:t>
                      </a:r>
                      <a:endParaRPr lang="en-MY" sz="1800" b="0" u="sng" dirty="0">
                        <a:solidFill>
                          <a:srgbClr val="D60093"/>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Font typeface="Arial" pitchFamily="34" charset="0"/>
                        <a:buChar char="•"/>
                      </a:pPr>
                      <a:r>
                        <a:rPr lang="en-US" sz="1800" b="0" dirty="0" smtClean="0">
                          <a:solidFill>
                            <a:schemeClr val="tx1"/>
                          </a:solidFill>
                          <a:latin typeface="+mj-lt"/>
                        </a:rPr>
                        <a:t> RHB Bank</a:t>
                      </a:r>
                      <a:endParaRPr lang="en-MY" sz="1800" b="0" u="sng" dirty="0">
                        <a:solidFill>
                          <a:srgbClr val="D60093"/>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9231">
                <a:tc>
                  <a:txBody>
                    <a:bodyPr/>
                    <a:lstStyle/>
                    <a:p>
                      <a:pPr algn="l">
                        <a:buFont typeface="Arial" pitchFamily="34" charset="0"/>
                        <a:buChar char="•"/>
                      </a:pPr>
                      <a:r>
                        <a:rPr lang="en-US" sz="1800" b="0" dirty="0" smtClean="0">
                          <a:solidFill>
                            <a:schemeClr val="tx1"/>
                          </a:solidFill>
                          <a:latin typeface="+mj-lt"/>
                        </a:rPr>
                        <a:t> Public</a:t>
                      </a:r>
                      <a:r>
                        <a:rPr lang="en-US" sz="1800" b="0" baseline="0" dirty="0" smtClean="0">
                          <a:solidFill>
                            <a:schemeClr val="tx1"/>
                          </a:solidFill>
                          <a:latin typeface="+mj-lt"/>
                        </a:rPr>
                        <a:t> Bank</a:t>
                      </a:r>
                      <a:endParaRPr lang="en-MY" sz="1800" b="0" u="sng" dirty="0">
                        <a:solidFill>
                          <a:srgbClr val="D60093"/>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b="0" dirty="0" smtClean="0">
                          <a:solidFill>
                            <a:schemeClr val="tx1"/>
                          </a:solidFill>
                          <a:latin typeface="+mj-lt"/>
                        </a:rPr>
                        <a:t> Standard</a:t>
                      </a:r>
                      <a:r>
                        <a:rPr lang="en-US" sz="1800" b="0" baseline="0" dirty="0" smtClean="0">
                          <a:solidFill>
                            <a:schemeClr val="tx1"/>
                          </a:solidFill>
                          <a:latin typeface="+mj-lt"/>
                        </a:rPr>
                        <a:t> Chartered Bank</a:t>
                      </a:r>
                      <a:endParaRPr lang="en-MY" sz="1800" b="0" u="sng" dirty="0" smtClean="0">
                        <a:solidFill>
                          <a:srgbClr val="D60093"/>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9231">
                <a:tc>
                  <a:txBody>
                    <a:bodyPr/>
                    <a:lstStyle/>
                    <a:p>
                      <a:pPr algn="l">
                        <a:buFont typeface="Arial" pitchFamily="34" charset="0"/>
                        <a:buChar char="•"/>
                      </a:pPr>
                      <a:r>
                        <a:rPr lang="en-US" sz="1800" b="0" dirty="0" smtClean="0">
                          <a:solidFill>
                            <a:schemeClr val="tx1"/>
                          </a:solidFill>
                          <a:latin typeface="+mj-lt"/>
                        </a:rPr>
                        <a:t> Alliance Bank</a:t>
                      </a:r>
                      <a:endParaRPr lang="en-MY" sz="1800" b="0" u="sng" dirty="0">
                        <a:solidFill>
                          <a:srgbClr val="D60093"/>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Font typeface="Arial" pitchFamily="34" charset="0"/>
                        <a:buChar char="•"/>
                      </a:pPr>
                      <a:r>
                        <a:rPr lang="en-US" sz="1800" b="0" dirty="0" smtClean="0">
                          <a:solidFill>
                            <a:schemeClr val="tx1"/>
                          </a:solidFill>
                          <a:latin typeface="+mj-lt"/>
                        </a:rPr>
                        <a:t> Bank</a:t>
                      </a:r>
                      <a:r>
                        <a:rPr lang="en-US" sz="1800" b="0" baseline="0" dirty="0" smtClean="0">
                          <a:solidFill>
                            <a:schemeClr val="tx1"/>
                          </a:solidFill>
                          <a:latin typeface="+mj-lt"/>
                        </a:rPr>
                        <a:t> </a:t>
                      </a:r>
                      <a:r>
                        <a:rPr lang="en-US" sz="1800" b="0" baseline="0" dirty="0" err="1" smtClean="0">
                          <a:solidFill>
                            <a:schemeClr val="tx1"/>
                          </a:solidFill>
                          <a:latin typeface="+mj-lt"/>
                        </a:rPr>
                        <a:t>Muamalat</a:t>
                      </a:r>
                      <a:endParaRPr lang="en-MY" sz="1800" b="0" u="sng" dirty="0">
                        <a:solidFill>
                          <a:srgbClr val="D60093"/>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0" name="TextBox 9"/>
          <p:cNvSpPr txBox="1"/>
          <p:nvPr/>
        </p:nvSpPr>
        <p:spPr>
          <a:xfrm>
            <a:off x="714348" y="934034"/>
            <a:ext cx="8215370" cy="923330"/>
          </a:xfrm>
          <a:prstGeom prst="rect">
            <a:avLst/>
          </a:prstGeom>
          <a:noFill/>
        </p:spPr>
        <p:txBody>
          <a:bodyPr wrap="square" rtlCol="0">
            <a:spAutoFit/>
          </a:bodyPr>
          <a:lstStyle/>
          <a:p>
            <a:r>
              <a:rPr lang="en-US" dirty="0" smtClean="0">
                <a:solidFill>
                  <a:srgbClr val="FF0000"/>
                </a:solidFill>
                <a:latin typeface="+mj-lt"/>
                <a:cs typeface="Arial" pitchFamily="34" charset="0"/>
              </a:rPr>
              <a:t>Compulsory</a:t>
            </a:r>
            <a:r>
              <a:rPr lang="en-US" dirty="0" smtClean="0">
                <a:latin typeface="+mj-lt"/>
                <a:cs typeface="Arial" pitchFamily="34" charset="0"/>
              </a:rPr>
              <a:t> for each Personal Financing Customer to submit signed Auto</a:t>
            </a:r>
          </a:p>
          <a:p>
            <a:pPr marL="342900" indent="-342900"/>
            <a:r>
              <a:rPr lang="en-US" dirty="0" smtClean="0">
                <a:latin typeface="+mj-lt"/>
                <a:cs typeface="Arial" pitchFamily="34" charset="0"/>
              </a:rPr>
              <a:t>Debit Form (from salary account) upon signing Sale &amp; Purchase (“S&amp;P”)</a:t>
            </a:r>
          </a:p>
          <a:p>
            <a:pPr marL="342900" indent="-342900"/>
            <a:r>
              <a:rPr lang="en-US" dirty="0" smtClean="0">
                <a:latin typeface="+mj-lt"/>
                <a:cs typeface="Arial" pitchFamily="34" charset="0"/>
              </a:rPr>
              <a:t>Agreement.</a:t>
            </a:r>
          </a:p>
        </p:txBody>
      </p:sp>
      <p:sp>
        <p:nvSpPr>
          <p:cNvPr id="14" name="TextBox 13"/>
          <p:cNvSpPr txBox="1"/>
          <p:nvPr/>
        </p:nvSpPr>
        <p:spPr>
          <a:xfrm>
            <a:off x="714348" y="4934562"/>
            <a:ext cx="7715304" cy="923330"/>
          </a:xfrm>
          <a:prstGeom prst="rect">
            <a:avLst/>
          </a:prstGeom>
          <a:noFill/>
        </p:spPr>
        <p:txBody>
          <a:bodyPr wrap="square" rtlCol="0">
            <a:spAutoFit/>
          </a:bodyPr>
          <a:lstStyle/>
          <a:p>
            <a:r>
              <a:rPr lang="en-US" dirty="0" smtClean="0">
                <a:latin typeface="+mj-lt"/>
                <a:cs typeface="Arial" pitchFamily="34" charset="0"/>
              </a:rPr>
              <a:t>For any customers who salary account is not from the listed bank above, the customer will be required to open any Current or Savings Account (CASA) at any of the ACSM’s panel bank.</a:t>
            </a:r>
          </a:p>
        </p:txBody>
      </p:sp>
      <p:sp>
        <p:nvSpPr>
          <p:cNvPr id="11" name="Rectangle 10"/>
          <p:cNvSpPr/>
          <p:nvPr/>
        </p:nvSpPr>
        <p:spPr>
          <a:xfrm>
            <a:off x="1571604" y="-13295"/>
            <a:ext cx="6500858" cy="584775"/>
          </a:xfrm>
          <a:prstGeom prst="rect">
            <a:avLst/>
          </a:prstGeom>
          <a:noFill/>
        </p:spPr>
        <p:txBody>
          <a:bodyPr wrap="square" lIns="91440" tIns="45720" rIns="91440" bIns="45720">
            <a:spAutoFit/>
          </a:bodyPr>
          <a:lstStyle/>
          <a:p>
            <a:pPr algn="ctr"/>
            <a:r>
              <a:rPr lang="en-US" sz="3200" b="1" dirty="0" smtClean="0">
                <a:latin typeface="+mj-lt"/>
              </a:rPr>
              <a:t>Panel Banks For Auto-Debit Facility</a:t>
            </a:r>
            <a:endParaRPr lang="en-US" sz="3200" b="1" dirty="0">
              <a:latin typeface="+mj-lt"/>
            </a:endParaRPr>
          </a:p>
        </p:txBody>
      </p:sp>
    </p:spTree>
    <p:extLst>
      <p:ext uri="{BB962C8B-B14F-4D97-AF65-F5344CB8AC3E}">
        <p14:creationId xmlns="" xmlns:p14="http://schemas.microsoft.com/office/powerpoint/2010/main" val="20654260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2"/>
          </p:nvPr>
        </p:nvSpPr>
        <p:spPr/>
        <p:txBody>
          <a:bodyPr/>
          <a:lstStyle/>
          <a:p>
            <a:fld id="{D728B9C1-7136-4975-927A-1831B36EEFB9}" type="slidenum">
              <a:rPr lang="en-US" smtClean="0"/>
              <a:pPr/>
              <a:t>13</a:t>
            </a:fld>
            <a:endParaRPr lang="en-US" dirty="0"/>
          </a:p>
        </p:txBody>
      </p:sp>
      <p:grpSp>
        <p:nvGrpSpPr>
          <p:cNvPr id="2" name="Group 5"/>
          <p:cNvGrpSpPr/>
          <p:nvPr/>
        </p:nvGrpSpPr>
        <p:grpSpPr>
          <a:xfrm>
            <a:off x="1565984" y="571480"/>
            <a:ext cx="6506478" cy="28800"/>
            <a:chOff x="857224" y="3714752"/>
            <a:chExt cx="6506478" cy="28800"/>
          </a:xfrm>
        </p:grpSpPr>
        <p:sp>
          <p:nvSpPr>
            <p:cNvPr id="7" name="Rectangle 6"/>
            <p:cNvSpPr/>
            <p:nvPr/>
          </p:nvSpPr>
          <p:spPr>
            <a:xfrm flipV="1">
              <a:off x="883702" y="3714752"/>
              <a:ext cx="6480000" cy="288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Arial" pitchFamily="34" charset="0"/>
                <a:cs typeface="Arial" pitchFamily="34" charset="0"/>
              </a:endParaRPr>
            </a:p>
          </p:txBody>
        </p:sp>
        <p:sp>
          <p:nvSpPr>
            <p:cNvPr id="8" name="Rectangle 7"/>
            <p:cNvSpPr/>
            <p:nvPr/>
          </p:nvSpPr>
          <p:spPr>
            <a:xfrm flipV="1">
              <a:off x="857224" y="3714752"/>
              <a:ext cx="1800000" cy="28800"/>
            </a:xfrm>
            <a:prstGeom prst="rect">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Arial" pitchFamily="34" charset="0"/>
                <a:cs typeface="Arial" pitchFamily="34" charset="0"/>
              </a:endParaRPr>
            </a:p>
          </p:txBody>
        </p:sp>
      </p:grpSp>
      <p:graphicFrame>
        <p:nvGraphicFramePr>
          <p:cNvPr id="12" name="Table 11"/>
          <p:cNvGraphicFramePr>
            <a:graphicFrameLocks noGrp="1"/>
          </p:cNvGraphicFramePr>
          <p:nvPr/>
        </p:nvGraphicFramePr>
        <p:xfrm>
          <a:off x="71406" y="1142984"/>
          <a:ext cx="8951407" cy="4570378"/>
        </p:xfrm>
        <a:graphic>
          <a:graphicData uri="http://schemas.openxmlformats.org/drawingml/2006/table">
            <a:tbl>
              <a:tblPr firstRow="1" bandRow="1">
                <a:tableStyleId>{073A0DAA-6AF3-43AB-8588-CEC1D06C72B9}</a:tableStyleId>
              </a:tblPr>
              <a:tblGrid>
                <a:gridCol w="1420305"/>
                <a:gridCol w="849630"/>
                <a:gridCol w="633730"/>
                <a:gridCol w="717868"/>
                <a:gridCol w="665480"/>
                <a:gridCol w="797243"/>
                <a:gridCol w="803593"/>
                <a:gridCol w="633730"/>
                <a:gridCol w="633730"/>
                <a:gridCol w="882968"/>
                <a:gridCol w="913130"/>
              </a:tblGrid>
              <a:tr h="317488">
                <a:tc>
                  <a:txBody>
                    <a:bodyPr/>
                    <a:lstStyle/>
                    <a:p>
                      <a:endParaRPr lang="en-MY" sz="1200" dirty="0">
                        <a:solidFill>
                          <a:schemeClr val="bg1"/>
                        </a:solidFill>
                        <a:latin typeface="+mj-lt"/>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0093"/>
                    </a:solidFill>
                  </a:tcPr>
                </a:tc>
                <a:tc gridSpan="10">
                  <a:txBody>
                    <a:bodyPr/>
                    <a:lstStyle/>
                    <a:p>
                      <a:pPr algn="ctr"/>
                      <a:r>
                        <a:rPr lang="en-US" sz="1800" dirty="0" smtClean="0">
                          <a:solidFill>
                            <a:schemeClr val="bg1"/>
                          </a:solidFill>
                          <a:latin typeface="+mj-lt"/>
                        </a:rPr>
                        <a:t>Payment</a:t>
                      </a:r>
                      <a:r>
                        <a:rPr lang="en-US" sz="1800" baseline="0" dirty="0" smtClean="0">
                          <a:solidFill>
                            <a:schemeClr val="bg1"/>
                          </a:solidFill>
                          <a:latin typeface="+mj-lt"/>
                        </a:rPr>
                        <a:t> Charges (RM)</a:t>
                      </a:r>
                      <a:endParaRPr lang="en-MY" sz="1800" dirty="0">
                        <a:solidFill>
                          <a:schemeClr val="bg1"/>
                        </a:solidFill>
                        <a:latin typeface="+mj-lt"/>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60093"/>
                    </a:solidFill>
                  </a:tcPr>
                </a:tc>
                <a:tc hMerge="1">
                  <a:txBody>
                    <a:bodyPr/>
                    <a:lstStyle/>
                    <a:p>
                      <a:endParaRPr lang="en-MY" sz="1200" dirty="0">
                        <a:latin typeface="Trebuchet MS" pitchFamily="34" charset="0"/>
                      </a:endParaRPr>
                    </a:p>
                  </a:txBody>
                  <a:tcPr>
                    <a:lnB w="12700" cap="flat" cmpd="sng" algn="ctr">
                      <a:solidFill>
                        <a:schemeClr val="tx1"/>
                      </a:solidFill>
                      <a:prstDash val="solid"/>
                      <a:round/>
                      <a:headEnd type="none" w="med" len="med"/>
                      <a:tailEnd type="none" w="med" len="med"/>
                    </a:lnB>
                  </a:tcPr>
                </a:tc>
                <a:tc hMerge="1">
                  <a:txBody>
                    <a:bodyPr/>
                    <a:lstStyle/>
                    <a:p>
                      <a:endParaRPr lang="en-MY" sz="1200" dirty="0">
                        <a:latin typeface="Trebuchet MS" pitchFamily="34" charset="0"/>
                      </a:endParaRPr>
                    </a:p>
                  </a:txBody>
                  <a:tcPr>
                    <a:lnB w="12700" cap="flat" cmpd="sng" algn="ctr">
                      <a:solidFill>
                        <a:schemeClr val="tx1"/>
                      </a:solidFill>
                      <a:prstDash val="solid"/>
                      <a:round/>
                      <a:headEnd type="none" w="med" len="med"/>
                      <a:tailEnd type="none" w="med" len="med"/>
                    </a:lnB>
                  </a:tcPr>
                </a:tc>
                <a:tc hMerge="1">
                  <a:txBody>
                    <a:bodyPr/>
                    <a:lstStyle/>
                    <a:p>
                      <a:endParaRPr lang="en-MY" sz="1200" dirty="0">
                        <a:latin typeface="Trebuchet MS" pitchFamily="34" charset="0"/>
                      </a:endParaRPr>
                    </a:p>
                  </a:txBody>
                  <a:tcPr>
                    <a:lnB w="12700" cap="flat" cmpd="sng" algn="ctr">
                      <a:solidFill>
                        <a:schemeClr val="tx1"/>
                      </a:solidFill>
                      <a:prstDash val="solid"/>
                      <a:round/>
                      <a:headEnd type="none" w="med" len="med"/>
                      <a:tailEnd type="none" w="med" len="med"/>
                    </a:lnB>
                  </a:tcPr>
                </a:tc>
                <a:tc hMerge="1">
                  <a:txBody>
                    <a:bodyPr/>
                    <a:lstStyle/>
                    <a:p>
                      <a:endParaRPr lang="en-MY" sz="1200" dirty="0">
                        <a:latin typeface="Trebuchet MS" pitchFamily="34" charset="0"/>
                      </a:endParaRPr>
                    </a:p>
                  </a:txBody>
                  <a:tcPr>
                    <a:lnB w="12700" cap="flat" cmpd="sng" algn="ctr">
                      <a:solidFill>
                        <a:schemeClr val="tx1"/>
                      </a:solidFill>
                      <a:prstDash val="solid"/>
                      <a:round/>
                      <a:headEnd type="none" w="med" len="med"/>
                      <a:tailEnd type="none" w="med" len="med"/>
                    </a:lnB>
                  </a:tcPr>
                </a:tc>
                <a:tc hMerge="1">
                  <a:txBody>
                    <a:bodyPr/>
                    <a:lstStyle/>
                    <a:p>
                      <a:endParaRPr lang="en-MY" sz="1200" dirty="0">
                        <a:latin typeface="Trebuchet MS" pitchFamily="34" charset="0"/>
                      </a:endParaRPr>
                    </a:p>
                  </a:txBody>
                  <a:tcPr>
                    <a:lnB w="12700" cap="flat" cmpd="sng" algn="ctr">
                      <a:solidFill>
                        <a:schemeClr val="tx1"/>
                      </a:solidFill>
                      <a:prstDash val="solid"/>
                      <a:round/>
                      <a:headEnd type="none" w="med" len="med"/>
                      <a:tailEnd type="none" w="med" len="med"/>
                    </a:lnB>
                  </a:tcPr>
                </a:tc>
                <a:tc hMerge="1">
                  <a:txBody>
                    <a:bodyPr/>
                    <a:lstStyle/>
                    <a:p>
                      <a:endParaRPr lang="en-MY" sz="1200" dirty="0">
                        <a:latin typeface="Trebuchet MS" pitchFamily="34" charset="0"/>
                      </a:endParaRPr>
                    </a:p>
                  </a:txBody>
                  <a:tcPr>
                    <a:lnB w="12700" cap="flat" cmpd="sng" algn="ctr">
                      <a:solidFill>
                        <a:schemeClr val="tx1"/>
                      </a:solidFill>
                      <a:prstDash val="solid"/>
                      <a:round/>
                      <a:headEnd type="none" w="med" len="med"/>
                      <a:tailEnd type="none" w="med" len="med"/>
                    </a:lnB>
                  </a:tcPr>
                </a:tc>
                <a:tc hMerge="1">
                  <a:txBody>
                    <a:bodyPr/>
                    <a:lstStyle/>
                    <a:p>
                      <a:endParaRPr lang="en-MY" sz="1200" dirty="0">
                        <a:latin typeface="Trebuchet MS" pitchFamily="34" charset="0"/>
                      </a:endParaRPr>
                    </a:p>
                  </a:txBody>
                  <a:tcPr>
                    <a:lnB w="12700" cap="flat" cmpd="sng" algn="ctr">
                      <a:solidFill>
                        <a:schemeClr val="tx1"/>
                      </a:solidFill>
                      <a:prstDash val="solid"/>
                      <a:round/>
                      <a:headEnd type="none" w="med" len="med"/>
                      <a:tailEnd type="none" w="med" len="med"/>
                    </a:lnB>
                  </a:tcPr>
                </a:tc>
                <a:tc hMerge="1">
                  <a:txBody>
                    <a:bodyPr/>
                    <a:lstStyle/>
                    <a:p>
                      <a:endParaRPr lang="en-MY" sz="1200" dirty="0">
                        <a:latin typeface="Trebuchet MS" pitchFamily="34" charset="0"/>
                      </a:endParaRPr>
                    </a:p>
                  </a:txBody>
                  <a:tcPr>
                    <a:lnB w="12700" cap="flat" cmpd="sng" algn="ctr">
                      <a:solidFill>
                        <a:schemeClr val="tx1"/>
                      </a:solidFill>
                      <a:prstDash val="solid"/>
                      <a:round/>
                      <a:headEnd type="none" w="med" len="med"/>
                      <a:tailEnd type="none" w="med" len="med"/>
                    </a:lnB>
                  </a:tcPr>
                </a:tc>
                <a:tc hMerge="1">
                  <a:txBody>
                    <a:bodyPr/>
                    <a:lstStyle/>
                    <a:p>
                      <a:endParaRPr lang="en-MY" sz="1200" dirty="0">
                        <a:latin typeface="Trebuchet MS" pitchFamily="34" charset="0"/>
                      </a:endParaRPr>
                    </a:p>
                  </a:txBody>
                  <a:tcPr>
                    <a:lnB w="12700" cap="flat" cmpd="sng" algn="ctr">
                      <a:solidFill>
                        <a:schemeClr val="tx1"/>
                      </a:solidFill>
                      <a:prstDash val="solid"/>
                      <a:round/>
                      <a:headEnd type="none" w="med" len="med"/>
                      <a:tailEnd type="none" w="med" len="med"/>
                    </a:lnB>
                  </a:tcPr>
                </a:tc>
              </a:tr>
              <a:tr h="317488">
                <a:tc>
                  <a:txBody>
                    <a:bodyPr/>
                    <a:lstStyle/>
                    <a:p>
                      <a:r>
                        <a:rPr lang="en-US" sz="1200" dirty="0" smtClean="0">
                          <a:solidFill>
                            <a:schemeClr val="bg1"/>
                          </a:solidFill>
                          <a:latin typeface="+mj-lt"/>
                        </a:rPr>
                        <a:t>Payment</a:t>
                      </a:r>
                      <a:r>
                        <a:rPr lang="en-US" sz="1200" baseline="0" dirty="0" smtClean="0">
                          <a:solidFill>
                            <a:schemeClr val="bg1"/>
                          </a:solidFill>
                          <a:latin typeface="+mj-lt"/>
                        </a:rPr>
                        <a:t> </a:t>
                      </a:r>
                      <a:r>
                        <a:rPr lang="en-US" sz="1200" dirty="0" smtClean="0">
                          <a:solidFill>
                            <a:schemeClr val="bg1"/>
                          </a:solidFill>
                          <a:latin typeface="+mj-lt"/>
                        </a:rPr>
                        <a:t>Channel</a:t>
                      </a:r>
                      <a:endParaRPr lang="en-MY" sz="1200" dirty="0">
                        <a:solidFill>
                          <a:schemeClr val="bg1"/>
                        </a:solidFill>
                        <a:latin typeface="+mj-lt"/>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0093"/>
                    </a:solidFill>
                  </a:tcPr>
                </a:tc>
                <a:tc>
                  <a:txBody>
                    <a:bodyPr/>
                    <a:lstStyle/>
                    <a:p>
                      <a:pPr algn="ctr"/>
                      <a:r>
                        <a:rPr lang="en-US" sz="1200" dirty="0" err="1" smtClean="0">
                          <a:solidFill>
                            <a:schemeClr val="bg1"/>
                          </a:solidFill>
                          <a:latin typeface="+mj-lt"/>
                        </a:rPr>
                        <a:t>Maybank</a:t>
                      </a:r>
                      <a:endParaRPr lang="en-MY" sz="1200" dirty="0">
                        <a:solidFill>
                          <a:schemeClr val="bg1"/>
                        </a:solidFill>
                        <a:latin typeface="+mj-lt"/>
                      </a:endParaRPr>
                    </a:p>
                  </a:txBody>
                  <a:tcPr anchor="ct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0093"/>
                    </a:solidFill>
                  </a:tcPr>
                </a:tc>
                <a:tc>
                  <a:txBody>
                    <a:bodyPr/>
                    <a:lstStyle/>
                    <a:p>
                      <a:pPr algn="ctr"/>
                      <a:r>
                        <a:rPr lang="en-US" sz="1200" dirty="0" smtClean="0">
                          <a:solidFill>
                            <a:schemeClr val="bg1"/>
                          </a:solidFill>
                          <a:latin typeface="+mj-lt"/>
                        </a:rPr>
                        <a:t>CIMB</a:t>
                      </a:r>
                    </a:p>
                    <a:p>
                      <a:pPr algn="ctr"/>
                      <a:r>
                        <a:rPr lang="en-US" sz="1200" dirty="0" smtClean="0">
                          <a:solidFill>
                            <a:schemeClr val="bg1"/>
                          </a:solidFill>
                          <a:latin typeface="+mj-lt"/>
                        </a:rPr>
                        <a:t>Bank</a:t>
                      </a:r>
                      <a:endParaRPr lang="en-MY" sz="1200" dirty="0">
                        <a:solidFill>
                          <a:schemeClr val="bg1"/>
                        </a:solidFill>
                        <a:latin typeface="+mj-lt"/>
                      </a:endParaRPr>
                    </a:p>
                  </a:txBody>
                  <a:tcPr anchor="ct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0093"/>
                    </a:solidFill>
                  </a:tcPr>
                </a:tc>
                <a:tc>
                  <a:txBody>
                    <a:bodyPr/>
                    <a:lstStyle/>
                    <a:p>
                      <a:pPr algn="ctr"/>
                      <a:r>
                        <a:rPr lang="en-US" sz="1200" dirty="0" smtClean="0">
                          <a:solidFill>
                            <a:schemeClr val="bg1"/>
                          </a:solidFill>
                          <a:latin typeface="+mj-lt"/>
                        </a:rPr>
                        <a:t>CIMB</a:t>
                      </a:r>
                    </a:p>
                    <a:p>
                      <a:pPr algn="ctr"/>
                      <a:r>
                        <a:rPr lang="en-US" sz="1200" dirty="0" smtClean="0">
                          <a:solidFill>
                            <a:schemeClr val="bg1"/>
                          </a:solidFill>
                          <a:latin typeface="+mj-lt"/>
                        </a:rPr>
                        <a:t>Islamic</a:t>
                      </a:r>
                    </a:p>
                    <a:p>
                      <a:pPr algn="ctr"/>
                      <a:r>
                        <a:rPr lang="en-US" sz="1200" dirty="0" smtClean="0">
                          <a:solidFill>
                            <a:schemeClr val="bg1"/>
                          </a:solidFill>
                          <a:latin typeface="+mj-lt"/>
                        </a:rPr>
                        <a:t>Bank</a:t>
                      </a:r>
                      <a:endParaRPr lang="en-MY" sz="1200" dirty="0">
                        <a:solidFill>
                          <a:schemeClr val="bg1"/>
                        </a:solidFill>
                        <a:latin typeface="+mj-lt"/>
                      </a:endParaRPr>
                    </a:p>
                  </a:txBody>
                  <a:tcPr anchor="ct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0093"/>
                    </a:solidFill>
                  </a:tcPr>
                </a:tc>
                <a:tc>
                  <a:txBody>
                    <a:bodyPr/>
                    <a:lstStyle/>
                    <a:p>
                      <a:pPr algn="ctr"/>
                      <a:r>
                        <a:rPr lang="en-US" sz="1200" dirty="0" smtClean="0">
                          <a:solidFill>
                            <a:schemeClr val="bg1"/>
                          </a:solidFill>
                          <a:latin typeface="+mj-lt"/>
                        </a:rPr>
                        <a:t>Public</a:t>
                      </a:r>
                    </a:p>
                    <a:p>
                      <a:pPr algn="ctr"/>
                      <a:r>
                        <a:rPr lang="en-US" sz="1200" dirty="0" smtClean="0">
                          <a:solidFill>
                            <a:schemeClr val="bg1"/>
                          </a:solidFill>
                          <a:latin typeface="+mj-lt"/>
                        </a:rPr>
                        <a:t>Bank</a:t>
                      </a:r>
                      <a:endParaRPr lang="en-MY" sz="1200" dirty="0">
                        <a:solidFill>
                          <a:schemeClr val="bg1"/>
                        </a:solidFill>
                        <a:latin typeface="+mj-lt"/>
                      </a:endParaRPr>
                    </a:p>
                  </a:txBody>
                  <a:tcPr anchor="ct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0093"/>
                    </a:solidFill>
                  </a:tcPr>
                </a:tc>
                <a:tc>
                  <a:txBody>
                    <a:bodyPr/>
                    <a:lstStyle/>
                    <a:p>
                      <a:pPr algn="ctr"/>
                      <a:r>
                        <a:rPr lang="en-US" sz="1200" dirty="0" smtClean="0">
                          <a:solidFill>
                            <a:schemeClr val="bg1"/>
                          </a:solidFill>
                          <a:latin typeface="+mj-lt"/>
                        </a:rPr>
                        <a:t>Alliance</a:t>
                      </a:r>
                    </a:p>
                    <a:p>
                      <a:pPr algn="ctr"/>
                      <a:r>
                        <a:rPr lang="en-US" sz="1200" dirty="0" smtClean="0">
                          <a:solidFill>
                            <a:schemeClr val="bg1"/>
                          </a:solidFill>
                          <a:latin typeface="+mj-lt"/>
                        </a:rPr>
                        <a:t>Bank</a:t>
                      </a:r>
                      <a:endParaRPr lang="en-MY" sz="1200" dirty="0">
                        <a:solidFill>
                          <a:schemeClr val="bg1"/>
                        </a:solidFill>
                        <a:latin typeface="+mj-lt"/>
                      </a:endParaRPr>
                    </a:p>
                  </a:txBody>
                  <a:tcPr anchor="ct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0093"/>
                    </a:solidFill>
                  </a:tcPr>
                </a:tc>
                <a:tc>
                  <a:txBody>
                    <a:bodyPr/>
                    <a:lstStyle/>
                    <a:p>
                      <a:pPr algn="ctr"/>
                      <a:r>
                        <a:rPr lang="en-US" sz="1200" dirty="0" err="1" smtClean="0">
                          <a:solidFill>
                            <a:schemeClr val="bg1"/>
                          </a:solidFill>
                          <a:latin typeface="+mj-lt"/>
                        </a:rPr>
                        <a:t>AmBank</a:t>
                      </a:r>
                      <a:endParaRPr lang="en-MY" sz="1200" dirty="0">
                        <a:solidFill>
                          <a:schemeClr val="bg1"/>
                        </a:solidFill>
                        <a:latin typeface="+mj-lt"/>
                      </a:endParaRPr>
                    </a:p>
                  </a:txBody>
                  <a:tcPr anchor="ct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0093"/>
                    </a:solidFill>
                  </a:tcPr>
                </a:tc>
                <a:tc>
                  <a:txBody>
                    <a:bodyPr/>
                    <a:lstStyle/>
                    <a:p>
                      <a:pPr algn="ctr"/>
                      <a:r>
                        <a:rPr lang="en-US" sz="1200" dirty="0" smtClean="0">
                          <a:solidFill>
                            <a:schemeClr val="bg1"/>
                          </a:solidFill>
                          <a:latin typeface="+mj-lt"/>
                        </a:rPr>
                        <a:t>BSN</a:t>
                      </a:r>
                      <a:endParaRPr lang="en-MY" sz="1200" dirty="0">
                        <a:solidFill>
                          <a:schemeClr val="bg1"/>
                        </a:solidFill>
                        <a:latin typeface="+mj-lt"/>
                      </a:endParaRPr>
                    </a:p>
                  </a:txBody>
                  <a:tcPr anchor="ct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0093"/>
                    </a:solidFill>
                  </a:tcPr>
                </a:tc>
                <a:tc>
                  <a:txBody>
                    <a:bodyPr/>
                    <a:lstStyle/>
                    <a:p>
                      <a:pPr algn="ctr"/>
                      <a:r>
                        <a:rPr lang="en-US" sz="1200" dirty="0" smtClean="0">
                          <a:solidFill>
                            <a:schemeClr val="bg1"/>
                          </a:solidFill>
                          <a:latin typeface="+mj-lt"/>
                        </a:rPr>
                        <a:t>RHB</a:t>
                      </a:r>
                    </a:p>
                    <a:p>
                      <a:pPr algn="ctr"/>
                      <a:r>
                        <a:rPr lang="en-US" sz="1200" dirty="0" smtClean="0">
                          <a:solidFill>
                            <a:schemeClr val="bg1"/>
                          </a:solidFill>
                          <a:latin typeface="+mj-lt"/>
                        </a:rPr>
                        <a:t>Bank</a:t>
                      </a:r>
                      <a:endParaRPr lang="en-MY" sz="1200" dirty="0">
                        <a:solidFill>
                          <a:schemeClr val="bg1"/>
                        </a:solidFill>
                        <a:latin typeface="+mj-lt"/>
                      </a:endParaRPr>
                    </a:p>
                  </a:txBody>
                  <a:tcPr anchor="ct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0093"/>
                    </a:solidFill>
                  </a:tcPr>
                </a:tc>
                <a:tc>
                  <a:txBody>
                    <a:bodyPr/>
                    <a:lstStyle/>
                    <a:p>
                      <a:pPr algn="ctr"/>
                      <a:r>
                        <a:rPr lang="en-US" sz="1200" dirty="0" smtClean="0">
                          <a:solidFill>
                            <a:schemeClr val="bg1"/>
                          </a:solidFill>
                          <a:latin typeface="+mj-lt"/>
                        </a:rPr>
                        <a:t>Standard</a:t>
                      </a:r>
                    </a:p>
                    <a:p>
                      <a:pPr algn="ctr"/>
                      <a:r>
                        <a:rPr lang="en-US" sz="1200" dirty="0" err="1" smtClean="0">
                          <a:solidFill>
                            <a:schemeClr val="bg1"/>
                          </a:solidFill>
                          <a:latin typeface="+mj-lt"/>
                        </a:rPr>
                        <a:t>Chatered</a:t>
                      </a:r>
                      <a:endParaRPr lang="en-US" sz="1200" dirty="0" smtClean="0">
                        <a:solidFill>
                          <a:schemeClr val="bg1"/>
                        </a:solidFill>
                        <a:latin typeface="+mj-lt"/>
                      </a:endParaRPr>
                    </a:p>
                    <a:p>
                      <a:pPr algn="ctr"/>
                      <a:r>
                        <a:rPr lang="en-US" sz="1200" dirty="0" smtClean="0">
                          <a:solidFill>
                            <a:schemeClr val="bg1"/>
                          </a:solidFill>
                          <a:latin typeface="+mj-lt"/>
                        </a:rPr>
                        <a:t>Bank</a:t>
                      </a:r>
                      <a:endParaRPr lang="en-MY" sz="1200" dirty="0">
                        <a:solidFill>
                          <a:schemeClr val="bg1"/>
                        </a:solidFill>
                        <a:latin typeface="+mj-lt"/>
                      </a:endParaRPr>
                    </a:p>
                  </a:txBody>
                  <a:tcPr anchor="ct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0093"/>
                    </a:solidFill>
                  </a:tcPr>
                </a:tc>
                <a:tc>
                  <a:txBody>
                    <a:bodyPr/>
                    <a:lstStyle/>
                    <a:p>
                      <a:pPr algn="ctr"/>
                      <a:r>
                        <a:rPr lang="en-US" sz="1200" dirty="0" smtClean="0">
                          <a:solidFill>
                            <a:schemeClr val="bg1"/>
                          </a:solidFill>
                          <a:latin typeface="+mj-lt"/>
                        </a:rPr>
                        <a:t>Bank</a:t>
                      </a:r>
                    </a:p>
                    <a:p>
                      <a:pPr algn="ctr"/>
                      <a:r>
                        <a:rPr lang="en-US" sz="1200" dirty="0" err="1" smtClean="0">
                          <a:solidFill>
                            <a:schemeClr val="bg1"/>
                          </a:solidFill>
                          <a:latin typeface="+mj-lt"/>
                        </a:rPr>
                        <a:t>Muamalat</a:t>
                      </a:r>
                      <a:endParaRPr lang="en-MY" sz="1200" dirty="0">
                        <a:solidFill>
                          <a:schemeClr val="bg1"/>
                        </a:solidFill>
                        <a:latin typeface="+mj-lt"/>
                      </a:endParaRPr>
                    </a:p>
                  </a:txBody>
                  <a:tcPr anchor="ctr">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0093"/>
                    </a:solidFill>
                  </a:tcPr>
                </a:tc>
              </a:tr>
              <a:tr h="317488">
                <a:tc>
                  <a:txBody>
                    <a:bodyPr/>
                    <a:lstStyle/>
                    <a:p>
                      <a:r>
                        <a:rPr lang="en-US" sz="1200" dirty="0" smtClean="0">
                          <a:solidFill>
                            <a:schemeClr val="tx1"/>
                          </a:solidFill>
                          <a:latin typeface="+mj-lt"/>
                        </a:rPr>
                        <a:t>Auto-Debit (Successful) </a:t>
                      </a: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smtClean="0">
                          <a:solidFill>
                            <a:schemeClr val="tx1"/>
                          </a:solidFill>
                          <a:latin typeface="+mj-lt"/>
                        </a:rPr>
                        <a:t>0.53</a:t>
                      </a:r>
                      <a:r>
                        <a:rPr lang="en-US" sz="1200" kern="1200" dirty="0" smtClean="0">
                          <a:solidFill>
                            <a:srgbClr val="0000FF"/>
                          </a:solidFill>
                          <a:latin typeface="+mn-lt"/>
                          <a:ea typeface="+mn-ea"/>
                          <a:cs typeface="Arial" pitchFamily="34" charset="0"/>
                        </a:rPr>
                        <a:t>**</a:t>
                      </a: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smtClean="0">
                          <a:solidFill>
                            <a:schemeClr val="tx1"/>
                          </a:solidFill>
                          <a:latin typeface="+mj-lt"/>
                        </a:rPr>
                        <a:t>1.06</a:t>
                      </a:r>
                      <a:r>
                        <a:rPr lang="en-US" sz="1200" kern="1200" dirty="0" smtClean="0">
                          <a:solidFill>
                            <a:srgbClr val="FF0000"/>
                          </a:solidFill>
                          <a:latin typeface="+mn-lt"/>
                          <a:ea typeface="+mn-ea"/>
                          <a:cs typeface="Arial" pitchFamily="34" charset="0"/>
                        </a:rPr>
                        <a:t>*</a:t>
                      </a:r>
                      <a:endParaRPr lang="en-MY" sz="1200" dirty="0">
                        <a:solidFill>
                          <a:srgbClr val="FF0000"/>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smtClean="0">
                          <a:solidFill>
                            <a:schemeClr val="tx1"/>
                          </a:solidFill>
                          <a:latin typeface="+mj-lt"/>
                        </a:rPr>
                        <a:t>1.06</a:t>
                      </a:r>
                      <a:r>
                        <a:rPr lang="en-US" sz="1200" kern="1200" dirty="0" smtClean="0">
                          <a:solidFill>
                            <a:srgbClr val="FF0000"/>
                          </a:solidFill>
                          <a:latin typeface="+mn-lt"/>
                          <a:ea typeface="+mn-ea"/>
                          <a:cs typeface="Arial" pitchFamily="34" charset="0"/>
                        </a:rPr>
                        <a:t>*</a:t>
                      </a:r>
                      <a:endParaRPr lang="en-MY" sz="1200" dirty="0">
                        <a:solidFill>
                          <a:srgbClr val="FF0000"/>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smtClean="0">
                          <a:solidFill>
                            <a:schemeClr val="tx1"/>
                          </a:solidFill>
                          <a:latin typeface="+mj-lt"/>
                        </a:rPr>
                        <a:t>0.53</a:t>
                      </a:r>
                      <a:r>
                        <a:rPr lang="en-US" sz="1200" kern="1200" dirty="0" smtClean="0">
                          <a:solidFill>
                            <a:srgbClr val="0000FF"/>
                          </a:solidFill>
                          <a:latin typeface="+mn-lt"/>
                          <a:ea typeface="+mn-ea"/>
                          <a:cs typeface="Arial" pitchFamily="34" charset="0"/>
                        </a:rPr>
                        <a:t>**</a:t>
                      </a: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smtClean="0">
                          <a:solidFill>
                            <a:schemeClr val="tx1"/>
                          </a:solidFill>
                          <a:latin typeface="+mj-lt"/>
                        </a:rPr>
                        <a:t>0.64</a:t>
                      </a:r>
                      <a:r>
                        <a:rPr lang="en-US" sz="1200" kern="1200" dirty="0" smtClean="0">
                          <a:solidFill>
                            <a:srgbClr val="0000FF"/>
                          </a:solidFill>
                          <a:latin typeface="+mn-lt"/>
                          <a:ea typeface="+mn-ea"/>
                          <a:cs typeface="Arial" pitchFamily="34" charset="0"/>
                        </a:rPr>
                        <a:t>**</a:t>
                      </a: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smtClean="0">
                          <a:solidFill>
                            <a:schemeClr val="tx1"/>
                          </a:solidFill>
                          <a:latin typeface="+mj-lt"/>
                        </a:rPr>
                        <a:t>1.06</a:t>
                      </a:r>
                      <a:r>
                        <a:rPr lang="en-US" sz="1200" kern="1200" dirty="0" smtClean="0">
                          <a:solidFill>
                            <a:srgbClr val="0000FF"/>
                          </a:solidFill>
                          <a:latin typeface="+mn-lt"/>
                          <a:ea typeface="+mn-ea"/>
                          <a:cs typeface="Arial" pitchFamily="34" charset="0"/>
                        </a:rPr>
                        <a:t>**</a:t>
                      </a: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smtClean="0">
                          <a:solidFill>
                            <a:schemeClr val="tx1"/>
                          </a:solidFill>
                          <a:latin typeface="+mj-lt"/>
                        </a:rPr>
                        <a:t>1.06</a:t>
                      </a:r>
                      <a:r>
                        <a:rPr lang="en-US" sz="1200" dirty="0" smtClean="0">
                          <a:solidFill>
                            <a:srgbClr val="0000FF"/>
                          </a:solidFill>
                          <a:latin typeface="+mj-lt"/>
                        </a:rPr>
                        <a:t>**</a:t>
                      </a:r>
                      <a:endParaRPr lang="en-MY" sz="1200" dirty="0">
                        <a:solidFill>
                          <a:srgbClr val="0000FF"/>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smtClean="0">
                          <a:solidFill>
                            <a:schemeClr val="tx1"/>
                          </a:solidFill>
                          <a:latin typeface="+mj-lt"/>
                        </a:rPr>
                        <a:t>1.06</a:t>
                      </a:r>
                      <a:r>
                        <a:rPr lang="en-US" sz="1200" dirty="0" smtClean="0">
                          <a:solidFill>
                            <a:srgbClr val="FF0000"/>
                          </a:solidFill>
                          <a:latin typeface="+mj-lt"/>
                        </a:rPr>
                        <a:t>*</a:t>
                      </a:r>
                      <a:endParaRPr lang="en-MY" sz="1200" dirty="0">
                        <a:solidFill>
                          <a:srgbClr val="FF0000"/>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smtClean="0">
                          <a:solidFill>
                            <a:schemeClr val="tx1"/>
                          </a:solidFill>
                          <a:latin typeface="+mj-lt"/>
                        </a:rPr>
                        <a:t>0.53</a:t>
                      </a:r>
                      <a:r>
                        <a:rPr lang="en-US" sz="1200" dirty="0" smtClean="0">
                          <a:solidFill>
                            <a:srgbClr val="0000FF"/>
                          </a:solidFill>
                          <a:latin typeface="+mj-lt"/>
                        </a:rPr>
                        <a:t>**</a:t>
                      </a:r>
                      <a:endParaRPr lang="en-MY" sz="1200" dirty="0">
                        <a:solidFill>
                          <a:srgbClr val="0000FF"/>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smtClean="0">
                          <a:solidFill>
                            <a:schemeClr val="tx1"/>
                          </a:solidFill>
                          <a:latin typeface="+mj-lt"/>
                        </a:rPr>
                        <a:t>0.53</a:t>
                      </a:r>
                      <a:r>
                        <a:rPr lang="en-US" sz="1200" dirty="0" smtClean="0">
                          <a:solidFill>
                            <a:srgbClr val="FF0000"/>
                          </a:solidFill>
                          <a:latin typeface="+mj-lt"/>
                        </a:rPr>
                        <a:t>*</a:t>
                      </a:r>
                      <a:endParaRPr lang="en-MY" sz="1200" dirty="0">
                        <a:solidFill>
                          <a:srgbClr val="FF0000"/>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57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Auto-Debit (Unsuccessful) </a:t>
                      </a:r>
                      <a:endParaRPr lang="en-MY" sz="1200"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en-MY" sz="1200" dirty="0">
                        <a:solidFill>
                          <a:srgbClr val="0000FF"/>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200" dirty="0" smtClean="0">
                          <a:solidFill>
                            <a:schemeClr val="tx1"/>
                          </a:solidFill>
                          <a:latin typeface="+mj-lt"/>
                        </a:rPr>
                        <a:t>1.06</a:t>
                      </a:r>
                      <a:r>
                        <a:rPr lang="en-US" sz="1200" dirty="0" smtClean="0">
                          <a:solidFill>
                            <a:srgbClr val="FF0000"/>
                          </a:solidFill>
                          <a:latin typeface="+mj-lt"/>
                        </a:rPr>
                        <a:t>*</a:t>
                      </a:r>
                      <a:endParaRPr lang="en-MY" sz="1200" dirty="0">
                        <a:solidFill>
                          <a:srgbClr val="FF0000"/>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MY" sz="1200" dirty="0">
                        <a:solidFill>
                          <a:srgbClr val="0000FF"/>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en-MY" sz="1200" dirty="0">
                        <a:solidFill>
                          <a:srgbClr val="0000FF"/>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317488">
                <a:tc>
                  <a:txBody>
                    <a:bodyPr/>
                    <a:lstStyle/>
                    <a:p>
                      <a:r>
                        <a:rPr lang="en-US" sz="1200" dirty="0" smtClean="0">
                          <a:solidFill>
                            <a:schemeClr val="tx1"/>
                          </a:solidFill>
                          <a:latin typeface="+mj-lt"/>
                        </a:rPr>
                        <a:t>Counter</a:t>
                      </a: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200" kern="1200" dirty="0" smtClean="0">
                          <a:solidFill>
                            <a:schemeClr val="tx1"/>
                          </a:solidFill>
                          <a:latin typeface="+mn-lt"/>
                          <a:ea typeface="+mn-ea"/>
                          <a:cs typeface="+mn-cs"/>
                        </a:rPr>
                        <a:t>1.06</a:t>
                      </a:r>
                      <a:r>
                        <a:rPr lang="en-US" sz="1200" kern="1200" dirty="0" smtClean="0">
                          <a:solidFill>
                            <a:srgbClr val="0000FF"/>
                          </a:solidFill>
                          <a:latin typeface="+mn-lt"/>
                          <a:ea typeface="+mn-ea"/>
                          <a:cs typeface="+mn-cs"/>
                        </a:rPr>
                        <a:t>**</a:t>
                      </a:r>
                      <a:endParaRPr lang="en-MY" sz="1200" kern="1200" dirty="0">
                        <a:solidFill>
                          <a:srgbClr val="0000FF"/>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MY" sz="1200" dirty="0">
                        <a:solidFill>
                          <a:srgbClr val="0000FF"/>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317488">
                <a:tc>
                  <a:txBody>
                    <a:bodyPr/>
                    <a:lstStyle/>
                    <a:p>
                      <a:r>
                        <a:rPr lang="en-US" sz="1200" dirty="0" smtClean="0">
                          <a:solidFill>
                            <a:schemeClr val="tx1"/>
                          </a:solidFill>
                          <a:latin typeface="+mj-lt"/>
                        </a:rPr>
                        <a:t>Cash Deposit</a:t>
                      </a:r>
                    </a:p>
                    <a:p>
                      <a:r>
                        <a:rPr lang="en-US" sz="1200" dirty="0" smtClean="0">
                          <a:solidFill>
                            <a:schemeClr val="tx1"/>
                          </a:solidFill>
                          <a:latin typeface="+mj-lt"/>
                        </a:rPr>
                        <a:t>Machine</a:t>
                      </a: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smtClean="0">
                          <a:solidFill>
                            <a:schemeClr val="tx1"/>
                          </a:solidFill>
                          <a:latin typeface="+mj-lt"/>
                        </a:rPr>
                        <a:t>1.59</a:t>
                      </a:r>
                      <a:r>
                        <a:rPr lang="en-US" sz="1200" kern="1200" dirty="0" smtClean="0">
                          <a:solidFill>
                            <a:srgbClr val="0000FF"/>
                          </a:solidFill>
                          <a:latin typeface="+mn-lt"/>
                          <a:ea typeface="+mn-ea"/>
                          <a:cs typeface="Arial" pitchFamily="34" charset="0"/>
                        </a:rPr>
                        <a:t>**</a:t>
                      </a: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smtClean="0">
                          <a:solidFill>
                            <a:schemeClr val="tx1"/>
                          </a:solidFill>
                          <a:latin typeface="+mj-lt"/>
                        </a:rPr>
                        <a:t>1.06</a:t>
                      </a:r>
                      <a:r>
                        <a:rPr lang="en-US" sz="1200" kern="1200" dirty="0" smtClean="0">
                          <a:solidFill>
                            <a:srgbClr val="0000FF"/>
                          </a:solidFill>
                          <a:latin typeface="+mn-lt"/>
                          <a:ea typeface="+mn-ea"/>
                          <a:cs typeface="Arial" pitchFamily="34" charset="0"/>
                        </a:rPr>
                        <a:t>**</a:t>
                      </a: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smtClean="0">
                          <a:solidFill>
                            <a:schemeClr val="tx1"/>
                          </a:solidFill>
                          <a:latin typeface="+mj-lt"/>
                        </a:rPr>
                        <a:t>1.06</a:t>
                      </a:r>
                      <a:r>
                        <a:rPr lang="en-US" sz="1200" dirty="0" smtClean="0">
                          <a:solidFill>
                            <a:srgbClr val="0000FF"/>
                          </a:solidFill>
                          <a:latin typeface="+mj-lt"/>
                        </a:rPr>
                        <a:t>**</a:t>
                      </a:r>
                      <a:endParaRPr lang="en-MY" sz="1200" dirty="0">
                        <a:solidFill>
                          <a:srgbClr val="0000FF"/>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smtClean="0">
                          <a:solidFill>
                            <a:schemeClr val="tx1"/>
                          </a:solidFill>
                          <a:latin typeface="+mj-lt"/>
                        </a:rPr>
                        <a:t>1.06</a:t>
                      </a:r>
                      <a:r>
                        <a:rPr lang="en-US" sz="1200" kern="1200" dirty="0" smtClean="0">
                          <a:solidFill>
                            <a:srgbClr val="0000FF"/>
                          </a:solidFill>
                          <a:latin typeface="+mn-lt"/>
                          <a:ea typeface="+mn-ea"/>
                          <a:cs typeface="+mn-cs"/>
                        </a:rPr>
                        <a:t>**</a:t>
                      </a: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smtClean="0">
                          <a:solidFill>
                            <a:schemeClr val="tx1"/>
                          </a:solidFill>
                          <a:latin typeface="+mj-lt"/>
                        </a:rPr>
                        <a:t>0.53</a:t>
                      </a:r>
                      <a:r>
                        <a:rPr lang="en-US" sz="1200" kern="1200" dirty="0" smtClean="0">
                          <a:solidFill>
                            <a:srgbClr val="0000FF"/>
                          </a:solidFill>
                          <a:latin typeface="+mn-lt"/>
                          <a:ea typeface="+mn-ea"/>
                          <a:cs typeface="+mn-cs"/>
                        </a:rPr>
                        <a:t>**</a:t>
                      </a: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317488">
                <a:tc>
                  <a:txBody>
                    <a:bodyPr/>
                    <a:lstStyle/>
                    <a:p>
                      <a:r>
                        <a:rPr lang="en-US" sz="1200" dirty="0" err="1" smtClean="0">
                          <a:solidFill>
                            <a:schemeClr val="tx1"/>
                          </a:solidFill>
                          <a:latin typeface="+mj-lt"/>
                        </a:rPr>
                        <a:t>Cheque</a:t>
                      </a:r>
                      <a:r>
                        <a:rPr lang="en-US" sz="1200" dirty="0" smtClean="0">
                          <a:solidFill>
                            <a:schemeClr val="tx1"/>
                          </a:solidFill>
                          <a:latin typeface="+mj-lt"/>
                        </a:rPr>
                        <a:t> Deposit</a:t>
                      </a:r>
                    </a:p>
                    <a:p>
                      <a:r>
                        <a:rPr lang="en-US" sz="1200" dirty="0" smtClean="0">
                          <a:solidFill>
                            <a:schemeClr val="tx1"/>
                          </a:solidFill>
                          <a:latin typeface="+mj-lt"/>
                        </a:rPr>
                        <a:t>Terminal</a:t>
                      </a: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200" dirty="0" smtClean="0">
                          <a:solidFill>
                            <a:schemeClr val="tx1"/>
                          </a:solidFill>
                          <a:latin typeface="+mj-lt"/>
                        </a:rPr>
                        <a:t>1.06</a:t>
                      </a:r>
                      <a:r>
                        <a:rPr lang="en-US" sz="1200" kern="1200" dirty="0" smtClean="0">
                          <a:solidFill>
                            <a:srgbClr val="0000FF"/>
                          </a:solidFill>
                          <a:latin typeface="+mn-lt"/>
                          <a:ea typeface="+mn-ea"/>
                          <a:cs typeface="+mn-cs"/>
                        </a:rPr>
                        <a:t>**</a:t>
                      </a: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smtClean="0">
                          <a:solidFill>
                            <a:schemeClr val="tx1"/>
                          </a:solidFill>
                          <a:latin typeface="+mj-lt"/>
                        </a:rPr>
                        <a:t>0.53</a:t>
                      </a:r>
                      <a:r>
                        <a:rPr lang="en-US" sz="1200" kern="1200" dirty="0" smtClean="0">
                          <a:solidFill>
                            <a:srgbClr val="0000FF"/>
                          </a:solidFill>
                          <a:latin typeface="+mn-lt"/>
                          <a:ea typeface="+mn-ea"/>
                          <a:cs typeface="+mn-cs"/>
                        </a:rPr>
                        <a:t>**</a:t>
                      </a: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317488">
                <a:tc>
                  <a:txBody>
                    <a:bodyPr/>
                    <a:lstStyle/>
                    <a:p>
                      <a:r>
                        <a:rPr lang="en-US" sz="1200" dirty="0" smtClean="0">
                          <a:solidFill>
                            <a:schemeClr val="tx1"/>
                          </a:solidFill>
                          <a:latin typeface="+mj-lt"/>
                        </a:rPr>
                        <a:t>ATM Transfer</a:t>
                      </a: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200" dirty="0" smtClean="0">
                          <a:solidFill>
                            <a:schemeClr val="tx1"/>
                          </a:solidFill>
                          <a:latin typeface="+mj-lt"/>
                        </a:rPr>
                        <a:t>1.06</a:t>
                      </a:r>
                      <a:r>
                        <a:rPr lang="en-US" sz="1200" kern="1200" dirty="0" smtClean="0">
                          <a:solidFill>
                            <a:srgbClr val="FF0000"/>
                          </a:solidFill>
                          <a:latin typeface="+mn-lt"/>
                          <a:ea typeface="+mn-ea"/>
                          <a:cs typeface="+mn-cs"/>
                        </a:rPr>
                        <a:t>*</a:t>
                      </a:r>
                      <a:endParaRPr lang="en-MY" sz="1200" dirty="0">
                        <a:solidFill>
                          <a:srgbClr val="FF0000"/>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smtClean="0">
                          <a:solidFill>
                            <a:schemeClr val="tx1"/>
                          </a:solidFill>
                          <a:latin typeface="+mj-lt"/>
                        </a:rPr>
                        <a:t>1.06</a:t>
                      </a:r>
                      <a:r>
                        <a:rPr lang="en-US" sz="1200" kern="1200" dirty="0" smtClean="0">
                          <a:solidFill>
                            <a:srgbClr val="FF0000"/>
                          </a:solidFill>
                          <a:latin typeface="+mn-lt"/>
                          <a:ea typeface="+mn-ea"/>
                          <a:cs typeface="+mn-cs"/>
                        </a:rPr>
                        <a:t>*</a:t>
                      </a:r>
                      <a:endParaRPr lang="en-MY" sz="1200" dirty="0">
                        <a:solidFill>
                          <a:srgbClr val="FF0000"/>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smtClean="0">
                          <a:solidFill>
                            <a:schemeClr val="tx1"/>
                          </a:solidFill>
                          <a:latin typeface="+mj-lt"/>
                        </a:rPr>
                        <a:t>1.06</a:t>
                      </a:r>
                      <a:r>
                        <a:rPr lang="en-US" sz="1200" kern="1200" dirty="0" smtClean="0">
                          <a:solidFill>
                            <a:srgbClr val="FF0000"/>
                          </a:solidFill>
                          <a:latin typeface="+mn-lt"/>
                          <a:ea typeface="+mn-ea"/>
                          <a:cs typeface="+mn-cs"/>
                        </a:rPr>
                        <a:t>*</a:t>
                      </a:r>
                      <a:endParaRPr lang="en-MY" sz="1200" dirty="0">
                        <a:solidFill>
                          <a:srgbClr val="FF0000"/>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smtClean="0">
                          <a:solidFill>
                            <a:schemeClr val="tx1"/>
                          </a:solidFill>
                          <a:latin typeface="+mj-lt"/>
                        </a:rPr>
                        <a:t>0.53</a:t>
                      </a:r>
                      <a:r>
                        <a:rPr lang="en-US" sz="1200" kern="1200" dirty="0" smtClean="0">
                          <a:solidFill>
                            <a:srgbClr val="0000FF"/>
                          </a:solidFill>
                          <a:latin typeface="+mn-lt"/>
                          <a:ea typeface="+mn-ea"/>
                          <a:cs typeface="+mn-cs"/>
                        </a:rPr>
                        <a:t>**</a:t>
                      </a: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smtClean="0">
                          <a:solidFill>
                            <a:schemeClr val="tx1"/>
                          </a:solidFill>
                          <a:latin typeface="+mj-lt"/>
                        </a:rPr>
                        <a:t>0.53</a:t>
                      </a:r>
                      <a:r>
                        <a:rPr lang="en-US" sz="1200" kern="1200" dirty="0" smtClean="0">
                          <a:solidFill>
                            <a:srgbClr val="0000FF"/>
                          </a:solidFill>
                          <a:latin typeface="+mn-lt"/>
                          <a:ea typeface="+mn-ea"/>
                          <a:cs typeface="+mn-cs"/>
                        </a:rPr>
                        <a:t>**</a:t>
                      </a: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smtClean="0">
                          <a:solidFill>
                            <a:schemeClr val="tx1"/>
                          </a:solidFill>
                          <a:latin typeface="+mj-lt"/>
                        </a:rPr>
                        <a:t>1.06</a:t>
                      </a:r>
                      <a:r>
                        <a:rPr lang="en-US" sz="1200" kern="1200" dirty="0" smtClean="0">
                          <a:solidFill>
                            <a:srgbClr val="0000FF"/>
                          </a:solidFill>
                          <a:latin typeface="+mn-lt"/>
                          <a:ea typeface="+mn-ea"/>
                          <a:cs typeface="+mn-cs"/>
                        </a:rPr>
                        <a:t>**</a:t>
                      </a: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317488">
                <a:tc>
                  <a:txBody>
                    <a:bodyPr/>
                    <a:lstStyle/>
                    <a:p>
                      <a:r>
                        <a:rPr lang="en-US" sz="1200" dirty="0" smtClean="0">
                          <a:solidFill>
                            <a:schemeClr val="tx1"/>
                          </a:solidFill>
                          <a:latin typeface="+mj-lt"/>
                        </a:rPr>
                        <a:t>Internet</a:t>
                      </a:r>
                      <a:r>
                        <a:rPr lang="en-US" sz="1200" baseline="0" dirty="0" smtClean="0">
                          <a:solidFill>
                            <a:schemeClr val="tx1"/>
                          </a:solidFill>
                          <a:latin typeface="+mj-lt"/>
                        </a:rPr>
                        <a:t> Banking</a:t>
                      </a: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smtClean="0">
                          <a:solidFill>
                            <a:schemeClr val="tx1"/>
                          </a:solidFill>
                          <a:latin typeface="+mj-lt"/>
                        </a:rPr>
                        <a:t>1.06</a:t>
                      </a:r>
                      <a:r>
                        <a:rPr lang="en-US" sz="1200" kern="1200" dirty="0" smtClean="0">
                          <a:solidFill>
                            <a:srgbClr val="FF0000"/>
                          </a:solidFill>
                          <a:latin typeface="+mn-lt"/>
                          <a:ea typeface="+mn-ea"/>
                          <a:cs typeface="+mn-cs"/>
                        </a:rPr>
                        <a:t>*</a:t>
                      </a:r>
                      <a:endParaRPr lang="en-MY" sz="1200" dirty="0">
                        <a:solidFill>
                          <a:srgbClr val="FF0000"/>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smtClean="0">
                          <a:solidFill>
                            <a:schemeClr val="tx1"/>
                          </a:solidFill>
                          <a:latin typeface="+mj-lt"/>
                        </a:rPr>
                        <a:t>0.64</a:t>
                      </a:r>
                      <a:r>
                        <a:rPr lang="en-US" sz="1200" kern="1200" dirty="0" smtClean="0">
                          <a:solidFill>
                            <a:srgbClr val="FF0000"/>
                          </a:solidFill>
                          <a:latin typeface="+mn-lt"/>
                          <a:ea typeface="+mn-ea"/>
                          <a:cs typeface="+mn-cs"/>
                        </a:rPr>
                        <a:t>*</a:t>
                      </a:r>
                      <a:endParaRPr lang="en-MY" sz="1200" dirty="0">
                        <a:solidFill>
                          <a:srgbClr val="FF0000"/>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smtClean="0">
                          <a:solidFill>
                            <a:schemeClr val="tx1"/>
                          </a:solidFill>
                          <a:latin typeface="+mj-lt"/>
                        </a:rPr>
                        <a:t>0.64</a:t>
                      </a:r>
                      <a:r>
                        <a:rPr lang="en-US" sz="1200" kern="1200" smtClean="0">
                          <a:solidFill>
                            <a:srgbClr val="FF0000"/>
                          </a:solidFill>
                          <a:latin typeface="+mn-lt"/>
                          <a:ea typeface="+mn-ea"/>
                          <a:cs typeface="+mn-cs"/>
                        </a:rPr>
                        <a:t>*</a:t>
                      </a:r>
                      <a:endParaRPr lang="en-MY" sz="1200" dirty="0">
                        <a:solidFill>
                          <a:srgbClr val="FF0000"/>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smtClean="0">
                          <a:solidFill>
                            <a:schemeClr val="tx1"/>
                          </a:solidFill>
                          <a:latin typeface="+mj-lt"/>
                        </a:rPr>
                        <a:t>1.06</a:t>
                      </a:r>
                      <a:r>
                        <a:rPr lang="en-US" sz="1200" kern="1200" dirty="0" smtClean="0">
                          <a:solidFill>
                            <a:srgbClr val="FF0000"/>
                          </a:solidFill>
                          <a:latin typeface="+mn-lt"/>
                          <a:ea typeface="+mn-ea"/>
                          <a:cs typeface="+mn-cs"/>
                        </a:rPr>
                        <a:t>*</a:t>
                      </a:r>
                      <a:endParaRPr lang="en-MY" sz="1200" dirty="0">
                        <a:solidFill>
                          <a:srgbClr val="FF0000"/>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200" dirty="0" smtClean="0">
                          <a:solidFill>
                            <a:schemeClr val="tx1"/>
                          </a:solidFill>
                          <a:latin typeface="+mj-lt"/>
                        </a:rPr>
                        <a:t>0.53</a:t>
                      </a:r>
                      <a:r>
                        <a:rPr lang="en-US" sz="1200" kern="1200" dirty="0" smtClean="0">
                          <a:solidFill>
                            <a:srgbClr val="0000FF"/>
                          </a:solidFill>
                          <a:latin typeface="+mn-lt"/>
                          <a:ea typeface="+mn-ea"/>
                          <a:cs typeface="+mn-cs"/>
                        </a:rPr>
                        <a:t>**</a:t>
                      </a: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smtClean="0">
                          <a:solidFill>
                            <a:schemeClr val="tx1"/>
                          </a:solidFill>
                          <a:latin typeface="+mj-lt"/>
                        </a:rPr>
                        <a:t>1.06</a:t>
                      </a:r>
                      <a:r>
                        <a:rPr lang="en-US" sz="1200" kern="1200" dirty="0" smtClean="0">
                          <a:solidFill>
                            <a:srgbClr val="0000FF"/>
                          </a:solidFill>
                          <a:latin typeface="+mn-lt"/>
                          <a:ea typeface="+mn-ea"/>
                          <a:cs typeface="+mn-cs"/>
                        </a:rPr>
                        <a:t>**</a:t>
                      </a: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317488">
                <a:tc>
                  <a:txBody>
                    <a:bodyPr/>
                    <a:lstStyle/>
                    <a:p>
                      <a:r>
                        <a:rPr lang="en-US" sz="1200" dirty="0" smtClean="0">
                          <a:solidFill>
                            <a:schemeClr val="tx1"/>
                          </a:solidFill>
                          <a:latin typeface="+mj-lt"/>
                        </a:rPr>
                        <a:t>Interbank GIRO (IBG)</a:t>
                      </a: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10">
                  <a:txBody>
                    <a:bodyPr/>
                    <a:lstStyle/>
                    <a:p>
                      <a:pPr algn="ctr"/>
                      <a:r>
                        <a:rPr lang="en-MY" sz="1200" dirty="0" smtClean="0">
                          <a:solidFill>
                            <a:schemeClr val="tx1"/>
                          </a:solidFill>
                          <a:latin typeface="+mj-lt"/>
                        </a:rPr>
                        <a:t>RM 0.11 via internet, RM 0.53 - RM 2.12 via Counter </a:t>
                      </a:r>
                      <a:r>
                        <a:rPr lang="en-MY" sz="1200" dirty="0" smtClean="0">
                          <a:solidFill>
                            <a:srgbClr val="FF0000"/>
                          </a:solidFill>
                          <a:latin typeface="+mj-lt"/>
                        </a:rPr>
                        <a:t>*</a:t>
                      </a:r>
                      <a:r>
                        <a:rPr lang="en-MY" sz="1200" dirty="0" smtClean="0">
                          <a:solidFill>
                            <a:schemeClr val="tx1"/>
                          </a:solidFill>
                          <a:latin typeface="+mj-lt"/>
                        </a:rPr>
                        <a:t>. </a:t>
                      </a:r>
                      <a:br>
                        <a:rPr lang="en-MY" sz="1200" dirty="0" smtClean="0">
                          <a:solidFill>
                            <a:schemeClr val="tx1"/>
                          </a:solidFill>
                          <a:latin typeface="+mj-lt"/>
                        </a:rPr>
                      </a:br>
                      <a:r>
                        <a:rPr lang="en-MY" sz="1200" dirty="0" smtClean="0">
                          <a:solidFill>
                            <a:schemeClr val="tx1"/>
                          </a:solidFill>
                          <a:latin typeface="+mj-lt"/>
                        </a:rPr>
                        <a:t>For full listing of all IBG participating banks, please refer www.myclear.org.my </a:t>
                      </a: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MY" sz="1200" dirty="0">
                        <a:solidFill>
                          <a:schemeClr val="tx1"/>
                        </a:solidFill>
                        <a:latin typeface="Trebuchet MS"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MY" sz="1200" dirty="0">
                        <a:solidFill>
                          <a:schemeClr val="tx1"/>
                        </a:solidFill>
                        <a:latin typeface="Trebuchet MS"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MY" sz="1200" dirty="0">
                        <a:solidFill>
                          <a:schemeClr val="tx1"/>
                        </a:solidFill>
                        <a:latin typeface="Trebuchet MS"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MY" sz="1200" dirty="0">
                        <a:solidFill>
                          <a:schemeClr val="tx1"/>
                        </a:solidFill>
                        <a:latin typeface="Trebuchet MS"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MY" sz="1200" dirty="0">
                        <a:solidFill>
                          <a:schemeClr val="tx1"/>
                        </a:solidFill>
                        <a:latin typeface="Trebuchet MS"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MY" sz="1200" dirty="0">
                        <a:solidFill>
                          <a:schemeClr val="tx1"/>
                        </a:solidFill>
                        <a:latin typeface="Trebuchet MS"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MY" sz="1200" dirty="0">
                        <a:solidFill>
                          <a:schemeClr val="tx1"/>
                        </a:solidFill>
                        <a:latin typeface="Trebuchet MS"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MY" sz="1200" dirty="0">
                        <a:solidFill>
                          <a:schemeClr val="tx1"/>
                        </a:solidFill>
                        <a:latin typeface="Trebuchet MS"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MY" sz="1200" dirty="0">
                        <a:solidFill>
                          <a:schemeClr val="tx1"/>
                        </a:solidFill>
                        <a:latin typeface="Trebuchet MS"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7488">
                <a:tc>
                  <a:txBody>
                    <a:bodyPr/>
                    <a:lstStyle/>
                    <a:p>
                      <a:r>
                        <a:rPr lang="en-US" sz="1200" dirty="0" smtClean="0">
                          <a:solidFill>
                            <a:schemeClr val="tx1"/>
                          </a:solidFill>
                          <a:latin typeface="+mj-lt"/>
                        </a:rPr>
                        <a:t>Instant Transfer</a:t>
                      </a: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10">
                  <a:txBody>
                    <a:bodyPr/>
                    <a:lstStyle/>
                    <a:p>
                      <a:pPr algn="ctr"/>
                      <a:r>
                        <a:rPr lang="en-MY" sz="1200" dirty="0" err="1" smtClean="0">
                          <a:solidFill>
                            <a:schemeClr val="tx1"/>
                          </a:solidFill>
                          <a:latin typeface="+mj-lt"/>
                        </a:rPr>
                        <a:t>RM</a:t>
                      </a:r>
                      <a:r>
                        <a:rPr lang="en-MY" sz="1200" dirty="0" smtClean="0">
                          <a:solidFill>
                            <a:schemeClr val="tx1"/>
                          </a:solidFill>
                          <a:latin typeface="+mj-lt"/>
                        </a:rPr>
                        <a:t> 0.53</a:t>
                      </a:r>
                      <a:r>
                        <a:rPr lang="en-MY" sz="1200" dirty="0" smtClean="0">
                          <a:solidFill>
                            <a:srgbClr val="FF0000"/>
                          </a:solidFill>
                          <a:latin typeface="+mj-lt"/>
                        </a:rPr>
                        <a:t>*</a:t>
                      </a:r>
                      <a:r>
                        <a:rPr lang="en-MY" sz="1200" dirty="0" smtClean="0">
                          <a:solidFill>
                            <a:schemeClr val="tx1"/>
                          </a:solidFill>
                          <a:latin typeface="+mj-lt"/>
                        </a:rPr>
                        <a:t>. For full listing of all IBG participating banks, please refer www.myclear.org.my</a:t>
                      </a:r>
                      <a:endParaRPr lang="en-MY"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MY" sz="1200" dirty="0">
                        <a:solidFill>
                          <a:schemeClr val="tx1"/>
                        </a:solidFill>
                        <a:latin typeface="Trebuchet MS"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MY" sz="1200" dirty="0">
                        <a:solidFill>
                          <a:schemeClr val="tx1"/>
                        </a:solidFill>
                        <a:latin typeface="Trebuchet MS"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MY" sz="1200" dirty="0">
                        <a:solidFill>
                          <a:schemeClr val="tx1"/>
                        </a:solidFill>
                        <a:latin typeface="Trebuchet MS"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MY" sz="1200" dirty="0">
                        <a:solidFill>
                          <a:schemeClr val="tx1"/>
                        </a:solidFill>
                        <a:latin typeface="Trebuchet MS"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MY" sz="1200" dirty="0">
                        <a:solidFill>
                          <a:schemeClr val="tx1"/>
                        </a:solidFill>
                        <a:latin typeface="Trebuchet MS"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MY" sz="1200" dirty="0">
                        <a:solidFill>
                          <a:schemeClr val="tx1"/>
                        </a:solidFill>
                        <a:latin typeface="Trebuchet MS"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MY" sz="1200" dirty="0">
                        <a:solidFill>
                          <a:schemeClr val="tx1"/>
                        </a:solidFill>
                        <a:latin typeface="Trebuchet MS"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MY" sz="1200" dirty="0">
                        <a:solidFill>
                          <a:schemeClr val="tx1"/>
                        </a:solidFill>
                        <a:latin typeface="Trebuchet MS"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MY" sz="1200" dirty="0">
                        <a:solidFill>
                          <a:schemeClr val="tx1"/>
                        </a:solidFill>
                        <a:latin typeface="Trebuchet MS"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6" name="TextBox 15"/>
          <p:cNvSpPr txBox="1"/>
          <p:nvPr/>
        </p:nvSpPr>
        <p:spPr>
          <a:xfrm>
            <a:off x="71406" y="5689603"/>
            <a:ext cx="8929750" cy="954107"/>
          </a:xfrm>
          <a:prstGeom prst="rect">
            <a:avLst/>
          </a:prstGeom>
          <a:noFill/>
        </p:spPr>
        <p:txBody>
          <a:bodyPr wrap="square" rtlCol="0">
            <a:spAutoFit/>
          </a:bodyPr>
          <a:lstStyle/>
          <a:p>
            <a:pPr marL="342900" indent="-342900"/>
            <a:r>
              <a:rPr lang="en-US" sz="1400" dirty="0" smtClean="0">
                <a:solidFill>
                  <a:srgbClr val="0000FF"/>
                </a:solidFill>
                <a:latin typeface="+mj-lt"/>
                <a:cs typeface="Arial" pitchFamily="34" charset="0"/>
              </a:rPr>
              <a:t>Note: </a:t>
            </a:r>
            <a:r>
              <a:rPr lang="en-US" sz="1400" dirty="0" smtClean="0">
                <a:cs typeface="Arial" pitchFamily="34" charset="0"/>
              </a:rPr>
              <a:t>The charges listed above are inclusive of 6% Goods &amp; Services Tax (GST). </a:t>
            </a:r>
            <a:endParaRPr lang="en-US" sz="1400" dirty="0" smtClean="0">
              <a:solidFill>
                <a:srgbClr val="0000FF"/>
              </a:solidFill>
              <a:latin typeface="+mj-lt"/>
              <a:cs typeface="Arial" pitchFamily="34" charset="0"/>
            </a:endParaRPr>
          </a:p>
          <a:p>
            <a:pPr marL="342900" indent="-342900"/>
            <a:endParaRPr lang="en-US" sz="1400" dirty="0" smtClean="0">
              <a:solidFill>
                <a:srgbClr val="FF0000"/>
              </a:solidFill>
              <a:latin typeface="+mj-lt"/>
              <a:cs typeface="Arial" pitchFamily="34" charset="0"/>
            </a:endParaRPr>
          </a:p>
          <a:p>
            <a:pPr marL="342900" indent="-342900"/>
            <a:r>
              <a:rPr lang="en-US" sz="1400" dirty="0" smtClean="0">
                <a:solidFill>
                  <a:srgbClr val="0000FF"/>
                </a:solidFill>
                <a:latin typeface="+mj-lt"/>
                <a:cs typeface="Arial" pitchFamily="34" charset="0"/>
              </a:rPr>
              <a:t>** </a:t>
            </a:r>
            <a:r>
              <a:rPr lang="en-US" sz="1400" dirty="0" smtClean="0">
                <a:latin typeface="+mj-lt"/>
                <a:cs typeface="Arial" pitchFamily="34" charset="0"/>
              </a:rPr>
              <a:t>Payment Charges will be </a:t>
            </a:r>
            <a:r>
              <a:rPr lang="en-US" sz="1400" smtClean="0">
                <a:latin typeface="+mj-lt"/>
                <a:cs typeface="Arial" pitchFamily="34" charset="0"/>
              </a:rPr>
              <a:t>deducted from </a:t>
            </a:r>
            <a:r>
              <a:rPr lang="en-US" sz="1400" dirty="0" smtClean="0">
                <a:latin typeface="+mj-lt"/>
                <a:cs typeface="Arial" pitchFamily="34" charset="0"/>
              </a:rPr>
              <a:t>customer’s Current Account or Savings Account </a:t>
            </a:r>
          </a:p>
          <a:p>
            <a:pPr marL="342900" indent="-342900"/>
            <a:r>
              <a:rPr lang="en-MY" sz="1400" dirty="0" smtClean="0">
                <a:solidFill>
                  <a:srgbClr val="FF0000"/>
                </a:solidFill>
              </a:rPr>
              <a:t>*</a:t>
            </a:r>
            <a:r>
              <a:rPr lang="en-MY" sz="1400" dirty="0" smtClean="0"/>
              <a:t> </a:t>
            </a:r>
            <a:r>
              <a:rPr lang="en-MY" sz="1400" dirty="0" smtClean="0">
                <a:latin typeface="+mj-lt"/>
                <a:cs typeface="Arial" pitchFamily="34" charset="0"/>
              </a:rPr>
              <a:t>Payment Charges need to be added in the payment amount.</a:t>
            </a:r>
          </a:p>
        </p:txBody>
      </p:sp>
      <p:sp>
        <p:nvSpPr>
          <p:cNvPr id="9" name="Rectangle 8"/>
          <p:cNvSpPr/>
          <p:nvPr/>
        </p:nvSpPr>
        <p:spPr>
          <a:xfrm>
            <a:off x="1571604" y="-13295"/>
            <a:ext cx="6500858" cy="584775"/>
          </a:xfrm>
          <a:prstGeom prst="rect">
            <a:avLst/>
          </a:prstGeom>
          <a:noFill/>
        </p:spPr>
        <p:txBody>
          <a:bodyPr wrap="square" lIns="91440" tIns="45720" rIns="91440" bIns="45720">
            <a:spAutoFit/>
          </a:bodyPr>
          <a:lstStyle/>
          <a:p>
            <a:pPr algn="ctr"/>
            <a:r>
              <a:rPr lang="en-US" sz="3200" b="1" dirty="0" smtClean="0">
                <a:latin typeface="+mj-lt"/>
              </a:rPr>
              <a:t>Payment Channels and Charges</a:t>
            </a:r>
            <a:endParaRPr lang="en-US" sz="3200" b="1" dirty="0">
              <a:latin typeface="+mj-lt"/>
            </a:endParaRPr>
          </a:p>
        </p:txBody>
      </p:sp>
    </p:spTree>
    <p:extLst>
      <p:ext uri="{BB962C8B-B14F-4D97-AF65-F5344CB8AC3E}">
        <p14:creationId xmlns="" xmlns:p14="http://schemas.microsoft.com/office/powerpoint/2010/main" val="2065426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2"/>
          </p:nvPr>
        </p:nvSpPr>
        <p:spPr/>
        <p:txBody>
          <a:bodyPr/>
          <a:lstStyle/>
          <a:p>
            <a:fld id="{D728B9C1-7136-4975-927A-1831B36EEFB9}" type="slidenum">
              <a:rPr lang="en-US" smtClean="0"/>
              <a:pPr/>
              <a:t>14</a:t>
            </a:fld>
            <a:endParaRPr lang="en-US" dirty="0"/>
          </a:p>
        </p:txBody>
      </p:sp>
      <p:grpSp>
        <p:nvGrpSpPr>
          <p:cNvPr id="2" name="Group 5"/>
          <p:cNvGrpSpPr/>
          <p:nvPr/>
        </p:nvGrpSpPr>
        <p:grpSpPr>
          <a:xfrm>
            <a:off x="1565984" y="571480"/>
            <a:ext cx="6506478" cy="28800"/>
            <a:chOff x="857224" y="3714752"/>
            <a:chExt cx="6506478" cy="28800"/>
          </a:xfrm>
        </p:grpSpPr>
        <p:sp>
          <p:nvSpPr>
            <p:cNvPr id="7" name="Rectangle 6"/>
            <p:cNvSpPr/>
            <p:nvPr/>
          </p:nvSpPr>
          <p:spPr>
            <a:xfrm flipV="1">
              <a:off x="883702" y="3714752"/>
              <a:ext cx="6480000" cy="288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Arial" pitchFamily="34" charset="0"/>
                <a:cs typeface="Arial" pitchFamily="34" charset="0"/>
              </a:endParaRPr>
            </a:p>
          </p:txBody>
        </p:sp>
        <p:sp>
          <p:nvSpPr>
            <p:cNvPr id="8" name="Rectangle 7"/>
            <p:cNvSpPr/>
            <p:nvPr/>
          </p:nvSpPr>
          <p:spPr>
            <a:xfrm flipV="1">
              <a:off x="857224" y="3714752"/>
              <a:ext cx="1800000" cy="28800"/>
            </a:xfrm>
            <a:prstGeom prst="rect">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Arial" pitchFamily="34" charset="0"/>
                <a:cs typeface="Arial" pitchFamily="34" charset="0"/>
              </a:endParaRPr>
            </a:p>
          </p:txBody>
        </p:sp>
      </p:grpSp>
      <p:sp>
        <p:nvSpPr>
          <p:cNvPr id="9" name="Rectangle 8"/>
          <p:cNvSpPr/>
          <p:nvPr/>
        </p:nvSpPr>
        <p:spPr>
          <a:xfrm>
            <a:off x="1571604" y="-13295"/>
            <a:ext cx="6500858" cy="584775"/>
          </a:xfrm>
          <a:prstGeom prst="rect">
            <a:avLst/>
          </a:prstGeom>
          <a:noFill/>
        </p:spPr>
        <p:txBody>
          <a:bodyPr wrap="square" lIns="91440" tIns="45720" rIns="91440" bIns="45720">
            <a:spAutoFit/>
          </a:bodyPr>
          <a:lstStyle/>
          <a:p>
            <a:pPr algn="ctr"/>
            <a:r>
              <a:rPr lang="en-US" sz="3200" b="1" dirty="0" smtClean="0">
                <a:latin typeface="+mj-lt"/>
              </a:rPr>
              <a:t>Frequently Asked Questions (FAQ)</a:t>
            </a:r>
            <a:endParaRPr lang="en-US" sz="3200" b="1" dirty="0">
              <a:latin typeface="+mj-lt"/>
            </a:endParaRPr>
          </a:p>
        </p:txBody>
      </p:sp>
      <p:graphicFrame>
        <p:nvGraphicFramePr>
          <p:cNvPr id="20" name="Table 19"/>
          <p:cNvGraphicFramePr>
            <a:graphicFrameLocks noGrp="1"/>
          </p:cNvGraphicFramePr>
          <p:nvPr/>
        </p:nvGraphicFramePr>
        <p:xfrm>
          <a:off x="428596" y="928670"/>
          <a:ext cx="8501122" cy="3876040"/>
        </p:xfrm>
        <a:graphic>
          <a:graphicData uri="http://schemas.openxmlformats.org/drawingml/2006/table">
            <a:tbl>
              <a:tblPr firstRow="1" bandRow="1">
                <a:tableStyleId>{5C22544A-7EE6-4342-B048-85BDC9FD1C3A}</a:tableStyleId>
              </a:tblPr>
              <a:tblGrid>
                <a:gridCol w="785818"/>
                <a:gridCol w="7715304"/>
              </a:tblGrid>
              <a:tr h="370840">
                <a:tc>
                  <a:txBody>
                    <a:bodyPr/>
                    <a:lstStyle/>
                    <a:p>
                      <a:pPr algn="ctr"/>
                      <a:endParaRPr lang="en-MY" dirty="0"/>
                    </a:p>
                  </a:txBody>
                  <a:tcPr>
                    <a:solidFill>
                      <a:srgbClr val="CC3399"/>
                    </a:solidFill>
                  </a:tcPr>
                </a:tc>
                <a:tc>
                  <a:txBody>
                    <a:bodyPr/>
                    <a:lstStyle/>
                    <a:p>
                      <a:r>
                        <a:rPr lang="en-US" dirty="0" smtClean="0"/>
                        <a:t>Questions</a:t>
                      </a:r>
                      <a:r>
                        <a:rPr lang="en-US" baseline="0" dirty="0" smtClean="0"/>
                        <a:t> / Answers</a:t>
                      </a:r>
                      <a:endParaRPr lang="en-MY" dirty="0"/>
                    </a:p>
                  </a:txBody>
                  <a:tcPr>
                    <a:solidFill>
                      <a:srgbClr val="CC3399"/>
                    </a:solidFill>
                  </a:tcPr>
                </a:tc>
              </a:tr>
              <a:tr h="370840">
                <a:tc>
                  <a:txBody>
                    <a:bodyPr/>
                    <a:lstStyle/>
                    <a:p>
                      <a:pPr algn="ctr"/>
                      <a:r>
                        <a:rPr lang="en-US" b="1" dirty="0" err="1" smtClean="0"/>
                        <a:t>Q1</a:t>
                      </a:r>
                      <a:r>
                        <a:rPr lang="en-US" b="1" dirty="0" smtClean="0"/>
                        <a:t>.</a:t>
                      </a:r>
                      <a:endParaRPr lang="en-MY" b="1" dirty="0"/>
                    </a:p>
                  </a:txBody>
                  <a:tcPr/>
                </a:tc>
                <a:tc>
                  <a:txBody>
                    <a:bodyPr/>
                    <a:lstStyle/>
                    <a:p>
                      <a:r>
                        <a:rPr lang="en-MY" sz="1800" b="1" kern="1200" dirty="0" smtClean="0">
                          <a:solidFill>
                            <a:schemeClr val="dk1"/>
                          </a:solidFill>
                          <a:latin typeface="+mn-lt"/>
                          <a:ea typeface="+mn-ea"/>
                          <a:cs typeface="+mn-cs"/>
                        </a:rPr>
                        <a:t>What is this scheme about?</a:t>
                      </a:r>
                      <a:endParaRPr lang="en-MY" b="1" dirty="0"/>
                    </a:p>
                  </a:txBody>
                  <a:tcPr/>
                </a:tc>
              </a:tr>
              <a:tr h="370840">
                <a:tc>
                  <a:txBody>
                    <a:bodyPr/>
                    <a:lstStyle/>
                    <a:p>
                      <a:pPr algn="ctr"/>
                      <a:r>
                        <a:rPr lang="en-US" dirty="0" err="1" smtClean="0"/>
                        <a:t>A1</a:t>
                      </a:r>
                      <a:r>
                        <a:rPr lang="en-US" dirty="0" smtClean="0"/>
                        <a:t>.</a:t>
                      </a:r>
                      <a:endParaRPr lang="en-MY" dirty="0"/>
                    </a:p>
                  </a:txBody>
                  <a:tcPr/>
                </a:tc>
                <a:tc>
                  <a:txBody>
                    <a:bodyPr/>
                    <a:lstStyle/>
                    <a:p>
                      <a:r>
                        <a:rPr lang="en-MY" sz="1800" kern="1200" dirty="0" smtClean="0">
                          <a:solidFill>
                            <a:schemeClr val="dk1"/>
                          </a:solidFill>
                          <a:latin typeface="+mn-lt"/>
                          <a:ea typeface="+mn-ea"/>
                          <a:cs typeface="+mn-cs"/>
                        </a:rPr>
                        <a:t>This is a special personal financing scheme offering</a:t>
                      </a:r>
                      <a:r>
                        <a:rPr lang="en-MY" sz="1800" kern="1200" baseline="0" dirty="0" smtClean="0">
                          <a:solidFill>
                            <a:schemeClr val="dk1"/>
                          </a:solidFill>
                          <a:latin typeface="+mn-lt"/>
                          <a:ea typeface="+mn-ea"/>
                          <a:cs typeface="+mn-cs"/>
                        </a:rPr>
                        <a:t> </a:t>
                      </a:r>
                      <a:r>
                        <a:rPr lang="en-MY" sz="1800" kern="1200" dirty="0" smtClean="0">
                          <a:solidFill>
                            <a:schemeClr val="dk1"/>
                          </a:solidFill>
                          <a:latin typeface="+mn-lt"/>
                          <a:ea typeface="+mn-ea"/>
                          <a:cs typeface="+mn-cs"/>
                        </a:rPr>
                        <a:t>profit rate of 0.5% per month (or 6% per year) to the permanent employees of AEON </a:t>
                      </a:r>
                      <a:r>
                        <a:rPr lang="en-MY" sz="1800" kern="1200" dirty="0" err="1" smtClean="0">
                          <a:solidFill>
                            <a:schemeClr val="dk1"/>
                          </a:solidFill>
                          <a:latin typeface="+mn-lt"/>
                          <a:ea typeface="+mn-ea"/>
                          <a:cs typeface="+mn-cs"/>
                        </a:rPr>
                        <a:t>BiG</a:t>
                      </a:r>
                      <a:r>
                        <a:rPr lang="en-MY" sz="1800" kern="1200" dirty="0" smtClean="0">
                          <a:solidFill>
                            <a:schemeClr val="dk1"/>
                          </a:solidFill>
                          <a:latin typeface="+mn-lt"/>
                          <a:ea typeface="+mn-ea"/>
                          <a:cs typeface="+mn-cs"/>
                        </a:rPr>
                        <a:t> (M) </a:t>
                      </a:r>
                      <a:r>
                        <a:rPr lang="en-MY" sz="1800" kern="1200" dirty="0" err="1" smtClean="0">
                          <a:solidFill>
                            <a:schemeClr val="dk1"/>
                          </a:solidFill>
                          <a:latin typeface="+mn-lt"/>
                          <a:ea typeface="+mn-ea"/>
                          <a:cs typeface="+mn-cs"/>
                        </a:rPr>
                        <a:t>Sdn</a:t>
                      </a:r>
                      <a:r>
                        <a:rPr lang="en-MY" sz="1800" kern="1200" dirty="0" smtClean="0">
                          <a:solidFill>
                            <a:schemeClr val="dk1"/>
                          </a:solidFill>
                          <a:latin typeface="+mn-lt"/>
                          <a:ea typeface="+mn-ea"/>
                          <a:cs typeface="+mn-cs"/>
                        </a:rPr>
                        <a:t>. Bhd.</a:t>
                      </a:r>
                      <a:endParaRPr lang="en-MY" dirty="0"/>
                    </a:p>
                  </a:txBody>
                  <a:tcPr/>
                </a:tc>
              </a:tr>
              <a:tr h="370840">
                <a:tc>
                  <a:txBody>
                    <a:bodyPr/>
                    <a:lstStyle/>
                    <a:p>
                      <a:pPr algn="ctr"/>
                      <a:endParaRPr lang="en-MY"/>
                    </a:p>
                  </a:txBody>
                  <a:tcPr/>
                </a:tc>
                <a:tc>
                  <a:txBody>
                    <a:bodyPr/>
                    <a:lstStyle/>
                    <a:p>
                      <a:endParaRPr lang="en-MY"/>
                    </a:p>
                  </a:txBody>
                  <a:tcPr/>
                </a:tc>
              </a:tr>
              <a:tr h="370840">
                <a:tc>
                  <a:txBody>
                    <a:bodyPr/>
                    <a:lstStyle/>
                    <a:p>
                      <a:pPr algn="ctr"/>
                      <a:r>
                        <a:rPr lang="en-MY" sz="1800" b="1" kern="1200" dirty="0" err="1" smtClean="0">
                          <a:solidFill>
                            <a:schemeClr val="dk1"/>
                          </a:solidFill>
                          <a:latin typeface="+mn-lt"/>
                          <a:ea typeface="+mn-ea"/>
                          <a:cs typeface="+mn-cs"/>
                        </a:rPr>
                        <a:t>Q2</a:t>
                      </a:r>
                      <a:r>
                        <a:rPr lang="en-MY" sz="1800" b="1" kern="1200" dirty="0" smtClean="0">
                          <a:solidFill>
                            <a:schemeClr val="dk1"/>
                          </a:solidFill>
                          <a:latin typeface="+mn-lt"/>
                          <a:ea typeface="+mn-ea"/>
                          <a:cs typeface="+mn-cs"/>
                        </a:rPr>
                        <a:t>.</a:t>
                      </a:r>
                      <a:endParaRPr lang="en-MY" dirty="0"/>
                    </a:p>
                  </a:txBody>
                  <a:tcPr/>
                </a:tc>
                <a:tc>
                  <a:txBody>
                    <a:bodyPr/>
                    <a:lstStyle/>
                    <a:p>
                      <a:r>
                        <a:rPr lang="en-MY" sz="1800" b="1" kern="1200" dirty="0" smtClean="0">
                          <a:solidFill>
                            <a:schemeClr val="dk1"/>
                          </a:solidFill>
                          <a:latin typeface="+mn-lt"/>
                          <a:ea typeface="+mn-ea"/>
                          <a:cs typeface="+mn-cs"/>
                        </a:rPr>
                        <a:t>Who is eligible to apply for this scheme?</a:t>
                      </a:r>
                      <a:endParaRPr lang="en-MY" dirty="0"/>
                    </a:p>
                  </a:txBody>
                  <a:tcPr/>
                </a:tc>
              </a:tr>
              <a:tr h="370840">
                <a:tc>
                  <a:txBody>
                    <a:bodyPr/>
                    <a:lstStyle/>
                    <a:p>
                      <a:pPr algn="ctr"/>
                      <a:r>
                        <a:rPr lang="en-US" dirty="0" err="1" smtClean="0"/>
                        <a:t>A2</a:t>
                      </a:r>
                      <a:r>
                        <a:rPr lang="en-US" dirty="0" smtClean="0"/>
                        <a:t>.</a:t>
                      </a:r>
                      <a:endParaRPr lang="en-MY" dirty="0"/>
                    </a:p>
                  </a:txBody>
                  <a:tcPr/>
                </a:tc>
                <a:tc>
                  <a:txBody>
                    <a:bodyPr/>
                    <a:lstStyle/>
                    <a:p>
                      <a:r>
                        <a:rPr lang="en-MY" sz="1800" kern="1200" dirty="0" smtClean="0">
                          <a:solidFill>
                            <a:schemeClr val="dk1"/>
                          </a:solidFill>
                          <a:latin typeface="+mn-lt"/>
                          <a:ea typeface="+mn-ea"/>
                          <a:cs typeface="+mn-cs"/>
                        </a:rPr>
                        <a:t>This scheme is only for </a:t>
                      </a:r>
                      <a:r>
                        <a:rPr lang="en-MY" sz="1800" b="1" u="sng" kern="1200" dirty="0" smtClean="0">
                          <a:solidFill>
                            <a:srgbClr val="0000FF"/>
                          </a:solidFill>
                          <a:latin typeface="+mn-lt"/>
                          <a:ea typeface="+mn-ea"/>
                          <a:cs typeface="+mn-cs"/>
                        </a:rPr>
                        <a:t>PERMANENT EMPLOYEES</a:t>
                      </a:r>
                      <a:r>
                        <a:rPr lang="en-MY" sz="1800" b="1" u="none" kern="1200" dirty="0" smtClean="0">
                          <a:solidFill>
                            <a:srgbClr val="0000FF"/>
                          </a:solidFill>
                          <a:latin typeface="+mn-lt"/>
                          <a:ea typeface="+mn-ea"/>
                          <a:cs typeface="+mn-cs"/>
                        </a:rPr>
                        <a:t> </a:t>
                      </a:r>
                      <a:r>
                        <a:rPr lang="en-MY" sz="1800" kern="1200" dirty="0" smtClean="0">
                          <a:solidFill>
                            <a:schemeClr val="dk1"/>
                          </a:solidFill>
                          <a:latin typeface="+mn-lt"/>
                          <a:ea typeface="+mn-ea"/>
                          <a:cs typeface="+mn-cs"/>
                        </a:rPr>
                        <a:t>of AEON </a:t>
                      </a:r>
                      <a:r>
                        <a:rPr lang="en-MY" sz="1800" kern="1200" dirty="0" err="1" smtClean="0">
                          <a:solidFill>
                            <a:schemeClr val="dk1"/>
                          </a:solidFill>
                          <a:latin typeface="+mn-lt"/>
                          <a:ea typeface="+mn-ea"/>
                          <a:cs typeface="+mn-cs"/>
                        </a:rPr>
                        <a:t>BiG</a:t>
                      </a:r>
                      <a:r>
                        <a:rPr lang="en-MY" sz="1800" kern="1200" dirty="0" smtClean="0">
                          <a:solidFill>
                            <a:schemeClr val="dk1"/>
                          </a:solidFill>
                          <a:latin typeface="+mn-lt"/>
                          <a:ea typeface="+mn-ea"/>
                          <a:cs typeface="+mn-cs"/>
                        </a:rPr>
                        <a:t> (M) </a:t>
                      </a:r>
                      <a:r>
                        <a:rPr lang="en-MY" sz="1800" kern="1200" dirty="0" err="1" smtClean="0">
                          <a:solidFill>
                            <a:schemeClr val="dk1"/>
                          </a:solidFill>
                          <a:latin typeface="+mn-lt"/>
                          <a:ea typeface="+mn-ea"/>
                          <a:cs typeface="+mn-cs"/>
                        </a:rPr>
                        <a:t>Sdn</a:t>
                      </a:r>
                      <a:r>
                        <a:rPr lang="en-MY" sz="1800" kern="1200" dirty="0" smtClean="0">
                          <a:solidFill>
                            <a:schemeClr val="dk1"/>
                          </a:solidFill>
                          <a:latin typeface="+mn-lt"/>
                          <a:ea typeface="+mn-ea"/>
                          <a:cs typeface="+mn-cs"/>
                        </a:rPr>
                        <a:t> Bhd.</a:t>
                      </a:r>
                      <a:endParaRPr lang="en-MY" dirty="0"/>
                    </a:p>
                  </a:txBody>
                  <a:tcPr/>
                </a:tc>
              </a:tr>
              <a:tr h="370840">
                <a:tc>
                  <a:txBody>
                    <a:bodyPr/>
                    <a:lstStyle/>
                    <a:p>
                      <a:pPr algn="ctr"/>
                      <a:endParaRPr lang="en-MY"/>
                    </a:p>
                  </a:txBody>
                  <a:tcPr/>
                </a:tc>
                <a:tc>
                  <a:txBody>
                    <a:bodyPr/>
                    <a:lstStyle/>
                    <a:p>
                      <a:endParaRPr lang="en-MY" dirty="0"/>
                    </a:p>
                  </a:txBody>
                  <a:tcPr/>
                </a:tc>
              </a:tr>
              <a:tr h="370840">
                <a:tc>
                  <a:txBody>
                    <a:bodyPr/>
                    <a:lstStyle/>
                    <a:p>
                      <a:pPr algn="ctr"/>
                      <a:r>
                        <a:rPr lang="en-US" b="1" dirty="0" err="1" smtClean="0"/>
                        <a:t>Q3</a:t>
                      </a:r>
                      <a:r>
                        <a:rPr lang="en-US" b="1" dirty="0" smtClean="0"/>
                        <a:t>.</a:t>
                      </a:r>
                      <a:endParaRPr lang="en-MY" b="1" dirty="0"/>
                    </a:p>
                  </a:txBody>
                  <a:tcPr/>
                </a:tc>
                <a:tc>
                  <a:txBody>
                    <a:bodyPr/>
                    <a:lstStyle/>
                    <a:p>
                      <a:r>
                        <a:rPr lang="en-MY" sz="1800" b="1" kern="1200" dirty="0" smtClean="0">
                          <a:solidFill>
                            <a:schemeClr val="dk1"/>
                          </a:solidFill>
                          <a:latin typeface="+mn-lt"/>
                          <a:ea typeface="+mn-ea"/>
                          <a:cs typeface="+mn-cs"/>
                        </a:rPr>
                        <a:t>Where can I apply for this scheme? </a:t>
                      </a:r>
                      <a:endParaRPr lang="en-MY" dirty="0"/>
                    </a:p>
                  </a:txBody>
                  <a:tcPr/>
                </a:tc>
              </a:tr>
              <a:tr h="370840">
                <a:tc>
                  <a:txBody>
                    <a:bodyPr/>
                    <a:lstStyle/>
                    <a:p>
                      <a:pPr algn="ctr"/>
                      <a:r>
                        <a:rPr lang="en-US" dirty="0" err="1" smtClean="0"/>
                        <a:t>A3</a:t>
                      </a:r>
                      <a:r>
                        <a:rPr lang="en-US" dirty="0" smtClean="0"/>
                        <a:t>.</a:t>
                      </a:r>
                      <a:endParaRPr lang="en-MY"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1800" kern="1200" dirty="0" smtClean="0">
                          <a:solidFill>
                            <a:schemeClr val="dk1"/>
                          </a:solidFill>
                          <a:latin typeface="+mn-lt"/>
                          <a:ea typeface="+mn-ea"/>
                          <a:cs typeface="+mn-cs"/>
                        </a:rPr>
                        <a:t>You can only apply via web channel from this URL</a:t>
                      </a:r>
                      <a:r>
                        <a:rPr lang="en-MY" sz="1800" kern="1200" baseline="0" dirty="0" smtClean="0">
                          <a:solidFill>
                            <a:schemeClr val="dk1"/>
                          </a:solidFill>
                          <a:latin typeface="+mn-lt"/>
                          <a:ea typeface="+mn-ea"/>
                          <a:cs typeface="+mn-cs"/>
                        </a:rPr>
                        <a:t> :</a:t>
                      </a:r>
                      <a:r>
                        <a:rPr lang="en-MY" sz="1800" kern="1200" dirty="0" smtClean="0">
                          <a:solidFill>
                            <a:schemeClr val="dk1"/>
                          </a:solidFill>
                          <a:latin typeface="+mn-lt"/>
                          <a:ea typeface="+mn-ea"/>
                          <a:cs typeface="+mn-cs"/>
                        </a:rPr>
                        <a:t> </a:t>
                      </a:r>
                      <a:r>
                        <a:rPr lang="en-MY" sz="1800" u="sng" kern="1200" dirty="0" smtClean="0">
                          <a:solidFill>
                            <a:schemeClr val="dk1"/>
                          </a:solidFill>
                          <a:latin typeface="+mn-lt"/>
                          <a:ea typeface="+mn-ea"/>
                          <a:cs typeface="+mn-cs"/>
                          <a:hlinkClick r:id="rId3"/>
                        </a:rPr>
                        <a:t>https://</a:t>
                      </a:r>
                      <a:r>
                        <a:rPr lang="en-MY" sz="1800" u="sng" kern="1200" dirty="0" err="1" smtClean="0">
                          <a:solidFill>
                            <a:schemeClr val="dk1"/>
                          </a:solidFill>
                          <a:latin typeface="+mn-lt"/>
                          <a:ea typeface="+mn-ea"/>
                          <a:cs typeface="+mn-cs"/>
                          <a:hlinkClick r:id="rId3"/>
                        </a:rPr>
                        <a:t>www.aeoncredit.com.my</a:t>
                      </a:r>
                      <a:r>
                        <a:rPr lang="en-MY" sz="1800" u="sng" kern="1200" dirty="0" smtClean="0">
                          <a:solidFill>
                            <a:schemeClr val="dk1"/>
                          </a:solidFill>
                          <a:latin typeface="+mn-lt"/>
                          <a:ea typeface="+mn-ea"/>
                          <a:cs typeface="+mn-cs"/>
                          <a:hlinkClick r:id="rId3"/>
                        </a:rPr>
                        <a:t>/aeon-staff</a:t>
                      </a:r>
                      <a:endParaRPr lang="en-MY" sz="1800" kern="1200" dirty="0" smtClean="0">
                        <a:solidFill>
                          <a:schemeClr val="dk1"/>
                        </a:solidFill>
                        <a:latin typeface="+mn-lt"/>
                        <a:ea typeface="+mn-ea"/>
                        <a:cs typeface="+mn-cs"/>
                      </a:endParaRPr>
                    </a:p>
                  </a:txBody>
                  <a:tcPr/>
                </a:tc>
              </a:tr>
            </a:tbl>
          </a:graphicData>
        </a:graphic>
      </p:graphicFrame>
    </p:spTree>
    <p:extLst>
      <p:ext uri="{BB962C8B-B14F-4D97-AF65-F5344CB8AC3E}">
        <p14:creationId xmlns="" xmlns:p14="http://schemas.microsoft.com/office/powerpoint/2010/main" val="20654260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2"/>
          </p:nvPr>
        </p:nvSpPr>
        <p:spPr/>
        <p:txBody>
          <a:bodyPr/>
          <a:lstStyle/>
          <a:p>
            <a:fld id="{D728B9C1-7136-4975-927A-1831B36EEFB9}" type="slidenum">
              <a:rPr lang="en-US" smtClean="0"/>
              <a:pPr/>
              <a:t>15</a:t>
            </a:fld>
            <a:endParaRPr lang="en-US" dirty="0"/>
          </a:p>
        </p:txBody>
      </p:sp>
      <p:grpSp>
        <p:nvGrpSpPr>
          <p:cNvPr id="2" name="Group 5"/>
          <p:cNvGrpSpPr/>
          <p:nvPr/>
        </p:nvGrpSpPr>
        <p:grpSpPr>
          <a:xfrm>
            <a:off x="1565984" y="571480"/>
            <a:ext cx="6506478" cy="28800"/>
            <a:chOff x="857224" y="3714752"/>
            <a:chExt cx="6506478" cy="28800"/>
          </a:xfrm>
        </p:grpSpPr>
        <p:sp>
          <p:nvSpPr>
            <p:cNvPr id="7" name="Rectangle 6"/>
            <p:cNvSpPr/>
            <p:nvPr/>
          </p:nvSpPr>
          <p:spPr>
            <a:xfrm flipV="1">
              <a:off x="883702" y="3714752"/>
              <a:ext cx="6480000" cy="288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Arial" pitchFamily="34" charset="0"/>
                <a:cs typeface="Arial" pitchFamily="34" charset="0"/>
              </a:endParaRPr>
            </a:p>
          </p:txBody>
        </p:sp>
        <p:sp>
          <p:nvSpPr>
            <p:cNvPr id="8" name="Rectangle 7"/>
            <p:cNvSpPr/>
            <p:nvPr/>
          </p:nvSpPr>
          <p:spPr>
            <a:xfrm flipV="1">
              <a:off x="857224" y="3714752"/>
              <a:ext cx="1800000" cy="28800"/>
            </a:xfrm>
            <a:prstGeom prst="rect">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Arial" pitchFamily="34" charset="0"/>
                <a:cs typeface="Arial" pitchFamily="34" charset="0"/>
              </a:endParaRPr>
            </a:p>
          </p:txBody>
        </p:sp>
      </p:grpSp>
      <p:sp>
        <p:nvSpPr>
          <p:cNvPr id="9" name="Rectangle 8"/>
          <p:cNvSpPr/>
          <p:nvPr/>
        </p:nvSpPr>
        <p:spPr>
          <a:xfrm>
            <a:off x="1571604" y="-13295"/>
            <a:ext cx="6500858" cy="584775"/>
          </a:xfrm>
          <a:prstGeom prst="rect">
            <a:avLst/>
          </a:prstGeom>
          <a:noFill/>
        </p:spPr>
        <p:txBody>
          <a:bodyPr wrap="square" lIns="91440" tIns="45720" rIns="91440" bIns="45720">
            <a:spAutoFit/>
          </a:bodyPr>
          <a:lstStyle/>
          <a:p>
            <a:pPr algn="ctr"/>
            <a:r>
              <a:rPr lang="en-US" sz="3200" b="1" dirty="0" smtClean="0">
                <a:latin typeface="+mj-lt"/>
              </a:rPr>
              <a:t>Frequently Asked Questions (FAQ)</a:t>
            </a:r>
            <a:endParaRPr lang="en-US" sz="3200" b="1" dirty="0">
              <a:latin typeface="+mj-lt"/>
            </a:endParaRPr>
          </a:p>
        </p:txBody>
      </p:sp>
      <p:graphicFrame>
        <p:nvGraphicFramePr>
          <p:cNvPr id="20" name="Table 19"/>
          <p:cNvGraphicFramePr>
            <a:graphicFrameLocks noGrp="1"/>
          </p:cNvGraphicFramePr>
          <p:nvPr/>
        </p:nvGraphicFramePr>
        <p:xfrm>
          <a:off x="428596" y="928670"/>
          <a:ext cx="8501122" cy="5247640"/>
        </p:xfrm>
        <a:graphic>
          <a:graphicData uri="http://schemas.openxmlformats.org/drawingml/2006/table">
            <a:tbl>
              <a:tblPr firstRow="1" bandRow="1">
                <a:tableStyleId>{5C22544A-7EE6-4342-B048-85BDC9FD1C3A}</a:tableStyleId>
              </a:tblPr>
              <a:tblGrid>
                <a:gridCol w="785818"/>
                <a:gridCol w="7715304"/>
              </a:tblGrid>
              <a:tr h="370840">
                <a:tc>
                  <a:txBody>
                    <a:bodyPr/>
                    <a:lstStyle/>
                    <a:p>
                      <a:pPr algn="ctr"/>
                      <a:endParaRPr lang="en-MY" dirty="0"/>
                    </a:p>
                  </a:txBody>
                  <a:tcPr>
                    <a:solidFill>
                      <a:srgbClr val="CC3399"/>
                    </a:solidFill>
                  </a:tcPr>
                </a:tc>
                <a:tc>
                  <a:txBody>
                    <a:bodyPr/>
                    <a:lstStyle/>
                    <a:p>
                      <a:r>
                        <a:rPr lang="en-US" dirty="0" smtClean="0"/>
                        <a:t>Questions</a:t>
                      </a:r>
                      <a:r>
                        <a:rPr lang="en-US" baseline="0" dirty="0" smtClean="0"/>
                        <a:t> / Answers</a:t>
                      </a:r>
                      <a:endParaRPr lang="en-MY" dirty="0"/>
                    </a:p>
                  </a:txBody>
                  <a:tcPr>
                    <a:solidFill>
                      <a:srgbClr val="CC3399"/>
                    </a:solidFill>
                  </a:tcPr>
                </a:tc>
              </a:tr>
              <a:tr h="370840">
                <a:tc>
                  <a:txBody>
                    <a:bodyPr/>
                    <a:lstStyle/>
                    <a:p>
                      <a:pPr algn="ctr"/>
                      <a:r>
                        <a:rPr lang="en-US" b="1" dirty="0" err="1" smtClean="0"/>
                        <a:t>Q4</a:t>
                      </a:r>
                      <a:r>
                        <a:rPr lang="en-US" b="1" dirty="0" smtClean="0"/>
                        <a:t>.</a:t>
                      </a:r>
                      <a:endParaRPr lang="en-MY" b="1" dirty="0"/>
                    </a:p>
                  </a:txBody>
                  <a:tcPr/>
                </a:tc>
                <a:tc>
                  <a:txBody>
                    <a:bodyPr/>
                    <a:lstStyle/>
                    <a:p>
                      <a:r>
                        <a:rPr lang="en-MY" sz="1800" b="1" kern="1200" dirty="0" smtClean="0">
                          <a:solidFill>
                            <a:schemeClr val="dk1"/>
                          </a:solidFill>
                          <a:latin typeface="+mn-lt"/>
                          <a:ea typeface="+mn-ea"/>
                          <a:cs typeface="+mn-cs"/>
                        </a:rPr>
                        <a:t>What if I submit my application via other channels other than web? </a:t>
                      </a:r>
                      <a:endParaRPr lang="en-MY" dirty="0"/>
                    </a:p>
                  </a:txBody>
                  <a:tcPr/>
                </a:tc>
              </a:tr>
              <a:tr h="370840">
                <a:tc>
                  <a:txBody>
                    <a:bodyPr/>
                    <a:lstStyle/>
                    <a:p>
                      <a:pPr algn="ctr"/>
                      <a:r>
                        <a:rPr lang="en-US" dirty="0" err="1" smtClean="0"/>
                        <a:t>A4</a:t>
                      </a:r>
                      <a:r>
                        <a:rPr lang="en-US" dirty="0" smtClean="0"/>
                        <a:t>.</a:t>
                      </a:r>
                      <a:endParaRPr lang="en-MY" dirty="0"/>
                    </a:p>
                  </a:txBody>
                  <a:tcPr/>
                </a:tc>
                <a:tc>
                  <a:txBody>
                    <a:bodyPr/>
                    <a:lstStyle/>
                    <a:p>
                      <a:r>
                        <a:rPr lang="en-MY" sz="1800" kern="1200" dirty="0" smtClean="0">
                          <a:solidFill>
                            <a:schemeClr val="dk1"/>
                          </a:solidFill>
                          <a:latin typeface="+mn-lt"/>
                          <a:ea typeface="+mn-ea"/>
                          <a:cs typeface="+mn-cs"/>
                        </a:rPr>
                        <a:t>Unfortunately at this point of time, </a:t>
                      </a:r>
                      <a:r>
                        <a:rPr lang="en-MY" sz="1800" b="1" u="sng" kern="1200" dirty="0" smtClean="0">
                          <a:solidFill>
                            <a:srgbClr val="0000FF"/>
                          </a:solidFill>
                          <a:latin typeface="+mn-lt"/>
                          <a:ea typeface="+mn-ea"/>
                          <a:cs typeface="+mn-cs"/>
                        </a:rPr>
                        <a:t>only web channel </a:t>
                      </a:r>
                      <a:r>
                        <a:rPr lang="en-MY" sz="1800" kern="1200" dirty="0" smtClean="0">
                          <a:solidFill>
                            <a:schemeClr val="dk1"/>
                          </a:solidFill>
                          <a:latin typeface="+mn-lt"/>
                          <a:ea typeface="+mn-ea"/>
                          <a:cs typeface="+mn-cs"/>
                        </a:rPr>
                        <a:t>will entitle you for the special profit rates.</a:t>
                      </a:r>
                    </a:p>
                    <a:p>
                      <a:endParaRPr lang="en-MY" sz="1800" kern="1200" dirty="0" smtClean="0">
                        <a:solidFill>
                          <a:schemeClr val="dk1"/>
                        </a:solidFill>
                        <a:latin typeface="+mn-lt"/>
                        <a:ea typeface="+mn-ea"/>
                        <a:cs typeface="+mn-cs"/>
                      </a:endParaRPr>
                    </a:p>
                    <a:p>
                      <a:r>
                        <a:rPr lang="en-MY" sz="1800" kern="1200" dirty="0" smtClean="0">
                          <a:solidFill>
                            <a:schemeClr val="dk1"/>
                          </a:solidFill>
                          <a:latin typeface="+mn-lt"/>
                          <a:ea typeface="+mn-ea"/>
                          <a:cs typeface="+mn-cs"/>
                        </a:rPr>
                        <a:t>If you apply via other channels, your applications will be processed using normal commercial rates of between 0.8% - 1.5% per month</a:t>
                      </a:r>
                      <a:r>
                        <a:rPr lang="en-MY" sz="1800" kern="1200" baseline="0" dirty="0" smtClean="0">
                          <a:solidFill>
                            <a:schemeClr val="dk1"/>
                          </a:solidFill>
                          <a:latin typeface="+mn-lt"/>
                          <a:ea typeface="+mn-ea"/>
                          <a:cs typeface="+mn-cs"/>
                        </a:rPr>
                        <a:t> or 9.6% - 18% per year.</a:t>
                      </a:r>
                      <a:endParaRPr lang="en-MY" dirty="0"/>
                    </a:p>
                  </a:txBody>
                  <a:tcPr/>
                </a:tc>
              </a:tr>
              <a:tr h="370840">
                <a:tc>
                  <a:txBody>
                    <a:bodyPr/>
                    <a:lstStyle/>
                    <a:p>
                      <a:pPr algn="ctr"/>
                      <a:endParaRPr lang="en-MY" b="1" dirty="0"/>
                    </a:p>
                  </a:txBody>
                  <a:tcPr/>
                </a:tc>
                <a:tc>
                  <a:txBody>
                    <a:bodyPr/>
                    <a:lstStyle/>
                    <a:p>
                      <a:endParaRPr lang="en-MY" b="1" dirty="0"/>
                    </a:p>
                  </a:txBody>
                  <a:tcPr/>
                </a:tc>
              </a:tr>
              <a:tr h="370840">
                <a:tc>
                  <a:txBody>
                    <a:bodyPr/>
                    <a:lstStyle/>
                    <a:p>
                      <a:pPr algn="ctr"/>
                      <a:r>
                        <a:rPr lang="en-US" b="1" dirty="0" err="1" smtClean="0"/>
                        <a:t>Q5</a:t>
                      </a:r>
                      <a:r>
                        <a:rPr lang="en-US" b="1" dirty="0" smtClean="0"/>
                        <a:t>.</a:t>
                      </a:r>
                      <a:endParaRPr lang="en-MY" b="1" dirty="0"/>
                    </a:p>
                  </a:txBody>
                  <a:tcPr/>
                </a:tc>
                <a:tc>
                  <a:txBody>
                    <a:bodyPr/>
                    <a:lstStyle/>
                    <a:p>
                      <a:r>
                        <a:rPr lang="en-MY" sz="1800" b="1" kern="1200" dirty="0" smtClean="0">
                          <a:solidFill>
                            <a:schemeClr val="dk1"/>
                          </a:solidFill>
                          <a:latin typeface="+mn-lt"/>
                          <a:ea typeface="+mn-ea"/>
                          <a:cs typeface="+mn-cs"/>
                        </a:rPr>
                        <a:t>Can I request for change of profit rate after application is approved? </a:t>
                      </a:r>
                      <a:endParaRPr lang="en-MY" b="1" dirty="0"/>
                    </a:p>
                  </a:txBody>
                  <a:tcPr/>
                </a:tc>
              </a:tr>
              <a:tr h="370840">
                <a:tc>
                  <a:txBody>
                    <a:bodyPr/>
                    <a:lstStyle/>
                    <a:p>
                      <a:pPr algn="ctr"/>
                      <a:r>
                        <a:rPr lang="en-US" dirty="0" err="1" smtClean="0"/>
                        <a:t>A5</a:t>
                      </a:r>
                      <a:r>
                        <a:rPr lang="en-US" dirty="0" smtClean="0"/>
                        <a:t>.</a:t>
                      </a:r>
                      <a:endParaRPr lang="en-MY" dirty="0"/>
                    </a:p>
                  </a:txBody>
                  <a:tcPr/>
                </a:tc>
                <a:tc>
                  <a:txBody>
                    <a:bodyPr/>
                    <a:lstStyle/>
                    <a:p>
                      <a:r>
                        <a:rPr lang="en-MY" sz="1800" kern="1200" dirty="0" smtClean="0">
                          <a:solidFill>
                            <a:schemeClr val="dk1"/>
                          </a:solidFill>
                          <a:latin typeface="+mn-lt"/>
                          <a:ea typeface="+mn-ea"/>
                          <a:cs typeface="+mn-cs"/>
                        </a:rPr>
                        <a:t>Profit rate is </a:t>
                      </a:r>
                      <a:r>
                        <a:rPr lang="en-MY" sz="1800" b="1" kern="1200" dirty="0" smtClean="0">
                          <a:solidFill>
                            <a:srgbClr val="0000FF"/>
                          </a:solidFill>
                          <a:latin typeface="+mn-lt"/>
                          <a:ea typeface="+mn-ea"/>
                          <a:cs typeface="+mn-cs"/>
                        </a:rPr>
                        <a:t>not allowed </a:t>
                      </a:r>
                      <a:r>
                        <a:rPr lang="en-MY" sz="1800" kern="1200" dirty="0" smtClean="0">
                          <a:solidFill>
                            <a:schemeClr val="dk1"/>
                          </a:solidFill>
                          <a:latin typeface="+mn-lt"/>
                          <a:ea typeface="+mn-ea"/>
                          <a:cs typeface="+mn-cs"/>
                        </a:rPr>
                        <a:t>to be changed once the application is approved.</a:t>
                      </a:r>
                      <a:endParaRPr lang="en-MY" dirty="0"/>
                    </a:p>
                  </a:txBody>
                  <a:tcPr/>
                </a:tc>
              </a:tr>
              <a:tr h="370840">
                <a:tc>
                  <a:txBody>
                    <a:bodyPr/>
                    <a:lstStyle/>
                    <a:p>
                      <a:pPr algn="ctr"/>
                      <a:endParaRPr lang="en-MY"/>
                    </a:p>
                  </a:txBody>
                  <a:tcPr/>
                </a:tc>
                <a:tc>
                  <a:txBody>
                    <a:bodyPr/>
                    <a:lstStyle/>
                    <a:p>
                      <a:endParaRPr lang="en-MY" dirty="0"/>
                    </a:p>
                  </a:txBody>
                  <a:tcPr/>
                </a:tc>
              </a:tr>
              <a:tr h="370840">
                <a:tc>
                  <a:txBody>
                    <a:bodyPr/>
                    <a:lstStyle/>
                    <a:p>
                      <a:pPr algn="ctr"/>
                      <a:r>
                        <a:rPr lang="en-US" b="1" dirty="0" err="1" smtClean="0"/>
                        <a:t>Q6</a:t>
                      </a:r>
                      <a:r>
                        <a:rPr lang="en-US" b="1" dirty="0" smtClean="0"/>
                        <a:t>.</a:t>
                      </a:r>
                      <a:endParaRPr lang="en-MY" b="1" dirty="0"/>
                    </a:p>
                  </a:txBody>
                  <a:tcPr/>
                </a:tc>
                <a:tc>
                  <a:txBody>
                    <a:bodyPr/>
                    <a:lstStyle/>
                    <a:p>
                      <a:r>
                        <a:rPr lang="en-MY" sz="1800" b="1" kern="1200" dirty="0" smtClean="0">
                          <a:solidFill>
                            <a:schemeClr val="dk1"/>
                          </a:solidFill>
                          <a:latin typeface="+mn-lt"/>
                          <a:ea typeface="+mn-ea"/>
                          <a:cs typeface="+mn-cs"/>
                        </a:rPr>
                        <a:t>Can a </a:t>
                      </a:r>
                      <a:r>
                        <a:rPr lang="en-MY" sz="1800" b="1" kern="1200" dirty="0" smtClean="0">
                          <a:solidFill>
                            <a:srgbClr val="0000FF"/>
                          </a:solidFill>
                          <a:latin typeface="+mn-lt"/>
                          <a:ea typeface="+mn-ea"/>
                          <a:cs typeface="+mn-cs"/>
                        </a:rPr>
                        <a:t>contract staff </a:t>
                      </a:r>
                      <a:r>
                        <a:rPr lang="en-MY" sz="1800" b="1" kern="1200" dirty="0" smtClean="0">
                          <a:solidFill>
                            <a:schemeClr val="dk1"/>
                          </a:solidFill>
                          <a:latin typeface="+mn-lt"/>
                          <a:ea typeface="+mn-ea"/>
                          <a:cs typeface="+mn-cs"/>
                        </a:rPr>
                        <a:t>apply for this scheme? </a:t>
                      </a:r>
                      <a:endParaRPr lang="en-MY" dirty="0"/>
                    </a:p>
                  </a:txBody>
                  <a:tcPr/>
                </a:tc>
              </a:tr>
              <a:tr h="370840">
                <a:tc>
                  <a:txBody>
                    <a:bodyPr/>
                    <a:lstStyle/>
                    <a:p>
                      <a:pPr algn="ctr"/>
                      <a:r>
                        <a:rPr lang="en-US" dirty="0" err="1" smtClean="0"/>
                        <a:t>A6</a:t>
                      </a:r>
                      <a:r>
                        <a:rPr lang="en-US" dirty="0" smtClean="0"/>
                        <a:t>.</a:t>
                      </a:r>
                      <a:endParaRPr lang="en-MY" dirty="0"/>
                    </a:p>
                  </a:txBody>
                  <a:tcPr/>
                </a:tc>
                <a:tc>
                  <a:txBody>
                    <a:bodyPr/>
                    <a:lstStyle/>
                    <a:p>
                      <a:r>
                        <a:rPr lang="en-MY" sz="1800" kern="1200" dirty="0" smtClean="0">
                          <a:solidFill>
                            <a:schemeClr val="dk1"/>
                          </a:solidFill>
                          <a:latin typeface="+mn-lt"/>
                          <a:ea typeface="+mn-ea"/>
                          <a:cs typeface="+mn-cs"/>
                        </a:rPr>
                        <a:t>This scheme is </a:t>
                      </a:r>
                      <a:r>
                        <a:rPr lang="en-MY" sz="1800" b="1" kern="1200" dirty="0" smtClean="0">
                          <a:solidFill>
                            <a:srgbClr val="0000FF"/>
                          </a:solidFill>
                          <a:latin typeface="+mn-lt"/>
                          <a:ea typeface="+mn-ea"/>
                          <a:cs typeface="+mn-cs"/>
                        </a:rPr>
                        <a:t>ONLY open to permanent staff</a:t>
                      </a:r>
                      <a:r>
                        <a:rPr lang="en-MY" sz="1800" kern="1200" dirty="0" smtClean="0">
                          <a:solidFill>
                            <a:schemeClr val="dk1"/>
                          </a:solidFill>
                          <a:latin typeface="+mn-lt"/>
                          <a:ea typeface="+mn-ea"/>
                          <a:cs typeface="+mn-cs"/>
                        </a:rPr>
                        <a:t>. </a:t>
                      </a:r>
                    </a:p>
                    <a:p>
                      <a:endParaRPr lang="en-MY" sz="1800" kern="1200" dirty="0" smtClean="0">
                        <a:solidFill>
                          <a:schemeClr val="dk1"/>
                        </a:solidFill>
                        <a:latin typeface="+mn-lt"/>
                        <a:ea typeface="+mn-ea"/>
                        <a:cs typeface="+mn-cs"/>
                      </a:endParaRPr>
                    </a:p>
                    <a:p>
                      <a:r>
                        <a:rPr lang="en-MY" sz="1800" kern="1200" dirty="0" smtClean="0">
                          <a:solidFill>
                            <a:schemeClr val="dk1"/>
                          </a:solidFill>
                          <a:latin typeface="+mn-lt"/>
                          <a:ea typeface="+mn-ea"/>
                          <a:cs typeface="+mn-cs"/>
                        </a:rPr>
                        <a:t>However, a contract staff still can apply subject to credit assessment with normal rates of between 0.8% - 1.5% per month</a:t>
                      </a:r>
                      <a:r>
                        <a:rPr lang="en-MY" sz="1800" kern="1200" baseline="0" dirty="0" smtClean="0">
                          <a:solidFill>
                            <a:schemeClr val="dk1"/>
                          </a:solidFill>
                          <a:latin typeface="+mn-lt"/>
                          <a:ea typeface="+mn-ea"/>
                          <a:cs typeface="+mn-cs"/>
                        </a:rPr>
                        <a:t> or 9.6% - 18% per year.</a:t>
                      </a:r>
                      <a:endParaRPr lang="en-MY" dirty="0"/>
                    </a:p>
                  </a:txBody>
                  <a:tcPr/>
                </a:tc>
              </a:tr>
            </a:tbl>
          </a:graphicData>
        </a:graphic>
      </p:graphicFrame>
    </p:spTree>
    <p:extLst>
      <p:ext uri="{BB962C8B-B14F-4D97-AF65-F5344CB8AC3E}">
        <p14:creationId xmlns="" xmlns:p14="http://schemas.microsoft.com/office/powerpoint/2010/main" val="20654260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2"/>
          </p:nvPr>
        </p:nvSpPr>
        <p:spPr/>
        <p:txBody>
          <a:bodyPr/>
          <a:lstStyle/>
          <a:p>
            <a:fld id="{D728B9C1-7136-4975-927A-1831B36EEFB9}" type="slidenum">
              <a:rPr lang="en-US" smtClean="0"/>
              <a:pPr/>
              <a:t>16</a:t>
            </a:fld>
            <a:endParaRPr lang="en-US" dirty="0"/>
          </a:p>
        </p:txBody>
      </p:sp>
      <p:grpSp>
        <p:nvGrpSpPr>
          <p:cNvPr id="2" name="Group 5"/>
          <p:cNvGrpSpPr/>
          <p:nvPr/>
        </p:nvGrpSpPr>
        <p:grpSpPr>
          <a:xfrm>
            <a:off x="1565984" y="571480"/>
            <a:ext cx="6506478" cy="28800"/>
            <a:chOff x="857224" y="3714752"/>
            <a:chExt cx="6506478" cy="28800"/>
          </a:xfrm>
        </p:grpSpPr>
        <p:sp>
          <p:nvSpPr>
            <p:cNvPr id="7" name="Rectangle 6"/>
            <p:cNvSpPr/>
            <p:nvPr/>
          </p:nvSpPr>
          <p:spPr>
            <a:xfrm flipV="1">
              <a:off x="883702" y="3714752"/>
              <a:ext cx="6480000" cy="288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Arial" pitchFamily="34" charset="0"/>
                <a:cs typeface="Arial" pitchFamily="34" charset="0"/>
              </a:endParaRPr>
            </a:p>
          </p:txBody>
        </p:sp>
        <p:sp>
          <p:nvSpPr>
            <p:cNvPr id="8" name="Rectangle 7"/>
            <p:cNvSpPr/>
            <p:nvPr/>
          </p:nvSpPr>
          <p:spPr>
            <a:xfrm flipV="1">
              <a:off x="857224" y="3714752"/>
              <a:ext cx="1800000" cy="28800"/>
            </a:xfrm>
            <a:prstGeom prst="rect">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Arial" pitchFamily="34" charset="0"/>
                <a:cs typeface="Arial" pitchFamily="34" charset="0"/>
              </a:endParaRPr>
            </a:p>
          </p:txBody>
        </p:sp>
      </p:grpSp>
      <p:sp>
        <p:nvSpPr>
          <p:cNvPr id="9" name="Rectangle 8"/>
          <p:cNvSpPr/>
          <p:nvPr/>
        </p:nvSpPr>
        <p:spPr>
          <a:xfrm>
            <a:off x="1571604" y="-13295"/>
            <a:ext cx="6500858" cy="584775"/>
          </a:xfrm>
          <a:prstGeom prst="rect">
            <a:avLst/>
          </a:prstGeom>
          <a:noFill/>
        </p:spPr>
        <p:txBody>
          <a:bodyPr wrap="square" lIns="91440" tIns="45720" rIns="91440" bIns="45720">
            <a:spAutoFit/>
          </a:bodyPr>
          <a:lstStyle/>
          <a:p>
            <a:pPr algn="ctr"/>
            <a:r>
              <a:rPr lang="en-US" sz="3200" b="1" dirty="0" smtClean="0">
                <a:latin typeface="+mj-lt"/>
              </a:rPr>
              <a:t>Frequently Asked Questions (FAQ)</a:t>
            </a:r>
            <a:endParaRPr lang="en-US" sz="3200" b="1" dirty="0">
              <a:latin typeface="+mj-lt"/>
            </a:endParaRPr>
          </a:p>
        </p:txBody>
      </p:sp>
      <p:graphicFrame>
        <p:nvGraphicFramePr>
          <p:cNvPr id="20" name="Table 19"/>
          <p:cNvGraphicFramePr>
            <a:graphicFrameLocks noGrp="1"/>
          </p:cNvGraphicFramePr>
          <p:nvPr/>
        </p:nvGraphicFramePr>
        <p:xfrm>
          <a:off x="428596" y="928670"/>
          <a:ext cx="8501122" cy="4668520"/>
        </p:xfrm>
        <a:graphic>
          <a:graphicData uri="http://schemas.openxmlformats.org/drawingml/2006/table">
            <a:tbl>
              <a:tblPr firstRow="1" bandRow="1">
                <a:tableStyleId>{5C22544A-7EE6-4342-B048-85BDC9FD1C3A}</a:tableStyleId>
              </a:tblPr>
              <a:tblGrid>
                <a:gridCol w="785818"/>
                <a:gridCol w="7715304"/>
              </a:tblGrid>
              <a:tr h="370840">
                <a:tc>
                  <a:txBody>
                    <a:bodyPr/>
                    <a:lstStyle/>
                    <a:p>
                      <a:pPr algn="ctr"/>
                      <a:endParaRPr lang="en-MY" dirty="0"/>
                    </a:p>
                  </a:txBody>
                  <a:tcPr>
                    <a:solidFill>
                      <a:srgbClr val="CC3399"/>
                    </a:solidFill>
                  </a:tcPr>
                </a:tc>
                <a:tc>
                  <a:txBody>
                    <a:bodyPr/>
                    <a:lstStyle/>
                    <a:p>
                      <a:r>
                        <a:rPr lang="en-US" dirty="0" smtClean="0"/>
                        <a:t>Questions</a:t>
                      </a:r>
                      <a:r>
                        <a:rPr lang="en-US" baseline="0" dirty="0" smtClean="0"/>
                        <a:t> / Answers</a:t>
                      </a:r>
                      <a:endParaRPr lang="en-MY" dirty="0"/>
                    </a:p>
                  </a:txBody>
                  <a:tcPr>
                    <a:solidFill>
                      <a:srgbClr val="CC3399"/>
                    </a:solidFill>
                  </a:tcPr>
                </a:tc>
              </a:tr>
              <a:tr h="370840">
                <a:tc>
                  <a:txBody>
                    <a:bodyPr/>
                    <a:lstStyle/>
                    <a:p>
                      <a:pPr algn="ctr"/>
                      <a:r>
                        <a:rPr lang="en-US" b="1" dirty="0" err="1" smtClean="0"/>
                        <a:t>Q7</a:t>
                      </a:r>
                      <a:r>
                        <a:rPr lang="en-US" b="1" dirty="0" smtClean="0"/>
                        <a:t>.</a:t>
                      </a:r>
                      <a:endParaRPr lang="en-MY"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1800" b="1" kern="1200" dirty="0" smtClean="0">
                          <a:solidFill>
                            <a:schemeClr val="dk1"/>
                          </a:solidFill>
                          <a:latin typeface="+mn-lt"/>
                          <a:ea typeface="+mn-ea"/>
                          <a:cs typeface="+mn-cs"/>
                        </a:rPr>
                        <a:t>What are the </a:t>
                      </a:r>
                      <a:r>
                        <a:rPr lang="en-MY" sz="1800" b="1" kern="1200" dirty="0" smtClean="0">
                          <a:solidFill>
                            <a:srgbClr val="0000FF"/>
                          </a:solidFill>
                          <a:latin typeface="+mn-lt"/>
                          <a:ea typeface="+mn-ea"/>
                          <a:cs typeface="+mn-cs"/>
                        </a:rPr>
                        <a:t>mandatory</a:t>
                      </a:r>
                      <a:r>
                        <a:rPr lang="en-MY" sz="1800" b="1" kern="1200" dirty="0" smtClean="0">
                          <a:solidFill>
                            <a:schemeClr val="dk1"/>
                          </a:solidFill>
                          <a:latin typeface="+mn-lt"/>
                          <a:ea typeface="+mn-ea"/>
                          <a:cs typeface="+mn-cs"/>
                        </a:rPr>
                        <a:t> information to be submitted to entitle for the special rate?</a:t>
                      </a:r>
                      <a:endParaRPr lang="en-MY" sz="1800" kern="1200" dirty="0" smtClean="0">
                        <a:solidFill>
                          <a:schemeClr val="dk1"/>
                        </a:solidFill>
                        <a:latin typeface="+mn-lt"/>
                        <a:ea typeface="+mn-ea"/>
                        <a:cs typeface="+mn-cs"/>
                      </a:endParaRPr>
                    </a:p>
                  </a:txBody>
                  <a:tcPr/>
                </a:tc>
              </a:tr>
              <a:tr h="370840">
                <a:tc>
                  <a:txBody>
                    <a:bodyPr/>
                    <a:lstStyle/>
                    <a:p>
                      <a:pPr algn="ctr"/>
                      <a:r>
                        <a:rPr lang="en-US" dirty="0" err="1" smtClean="0"/>
                        <a:t>A7</a:t>
                      </a:r>
                      <a:r>
                        <a:rPr lang="en-US" dirty="0" smtClean="0"/>
                        <a:t>.</a:t>
                      </a:r>
                      <a:endParaRPr lang="en-MY" dirty="0"/>
                    </a:p>
                  </a:txBody>
                  <a:tcPr/>
                </a:tc>
                <a:tc>
                  <a:txBody>
                    <a:bodyPr/>
                    <a:lstStyle/>
                    <a:p>
                      <a:r>
                        <a:rPr lang="en-MY" sz="1800" kern="1200" dirty="0" smtClean="0">
                          <a:solidFill>
                            <a:schemeClr val="dk1"/>
                          </a:solidFill>
                          <a:latin typeface="+mn-lt"/>
                          <a:ea typeface="+mn-ea"/>
                          <a:cs typeface="+mn-cs"/>
                        </a:rPr>
                        <a:t>Other than the mandatory details as specified in the web e-form, you MUST comply to the other </a:t>
                      </a:r>
                      <a:r>
                        <a:rPr lang="en-MY" sz="1800" b="1" kern="1200" dirty="0" smtClean="0">
                          <a:solidFill>
                            <a:srgbClr val="0000FF"/>
                          </a:solidFill>
                          <a:latin typeface="+mn-lt"/>
                          <a:ea typeface="+mn-ea"/>
                          <a:cs typeface="+mn-cs"/>
                        </a:rPr>
                        <a:t>TWO (2) additional MANDATORY requirement </a:t>
                      </a:r>
                      <a:r>
                        <a:rPr lang="en-MY" sz="1800" kern="1200" dirty="0" smtClean="0">
                          <a:solidFill>
                            <a:schemeClr val="dk1"/>
                          </a:solidFill>
                          <a:latin typeface="+mn-lt"/>
                          <a:ea typeface="+mn-ea"/>
                          <a:cs typeface="+mn-cs"/>
                        </a:rPr>
                        <a:t>:</a:t>
                      </a:r>
                    </a:p>
                    <a:p>
                      <a:r>
                        <a:rPr lang="en-MY" sz="1800" kern="1200" dirty="0" smtClean="0">
                          <a:solidFill>
                            <a:schemeClr val="dk1"/>
                          </a:solidFill>
                          <a:latin typeface="+mn-lt"/>
                          <a:ea typeface="+mn-ea"/>
                          <a:cs typeface="+mn-cs"/>
                        </a:rPr>
                        <a:t> </a:t>
                      </a:r>
                    </a:p>
                    <a:p>
                      <a:pPr lvl="0"/>
                      <a:r>
                        <a:rPr lang="en-MY" sz="1800" kern="1200" dirty="0" smtClean="0">
                          <a:solidFill>
                            <a:schemeClr val="dk1"/>
                          </a:solidFill>
                          <a:latin typeface="+mn-lt"/>
                          <a:ea typeface="+mn-ea"/>
                          <a:cs typeface="+mn-cs"/>
                        </a:rPr>
                        <a:t>(1)  Ensure only the given </a:t>
                      </a:r>
                      <a:r>
                        <a:rPr lang="en-MY" sz="1800" b="1" kern="1200" dirty="0" smtClean="0">
                          <a:solidFill>
                            <a:schemeClr val="dk1"/>
                          </a:solidFill>
                          <a:latin typeface="+mn-lt"/>
                          <a:ea typeface="+mn-ea"/>
                          <a:cs typeface="+mn-cs"/>
                        </a:rPr>
                        <a:t>Promotion Code </a:t>
                      </a:r>
                      <a:r>
                        <a:rPr lang="en-MY" sz="1800" kern="1200" dirty="0" smtClean="0">
                          <a:solidFill>
                            <a:schemeClr val="dk1"/>
                          </a:solidFill>
                          <a:latin typeface="+mn-lt"/>
                          <a:ea typeface="+mn-ea"/>
                          <a:cs typeface="+mn-cs"/>
                        </a:rPr>
                        <a:t>is entered</a:t>
                      </a:r>
                    </a:p>
                    <a:p>
                      <a:pPr lvl="0"/>
                      <a:r>
                        <a:rPr lang="en-MY" sz="1800" kern="1200" dirty="0" smtClean="0">
                          <a:solidFill>
                            <a:schemeClr val="dk1"/>
                          </a:solidFill>
                          <a:latin typeface="+mn-lt"/>
                          <a:ea typeface="+mn-ea"/>
                          <a:cs typeface="+mn-cs"/>
                        </a:rPr>
                        <a:t>(2)  Scan and upload your standard format of </a:t>
                      </a:r>
                      <a:r>
                        <a:rPr lang="en-MY" sz="1800" b="1" kern="1200" dirty="0" smtClean="0">
                          <a:solidFill>
                            <a:schemeClr val="dk1"/>
                          </a:solidFill>
                          <a:latin typeface="+mn-lt"/>
                          <a:ea typeface="+mn-ea"/>
                          <a:cs typeface="+mn-cs"/>
                        </a:rPr>
                        <a:t>Verification of Permanent </a:t>
                      </a:r>
                      <a:br>
                        <a:rPr lang="en-MY" sz="1800" b="1" kern="1200" dirty="0" smtClean="0">
                          <a:solidFill>
                            <a:schemeClr val="dk1"/>
                          </a:solidFill>
                          <a:latin typeface="+mn-lt"/>
                          <a:ea typeface="+mn-ea"/>
                          <a:cs typeface="+mn-cs"/>
                        </a:rPr>
                      </a:br>
                      <a:r>
                        <a:rPr lang="en-MY" sz="1800" b="1" kern="1200" dirty="0" smtClean="0">
                          <a:solidFill>
                            <a:schemeClr val="dk1"/>
                          </a:solidFill>
                          <a:latin typeface="+mn-lt"/>
                          <a:ea typeface="+mn-ea"/>
                          <a:cs typeface="+mn-cs"/>
                        </a:rPr>
                        <a:t>       Employment Letter </a:t>
                      </a:r>
                      <a:r>
                        <a:rPr lang="en-MY" sz="1800" kern="1200" dirty="0" smtClean="0">
                          <a:solidFill>
                            <a:schemeClr val="dk1"/>
                          </a:solidFill>
                          <a:latin typeface="+mn-lt"/>
                          <a:ea typeface="+mn-ea"/>
                          <a:cs typeface="+mn-cs"/>
                        </a:rPr>
                        <a:t/>
                      </a:r>
                      <a:br>
                        <a:rPr lang="en-MY" sz="1800" kern="1200" dirty="0" smtClean="0">
                          <a:solidFill>
                            <a:schemeClr val="dk1"/>
                          </a:solidFill>
                          <a:latin typeface="+mn-lt"/>
                          <a:ea typeface="+mn-ea"/>
                          <a:cs typeface="+mn-cs"/>
                        </a:rPr>
                      </a:br>
                      <a:r>
                        <a:rPr lang="en-MY" sz="1800" kern="1200" dirty="0" smtClean="0">
                          <a:solidFill>
                            <a:schemeClr val="dk1"/>
                          </a:solidFill>
                          <a:latin typeface="+mn-lt"/>
                          <a:ea typeface="+mn-ea"/>
                          <a:cs typeface="+mn-cs"/>
                        </a:rPr>
                        <a:t>       (To be printed on the Company Letterhead,</a:t>
                      </a:r>
                      <a:r>
                        <a:rPr lang="en-MY" sz="1800" kern="1200" baseline="0" dirty="0" smtClean="0">
                          <a:solidFill>
                            <a:schemeClr val="dk1"/>
                          </a:solidFill>
                          <a:latin typeface="+mn-lt"/>
                          <a:ea typeface="+mn-ea"/>
                          <a:cs typeface="+mn-cs"/>
                        </a:rPr>
                        <a:t> to be </a:t>
                      </a:r>
                      <a:r>
                        <a:rPr lang="en-MY" sz="1800" b="1" u="sng" kern="1200" dirty="0" smtClean="0">
                          <a:solidFill>
                            <a:schemeClr val="dk1"/>
                          </a:solidFill>
                          <a:latin typeface="+mn-lt"/>
                          <a:ea typeface="+mn-ea"/>
                          <a:cs typeface="+mn-cs"/>
                        </a:rPr>
                        <a:t>signed and stamped by </a:t>
                      </a:r>
                      <a:br>
                        <a:rPr lang="en-MY" sz="1800" b="1" u="sng" kern="1200" dirty="0" smtClean="0">
                          <a:solidFill>
                            <a:schemeClr val="dk1"/>
                          </a:solidFill>
                          <a:latin typeface="+mn-lt"/>
                          <a:ea typeface="+mn-ea"/>
                          <a:cs typeface="+mn-cs"/>
                        </a:rPr>
                      </a:br>
                      <a:r>
                        <a:rPr lang="en-MY" sz="1800" b="1" u="none" kern="1200" dirty="0" smtClean="0">
                          <a:solidFill>
                            <a:schemeClr val="dk1"/>
                          </a:solidFill>
                          <a:latin typeface="+mn-lt"/>
                          <a:ea typeface="+mn-ea"/>
                          <a:cs typeface="+mn-cs"/>
                        </a:rPr>
                        <a:t>       </a:t>
                      </a:r>
                      <a:r>
                        <a:rPr lang="en-MY" sz="1800" b="1" u="sng" kern="1200" dirty="0" smtClean="0">
                          <a:solidFill>
                            <a:schemeClr val="dk1"/>
                          </a:solidFill>
                          <a:latin typeface="+mn-lt"/>
                          <a:ea typeface="+mn-ea"/>
                          <a:cs typeface="+mn-cs"/>
                        </a:rPr>
                        <a:t>HR</a:t>
                      </a:r>
                      <a:r>
                        <a:rPr lang="en-MY" sz="1800" kern="1200" dirty="0" smtClean="0">
                          <a:solidFill>
                            <a:schemeClr val="dk1"/>
                          </a:solidFill>
                          <a:latin typeface="+mn-lt"/>
                          <a:ea typeface="+mn-ea"/>
                          <a:cs typeface="+mn-cs"/>
                        </a:rPr>
                        <a:t>)</a:t>
                      </a:r>
                    </a:p>
                    <a:p>
                      <a:r>
                        <a:rPr lang="en-MY" sz="1800" kern="1200" dirty="0" smtClean="0">
                          <a:solidFill>
                            <a:schemeClr val="dk1"/>
                          </a:solidFill>
                          <a:latin typeface="+mn-lt"/>
                          <a:ea typeface="+mn-ea"/>
                          <a:cs typeface="+mn-cs"/>
                        </a:rPr>
                        <a:t> </a:t>
                      </a:r>
                    </a:p>
                    <a:p>
                      <a:pPr lvl="0"/>
                      <a:r>
                        <a:rPr lang="en-MY" sz="1800" i="1" u="sng" kern="1200" dirty="0" smtClean="0">
                          <a:solidFill>
                            <a:srgbClr val="0000FF"/>
                          </a:solidFill>
                          <a:latin typeface="+mn-lt"/>
                          <a:ea typeface="+mn-ea"/>
                          <a:cs typeface="+mn-cs"/>
                        </a:rPr>
                        <a:t>Appendix A : </a:t>
                      </a:r>
                      <a:r>
                        <a:rPr lang="en-MY" sz="1800" i="1" kern="1200" dirty="0" smtClean="0">
                          <a:solidFill>
                            <a:schemeClr val="dk1"/>
                          </a:solidFill>
                          <a:latin typeface="+mn-lt"/>
                          <a:ea typeface="+mn-ea"/>
                          <a:cs typeface="+mn-cs"/>
                        </a:rPr>
                        <a:t>Standard Verification of Permanent Employment Letter Template</a:t>
                      </a:r>
                    </a:p>
                    <a:p>
                      <a:pPr lvl="0"/>
                      <a:endParaRPr lang="en-MY" sz="1800" kern="1200" dirty="0" smtClean="0">
                        <a:solidFill>
                          <a:schemeClr val="dk1"/>
                        </a:solidFill>
                        <a:latin typeface="+mn-lt"/>
                        <a:ea typeface="+mn-ea"/>
                        <a:cs typeface="+mn-cs"/>
                      </a:endParaRPr>
                    </a:p>
                    <a:p>
                      <a:pPr lvl="0"/>
                      <a:r>
                        <a:rPr lang="en-MY" sz="1800" i="1" u="sng" kern="1200" dirty="0" smtClean="0">
                          <a:solidFill>
                            <a:srgbClr val="0000FF"/>
                          </a:solidFill>
                          <a:latin typeface="+mn-lt"/>
                          <a:ea typeface="+mn-ea"/>
                          <a:cs typeface="+mn-cs"/>
                        </a:rPr>
                        <a:t>Appendix B : </a:t>
                      </a:r>
                      <a:r>
                        <a:rPr lang="en-MY" sz="1800" i="1" kern="1200" dirty="0" smtClean="0">
                          <a:solidFill>
                            <a:schemeClr val="dk1"/>
                          </a:solidFill>
                          <a:latin typeface="+mn-lt"/>
                          <a:ea typeface="+mn-ea"/>
                          <a:cs typeface="+mn-cs"/>
                        </a:rPr>
                        <a:t>Sample completed Verification of Permanent</a:t>
                      </a:r>
                      <a:r>
                        <a:rPr lang="en-MY" sz="1800" i="1" kern="1200" baseline="0" dirty="0" smtClean="0">
                          <a:solidFill>
                            <a:schemeClr val="dk1"/>
                          </a:solidFill>
                          <a:latin typeface="+mn-lt"/>
                          <a:ea typeface="+mn-ea"/>
                          <a:cs typeface="+mn-cs"/>
                        </a:rPr>
                        <a:t> </a:t>
                      </a:r>
                      <a:r>
                        <a:rPr lang="en-MY" sz="1800" i="1" kern="1200" dirty="0" smtClean="0">
                          <a:solidFill>
                            <a:schemeClr val="dk1"/>
                          </a:solidFill>
                          <a:latin typeface="+mn-lt"/>
                          <a:ea typeface="+mn-ea"/>
                          <a:cs typeface="+mn-cs"/>
                        </a:rPr>
                        <a:t>Employment</a:t>
                      </a:r>
                      <a:r>
                        <a:rPr lang="en-MY" sz="1800" i="1" kern="1200" baseline="0" dirty="0" smtClean="0">
                          <a:solidFill>
                            <a:schemeClr val="dk1"/>
                          </a:solidFill>
                          <a:latin typeface="+mn-lt"/>
                          <a:ea typeface="+mn-ea"/>
                          <a:cs typeface="+mn-cs"/>
                        </a:rPr>
                        <a:t> </a:t>
                      </a:r>
                      <a:r>
                        <a:rPr lang="en-MY" sz="1800" i="1" kern="1200" dirty="0" smtClean="0">
                          <a:solidFill>
                            <a:schemeClr val="dk1"/>
                          </a:solidFill>
                          <a:latin typeface="+mn-lt"/>
                          <a:ea typeface="+mn-ea"/>
                          <a:cs typeface="+mn-cs"/>
                        </a:rPr>
                        <a:t>Letter.</a:t>
                      </a:r>
                      <a:endParaRPr lang="en-MY" sz="1800" kern="12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MY" sz="1800" kern="1200" dirty="0" smtClean="0">
                        <a:solidFill>
                          <a:schemeClr val="dk1"/>
                        </a:solidFill>
                        <a:latin typeface="+mn-lt"/>
                        <a:ea typeface="+mn-ea"/>
                        <a:cs typeface="+mn-cs"/>
                      </a:endParaRPr>
                    </a:p>
                  </a:txBody>
                  <a:tcPr/>
                </a:tc>
              </a:tr>
            </a:tbl>
          </a:graphicData>
        </a:graphic>
      </p:graphicFrame>
    </p:spTree>
    <p:extLst>
      <p:ext uri="{BB962C8B-B14F-4D97-AF65-F5344CB8AC3E}">
        <p14:creationId xmlns="" xmlns:p14="http://schemas.microsoft.com/office/powerpoint/2010/main" val="20654260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2"/>
          </p:nvPr>
        </p:nvSpPr>
        <p:spPr/>
        <p:txBody>
          <a:bodyPr/>
          <a:lstStyle/>
          <a:p>
            <a:fld id="{D728B9C1-7136-4975-927A-1831B36EEFB9}" type="slidenum">
              <a:rPr lang="en-US" smtClean="0"/>
              <a:pPr/>
              <a:t>17</a:t>
            </a:fld>
            <a:endParaRPr lang="en-US" dirty="0"/>
          </a:p>
        </p:txBody>
      </p:sp>
      <p:grpSp>
        <p:nvGrpSpPr>
          <p:cNvPr id="2" name="Group 5"/>
          <p:cNvGrpSpPr/>
          <p:nvPr/>
        </p:nvGrpSpPr>
        <p:grpSpPr>
          <a:xfrm>
            <a:off x="1565984" y="571480"/>
            <a:ext cx="6506478" cy="28800"/>
            <a:chOff x="857224" y="3714752"/>
            <a:chExt cx="6506478" cy="28800"/>
          </a:xfrm>
        </p:grpSpPr>
        <p:sp>
          <p:nvSpPr>
            <p:cNvPr id="7" name="Rectangle 6"/>
            <p:cNvSpPr/>
            <p:nvPr/>
          </p:nvSpPr>
          <p:spPr>
            <a:xfrm flipV="1">
              <a:off x="883702" y="3714752"/>
              <a:ext cx="6480000" cy="288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Arial" pitchFamily="34" charset="0"/>
                <a:cs typeface="Arial" pitchFamily="34" charset="0"/>
              </a:endParaRPr>
            </a:p>
          </p:txBody>
        </p:sp>
        <p:sp>
          <p:nvSpPr>
            <p:cNvPr id="8" name="Rectangle 7"/>
            <p:cNvSpPr/>
            <p:nvPr/>
          </p:nvSpPr>
          <p:spPr>
            <a:xfrm flipV="1">
              <a:off x="857224" y="3714752"/>
              <a:ext cx="1800000" cy="28800"/>
            </a:xfrm>
            <a:prstGeom prst="rect">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Arial" pitchFamily="34" charset="0"/>
                <a:cs typeface="Arial" pitchFamily="34" charset="0"/>
              </a:endParaRPr>
            </a:p>
          </p:txBody>
        </p:sp>
      </p:grpSp>
      <p:sp>
        <p:nvSpPr>
          <p:cNvPr id="9" name="Rectangle 8"/>
          <p:cNvSpPr/>
          <p:nvPr/>
        </p:nvSpPr>
        <p:spPr>
          <a:xfrm>
            <a:off x="1571604" y="-13295"/>
            <a:ext cx="6500858" cy="584775"/>
          </a:xfrm>
          <a:prstGeom prst="rect">
            <a:avLst/>
          </a:prstGeom>
          <a:noFill/>
        </p:spPr>
        <p:txBody>
          <a:bodyPr wrap="square" lIns="91440" tIns="45720" rIns="91440" bIns="45720">
            <a:spAutoFit/>
          </a:bodyPr>
          <a:lstStyle/>
          <a:p>
            <a:pPr algn="ctr"/>
            <a:r>
              <a:rPr lang="en-US" sz="3200" b="1" dirty="0" smtClean="0">
                <a:latin typeface="+mj-lt"/>
              </a:rPr>
              <a:t>Frequently Asked Questions (FAQ)</a:t>
            </a:r>
            <a:endParaRPr lang="en-US" sz="3200" b="1" dirty="0">
              <a:latin typeface="+mj-lt"/>
            </a:endParaRPr>
          </a:p>
        </p:txBody>
      </p:sp>
      <p:graphicFrame>
        <p:nvGraphicFramePr>
          <p:cNvPr id="20" name="Table 19"/>
          <p:cNvGraphicFramePr>
            <a:graphicFrameLocks noGrp="1"/>
          </p:cNvGraphicFramePr>
          <p:nvPr/>
        </p:nvGraphicFramePr>
        <p:xfrm>
          <a:off x="428596" y="928670"/>
          <a:ext cx="8501122" cy="4140200"/>
        </p:xfrm>
        <a:graphic>
          <a:graphicData uri="http://schemas.openxmlformats.org/drawingml/2006/table">
            <a:tbl>
              <a:tblPr firstRow="1" bandRow="1">
                <a:tableStyleId>{5C22544A-7EE6-4342-B048-85BDC9FD1C3A}</a:tableStyleId>
              </a:tblPr>
              <a:tblGrid>
                <a:gridCol w="785818"/>
                <a:gridCol w="7715304"/>
              </a:tblGrid>
              <a:tr h="370840">
                <a:tc>
                  <a:txBody>
                    <a:bodyPr/>
                    <a:lstStyle/>
                    <a:p>
                      <a:pPr algn="ctr"/>
                      <a:endParaRPr lang="en-MY" dirty="0"/>
                    </a:p>
                  </a:txBody>
                  <a:tcPr>
                    <a:solidFill>
                      <a:srgbClr val="CC3399"/>
                    </a:solidFill>
                  </a:tcPr>
                </a:tc>
                <a:tc>
                  <a:txBody>
                    <a:bodyPr/>
                    <a:lstStyle/>
                    <a:p>
                      <a:r>
                        <a:rPr lang="en-US" dirty="0" smtClean="0"/>
                        <a:t>Questions</a:t>
                      </a:r>
                      <a:r>
                        <a:rPr lang="en-US" baseline="0" dirty="0" smtClean="0"/>
                        <a:t> / Answers</a:t>
                      </a:r>
                      <a:endParaRPr lang="en-MY" dirty="0"/>
                    </a:p>
                  </a:txBody>
                  <a:tcPr>
                    <a:solidFill>
                      <a:srgbClr val="CC3399"/>
                    </a:solidFill>
                  </a:tcPr>
                </a:tc>
              </a:tr>
              <a:tr h="370840">
                <a:tc>
                  <a:txBody>
                    <a:bodyPr/>
                    <a:lstStyle/>
                    <a:p>
                      <a:pPr algn="ctr"/>
                      <a:r>
                        <a:rPr lang="en-US" b="1" dirty="0" err="1" smtClean="0"/>
                        <a:t>Q8</a:t>
                      </a:r>
                      <a:r>
                        <a:rPr lang="en-US" b="1" dirty="0" smtClean="0"/>
                        <a:t>.</a:t>
                      </a:r>
                      <a:endParaRPr lang="en-MY"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1800" b="1" kern="1200" dirty="0" smtClean="0">
                          <a:solidFill>
                            <a:schemeClr val="dk1"/>
                          </a:solidFill>
                          <a:latin typeface="+mn-lt"/>
                          <a:ea typeface="+mn-ea"/>
                          <a:cs typeface="+mn-cs"/>
                        </a:rPr>
                        <a:t>What is the </a:t>
                      </a:r>
                      <a:r>
                        <a:rPr lang="en-MY" sz="1800" b="1" kern="1200" dirty="0" smtClean="0">
                          <a:solidFill>
                            <a:srgbClr val="0000FF"/>
                          </a:solidFill>
                          <a:latin typeface="+mn-lt"/>
                          <a:ea typeface="+mn-ea"/>
                          <a:cs typeface="+mn-cs"/>
                        </a:rPr>
                        <a:t>Promotion Code </a:t>
                      </a:r>
                      <a:r>
                        <a:rPr lang="en-MY" sz="1800" b="1" kern="1200" dirty="0" smtClean="0">
                          <a:solidFill>
                            <a:schemeClr val="dk1"/>
                          </a:solidFill>
                          <a:latin typeface="+mn-lt"/>
                          <a:ea typeface="+mn-ea"/>
                          <a:cs typeface="+mn-cs"/>
                        </a:rPr>
                        <a:t>to be entered in the web application page?</a:t>
                      </a:r>
                      <a:endParaRPr lang="en-MY" sz="1800" kern="1200" dirty="0" smtClean="0">
                        <a:solidFill>
                          <a:schemeClr val="dk1"/>
                        </a:solidFill>
                        <a:latin typeface="+mn-lt"/>
                        <a:ea typeface="+mn-ea"/>
                        <a:cs typeface="+mn-cs"/>
                      </a:endParaRPr>
                    </a:p>
                  </a:txBody>
                  <a:tcPr/>
                </a:tc>
              </a:tr>
              <a:tr h="370840">
                <a:tc>
                  <a:txBody>
                    <a:bodyPr/>
                    <a:lstStyle/>
                    <a:p>
                      <a:pPr algn="ctr"/>
                      <a:r>
                        <a:rPr lang="en-US" dirty="0" err="1" smtClean="0"/>
                        <a:t>A8</a:t>
                      </a:r>
                      <a:r>
                        <a:rPr lang="en-US" dirty="0" smtClean="0"/>
                        <a:t>.</a:t>
                      </a:r>
                      <a:endParaRPr lang="en-MY" dirty="0"/>
                    </a:p>
                  </a:txBody>
                  <a:tcPr/>
                </a:tc>
                <a:tc>
                  <a:txBody>
                    <a:bodyPr/>
                    <a:lstStyle/>
                    <a:p>
                      <a:r>
                        <a:rPr lang="en-MY" sz="1800" kern="1200" dirty="0" smtClean="0">
                          <a:solidFill>
                            <a:schemeClr val="dk1"/>
                          </a:solidFill>
                          <a:latin typeface="+mn-lt"/>
                          <a:ea typeface="+mn-ea"/>
                          <a:cs typeface="+mn-cs"/>
                        </a:rPr>
                        <a:t>The Promotion Code is </a:t>
                      </a:r>
                      <a:r>
                        <a:rPr lang="en-MY" sz="1800" b="1" kern="1200" dirty="0" err="1" smtClean="0">
                          <a:solidFill>
                            <a:srgbClr val="0000FF"/>
                          </a:solidFill>
                          <a:latin typeface="+mn-lt"/>
                          <a:ea typeface="+mn-ea"/>
                          <a:cs typeface="+mn-cs"/>
                        </a:rPr>
                        <a:t>AEONPF01</a:t>
                      </a:r>
                      <a:endParaRPr lang="en-MY" dirty="0">
                        <a:solidFill>
                          <a:srgbClr val="0000FF"/>
                        </a:solidFill>
                      </a:endParaRPr>
                    </a:p>
                  </a:txBody>
                  <a:tcPr/>
                </a:tc>
              </a:tr>
              <a:tr h="370840">
                <a:tc>
                  <a:txBody>
                    <a:bodyPr/>
                    <a:lstStyle/>
                    <a:p>
                      <a:pPr algn="ctr"/>
                      <a:endParaRPr lang="en-MY" b="1" dirty="0"/>
                    </a:p>
                  </a:txBody>
                  <a:tcPr/>
                </a:tc>
                <a:tc>
                  <a:txBody>
                    <a:bodyPr/>
                    <a:lstStyle/>
                    <a:p>
                      <a:endParaRPr lang="en-MY" b="1" dirty="0"/>
                    </a:p>
                  </a:txBody>
                  <a:tcPr/>
                </a:tc>
              </a:tr>
              <a:tr h="370840">
                <a:tc>
                  <a:txBody>
                    <a:bodyPr/>
                    <a:lstStyle/>
                    <a:p>
                      <a:pPr algn="ctr"/>
                      <a:r>
                        <a:rPr lang="en-US" b="1" dirty="0" err="1" smtClean="0"/>
                        <a:t>Q9</a:t>
                      </a:r>
                      <a:r>
                        <a:rPr lang="en-US" b="1" dirty="0" smtClean="0"/>
                        <a:t>.</a:t>
                      </a:r>
                      <a:endParaRPr lang="en-MY"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1800" b="1" kern="1200" dirty="0" smtClean="0">
                          <a:solidFill>
                            <a:schemeClr val="dk1"/>
                          </a:solidFill>
                          <a:latin typeface="+mn-lt"/>
                          <a:ea typeface="+mn-ea"/>
                          <a:cs typeface="+mn-cs"/>
                        </a:rPr>
                        <a:t>Is there any additional terms and conditions for this special rate scheme?</a:t>
                      </a:r>
                      <a:endParaRPr lang="en-MY" sz="1800" kern="1200" dirty="0" smtClean="0">
                        <a:solidFill>
                          <a:schemeClr val="dk1"/>
                        </a:solidFill>
                        <a:latin typeface="+mn-lt"/>
                        <a:ea typeface="+mn-ea"/>
                        <a:cs typeface="+mn-cs"/>
                      </a:endParaRPr>
                    </a:p>
                  </a:txBody>
                  <a:tcPr/>
                </a:tc>
              </a:tr>
              <a:tr h="370840">
                <a:tc>
                  <a:txBody>
                    <a:bodyPr/>
                    <a:lstStyle/>
                    <a:p>
                      <a:pPr algn="ctr"/>
                      <a:r>
                        <a:rPr lang="en-US" dirty="0" err="1" smtClean="0"/>
                        <a:t>A9</a:t>
                      </a:r>
                      <a:r>
                        <a:rPr lang="en-US" dirty="0" smtClean="0"/>
                        <a:t>.</a:t>
                      </a:r>
                      <a:endParaRPr lang="en-MY" dirty="0"/>
                    </a:p>
                  </a:txBody>
                  <a:tcPr/>
                </a:tc>
                <a:tc>
                  <a:txBody>
                    <a:bodyPr/>
                    <a:lstStyle/>
                    <a:p>
                      <a:pPr algn="just"/>
                      <a:r>
                        <a:rPr lang="en-MY" sz="1800" kern="1200" dirty="0" smtClean="0">
                          <a:solidFill>
                            <a:schemeClr val="dk1"/>
                          </a:solidFill>
                          <a:latin typeface="+mn-lt"/>
                          <a:ea typeface="+mn-ea"/>
                          <a:cs typeface="+mn-cs"/>
                        </a:rPr>
                        <a:t>AEON Credit Personal Financing comes with standard terms and conditions which is available in AEON Credit website. You are advised to read and understand the standard Terms and Conditions prior to submitting your application.</a:t>
                      </a:r>
                    </a:p>
                    <a:p>
                      <a:pPr algn="just"/>
                      <a:r>
                        <a:rPr lang="en-MY" sz="1800" kern="1200" dirty="0" smtClean="0">
                          <a:solidFill>
                            <a:schemeClr val="dk1"/>
                          </a:solidFill>
                          <a:latin typeface="+mn-lt"/>
                          <a:ea typeface="+mn-ea"/>
                          <a:cs typeface="+mn-cs"/>
                        </a:rPr>
                        <a:t> </a:t>
                      </a:r>
                    </a:p>
                    <a:p>
                      <a:pPr algn="just"/>
                      <a:r>
                        <a:rPr lang="en-MY" sz="1800" kern="1200" dirty="0" smtClean="0">
                          <a:solidFill>
                            <a:schemeClr val="dk1"/>
                          </a:solidFill>
                          <a:latin typeface="+mn-lt"/>
                          <a:ea typeface="+mn-ea"/>
                          <a:cs typeface="+mn-cs"/>
                        </a:rPr>
                        <a:t>There will also be a standard set of Terms and Conditions in the Sales &amp; Purchase (</a:t>
                      </a:r>
                      <a:r>
                        <a:rPr lang="en-MY" sz="1800" kern="1200" dirty="0" err="1" smtClean="0">
                          <a:solidFill>
                            <a:schemeClr val="dk1"/>
                          </a:solidFill>
                          <a:latin typeface="+mn-lt"/>
                          <a:ea typeface="+mn-ea"/>
                          <a:cs typeface="+mn-cs"/>
                        </a:rPr>
                        <a:t>S&amp;P</a:t>
                      </a:r>
                      <a:r>
                        <a:rPr lang="en-MY" sz="1800" kern="1200" dirty="0" smtClean="0">
                          <a:solidFill>
                            <a:schemeClr val="dk1"/>
                          </a:solidFill>
                          <a:latin typeface="+mn-lt"/>
                          <a:ea typeface="+mn-ea"/>
                          <a:cs typeface="+mn-cs"/>
                        </a:rPr>
                        <a:t>) Agreement which will be printed when you visit any of our branch to sign the </a:t>
                      </a:r>
                      <a:r>
                        <a:rPr lang="en-MY" sz="1800" kern="1200" dirty="0" err="1" smtClean="0">
                          <a:solidFill>
                            <a:schemeClr val="dk1"/>
                          </a:solidFill>
                          <a:latin typeface="+mn-lt"/>
                          <a:ea typeface="+mn-ea"/>
                          <a:cs typeface="+mn-cs"/>
                        </a:rPr>
                        <a:t>S&amp;P</a:t>
                      </a:r>
                      <a:r>
                        <a:rPr lang="en-MY" sz="1800" kern="1200" dirty="0" smtClean="0">
                          <a:solidFill>
                            <a:schemeClr val="dk1"/>
                          </a:solidFill>
                          <a:latin typeface="+mn-lt"/>
                          <a:ea typeface="+mn-ea"/>
                          <a:cs typeface="+mn-cs"/>
                        </a:rPr>
                        <a:t>.</a:t>
                      </a:r>
                      <a:endParaRPr lang="en-MY" dirty="0"/>
                    </a:p>
                  </a:txBody>
                  <a:tcPr/>
                </a:tc>
              </a:tr>
            </a:tbl>
          </a:graphicData>
        </a:graphic>
      </p:graphicFrame>
    </p:spTree>
    <p:extLst>
      <p:ext uri="{BB962C8B-B14F-4D97-AF65-F5344CB8AC3E}">
        <p14:creationId xmlns="" xmlns:p14="http://schemas.microsoft.com/office/powerpoint/2010/main" val="20654260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2"/>
          </p:nvPr>
        </p:nvSpPr>
        <p:spPr/>
        <p:txBody>
          <a:bodyPr/>
          <a:lstStyle/>
          <a:p>
            <a:fld id="{D728B9C1-7136-4975-927A-1831B36EEFB9}" type="slidenum">
              <a:rPr lang="en-US" smtClean="0"/>
              <a:pPr/>
              <a:t>18</a:t>
            </a:fld>
            <a:endParaRPr lang="en-US" dirty="0"/>
          </a:p>
        </p:txBody>
      </p:sp>
      <p:grpSp>
        <p:nvGrpSpPr>
          <p:cNvPr id="2" name="Group 5"/>
          <p:cNvGrpSpPr/>
          <p:nvPr/>
        </p:nvGrpSpPr>
        <p:grpSpPr>
          <a:xfrm>
            <a:off x="1565984" y="571480"/>
            <a:ext cx="6506478" cy="28800"/>
            <a:chOff x="857224" y="3714752"/>
            <a:chExt cx="6506478" cy="28800"/>
          </a:xfrm>
        </p:grpSpPr>
        <p:sp>
          <p:nvSpPr>
            <p:cNvPr id="7" name="Rectangle 6"/>
            <p:cNvSpPr/>
            <p:nvPr/>
          </p:nvSpPr>
          <p:spPr>
            <a:xfrm flipV="1">
              <a:off x="883702" y="3714752"/>
              <a:ext cx="6480000" cy="288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Arial" pitchFamily="34" charset="0"/>
                <a:cs typeface="Arial" pitchFamily="34" charset="0"/>
              </a:endParaRPr>
            </a:p>
          </p:txBody>
        </p:sp>
        <p:sp>
          <p:nvSpPr>
            <p:cNvPr id="8" name="Rectangle 7"/>
            <p:cNvSpPr/>
            <p:nvPr/>
          </p:nvSpPr>
          <p:spPr>
            <a:xfrm flipV="1">
              <a:off x="857224" y="3714752"/>
              <a:ext cx="1800000" cy="28800"/>
            </a:xfrm>
            <a:prstGeom prst="rect">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Arial" pitchFamily="34" charset="0"/>
                <a:cs typeface="Arial" pitchFamily="34" charset="0"/>
              </a:endParaRPr>
            </a:p>
          </p:txBody>
        </p:sp>
      </p:grpSp>
      <p:sp>
        <p:nvSpPr>
          <p:cNvPr id="9" name="Rectangle 8"/>
          <p:cNvSpPr/>
          <p:nvPr/>
        </p:nvSpPr>
        <p:spPr>
          <a:xfrm>
            <a:off x="1571604" y="-13295"/>
            <a:ext cx="6500858" cy="584775"/>
          </a:xfrm>
          <a:prstGeom prst="rect">
            <a:avLst/>
          </a:prstGeom>
          <a:noFill/>
        </p:spPr>
        <p:txBody>
          <a:bodyPr wrap="square" lIns="91440" tIns="45720" rIns="91440" bIns="45720">
            <a:spAutoFit/>
          </a:bodyPr>
          <a:lstStyle/>
          <a:p>
            <a:pPr algn="ctr"/>
            <a:r>
              <a:rPr lang="en-US" sz="3200" b="1" dirty="0" smtClean="0">
                <a:latin typeface="+mj-lt"/>
              </a:rPr>
              <a:t>Frequently Asked Questions (FAQ)</a:t>
            </a:r>
            <a:endParaRPr lang="en-US" sz="3200" b="1" dirty="0">
              <a:latin typeface="+mj-lt"/>
            </a:endParaRPr>
          </a:p>
        </p:txBody>
      </p:sp>
      <p:graphicFrame>
        <p:nvGraphicFramePr>
          <p:cNvPr id="20" name="Table 19"/>
          <p:cNvGraphicFramePr>
            <a:graphicFrameLocks noGrp="1"/>
          </p:cNvGraphicFramePr>
          <p:nvPr/>
        </p:nvGraphicFramePr>
        <p:xfrm>
          <a:off x="428596" y="928670"/>
          <a:ext cx="8501122" cy="5501640"/>
        </p:xfrm>
        <a:graphic>
          <a:graphicData uri="http://schemas.openxmlformats.org/drawingml/2006/table">
            <a:tbl>
              <a:tblPr firstRow="1" bandRow="1">
                <a:tableStyleId>{5C22544A-7EE6-4342-B048-85BDC9FD1C3A}</a:tableStyleId>
              </a:tblPr>
              <a:tblGrid>
                <a:gridCol w="785818"/>
                <a:gridCol w="7715304"/>
              </a:tblGrid>
              <a:tr h="370840">
                <a:tc>
                  <a:txBody>
                    <a:bodyPr/>
                    <a:lstStyle/>
                    <a:p>
                      <a:pPr algn="ctr"/>
                      <a:endParaRPr lang="en-MY" dirty="0"/>
                    </a:p>
                  </a:txBody>
                  <a:tcPr>
                    <a:solidFill>
                      <a:srgbClr val="CC3399"/>
                    </a:solidFill>
                  </a:tcPr>
                </a:tc>
                <a:tc>
                  <a:txBody>
                    <a:bodyPr/>
                    <a:lstStyle/>
                    <a:p>
                      <a:r>
                        <a:rPr lang="en-US" dirty="0" smtClean="0"/>
                        <a:t>Questions</a:t>
                      </a:r>
                      <a:r>
                        <a:rPr lang="en-US" baseline="0" dirty="0" smtClean="0"/>
                        <a:t> / Answers</a:t>
                      </a:r>
                      <a:endParaRPr lang="en-MY" dirty="0"/>
                    </a:p>
                  </a:txBody>
                  <a:tcPr>
                    <a:solidFill>
                      <a:srgbClr val="CC3399"/>
                    </a:solidFill>
                  </a:tcPr>
                </a:tc>
              </a:tr>
              <a:tr h="370840">
                <a:tc>
                  <a:txBody>
                    <a:bodyPr/>
                    <a:lstStyle/>
                    <a:p>
                      <a:pPr algn="ctr"/>
                      <a:r>
                        <a:rPr lang="en-US" b="1" dirty="0" err="1" smtClean="0"/>
                        <a:t>Q10</a:t>
                      </a:r>
                      <a:r>
                        <a:rPr lang="en-US" b="1" dirty="0" smtClean="0"/>
                        <a:t>.</a:t>
                      </a:r>
                      <a:endParaRPr lang="en-MY"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1800" b="1" kern="1200" dirty="0" smtClean="0">
                          <a:solidFill>
                            <a:schemeClr val="dk1"/>
                          </a:solidFill>
                          <a:latin typeface="+mn-lt"/>
                          <a:ea typeface="+mn-ea"/>
                          <a:cs typeface="+mn-cs"/>
                        </a:rPr>
                        <a:t>Is there any additional Product Disclosure Sheet for this special rate scheme?</a:t>
                      </a:r>
                      <a:endParaRPr lang="en-MY" sz="1800" kern="1200" dirty="0" smtClean="0">
                        <a:solidFill>
                          <a:schemeClr val="dk1"/>
                        </a:solidFill>
                        <a:latin typeface="+mn-lt"/>
                        <a:ea typeface="+mn-ea"/>
                        <a:cs typeface="+mn-cs"/>
                      </a:endParaRPr>
                    </a:p>
                  </a:txBody>
                  <a:tcPr/>
                </a:tc>
              </a:tr>
              <a:tr h="370840">
                <a:tc>
                  <a:txBody>
                    <a:bodyPr/>
                    <a:lstStyle/>
                    <a:p>
                      <a:pPr algn="ctr"/>
                      <a:r>
                        <a:rPr lang="en-US" dirty="0" err="1" smtClean="0"/>
                        <a:t>A10</a:t>
                      </a:r>
                      <a:r>
                        <a:rPr lang="en-US" dirty="0" smtClean="0"/>
                        <a:t>.</a:t>
                      </a:r>
                      <a:endParaRPr lang="en-MY" dirty="0"/>
                    </a:p>
                  </a:txBody>
                  <a:tcPr/>
                </a:tc>
                <a:tc>
                  <a:txBody>
                    <a:bodyPr/>
                    <a:lstStyle/>
                    <a:p>
                      <a:pPr algn="just"/>
                      <a:r>
                        <a:rPr lang="en-MY" sz="1800" kern="1200" dirty="0" smtClean="0">
                          <a:solidFill>
                            <a:schemeClr val="dk1"/>
                          </a:solidFill>
                          <a:latin typeface="+mn-lt"/>
                          <a:ea typeface="+mn-ea"/>
                          <a:cs typeface="+mn-cs"/>
                        </a:rPr>
                        <a:t>AEON Credit Personal Financing comes with standard Product Disclosure Sheet which is available in AEON Credit website. You are advised to read and understand the standard Product Disclosure Sheet prior to submitting your application.</a:t>
                      </a:r>
                    </a:p>
                    <a:p>
                      <a:pPr algn="just"/>
                      <a:r>
                        <a:rPr lang="en-MY" sz="1800" kern="1200" dirty="0" smtClean="0">
                          <a:solidFill>
                            <a:schemeClr val="dk1"/>
                          </a:solidFill>
                          <a:latin typeface="+mn-lt"/>
                          <a:ea typeface="+mn-ea"/>
                          <a:cs typeface="+mn-cs"/>
                        </a:rPr>
                        <a:t> </a:t>
                      </a:r>
                    </a:p>
                    <a:p>
                      <a:pPr algn="just"/>
                      <a:r>
                        <a:rPr lang="en-MY" sz="1800" kern="1200" dirty="0" smtClean="0">
                          <a:solidFill>
                            <a:schemeClr val="dk1"/>
                          </a:solidFill>
                          <a:latin typeface="+mn-lt"/>
                          <a:ea typeface="+mn-ea"/>
                          <a:cs typeface="+mn-cs"/>
                        </a:rPr>
                        <a:t>There will also be a standard set of Product Disclosure Sheet produced when you visit any of our branch to sign the Sales &amp; Purchase</a:t>
                      </a:r>
                      <a:r>
                        <a:rPr lang="en-MY" sz="1800" kern="1200" baseline="0" dirty="0" smtClean="0">
                          <a:solidFill>
                            <a:schemeClr val="dk1"/>
                          </a:solidFill>
                          <a:latin typeface="+mn-lt"/>
                          <a:ea typeface="+mn-ea"/>
                          <a:cs typeface="+mn-cs"/>
                        </a:rPr>
                        <a:t> Agreement</a:t>
                      </a:r>
                      <a:r>
                        <a:rPr lang="en-MY" sz="1800" kern="1200" dirty="0" smtClean="0">
                          <a:solidFill>
                            <a:schemeClr val="dk1"/>
                          </a:solidFill>
                          <a:latin typeface="+mn-lt"/>
                          <a:ea typeface="+mn-ea"/>
                          <a:cs typeface="+mn-cs"/>
                        </a:rPr>
                        <a:t>.</a:t>
                      </a:r>
                      <a:endParaRPr lang="en-MY" dirty="0">
                        <a:solidFill>
                          <a:srgbClr val="0000FF"/>
                        </a:solidFill>
                      </a:endParaRPr>
                    </a:p>
                  </a:txBody>
                  <a:tcPr/>
                </a:tc>
              </a:tr>
              <a:tr h="370840">
                <a:tc>
                  <a:txBody>
                    <a:bodyPr/>
                    <a:lstStyle/>
                    <a:p>
                      <a:pPr algn="ctr"/>
                      <a:endParaRPr lang="en-MY" b="1" dirty="0"/>
                    </a:p>
                  </a:txBody>
                  <a:tcPr/>
                </a:tc>
                <a:tc>
                  <a:txBody>
                    <a:bodyPr/>
                    <a:lstStyle/>
                    <a:p>
                      <a:endParaRPr lang="en-MY" b="1" dirty="0"/>
                    </a:p>
                  </a:txBody>
                  <a:tcPr/>
                </a:tc>
              </a:tr>
              <a:tr h="370840">
                <a:tc>
                  <a:txBody>
                    <a:bodyPr/>
                    <a:lstStyle/>
                    <a:p>
                      <a:pPr algn="ctr"/>
                      <a:r>
                        <a:rPr lang="en-US" b="1" dirty="0" err="1" smtClean="0"/>
                        <a:t>Q11</a:t>
                      </a:r>
                      <a:r>
                        <a:rPr lang="en-US" b="1" dirty="0" smtClean="0"/>
                        <a:t>.</a:t>
                      </a:r>
                      <a:endParaRPr lang="en-MY"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1800" b="1" kern="1200" dirty="0" smtClean="0">
                          <a:solidFill>
                            <a:schemeClr val="dk1"/>
                          </a:solidFill>
                          <a:latin typeface="+mn-lt"/>
                          <a:ea typeface="+mn-ea"/>
                          <a:cs typeface="+mn-cs"/>
                        </a:rPr>
                        <a:t>How would I know whether my application</a:t>
                      </a:r>
                      <a:r>
                        <a:rPr lang="en-MY" sz="1800" b="1" kern="1200" baseline="0" dirty="0" smtClean="0">
                          <a:solidFill>
                            <a:schemeClr val="dk1"/>
                          </a:solidFill>
                          <a:latin typeface="+mn-lt"/>
                          <a:ea typeface="+mn-ea"/>
                          <a:cs typeface="+mn-cs"/>
                        </a:rPr>
                        <a:t> </a:t>
                      </a:r>
                      <a:r>
                        <a:rPr lang="en-MY" sz="1800" b="1" kern="1200" dirty="0" smtClean="0">
                          <a:solidFill>
                            <a:schemeClr val="dk1"/>
                          </a:solidFill>
                          <a:latin typeface="+mn-lt"/>
                          <a:ea typeface="+mn-ea"/>
                          <a:cs typeface="+mn-cs"/>
                        </a:rPr>
                        <a:t>is approved with the Special Profit Rate?</a:t>
                      </a:r>
                      <a:endParaRPr lang="en-MY" sz="1800" kern="1200" dirty="0" smtClean="0">
                        <a:solidFill>
                          <a:schemeClr val="dk1"/>
                        </a:solidFill>
                        <a:latin typeface="+mn-lt"/>
                        <a:ea typeface="+mn-ea"/>
                        <a:cs typeface="+mn-cs"/>
                      </a:endParaRPr>
                    </a:p>
                  </a:txBody>
                  <a:tcPr/>
                </a:tc>
              </a:tr>
              <a:tr h="370840">
                <a:tc>
                  <a:txBody>
                    <a:bodyPr/>
                    <a:lstStyle/>
                    <a:p>
                      <a:pPr algn="ctr"/>
                      <a:r>
                        <a:rPr lang="en-US" dirty="0" err="1" smtClean="0"/>
                        <a:t>A11</a:t>
                      </a:r>
                      <a:r>
                        <a:rPr lang="en-US" dirty="0" smtClean="0"/>
                        <a:t>.</a:t>
                      </a:r>
                      <a:endParaRPr lang="en-MY" dirty="0"/>
                    </a:p>
                  </a:txBody>
                  <a:tcPr/>
                </a:tc>
                <a:tc>
                  <a:txBody>
                    <a:bodyPr/>
                    <a:lstStyle/>
                    <a:p>
                      <a:r>
                        <a:rPr lang="en-MY" sz="1800" kern="1200" dirty="0" smtClean="0">
                          <a:solidFill>
                            <a:schemeClr val="dk1"/>
                          </a:solidFill>
                          <a:latin typeface="+mn-lt"/>
                          <a:ea typeface="+mn-ea"/>
                          <a:cs typeface="+mn-cs"/>
                        </a:rPr>
                        <a:t>The profit rates will be informed</a:t>
                      </a:r>
                      <a:r>
                        <a:rPr lang="en-MY" sz="1800" kern="1200" baseline="0" dirty="0" smtClean="0">
                          <a:solidFill>
                            <a:schemeClr val="dk1"/>
                          </a:solidFill>
                          <a:latin typeface="+mn-lt"/>
                          <a:ea typeface="+mn-ea"/>
                          <a:cs typeface="+mn-cs"/>
                        </a:rPr>
                        <a:t> </a:t>
                      </a:r>
                      <a:r>
                        <a:rPr lang="en-MY" sz="1800" kern="1200" dirty="0" smtClean="0">
                          <a:solidFill>
                            <a:schemeClr val="dk1"/>
                          </a:solidFill>
                          <a:latin typeface="+mn-lt"/>
                          <a:ea typeface="+mn-ea"/>
                          <a:cs typeface="+mn-cs"/>
                        </a:rPr>
                        <a:t>to you in two (2) ways:</a:t>
                      </a:r>
                    </a:p>
                    <a:p>
                      <a:r>
                        <a:rPr lang="en-MY" sz="1800" kern="1200" dirty="0" smtClean="0">
                          <a:solidFill>
                            <a:schemeClr val="dk1"/>
                          </a:solidFill>
                          <a:latin typeface="+mn-lt"/>
                          <a:ea typeface="+mn-ea"/>
                          <a:cs typeface="+mn-cs"/>
                        </a:rPr>
                        <a:t> </a:t>
                      </a:r>
                    </a:p>
                    <a:p>
                      <a:pPr lvl="0"/>
                      <a:r>
                        <a:rPr lang="en-MY" sz="1800" kern="1200" dirty="0" smtClean="0">
                          <a:solidFill>
                            <a:schemeClr val="dk1"/>
                          </a:solidFill>
                          <a:latin typeface="+mn-lt"/>
                          <a:ea typeface="+mn-ea"/>
                          <a:cs typeface="+mn-cs"/>
                        </a:rPr>
                        <a:t>(a)   It will be printed in the final Product Disclosure Sheet produced upon signing </a:t>
                      </a:r>
                      <a:br>
                        <a:rPr lang="en-MY" sz="1800" kern="1200" dirty="0" smtClean="0">
                          <a:solidFill>
                            <a:schemeClr val="dk1"/>
                          </a:solidFill>
                          <a:latin typeface="+mn-lt"/>
                          <a:ea typeface="+mn-ea"/>
                          <a:cs typeface="+mn-cs"/>
                        </a:rPr>
                      </a:br>
                      <a:r>
                        <a:rPr lang="en-MY" sz="1800" kern="1200" dirty="0" smtClean="0">
                          <a:solidFill>
                            <a:schemeClr val="dk1"/>
                          </a:solidFill>
                          <a:latin typeface="+mn-lt"/>
                          <a:ea typeface="+mn-ea"/>
                          <a:cs typeface="+mn-cs"/>
                        </a:rPr>
                        <a:t>        of Sales &amp; Purchase Agreement.</a:t>
                      </a:r>
                    </a:p>
                    <a:p>
                      <a:r>
                        <a:rPr lang="en-MY" sz="1800" kern="1200" dirty="0" smtClean="0">
                          <a:solidFill>
                            <a:schemeClr val="dk1"/>
                          </a:solidFill>
                          <a:latin typeface="+mn-lt"/>
                          <a:ea typeface="+mn-ea"/>
                          <a:cs typeface="+mn-cs"/>
                        </a:rPr>
                        <a:t>(b)   You will also received the Personal Financing Notification Letter which </a:t>
                      </a:r>
                      <a:br>
                        <a:rPr lang="en-MY" sz="1800" kern="1200" dirty="0" smtClean="0">
                          <a:solidFill>
                            <a:schemeClr val="dk1"/>
                          </a:solidFill>
                          <a:latin typeface="+mn-lt"/>
                          <a:ea typeface="+mn-ea"/>
                          <a:cs typeface="+mn-cs"/>
                        </a:rPr>
                      </a:br>
                      <a:r>
                        <a:rPr lang="en-MY" sz="1800" kern="1200" dirty="0" smtClean="0">
                          <a:solidFill>
                            <a:schemeClr val="dk1"/>
                          </a:solidFill>
                          <a:latin typeface="+mn-lt"/>
                          <a:ea typeface="+mn-ea"/>
                          <a:cs typeface="+mn-cs"/>
                        </a:rPr>
                        <a:t>        has the profit rate printed</a:t>
                      </a:r>
                      <a:r>
                        <a:rPr lang="en-MY" sz="1800" kern="1200" baseline="0" dirty="0" smtClean="0">
                          <a:solidFill>
                            <a:schemeClr val="dk1"/>
                          </a:solidFill>
                          <a:latin typeface="+mn-lt"/>
                          <a:ea typeface="+mn-ea"/>
                          <a:cs typeface="+mn-cs"/>
                        </a:rPr>
                        <a:t>.</a:t>
                      </a:r>
                      <a:endParaRPr lang="en-MY" dirty="0"/>
                    </a:p>
                  </a:txBody>
                  <a:tcPr/>
                </a:tc>
              </a:tr>
            </a:tbl>
          </a:graphicData>
        </a:graphic>
      </p:graphicFrame>
    </p:spTree>
    <p:extLst>
      <p:ext uri="{BB962C8B-B14F-4D97-AF65-F5344CB8AC3E}">
        <p14:creationId xmlns="" xmlns:p14="http://schemas.microsoft.com/office/powerpoint/2010/main" val="20654260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2"/>
          </p:nvPr>
        </p:nvSpPr>
        <p:spPr/>
        <p:txBody>
          <a:bodyPr/>
          <a:lstStyle/>
          <a:p>
            <a:fld id="{D728B9C1-7136-4975-927A-1831B36EEFB9}" type="slidenum">
              <a:rPr lang="en-US" smtClean="0"/>
              <a:pPr/>
              <a:t>19</a:t>
            </a:fld>
            <a:endParaRPr lang="en-US" dirty="0"/>
          </a:p>
        </p:txBody>
      </p:sp>
      <p:grpSp>
        <p:nvGrpSpPr>
          <p:cNvPr id="2" name="Group 5"/>
          <p:cNvGrpSpPr/>
          <p:nvPr/>
        </p:nvGrpSpPr>
        <p:grpSpPr>
          <a:xfrm>
            <a:off x="1565984" y="571480"/>
            <a:ext cx="6506478" cy="28800"/>
            <a:chOff x="857224" y="3714752"/>
            <a:chExt cx="6506478" cy="28800"/>
          </a:xfrm>
        </p:grpSpPr>
        <p:sp>
          <p:nvSpPr>
            <p:cNvPr id="7" name="Rectangle 6"/>
            <p:cNvSpPr/>
            <p:nvPr/>
          </p:nvSpPr>
          <p:spPr>
            <a:xfrm flipV="1">
              <a:off x="883702" y="3714752"/>
              <a:ext cx="6480000" cy="288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Arial" pitchFamily="34" charset="0"/>
                <a:cs typeface="Arial" pitchFamily="34" charset="0"/>
              </a:endParaRPr>
            </a:p>
          </p:txBody>
        </p:sp>
        <p:sp>
          <p:nvSpPr>
            <p:cNvPr id="8" name="Rectangle 7"/>
            <p:cNvSpPr/>
            <p:nvPr/>
          </p:nvSpPr>
          <p:spPr>
            <a:xfrm flipV="1">
              <a:off x="857224" y="3714752"/>
              <a:ext cx="1800000" cy="28800"/>
            </a:xfrm>
            <a:prstGeom prst="rect">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Arial" pitchFamily="34" charset="0"/>
                <a:cs typeface="Arial" pitchFamily="34" charset="0"/>
              </a:endParaRPr>
            </a:p>
          </p:txBody>
        </p:sp>
      </p:grpSp>
      <p:sp>
        <p:nvSpPr>
          <p:cNvPr id="9" name="Rectangle 8"/>
          <p:cNvSpPr/>
          <p:nvPr/>
        </p:nvSpPr>
        <p:spPr>
          <a:xfrm>
            <a:off x="1571604" y="-13295"/>
            <a:ext cx="6500858" cy="584775"/>
          </a:xfrm>
          <a:prstGeom prst="rect">
            <a:avLst/>
          </a:prstGeom>
          <a:noFill/>
        </p:spPr>
        <p:txBody>
          <a:bodyPr wrap="square" lIns="91440" tIns="45720" rIns="91440" bIns="45720">
            <a:spAutoFit/>
          </a:bodyPr>
          <a:lstStyle/>
          <a:p>
            <a:pPr algn="ctr"/>
            <a:r>
              <a:rPr lang="en-US" sz="3200" b="1" dirty="0" smtClean="0">
                <a:latin typeface="+mj-lt"/>
              </a:rPr>
              <a:t>Frequently Asked Questions (FAQ)</a:t>
            </a:r>
            <a:endParaRPr lang="en-US" sz="3200" b="1" dirty="0">
              <a:latin typeface="+mj-lt"/>
            </a:endParaRPr>
          </a:p>
        </p:txBody>
      </p:sp>
      <p:graphicFrame>
        <p:nvGraphicFramePr>
          <p:cNvPr id="20" name="Table 19"/>
          <p:cNvGraphicFramePr>
            <a:graphicFrameLocks noGrp="1"/>
          </p:cNvGraphicFramePr>
          <p:nvPr/>
        </p:nvGraphicFramePr>
        <p:xfrm>
          <a:off x="428596" y="928670"/>
          <a:ext cx="8501122" cy="4409440"/>
        </p:xfrm>
        <a:graphic>
          <a:graphicData uri="http://schemas.openxmlformats.org/drawingml/2006/table">
            <a:tbl>
              <a:tblPr firstRow="1" bandRow="1">
                <a:tableStyleId>{5C22544A-7EE6-4342-B048-85BDC9FD1C3A}</a:tableStyleId>
              </a:tblPr>
              <a:tblGrid>
                <a:gridCol w="785818"/>
                <a:gridCol w="7715304"/>
              </a:tblGrid>
              <a:tr h="370840">
                <a:tc>
                  <a:txBody>
                    <a:bodyPr/>
                    <a:lstStyle/>
                    <a:p>
                      <a:pPr algn="ctr"/>
                      <a:endParaRPr lang="en-MY" dirty="0"/>
                    </a:p>
                  </a:txBody>
                  <a:tcPr>
                    <a:solidFill>
                      <a:srgbClr val="CC3399"/>
                    </a:solidFill>
                  </a:tcPr>
                </a:tc>
                <a:tc>
                  <a:txBody>
                    <a:bodyPr/>
                    <a:lstStyle/>
                    <a:p>
                      <a:r>
                        <a:rPr lang="en-US" dirty="0" smtClean="0"/>
                        <a:t>Questions</a:t>
                      </a:r>
                      <a:r>
                        <a:rPr lang="en-US" baseline="0" dirty="0" smtClean="0"/>
                        <a:t> / Answers</a:t>
                      </a:r>
                      <a:endParaRPr lang="en-MY" dirty="0"/>
                    </a:p>
                  </a:txBody>
                  <a:tcPr>
                    <a:solidFill>
                      <a:srgbClr val="CC3399"/>
                    </a:solidFill>
                  </a:tcPr>
                </a:tc>
              </a:tr>
              <a:tr h="370840">
                <a:tc>
                  <a:txBody>
                    <a:bodyPr/>
                    <a:lstStyle/>
                    <a:p>
                      <a:pPr algn="ctr"/>
                      <a:r>
                        <a:rPr lang="en-US" b="1" dirty="0" err="1" smtClean="0"/>
                        <a:t>Q12</a:t>
                      </a:r>
                      <a:r>
                        <a:rPr lang="en-US" b="1" dirty="0" smtClean="0"/>
                        <a:t>.</a:t>
                      </a:r>
                      <a:endParaRPr lang="en-MY"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1800" b="1" kern="1200" dirty="0" smtClean="0">
                          <a:solidFill>
                            <a:schemeClr val="dk1"/>
                          </a:solidFill>
                          <a:latin typeface="+mn-lt"/>
                          <a:ea typeface="+mn-ea"/>
                          <a:cs typeface="+mn-cs"/>
                        </a:rPr>
                        <a:t>How would I know my monthly repayment amount (instalment</a:t>
                      </a:r>
                      <a:r>
                        <a:rPr lang="en-MY" sz="1800" b="1" kern="1200" baseline="0" dirty="0" smtClean="0">
                          <a:solidFill>
                            <a:schemeClr val="dk1"/>
                          </a:solidFill>
                          <a:latin typeface="+mn-lt"/>
                          <a:ea typeface="+mn-ea"/>
                          <a:cs typeface="+mn-cs"/>
                        </a:rPr>
                        <a:t> amount)</a:t>
                      </a:r>
                      <a:r>
                        <a:rPr lang="en-MY" sz="1800" b="1" kern="1200" dirty="0" smtClean="0">
                          <a:solidFill>
                            <a:schemeClr val="dk1"/>
                          </a:solidFill>
                          <a:latin typeface="+mn-lt"/>
                          <a:ea typeface="+mn-ea"/>
                          <a:cs typeface="+mn-cs"/>
                        </a:rPr>
                        <a:t>?</a:t>
                      </a:r>
                      <a:endParaRPr lang="en-MY" sz="1800" kern="1200" dirty="0" smtClean="0">
                        <a:solidFill>
                          <a:schemeClr val="dk1"/>
                        </a:solidFill>
                        <a:latin typeface="+mn-lt"/>
                        <a:ea typeface="+mn-ea"/>
                        <a:cs typeface="+mn-cs"/>
                      </a:endParaRPr>
                    </a:p>
                  </a:txBody>
                  <a:tcPr/>
                </a:tc>
              </a:tr>
              <a:tr h="370840">
                <a:tc>
                  <a:txBody>
                    <a:bodyPr/>
                    <a:lstStyle/>
                    <a:p>
                      <a:pPr algn="ctr"/>
                      <a:r>
                        <a:rPr lang="en-US" dirty="0" err="1" smtClean="0"/>
                        <a:t>A12</a:t>
                      </a:r>
                      <a:r>
                        <a:rPr lang="en-US" dirty="0" smtClean="0"/>
                        <a:t>.</a:t>
                      </a:r>
                      <a:endParaRPr lang="en-MY" dirty="0"/>
                    </a:p>
                  </a:txBody>
                  <a:tcPr/>
                </a:tc>
                <a:tc>
                  <a:txBody>
                    <a:bodyPr/>
                    <a:lstStyle/>
                    <a:p>
                      <a:r>
                        <a:rPr lang="en-MY" sz="1800" kern="1200" dirty="0" smtClean="0">
                          <a:solidFill>
                            <a:schemeClr val="dk1"/>
                          </a:solidFill>
                          <a:latin typeface="+mn-lt"/>
                          <a:ea typeface="+mn-ea"/>
                          <a:cs typeface="+mn-cs"/>
                        </a:rPr>
                        <a:t>The monthly repayment amount (instalment amount) will be made available to you in two (2) ways:</a:t>
                      </a:r>
                    </a:p>
                    <a:p>
                      <a:r>
                        <a:rPr lang="en-MY" sz="1800" kern="1200" dirty="0" smtClean="0">
                          <a:solidFill>
                            <a:schemeClr val="dk1"/>
                          </a:solidFill>
                          <a:latin typeface="+mn-lt"/>
                          <a:ea typeface="+mn-ea"/>
                          <a:cs typeface="+mn-cs"/>
                        </a:rPr>
                        <a:t> </a:t>
                      </a:r>
                    </a:p>
                    <a:p>
                      <a:pPr lvl="0"/>
                      <a:r>
                        <a:rPr lang="en-MY" sz="1800" kern="1200" dirty="0" smtClean="0">
                          <a:solidFill>
                            <a:schemeClr val="dk1"/>
                          </a:solidFill>
                          <a:latin typeface="+mn-lt"/>
                          <a:ea typeface="+mn-ea"/>
                          <a:cs typeface="+mn-cs"/>
                        </a:rPr>
                        <a:t>(a)   It will be printed in the final Product Disclosure Sheet produced upon signing </a:t>
                      </a:r>
                      <a:br>
                        <a:rPr lang="en-MY" sz="1800" kern="1200" dirty="0" smtClean="0">
                          <a:solidFill>
                            <a:schemeClr val="dk1"/>
                          </a:solidFill>
                          <a:latin typeface="+mn-lt"/>
                          <a:ea typeface="+mn-ea"/>
                          <a:cs typeface="+mn-cs"/>
                        </a:rPr>
                      </a:br>
                      <a:r>
                        <a:rPr lang="en-MY" sz="1800" kern="1200" dirty="0" smtClean="0">
                          <a:solidFill>
                            <a:schemeClr val="dk1"/>
                          </a:solidFill>
                          <a:latin typeface="+mn-lt"/>
                          <a:ea typeface="+mn-ea"/>
                          <a:cs typeface="+mn-cs"/>
                        </a:rPr>
                        <a:t>        of Sales &amp; Purchase Agreement.</a:t>
                      </a:r>
                    </a:p>
                    <a:p>
                      <a:r>
                        <a:rPr lang="en-MY" sz="1800" kern="1200" dirty="0" smtClean="0">
                          <a:solidFill>
                            <a:schemeClr val="dk1"/>
                          </a:solidFill>
                          <a:latin typeface="+mn-lt"/>
                          <a:ea typeface="+mn-ea"/>
                          <a:cs typeface="+mn-cs"/>
                        </a:rPr>
                        <a:t>(b)   You will also received the Personal Financing Notification Letter which </a:t>
                      </a:r>
                      <a:br>
                        <a:rPr lang="en-MY" sz="1800" kern="1200" dirty="0" smtClean="0">
                          <a:solidFill>
                            <a:schemeClr val="dk1"/>
                          </a:solidFill>
                          <a:latin typeface="+mn-lt"/>
                          <a:ea typeface="+mn-ea"/>
                          <a:cs typeface="+mn-cs"/>
                        </a:rPr>
                      </a:br>
                      <a:r>
                        <a:rPr lang="en-MY" sz="1800" kern="1200" dirty="0" smtClean="0">
                          <a:solidFill>
                            <a:schemeClr val="dk1"/>
                          </a:solidFill>
                          <a:latin typeface="+mn-lt"/>
                          <a:ea typeface="+mn-ea"/>
                          <a:cs typeface="+mn-cs"/>
                        </a:rPr>
                        <a:t>        </a:t>
                      </a:r>
                      <a:r>
                        <a:rPr lang="en-MY" sz="1800" kern="1200" baseline="0" dirty="0" smtClean="0">
                          <a:solidFill>
                            <a:schemeClr val="dk1"/>
                          </a:solidFill>
                          <a:latin typeface="+mn-lt"/>
                          <a:ea typeface="+mn-ea"/>
                          <a:cs typeface="+mn-cs"/>
                        </a:rPr>
                        <a:t> </a:t>
                      </a:r>
                      <a:r>
                        <a:rPr lang="en-MY" sz="1800" kern="1200" dirty="0" smtClean="0">
                          <a:solidFill>
                            <a:schemeClr val="dk1"/>
                          </a:solidFill>
                          <a:latin typeface="+mn-lt"/>
                          <a:ea typeface="+mn-ea"/>
                          <a:cs typeface="+mn-cs"/>
                        </a:rPr>
                        <a:t>has the monthly repayment amount</a:t>
                      </a:r>
                      <a:r>
                        <a:rPr lang="en-MY" sz="1800" kern="1200" baseline="0" dirty="0" smtClean="0">
                          <a:solidFill>
                            <a:schemeClr val="dk1"/>
                          </a:solidFill>
                          <a:latin typeface="+mn-lt"/>
                          <a:ea typeface="+mn-ea"/>
                          <a:cs typeface="+mn-cs"/>
                        </a:rPr>
                        <a:t> indicated.</a:t>
                      </a:r>
                      <a:endParaRPr lang="en-MY" dirty="0">
                        <a:solidFill>
                          <a:srgbClr val="0000FF"/>
                        </a:solidFill>
                      </a:endParaRPr>
                    </a:p>
                  </a:txBody>
                  <a:tcPr/>
                </a:tc>
              </a:tr>
              <a:tr h="370840">
                <a:tc>
                  <a:txBody>
                    <a:bodyPr/>
                    <a:lstStyle/>
                    <a:p>
                      <a:pPr algn="ctr"/>
                      <a:endParaRPr lang="en-MY" b="1" dirty="0"/>
                    </a:p>
                  </a:txBody>
                  <a:tcPr/>
                </a:tc>
                <a:tc>
                  <a:txBody>
                    <a:bodyPr/>
                    <a:lstStyle/>
                    <a:p>
                      <a:endParaRPr lang="en-MY" b="1" dirty="0"/>
                    </a:p>
                  </a:txBody>
                  <a:tcPr/>
                </a:tc>
              </a:tr>
              <a:tr h="370840">
                <a:tc>
                  <a:txBody>
                    <a:bodyPr/>
                    <a:lstStyle/>
                    <a:p>
                      <a:pPr algn="ctr"/>
                      <a:r>
                        <a:rPr lang="en-US" b="1" dirty="0" err="1" smtClean="0"/>
                        <a:t>Q13</a:t>
                      </a:r>
                      <a:r>
                        <a:rPr lang="en-US" b="1" dirty="0" smtClean="0"/>
                        <a:t>.</a:t>
                      </a:r>
                      <a:endParaRPr lang="en-MY"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1800" b="1" kern="1200" dirty="0" smtClean="0">
                          <a:solidFill>
                            <a:schemeClr val="dk1"/>
                          </a:solidFill>
                          <a:latin typeface="+mn-lt"/>
                          <a:ea typeface="+mn-ea"/>
                          <a:cs typeface="+mn-cs"/>
                        </a:rPr>
                        <a:t>If my application is rejected, will I be notified of the reason? </a:t>
                      </a:r>
                      <a:endParaRPr lang="en-MY" sz="1800" kern="1200" dirty="0" smtClean="0">
                        <a:solidFill>
                          <a:schemeClr val="dk1"/>
                        </a:solidFill>
                        <a:latin typeface="+mn-lt"/>
                        <a:ea typeface="+mn-ea"/>
                        <a:cs typeface="+mn-cs"/>
                      </a:endParaRPr>
                    </a:p>
                  </a:txBody>
                  <a:tcPr/>
                </a:tc>
              </a:tr>
              <a:tr h="370840">
                <a:tc>
                  <a:txBody>
                    <a:bodyPr/>
                    <a:lstStyle/>
                    <a:p>
                      <a:pPr algn="ctr"/>
                      <a:r>
                        <a:rPr lang="en-US" dirty="0" err="1" smtClean="0"/>
                        <a:t>A13</a:t>
                      </a:r>
                      <a:r>
                        <a:rPr lang="en-US" dirty="0" smtClean="0"/>
                        <a:t>.</a:t>
                      </a:r>
                      <a:endParaRPr lang="en-MY" dirty="0"/>
                    </a:p>
                  </a:txBody>
                  <a:tcPr/>
                </a:tc>
                <a:tc>
                  <a:txBody>
                    <a:bodyPr/>
                    <a:lstStyle/>
                    <a:p>
                      <a:r>
                        <a:rPr lang="en-MY" sz="1800" kern="1200" dirty="0" smtClean="0">
                          <a:solidFill>
                            <a:schemeClr val="dk1"/>
                          </a:solidFill>
                          <a:latin typeface="+mn-lt"/>
                          <a:ea typeface="+mn-ea"/>
                          <a:cs typeface="+mn-cs"/>
                        </a:rPr>
                        <a:t>If the application is rejected, </a:t>
                      </a:r>
                      <a:r>
                        <a:rPr lang="en-MY" sz="1800" kern="1200" dirty="0" err="1" smtClean="0">
                          <a:solidFill>
                            <a:schemeClr val="dk1"/>
                          </a:solidFill>
                          <a:latin typeface="+mn-lt"/>
                          <a:ea typeface="+mn-ea"/>
                          <a:cs typeface="+mn-cs"/>
                        </a:rPr>
                        <a:t>SMS</a:t>
                      </a:r>
                      <a:r>
                        <a:rPr lang="en-MY" sz="1800" kern="1200" dirty="0" smtClean="0">
                          <a:solidFill>
                            <a:schemeClr val="dk1"/>
                          </a:solidFill>
                          <a:latin typeface="+mn-lt"/>
                          <a:ea typeface="+mn-ea"/>
                          <a:cs typeface="+mn-cs"/>
                        </a:rPr>
                        <a:t> notification will be sent to your mobile number registered with us. However, the reason of rejection will not be disclosed to anyone.</a:t>
                      </a:r>
                      <a:endParaRPr lang="en-MY" dirty="0"/>
                    </a:p>
                  </a:txBody>
                  <a:tcPr/>
                </a:tc>
              </a:tr>
            </a:tbl>
          </a:graphicData>
        </a:graphic>
      </p:graphicFrame>
    </p:spTree>
    <p:extLst>
      <p:ext uri="{BB962C8B-B14F-4D97-AF65-F5344CB8AC3E}">
        <p14:creationId xmlns="" xmlns:p14="http://schemas.microsoft.com/office/powerpoint/2010/main" val="20654260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2"/>
          </p:nvPr>
        </p:nvSpPr>
        <p:spPr/>
        <p:txBody>
          <a:bodyPr/>
          <a:lstStyle/>
          <a:p>
            <a:fld id="{D728B9C1-7136-4975-927A-1831B36EEFB9}" type="slidenum">
              <a:rPr lang="en-US" smtClean="0"/>
              <a:pPr/>
              <a:t>2</a:t>
            </a:fld>
            <a:endParaRPr lang="en-US" dirty="0"/>
          </a:p>
        </p:txBody>
      </p:sp>
      <p:grpSp>
        <p:nvGrpSpPr>
          <p:cNvPr id="6" name="Group 5"/>
          <p:cNvGrpSpPr/>
          <p:nvPr/>
        </p:nvGrpSpPr>
        <p:grpSpPr>
          <a:xfrm>
            <a:off x="1565984" y="571480"/>
            <a:ext cx="6506478" cy="28800"/>
            <a:chOff x="857224" y="3714752"/>
            <a:chExt cx="6506478" cy="28800"/>
          </a:xfrm>
        </p:grpSpPr>
        <p:sp>
          <p:nvSpPr>
            <p:cNvPr id="7" name="Rectangle 6"/>
            <p:cNvSpPr/>
            <p:nvPr/>
          </p:nvSpPr>
          <p:spPr>
            <a:xfrm flipV="1">
              <a:off x="883702" y="3714752"/>
              <a:ext cx="6480000" cy="288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Arial" pitchFamily="34" charset="0"/>
                <a:cs typeface="Arial" pitchFamily="34" charset="0"/>
              </a:endParaRPr>
            </a:p>
          </p:txBody>
        </p:sp>
        <p:sp>
          <p:nvSpPr>
            <p:cNvPr id="8" name="Rectangle 7"/>
            <p:cNvSpPr/>
            <p:nvPr/>
          </p:nvSpPr>
          <p:spPr>
            <a:xfrm flipV="1">
              <a:off x="857224" y="3714752"/>
              <a:ext cx="1800000" cy="28800"/>
            </a:xfrm>
            <a:prstGeom prst="rect">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Arial" pitchFamily="34" charset="0"/>
                <a:cs typeface="Arial" pitchFamily="34" charset="0"/>
              </a:endParaRPr>
            </a:p>
          </p:txBody>
        </p:sp>
      </p:grpSp>
      <p:sp>
        <p:nvSpPr>
          <p:cNvPr id="9" name="Rectangle 8"/>
          <p:cNvSpPr/>
          <p:nvPr/>
        </p:nvSpPr>
        <p:spPr>
          <a:xfrm>
            <a:off x="2071670" y="-13295"/>
            <a:ext cx="6000792" cy="584775"/>
          </a:xfrm>
          <a:prstGeom prst="rect">
            <a:avLst/>
          </a:prstGeom>
          <a:noFill/>
        </p:spPr>
        <p:txBody>
          <a:bodyPr wrap="square" lIns="91440" tIns="45720" rIns="91440" bIns="45720">
            <a:spAutoFit/>
          </a:bodyPr>
          <a:lstStyle/>
          <a:p>
            <a:r>
              <a:rPr lang="en-US" sz="3200" b="1" dirty="0" smtClean="0">
                <a:latin typeface="+mj-lt"/>
              </a:rPr>
              <a:t>Contents</a:t>
            </a:r>
            <a:endParaRPr lang="en-US" sz="3200" b="1" dirty="0">
              <a:latin typeface="+mj-lt"/>
            </a:endParaRPr>
          </a:p>
        </p:txBody>
      </p:sp>
      <p:sp>
        <p:nvSpPr>
          <p:cNvPr id="16" name="TextBox 15"/>
          <p:cNvSpPr txBox="1"/>
          <p:nvPr/>
        </p:nvSpPr>
        <p:spPr>
          <a:xfrm>
            <a:off x="2071670" y="678351"/>
            <a:ext cx="6357982" cy="5893921"/>
          </a:xfrm>
          <a:prstGeom prst="rect">
            <a:avLst/>
          </a:prstGeom>
          <a:noFill/>
        </p:spPr>
        <p:txBody>
          <a:bodyPr wrap="square" rtlCol="0">
            <a:spAutoFit/>
          </a:bodyPr>
          <a:lstStyle/>
          <a:p>
            <a:pPr>
              <a:lnSpc>
                <a:spcPct val="150000"/>
              </a:lnSpc>
            </a:pPr>
            <a:r>
              <a:rPr lang="en-US" sz="2200" b="1" dirty="0" smtClean="0">
                <a:latin typeface="+mj-lt"/>
              </a:rPr>
              <a:t>Product Features</a:t>
            </a:r>
          </a:p>
          <a:p>
            <a:pPr>
              <a:lnSpc>
                <a:spcPct val="150000"/>
              </a:lnSpc>
            </a:pPr>
            <a:r>
              <a:rPr lang="en-US" sz="2200" b="1" dirty="0" smtClean="0">
                <a:latin typeface="+mj-lt"/>
              </a:rPr>
              <a:t>Web Submission Steps</a:t>
            </a:r>
          </a:p>
          <a:p>
            <a:pPr>
              <a:lnSpc>
                <a:spcPct val="150000"/>
              </a:lnSpc>
            </a:pPr>
            <a:r>
              <a:rPr lang="en-US" sz="2200" b="1" dirty="0" smtClean="0">
                <a:latin typeface="+mj-lt"/>
              </a:rPr>
              <a:t>Documents Required</a:t>
            </a:r>
          </a:p>
          <a:p>
            <a:pPr>
              <a:lnSpc>
                <a:spcPct val="150000"/>
              </a:lnSpc>
            </a:pPr>
            <a:r>
              <a:rPr lang="en-US" sz="2200" b="1" dirty="0" smtClean="0">
                <a:latin typeface="+mj-lt"/>
              </a:rPr>
              <a:t>Promotion Code</a:t>
            </a:r>
          </a:p>
          <a:p>
            <a:pPr>
              <a:lnSpc>
                <a:spcPct val="150000"/>
              </a:lnSpc>
            </a:pPr>
            <a:r>
              <a:rPr lang="en-US" sz="2200" b="1" dirty="0" err="1" smtClean="0">
                <a:latin typeface="+mj-lt"/>
              </a:rPr>
              <a:t>Instalment</a:t>
            </a:r>
            <a:r>
              <a:rPr lang="en-US" sz="2200" b="1" dirty="0" smtClean="0">
                <a:latin typeface="+mj-lt"/>
              </a:rPr>
              <a:t> Tables</a:t>
            </a:r>
          </a:p>
          <a:p>
            <a:pPr>
              <a:lnSpc>
                <a:spcPct val="150000"/>
              </a:lnSpc>
            </a:pPr>
            <a:r>
              <a:rPr lang="en-US" sz="2200" b="1" dirty="0" smtClean="0">
                <a:latin typeface="+mj-lt"/>
              </a:rPr>
              <a:t>Signing of Agreement</a:t>
            </a:r>
          </a:p>
          <a:p>
            <a:pPr>
              <a:lnSpc>
                <a:spcPct val="150000"/>
              </a:lnSpc>
            </a:pPr>
            <a:r>
              <a:rPr lang="en-US" sz="2200" b="1" dirty="0" smtClean="0">
                <a:latin typeface="+mj-lt"/>
              </a:rPr>
              <a:t>Panel Banks for Auto-Debit Facility</a:t>
            </a:r>
          </a:p>
          <a:p>
            <a:pPr>
              <a:lnSpc>
                <a:spcPct val="150000"/>
              </a:lnSpc>
            </a:pPr>
            <a:r>
              <a:rPr lang="en-US" sz="2200" b="1" dirty="0" smtClean="0">
                <a:latin typeface="+mj-lt"/>
              </a:rPr>
              <a:t>Payment Channels &amp; Charges</a:t>
            </a:r>
          </a:p>
          <a:p>
            <a:pPr>
              <a:lnSpc>
                <a:spcPct val="150000"/>
              </a:lnSpc>
            </a:pPr>
            <a:r>
              <a:rPr lang="en-US" sz="2200" b="1" dirty="0" smtClean="0">
                <a:latin typeface="+mj-lt"/>
              </a:rPr>
              <a:t>Frequently Asked Questions (</a:t>
            </a:r>
            <a:r>
              <a:rPr lang="en-US" sz="2200" b="1" dirty="0" err="1" smtClean="0">
                <a:latin typeface="+mj-lt"/>
              </a:rPr>
              <a:t>FAQs</a:t>
            </a:r>
            <a:r>
              <a:rPr lang="en-US" sz="2200" b="1" dirty="0" smtClean="0">
                <a:latin typeface="+mj-lt"/>
              </a:rPr>
              <a:t>)</a:t>
            </a:r>
          </a:p>
          <a:p>
            <a:pPr>
              <a:lnSpc>
                <a:spcPts val="2500"/>
              </a:lnSpc>
            </a:pPr>
            <a:r>
              <a:rPr lang="en-US" sz="2200" b="1" dirty="0" smtClean="0">
                <a:latin typeface="+mj-lt"/>
              </a:rPr>
              <a:t>Appendix A – </a:t>
            </a:r>
            <a:r>
              <a:rPr lang="en-MY" sz="2200" i="1" dirty="0" smtClean="0">
                <a:solidFill>
                  <a:schemeClr val="dk1"/>
                </a:solidFill>
              </a:rPr>
              <a:t>Standard Verification of Permanent Employment Letter Template</a:t>
            </a:r>
            <a:endParaRPr lang="en-US" sz="2200" b="1" dirty="0" smtClean="0">
              <a:latin typeface="+mj-lt"/>
            </a:endParaRPr>
          </a:p>
          <a:p>
            <a:pPr>
              <a:lnSpc>
                <a:spcPts val="2500"/>
              </a:lnSpc>
            </a:pPr>
            <a:r>
              <a:rPr lang="en-US" sz="2200" b="1" dirty="0" smtClean="0">
                <a:latin typeface="+mj-lt"/>
              </a:rPr>
              <a:t>Appendix B - </a:t>
            </a:r>
            <a:r>
              <a:rPr lang="en-MY" sz="2200" i="1" dirty="0" smtClean="0">
                <a:solidFill>
                  <a:schemeClr val="dk1"/>
                </a:solidFill>
              </a:rPr>
              <a:t>Sample completed  by HR the Verification of Permanent Employment Letter</a:t>
            </a:r>
            <a:r>
              <a:rPr lang="en-US" sz="2200" b="1" dirty="0" smtClean="0">
                <a:latin typeface="+mj-lt"/>
              </a:rPr>
              <a:t> </a:t>
            </a:r>
          </a:p>
        </p:txBody>
      </p:sp>
      <p:sp>
        <p:nvSpPr>
          <p:cNvPr id="24" name="Oval 23"/>
          <p:cNvSpPr/>
          <p:nvPr/>
        </p:nvSpPr>
        <p:spPr>
          <a:xfrm>
            <a:off x="1643042" y="821227"/>
            <a:ext cx="357190" cy="357190"/>
          </a:xfrm>
          <a:prstGeom prst="ellipse">
            <a:avLst/>
          </a:prstGeom>
          <a:solidFill>
            <a:srgbClr val="FF6600"/>
          </a:solidFill>
          <a:ln w="57150">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solidFill>
                  <a:schemeClr val="bg1"/>
                </a:solidFill>
                <a:latin typeface="+mj-lt"/>
              </a:rPr>
              <a:t>1</a:t>
            </a:r>
            <a:endParaRPr lang="en-MY" sz="2000" b="1" dirty="0">
              <a:solidFill>
                <a:schemeClr val="bg1"/>
              </a:solidFill>
              <a:latin typeface="+mj-lt"/>
            </a:endParaRPr>
          </a:p>
        </p:txBody>
      </p:sp>
      <p:sp>
        <p:nvSpPr>
          <p:cNvPr id="25" name="Oval 24"/>
          <p:cNvSpPr/>
          <p:nvPr/>
        </p:nvSpPr>
        <p:spPr>
          <a:xfrm>
            <a:off x="1643042" y="1321293"/>
            <a:ext cx="357190" cy="357190"/>
          </a:xfrm>
          <a:prstGeom prst="ellipse">
            <a:avLst/>
          </a:prstGeom>
          <a:solidFill>
            <a:srgbClr val="FF6600"/>
          </a:solidFill>
          <a:ln w="57150">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solidFill>
                  <a:schemeClr val="bg1"/>
                </a:solidFill>
                <a:latin typeface="+mj-lt"/>
              </a:rPr>
              <a:t>2</a:t>
            </a:r>
            <a:endParaRPr lang="en-MY" sz="2000" b="1" dirty="0">
              <a:solidFill>
                <a:schemeClr val="bg1"/>
              </a:solidFill>
              <a:latin typeface="+mj-lt"/>
            </a:endParaRPr>
          </a:p>
        </p:txBody>
      </p:sp>
      <p:sp>
        <p:nvSpPr>
          <p:cNvPr id="26" name="Oval 25"/>
          <p:cNvSpPr/>
          <p:nvPr/>
        </p:nvSpPr>
        <p:spPr>
          <a:xfrm>
            <a:off x="1643042" y="1821359"/>
            <a:ext cx="357190" cy="357190"/>
          </a:xfrm>
          <a:prstGeom prst="ellipse">
            <a:avLst/>
          </a:prstGeom>
          <a:solidFill>
            <a:srgbClr val="FF6600"/>
          </a:solidFill>
          <a:ln w="57150">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solidFill>
                  <a:schemeClr val="bg1"/>
                </a:solidFill>
                <a:latin typeface="+mj-lt"/>
              </a:rPr>
              <a:t>3</a:t>
            </a:r>
            <a:endParaRPr lang="en-MY" sz="2000" b="1" dirty="0">
              <a:solidFill>
                <a:schemeClr val="bg1"/>
              </a:solidFill>
              <a:latin typeface="+mj-lt"/>
            </a:endParaRPr>
          </a:p>
        </p:txBody>
      </p:sp>
      <p:sp>
        <p:nvSpPr>
          <p:cNvPr id="27" name="Oval 26"/>
          <p:cNvSpPr/>
          <p:nvPr/>
        </p:nvSpPr>
        <p:spPr>
          <a:xfrm>
            <a:off x="1643042" y="2321425"/>
            <a:ext cx="357190" cy="357190"/>
          </a:xfrm>
          <a:prstGeom prst="ellipse">
            <a:avLst/>
          </a:prstGeom>
          <a:solidFill>
            <a:srgbClr val="FF6600"/>
          </a:solidFill>
          <a:ln w="57150">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solidFill>
                  <a:schemeClr val="bg1"/>
                </a:solidFill>
                <a:latin typeface="+mj-lt"/>
              </a:rPr>
              <a:t>4</a:t>
            </a:r>
            <a:endParaRPr lang="en-MY" sz="2000" b="1" dirty="0">
              <a:solidFill>
                <a:schemeClr val="bg1"/>
              </a:solidFill>
              <a:latin typeface="+mj-lt"/>
            </a:endParaRPr>
          </a:p>
        </p:txBody>
      </p:sp>
      <p:sp>
        <p:nvSpPr>
          <p:cNvPr id="28" name="Oval 27"/>
          <p:cNvSpPr/>
          <p:nvPr/>
        </p:nvSpPr>
        <p:spPr>
          <a:xfrm>
            <a:off x="1643042" y="2821491"/>
            <a:ext cx="357190" cy="357190"/>
          </a:xfrm>
          <a:prstGeom prst="ellipse">
            <a:avLst/>
          </a:prstGeom>
          <a:solidFill>
            <a:srgbClr val="FF6600"/>
          </a:solidFill>
          <a:ln w="57150">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solidFill>
                  <a:schemeClr val="bg1"/>
                </a:solidFill>
                <a:latin typeface="+mj-lt"/>
              </a:rPr>
              <a:t>5</a:t>
            </a:r>
            <a:endParaRPr lang="en-MY" sz="2000" b="1" dirty="0">
              <a:solidFill>
                <a:schemeClr val="bg1"/>
              </a:solidFill>
              <a:latin typeface="+mj-lt"/>
            </a:endParaRPr>
          </a:p>
        </p:txBody>
      </p:sp>
      <p:sp>
        <p:nvSpPr>
          <p:cNvPr id="13" name="Oval 12"/>
          <p:cNvSpPr/>
          <p:nvPr/>
        </p:nvSpPr>
        <p:spPr>
          <a:xfrm>
            <a:off x="1643042" y="3321557"/>
            <a:ext cx="357190" cy="357190"/>
          </a:xfrm>
          <a:prstGeom prst="ellipse">
            <a:avLst/>
          </a:prstGeom>
          <a:solidFill>
            <a:srgbClr val="FF6600"/>
          </a:solidFill>
          <a:ln w="57150">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solidFill>
                  <a:schemeClr val="bg1"/>
                </a:solidFill>
                <a:latin typeface="+mj-lt"/>
              </a:rPr>
              <a:t>6</a:t>
            </a:r>
            <a:endParaRPr lang="en-MY" sz="2000" b="1" dirty="0">
              <a:solidFill>
                <a:schemeClr val="bg1"/>
              </a:solidFill>
              <a:latin typeface="+mj-lt"/>
            </a:endParaRPr>
          </a:p>
        </p:txBody>
      </p:sp>
      <p:sp>
        <p:nvSpPr>
          <p:cNvPr id="14" name="Oval 13"/>
          <p:cNvSpPr/>
          <p:nvPr/>
        </p:nvSpPr>
        <p:spPr>
          <a:xfrm>
            <a:off x="1643042" y="3821623"/>
            <a:ext cx="357190" cy="357190"/>
          </a:xfrm>
          <a:prstGeom prst="ellipse">
            <a:avLst/>
          </a:prstGeom>
          <a:solidFill>
            <a:srgbClr val="FF6600"/>
          </a:solidFill>
          <a:ln w="57150">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solidFill>
                  <a:schemeClr val="bg1"/>
                </a:solidFill>
                <a:latin typeface="+mj-lt"/>
              </a:rPr>
              <a:t>7</a:t>
            </a:r>
            <a:endParaRPr lang="en-MY" sz="2000" b="1" dirty="0">
              <a:solidFill>
                <a:schemeClr val="bg1"/>
              </a:solidFill>
              <a:latin typeface="+mj-lt"/>
            </a:endParaRPr>
          </a:p>
        </p:txBody>
      </p:sp>
      <p:sp>
        <p:nvSpPr>
          <p:cNvPr id="15" name="Oval 14"/>
          <p:cNvSpPr/>
          <p:nvPr/>
        </p:nvSpPr>
        <p:spPr>
          <a:xfrm>
            <a:off x="1643042" y="4321689"/>
            <a:ext cx="357190" cy="357190"/>
          </a:xfrm>
          <a:prstGeom prst="ellipse">
            <a:avLst/>
          </a:prstGeom>
          <a:solidFill>
            <a:srgbClr val="FF6600"/>
          </a:solidFill>
          <a:ln w="57150">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solidFill>
                  <a:schemeClr val="bg1"/>
                </a:solidFill>
                <a:latin typeface="+mj-lt"/>
              </a:rPr>
              <a:t>8</a:t>
            </a:r>
            <a:endParaRPr lang="en-MY" sz="2000" b="1" dirty="0">
              <a:solidFill>
                <a:schemeClr val="bg1"/>
              </a:solidFill>
              <a:latin typeface="+mj-lt"/>
            </a:endParaRPr>
          </a:p>
        </p:txBody>
      </p:sp>
      <p:sp>
        <p:nvSpPr>
          <p:cNvPr id="18" name="Oval 17"/>
          <p:cNvSpPr/>
          <p:nvPr/>
        </p:nvSpPr>
        <p:spPr>
          <a:xfrm>
            <a:off x="1643042" y="4821755"/>
            <a:ext cx="357190" cy="357190"/>
          </a:xfrm>
          <a:prstGeom prst="ellipse">
            <a:avLst/>
          </a:prstGeom>
          <a:solidFill>
            <a:srgbClr val="FF6600"/>
          </a:solidFill>
          <a:ln w="57150">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solidFill>
                  <a:schemeClr val="bg1"/>
                </a:solidFill>
                <a:latin typeface="+mj-lt"/>
              </a:rPr>
              <a:t>9</a:t>
            </a:r>
            <a:endParaRPr lang="en-MY" sz="2000" b="1" dirty="0">
              <a:solidFill>
                <a:schemeClr val="bg1"/>
              </a:solidFill>
              <a:latin typeface="+mj-lt"/>
            </a:endParaRPr>
          </a:p>
        </p:txBody>
      </p:sp>
      <p:sp>
        <p:nvSpPr>
          <p:cNvPr id="19" name="Oval 18"/>
          <p:cNvSpPr/>
          <p:nvPr/>
        </p:nvSpPr>
        <p:spPr>
          <a:xfrm>
            <a:off x="1643042" y="5321821"/>
            <a:ext cx="357190" cy="357190"/>
          </a:xfrm>
          <a:prstGeom prst="ellipse">
            <a:avLst/>
          </a:prstGeom>
          <a:solidFill>
            <a:srgbClr val="FF6600"/>
          </a:solidFill>
          <a:ln w="57150">
            <a:noFill/>
          </a:ln>
        </p:spPr>
        <p:style>
          <a:lnRef idx="2">
            <a:schemeClr val="dk1"/>
          </a:lnRef>
          <a:fillRef idx="1">
            <a:schemeClr val="lt1"/>
          </a:fillRef>
          <a:effectRef idx="0">
            <a:schemeClr val="dk1"/>
          </a:effectRef>
          <a:fontRef idx="minor">
            <a:schemeClr val="dk1"/>
          </a:fontRef>
        </p:style>
        <p:txBody>
          <a:bodyPr rtlCol="0" anchor="ctr"/>
          <a:lstStyle/>
          <a:p>
            <a:pPr algn="ctr"/>
            <a:endParaRPr lang="en-MY" sz="2200" b="1" dirty="0">
              <a:solidFill>
                <a:schemeClr val="bg1"/>
              </a:solidFill>
              <a:latin typeface="+mj-lt"/>
            </a:endParaRPr>
          </a:p>
        </p:txBody>
      </p:sp>
      <p:sp>
        <p:nvSpPr>
          <p:cNvPr id="20" name="Oval 19"/>
          <p:cNvSpPr/>
          <p:nvPr/>
        </p:nvSpPr>
        <p:spPr>
          <a:xfrm>
            <a:off x="1643042" y="5893325"/>
            <a:ext cx="357190" cy="357190"/>
          </a:xfrm>
          <a:prstGeom prst="ellipse">
            <a:avLst/>
          </a:prstGeom>
          <a:solidFill>
            <a:srgbClr val="FF6600"/>
          </a:solidFill>
          <a:ln w="57150">
            <a:noFill/>
          </a:ln>
        </p:spPr>
        <p:style>
          <a:lnRef idx="2">
            <a:schemeClr val="dk1"/>
          </a:lnRef>
          <a:fillRef idx="1">
            <a:schemeClr val="lt1"/>
          </a:fillRef>
          <a:effectRef idx="0">
            <a:schemeClr val="dk1"/>
          </a:effectRef>
          <a:fontRef idx="minor">
            <a:schemeClr val="dk1"/>
          </a:fontRef>
        </p:style>
        <p:txBody>
          <a:bodyPr rtlCol="0" anchor="ctr"/>
          <a:lstStyle/>
          <a:p>
            <a:pPr algn="ctr"/>
            <a:endParaRPr lang="en-MY" sz="2200" b="1" dirty="0">
              <a:solidFill>
                <a:schemeClr val="bg1"/>
              </a:solidFill>
              <a:latin typeface="+mj-lt"/>
            </a:endParaRPr>
          </a:p>
        </p:txBody>
      </p:sp>
      <p:sp>
        <p:nvSpPr>
          <p:cNvPr id="21" name="Rectangle 20"/>
          <p:cNvSpPr/>
          <p:nvPr/>
        </p:nvSpPr>
        <p:spPr>
          <a:xfrm>
            <a:off x="1571604" y="5321821"/>
            <a:ext cx="500066" cy="400110"/>
          </a:xfrm>
          <a:prstGeom prst="rect">
            <a:avLst/>
          </a:prstGeom>
        </p:spPr>
        <p:txBody>
          <a:bodyPr wrap="square">
            <a:spAutoFit/>
          </a:bodyPr>
          <a:lstStyle/>
          <a:p>
            <a:pPr algn="ctr"/>
            <a:r>
              <a:rPr lang="en-US" sz="2000" b="1" dirty="0" smtClean="0">
                <a:solidFill>
                  <a:schemeClr val="bg1"/>
                </a:solidFill>
              </a:rPr>
              <a:t>10</a:t>
            </a:r>
            <a:endParaRPr lang="en-MY" sz="2000" b="1" dirty="0">
              <a:solidFill>
                <a:schemeClr val="bg1"/>
              </a:solidFill>
            </a:endParaRPr>
          </a:p>
        </p:txBody>
      </p:sp>
      <p:sp>
        <p:nvSpPr>
          <p:cNvPr id="22" name="Rectangle 21"/>
          <p:cNvSpPr/>
          <p:nvPr/>
        </p:nvSpPr>
        <p:spPr>
          <a:xfrm>
            <a:off x="1571604" y="5893325"/>
            <a:ext cx="500066" cy="400110"/>
          </a:xfrm>
          <a:prstGeom prst="rect">
            <a:avLst/>
          </a:prstGeom>
        </p:spPr>
        <p:txBody>
          <a:bodyPr wrap="square">
            <a:spAutoFit/>
          </a:bodyPr>
          <a:lstStyle/>
          <a:p>
            <a:pPr algn="ctr"/>
            <a:r>
              <a:rPr lang="en-US" sz="2000" b="1" dirty="0" smtClean="0">
                <a:solidFill>
                  <a:schemeClr val="bg1"/>
                </a:solidFill>
              </a:rPr>
              <a:t>11</a:t>
            </a:r>
            <a:endParaRPr lang="en-MY" sz="2000" b="1" dirty="0">
              <a:solidFill>
                <a:schemeClr val="bg1"/>
              </a:solidFill>
            </a:endParaRPr>
          </a:p>
        </p:txBody>
      </p:sp>
    </p:spTree>
    <p:extLst>
      <p:ext uri="{BB962C8B-B14F-4D97-AF65-F5344CB8AC3E}">
        <p14:creationId xmlns="" xmlns:p14="http://schemas.microsoft.com/office/powerpoint/2010/main" val="20654260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2"/>
          </p:nvPr>
        </p:nvSpPr>
        <p:spPr/>
        <p:txBody>
          <a:bodyPr/>
          <a:lstStyle/>
          <a:p>
            <a:fld id="{D728B9C1-7136-4975-927A-1831B36EEFB9}" type="slidenum">
              <a:rPr lang="en-US" smtClean="0"/>
              <a:pPr/>
              <a:t>20</a:t>
            </a:fld>
            <a:endParaRPr lang="en-US" dirty="0"/>
          </a:p>
        </p:txBody>
      </p:sp>
      <p:grpSp>
        <p:nvGrpSpPr>
          <p:cNvPr id="2" name="Group 5"/>
          <p:cNvGrpSpPr/>
          <p:nvPr/>
        </p:nvGrpSpPr>
        <p:grpSpPr>
          <a:xfrm>
            <a:off x="1565984" y="571480"/>
            <a:ext cx="6506478" cy="28800"/>
            <a:chOff x="857224" y="3714752"/>
            <a:chExt cx="6506478" cy="28800"/>
          </a:xfrm>
        </p:grpSpPr>
        <p:sp>
          <p:nvSpPr>
            <p:cNvPr id="7" name="Rectangle 6"/>
            <p:cNvSpPr/>
            <p:nvPr/>
          </p:nvSpPr>
          <p:spPr>
            <a:xfrm flipV="1">
              <a:off x="883702" y="3714752"/>
              <a:ext cx="6480000" cy="288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Arial" pitchFamily="34" charset="0"/>
                <a:cs typeface="Arial" pitchFamily="34" charset="0"/>
              </a:endParaRPr>
            </a:p>
          </p:txBody>
        </p:sp>
        <p:sp>
          <p:nvSpPr>
            <p:cNvPr id="8" name="Rectangle 7"/>
            <p:cNvSpPr/>
            <p:nvPr/>
          </p:nvSpPr>
          <p:spPr>
            <a:xfrm flipV="1">
              <a:off x="857224" y="3714752"/>
              <a:ext cx="1800000" cy="28800"/>
            </a:xfrm>
            <a:prstGeom prst="rect">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Arial" pitchFamily="34" charset="0"/>
                <a:cs typeface="Arial" pitchFamily="34" charset="0"/>
              </a:endParaRPr>
            </a:p>
          </p:txBody>
        </p:sp>
      </p:grpSp>
      <p:sp>
        <p:nvSpPr>
          <p:cNvPr id="9" name="Rectangle 8"/>
          <p:cNvSpPr/>
          <p:nvPr/>
        </p:nvSpPr>
        <p:spPr>
          <a:xfrm>
            <a:off x="1571604" y="-13295"/>
            <a:ext cx="6500858" cy="584775"/>
          </a:xfrm>
          <a:prstGeom prst="rect">
            <a:avLst/>
          </a:prstGeom>
          <a:noFill/>
        </p:spPr>
        <p:txBody>
          <a:bodyPr wrap="square" lIns="91440" tIns="45720" rIns="91440" bIns="45720">
            <a:spAutoFit/>
          </a:bodyPr>
          <a:lstStyle/>
          <a:p>
            <a:pPr algn="ctr"/>
            <a:r>
              <a:rPr lang="en-US" sz="3200" b="1" dirty="0" smtClean="0">
                <a:latin typeface="+mj-lt"/>
              </a:rPr>
              <a:t>Frequently Asked Questions (FAQ)</a:t>
            </a:r>
            <a:endParaRPr lang="en-US" sz="3200" b="1" dirty="0">
              <a:latin typeface="+mj-lt"/>
            </a:endParaRPr>
          </a:p>
        </p:txBody>
      </p:sp>
      <p:graphicFrame>
        <p:nvGraphicFramePr>
          <p:cNvPr id="20" name="Table 19"/>
          <p:cNvGraphicFramePr>
            <a:graphicFrameLocks noGrp="1"/>
          </p:cNvGraphicFramePr>
          <p:nvPr/>
        </p:nvGraphicFramePr>
        <p:xfrm>
          <a:off x="428596" y="928670"/>
          <a:ext cx="8501122" cy="4399280"/>
        </p:xfrm>
        <a:graphic>
          <a:graphicData uri="http://schemas.openxmlformats.org/drawingml/2006/table">
            <a:tbl>
              <a:tblPr firstRow="1" bandRow="1">
                <a:tableStyleId>{5C22544A-7EE6-4342-B048-85BDC9FD1C3A}</a:tableStyleId>
              </a:tblPr>
              <a:tblGrid>
                <a:gridCol w="785818"/>
                <a:gridCol w="7715304"/>
              </a:tblGrid>
              <a:tr h="370840">
                <a:tc>
                  <a:txBody>
                    <a:bodyPr/>
                    <a:lstStyle/>
                    <a:p>
                      <a:pPr algn="ctr"/>
                      <a:endParaRPr lang="en-MY" dirty="0"/>
                    </a:p>
                  </a:txBody>
                  <a:tcPr>
                    <a:solidFill>
                      <a:srgbClr val="CC3399"/>
                    </a:solidFill>
                  </a:tcPr>
                </a:tc>
                <a:tc>
                  <a:txBody>
                    <a:bodyPr/>
                    <a:lstStyle/>
                    <a:p>
                      <a:r>
                        <a:rPr lang="en-US" dirty="0" smtClean="0"/>
                        <a:t>Questions</a:t>
                      </a:r>
                      <a:r>
                        <a:rPr lang="en-US" baseline="0" dirty="0" smtClean="0"/>
                        <a:t> / Answers</a:t>
                      </a:r>
                      <a:endParaRPr lang="en-MY" dirty="0"/>
                    </a:p>
                  </a:txBody>
                  <a:tcPr>
                    <a:solidFill>
                      <a:srgbClr val="CC3399"/>
                    </a:solidFill>
                  </a:tcPr>
                </a:tc>
              </a:tr>
              <a:tr h="370840">
                <a:tc>
                  <a:txBody>
                    <a:bodyPr/>
                    <a:lstStyle/>
                    <a:p>
                      <a:pPr algn="ctr"/>
                      <a:r>
                        <a:rPr lang="en-US" b="1" dirty="0" err="1" smtClean="0"/>
                        <a:t>Q14</a:t>
                      </a:r>
                      <a:r>
                        <a:rPr lang="en-US" b="1" dirty="0" smtClean="0"/>
                        <a:t>.</a:t>
                      </a:r>
                      <a:endParaRPr lang="en-MY"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mn-cs"/>
                        </a:rPr>
                        <a:t>I</a:t>
                      </a:r>
                      <a:r>
                        <a:rPr lang="en-US" sz="1800" b="1" kern="1200" baseline="0" dirty="0" smtClean="0">
                          <a:solidFill>
                            <a:schemeClr val="dk1"/>
                          </a:solidFill>
                          <a:latin typeface="+mn-lt"/>
                          <a:ea typeface="+mn-ea"/>
                          <a:cs typeface="+mn-cs"/>
                        </a:rPr>
                        <a:t> apply for </a:t>
                      </a:r>
                      <a:r>
                        <a:rPr lang="en-US" sz="1800" b="1" kern="1200" baseline="0" dirty="0" err="1" smtClean="0">
                          <a:solidFill>
                            <a:schemeClr val="dk1"/>
                          </a:solidFill>
                          <a:latin typeface="+mn-lt"/>
                          <a:ea typeface="+mn-ea"/>
                          <a:cs typeface="+mn-cs"/>
                        </a:rPr>
                        <a:t>RM</a:t>
                      </a:r>
                      <a:r>
                        <a:rPr lang="en-US" sz="1800" b="1" kern="1200" baseline="0" dirty="0" smtClean="0">
                          <a:solidFill>
                            <a:schemeClr val="dk1"/>
                          </a:solidFill>
                          <a:latin typeface="+mn-lt"/>
                          <a:ea typeface="+mn-ea"/>
                          <a:cs typeface="+mn-cs"/>
                        </a:rPr>
                        <a:t> 100,000 financing. Will my application be approved with the same amount?</a:t>
                      </a:r>
                      <a:endParaRPr lang="en-MY" sz="1800" b="1" kern="1200" dirty="0" smtClean="0">
                        <a:solidFill>
                          <a:schemeClr val="dk1"/>
                        </a:solidFill>
                        <a:latin typeface="+mn-lt"/>
                        <a:ea typeface="+mn-ea"/>
                        <a:cs typeface="+mn-cs"/>
                      </a:endParaRPr>
                    </a:p>
                  </a:txBody>
                  <a:tcPr/>
                </a:tc>
              </a:tr>
              <a:tr h="370840">
                <a:tc>
                  <a:txBody>
                    <a:bodyPr/>
                    <a:lstStyle/>
                    <a:p>
                      <a:pPr algn="ctr"/>
                      <a:r>
                        <a:rPr lang="en-US" dirty="0" err="1" smtClean="0"/>
                        <a:t>A14</a:t>
                      </a:r>
                      <a:r>
                        <a:rPr lang="en-US" dirty="0" smtClean="0"/>
                        <a:t>.</a:t>
                      </a:r>
                      <a:endParaRPr lang="en-MY" dirty="0"/>
                    </a:p>
                  </a:txBody>
                  <a:tcPr/>
                </a:tc>
                <a:tc>
                  <a:txBody>
                    <a:bodyPr/>
                    <a:lstStyle/>
                    <a:p>
                      <a:r>
                        <a:rPr lang="en-US" dirty="0" smtClean="0">
                          <a:solidFill>
                            <a:schemeClr val="tx1"/>
                          </a:solidFill>
                        </a:rPr>
                        <a:t>The final approved amount may not be the same as the applied amount, as</a:t>
                      </a:r>
                      <a:r>
                        <a:rPr lang="en-US" baseline="0" dirty="0" smtClean="0">
                          <a:solidFill>
                            <a:schemeClr val="tx1"/>
                          </a:solidFill>
                        </a:rPr>
                        <a:t> each application is still subject to credit assessment.</a:t>
                      </a:r>
                      <a:endParaRPr lang="en-MY" dirty="0">
                        <a:solidFill>
                          <a:schemeClr val="tx1"/>
                        </a:solidFill>
                      </a:endParaRPr>
                    </a:p>
                  </a:txBody>
                  <a:tcPr/>
                </a:tc>
              </a:tr>
              <a:tr h="370840">
                <a:tc>
                  <a:txBody>
                    <a:bodyPr/>
                    <a:lstStyle/>
                    <a:p>
                      <a:pPr algn="ctr"/>
                      <a:endParaRPr lang="en-MY" b="1" dirty="0"/>
                    </a:p>
                  </a:txBody>
                  <a:tcPr/>
                </a:tc>
                <a:tc>
                  <a:txBody>
                    <a:bodyPr/>
                    <a:lstStyle/>
                    <a:p>
                      <a:endParaRPr lang="en-MY" b="1" dirty="0"/>
                    </a:p>
                  </a:txBody>
                  <a:tcPr/>
                </a:tc>
              </a:tr>
              <a:tr h="370840">
                <a:tc>
                  <a:txBody>
                    <a:bodyPr/>
                    <a:lstStyle/>
                    <a:p>
                      <a:pPr algn="ctr"/>
                      <a:r>
                        <a:rPr lang="en-US" b="1" dirty="0" err="1" smtClean="0"/>
                        <a:t>Q15</a:t>
                      </a:r>
                      <a:r>
                        <a:rPr lang="en-US" b="1" dirty="0" smtClean="0"/>
                        <a:t>.</a:t>
                      </a:r>
                      <a:endParaRPr lang="en-MY"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mn-cs"/>
                        </a:rPr>
                        <a:t>If</a:t>
                      </a:r>
                      <a:r>
                        <a:rPr lang="en-US" sz="1800" b="1" kern="1200" baseline="0" dirty="0" smtClean="0">
                          <a:solidFill>
                            <a:schemeClr val="dk1"/>
                          </a:solidFill>
                          <a:latin typeface="+mn-lt"/>
                          <a:ea typeface="+mn-ea"/>
                          <a:cs typeface="+mn-cs"/>
                        </a:rPr>
                        <a:t> the final finance amount is not as I have anticipated, can I choose not to accept the financing? If yes, how do I do that?</a:t>
                      </a:r>
                      <a:endParaRPr lang="en-MY" sz="1800" b="1" kern="1200" dirty="0" smtClean="0">
                        <a:solidFill>
                          <a:schemeClr val="dk1"/>
                        </a:solidFill>
                        <a:latin typeface="+mn-lt"/>
                        <a:ea typeface="+mn-ea"/>
                        <a:cs typeface="+mn-cs"/>
                      </a:endParaRPr>
                    </a:p>
                  </a:txBody>
                  <a:tcPr/>
                </a:tc>
              </a:tr>
              <a:tr h="370840">
                <a:tc>
                  <a:txBody>
                    <a:bodyPr/>
                    <a:lstStyle/>
                    <a:p>
                      <a:pPr algn="ctr"/>
                      <a:r>
                        <a:rPr lang="en-US" dirty="0" err="1" smtClean="0"/>
                        <a:t>A15</a:t>
                      </a:r>
                      <a:r>
                        <a:rPr lang="en-US" dirty="0" smtClean="0"/>
                        <a:t>.</a:t>
                      </a:r>
                      <a:endParaRPr lang="en-MY" dirty="0"/>
                    </a:p>
                  </a:txBody>
                  <a:tcPr/>
                </a:tc>
                <a:tc>
                  <a:txBody>
                    <a:bodyPr/>
                    <a:lstStyle/>
                    <a:p>
                      <a:r>
                        <a:rPr lang="en-US" dirty="0" smtClean="0"/>
                        <a:t>For</a:t>
                      </a:r>
                      <a:r>
                        <a:rPr lang="en-US" baseline="0" dirty="0" smtClean="0"/>
                        <a:t> every approved application, a Short Message Service (</a:t>
                      </a:r>
                      <a:r>
                        <a:rPr lang="en-US" baseline="0" dirty="0" err="1" smtClean="0"/>
                        <a:t>SMS</a:t>
                      </a:r>
                      <a:r>
                        <a:rPr lang="en-US" baseline="0" dirty="0" smtClean="0"/>
                        <a:t>) will be sent to the Staff to advise him/her to sign the Sales &amp; Purchase Agreement at the nearest AEON Credit Service branch.</a:t>
                      </a:r>
                    </a:p>
                    <a:p>
                      <a:endParaRPr lang="en-US" baseline="0" dirty="0" smtClean="0"/>
                    </a:p>
                    <a:p>
                      <a:r>
                        <a:rPr lang="en-US" baseline="0" dirty="0" smtClean="0"/>
                        <a:t>Should the staff decided not to accept the financing, the staff may contact our Customer Service Department at </a:t>
                      </a:r>
                      <a:r>
                        <a:rPr lang="en-MY" sz="1800" kern="1200" dirty="0" smtClean="0">
                          <a:solidFill>
                            <a:schemeClr val="dk1"/>
                          </a:solidFill>
                          <a:latin typeface="+mn-lt"/>
                          <a:ea typeface="+mn-ea"/>
                          <a:cs typeface="+mn-cs"/>
                        </a:rPr>
                        <a:t>03-27199999 </a:t>
                      </a:r>
                      <a:r>
                        <a:rPr lang="en-US" baseline="0" dirty="0" smtClean="0"/>
                        <a:t>for cancellation request.</a:t>
                      </a:r>
                      <a:endParaRPr lang="en-MY" dirty="0"/>
                    </a:p>
                  </a:txBody>
                  <a:tcPr/>
                </a:tc>
              </a:tr>
            </a:tbl>
          </a:graphicData>
        </a:graphic>
      </p:graphicFrame>
    </p:spTree>
    <p:extLst>
      <p:ext uri="{BB962C8B-B14F-4D97-AF65-F5344CB8AC3E}">
        <p14:creationId xmlns="" xmlns:p14="http://schemas.microsoft.com/office/powerpoint/2010/main" val="20654260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2"/>
          </p:nvPr>
        </p:nvSpPr>
        <p:spPr/>
        <p:txBody>
          <a:bodyPr/>
          <a:lstStyle/>
          <a:p>
            <a:fld id="{D728B9C1-7136-4975-927A-1831B36EEFB9}" type="slidenum">
              <a:rPr lang="en-US" smtClean="0"/>
              <a:pPr/>
              <a:t>21</a:t>
            </a:fld>
            <a:endParaRPr lang="en-US" dirty="0"/>
          </a:p>
        </p:txBody>
      </p:sp>
      <p:grpSp>
        <p:nvGrpSpPr>
          <p:cNvPr id="2" name="Group 5"/>
          <p:cNvGrpSpPr/>
          <p:nvPr/>
        </p:nvGrpSpPr>
        <p:grpSpPr>
          <a:xfrm>
            <a:off x="1565984" y="571480"/>
            <a:ext cx="6506478" cy="28800"/>
            <a:chOff x="857224" y="3714752"/>
            <a:chExt cx="6506478" cy="28800"/>
          </a:xfrm>
        </p:grpSpPr>
        <p:sp>
          <p:nvSpPr>
            <p:cNvPr id="7" name="Rectangle 6"/>
            <p:cNvSpPr/>
            <p:nvPr/>
          </p:nvSpPr>
          <p:spPr>
            <a:xfrm flipV="1">
              <a:off x="883702" y="3714752"/>
              <a:ext cx="6480000" cy="288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Arial" pitchFamily="34" charset="0"/>
                <a:cs typeface="Arial" pitchFamily="34" charset="0"/>
              </a:endParaRPr>
            </a:p>
          </p:txBody>
        </p:sp>
        <p:sp>
          <p:nvSpPr>
            <p:cNvPr id="8" name="Rectangle 7"/>
            <p:cNvSpPr/>
            <p:nvPr/>
          </p:nvSpPr>
          <p:spPr>
            <a:xfrm flipV="1">
              <a:off x="857224" y="3714752"/>
              <a:ext cx="1800000" cy="28800"/>
            </a:xfrm>
            <a:prstGeom prst="rect">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Arial" pitchFamily="34" charset="0"/>
                <a:cs typeface="Arial" pitchFamily="34" charset="0"/>
              </a:endParaRPr>
            </a:p>
          </p:txBody>
        </p:sp>
      </p:grpSp>
      <p:sp>
        <p:nvSpPr>
          <p:cNvPr id="9" name="Rectangle 8"/>
          <p:cNvSpPr/>
          <p:nvPr/>
        </p:nvSpPr>
        <p:spPr>
          <a:xfrm>
            <a:off x="1571604" y="-13295"/>
            <a:ext cx="6500858" cy="584775"/>
          </a:xfrm>
          <a:prstGeom prst="rect">
            <a:avLst/>
          </a:prstGeom>
          <a:noFill/>
        </p:spPr>
        <p:txBody>
          <a:bodyPr wrap="square" lIns="91440" tIns="45720" rIns="91440" bIns="45720">
            <a:spAutoFit/>
          </a:bodyPr>
          <a:lstStyle/>
          <a:p>
            <a:pPr algn="ctr"/>
            <a:r>
              <a:rPr lang="en-US" sz="3200" b="1" dirty="0" smtClean="0">
                <a:latin typeface="+mj-lt"/>
              </a:rPr>
              <a:t>Frequently Asked Questions (FAQ)</a:t>
            </a:r>
            <a:endParaRPr lang="en-US" sz="3200" b="1" dirty="0">
              <a:latin typeface="+mj-lt"/>
            </a:endParaRPr>
          </a:p>
        </p:txBody>
      </p:sp>
      <p:graphicFrame>
        <p:nvGraphicFramePr>
          <p:cNvPr id="20" name="Table 19"/>
          <p:cNvGraphicFramePr>
            <a:graphicFrameLocks noGrp="1"/>
          </p:cNvGraphicFramePr>
          <p:nvPr/>
        </p:nvGraphicFramePr>
        <p:xfrm>
          <a:off x="428596" y="928670"/>
          <a:ext cx="8501122" cy="2199640"/>
        </p:xfrm>
        <a:graphic>
          <a:graphicData uri="http://schemas.openxmlformats.org/drawingml/2006/table">
            <a:tbl>
              <a:tblPr firstRow="1" bandRow="1">
                <a:tableStyleId>{5C22544A-7EE6-4342-B048-85BDC9FD1C3A}</a:tableStyleId>
              </a:tblPr>
              <a:tblGrid>
                <a:gridCol w="785818"/>
                <a:gridCol w="7715304"/>
              </a:tblGrid>
              <a:tr h="370840">
                <a:tc>
                  <a:txBody>
                    <a:bodyPr/>
                    <a:lstStyle/>
                    <a:p>
                      <a:pPr algn="ctr"/>
                      <a:endParaRPr lang="en-MY" dirty="0"/>
                    </a:p>
                  </a:txBody>
                  <a:tcPr>
                    <a:solidFill>
                      <a:srgbClr val="CC3399"/>
                    </a:solidFill>
                  </a:tcPr>
                </a:tc>
                <a:tc>
                  <a:txBody>
                    <a:bodyPr/>
                    <a:lstStyle/>
                    <a:p>
                      <a:r>
                        <a:rPr lang="en-US" dirty="0" smtClean="0"/>
                        <a:t>Questions</a:t>
                      </a:r>
                      <a:r>
                        <a:rPr lang="en-US" baseline="0" dirty="0" smtClean="0"/>
                        <a:t> / Answers</a:t>
                      </a:r>
                      <a:endParaRPr lang="en-MY" dirty="0"/>
                    </a:p>
                  </a:txBody>
                  <a:tcPr>
                    <a:solidFill>
                      <a:srgbClr val="CC3399"/>
                    </a:solidFill>
                  </a:tcPr>
                </a:tc>
              </a:tr>
              <a:tr h="370840">
                <a:tc>
                  <a:txBody>
                    <a:bodyPr/>
                    <a:lstStyle/>
                    <a:p>
                      <a:pPr algn="ctr"/>
                      <a:r>
                        <a:rPr lang="en-US" b="1" dirty="0" err="1" smtClean="0"/>
                        <a:t>Q16</a:t>
                      </a:r>
                      <a:r>
                        <a:rPr lang="en-US" b="1" dirty="0" smtClean="0"/>
                        <a:t>.</a:t>
                      </a:r>
                      <a:endParaRPr lang="en-MY"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mn-cs"/>
                        </a:rPr>
                        <a:t>Is there any dedicated line/number to contact for</a:t>
                      </a:r>
                      <a:r>
                        <a:rPr lang="en-US" sz="1800" b="1" kern="1200" baseline="0" dirty="0" smtClean="0">
                          <a:solidFill>
                            <a:schemeClr val="dk1"/>
                          </a:solidFill>
                          <a:latin typeface="+mn-lt"/>
                          <a:ea typeface="+mn-ea"/>
                          <a:cs typeface="+mn-cs"/>
                        </a:rPr>
                        <a:t> any matters related to this Special Scheme?</a:t>
                      </a:r>
                      <a:endParaRPr lang="en-MY" sz="1800" b="1" kern="1200" dirty="0" smtClean="0">
                        <a:solidFill>
                          <a:schemeClr val="dk1"/>
                        </a:solidFill>
                        <a:latin typeface="+mn-lt"/>
                        <a:ea typeface="+mn-ea"/>
                        <a:cs typeface="+mn-cs"/>
                      </a:endParaRPr>
                    </a:p>
                  </a:txBody>
                  <a:tcPr/>
                </a:tc>
              </a:tr>
              <a:tr h="370840">
                <a:tc>
                  <a:txBody>
                    <a:bodyPr/>
                    <a:lstStyle/>
                    <a:p>
                      <a:pPr algn="ctr"/>
                      <a:r>
                        <a:rPr lang="en-US" dirty="0" err="1" smtClean="0"/>
                        <a:t>A16</a:t>
                      </a:r>
                      <a:r>
                        <a:rPr lang="en-US" dirty="0" smtClean="0"/>
                        <a:t>.</a:t>
                      </a:r>
                      <a:endParaRPr lang="en-MY" dirty="0"/>
                    </a:p>
                  </a:txBody>
                  <a:tcPr/>
                </a:tc>
                <a:tc>
                  <a:txBody>
                    <a:bodyPr/>
                    <a:lstStyle/>
                    <a:p>
                      <a:r>
                        <a:rPr lang="en-US" dirty="0" smtClean="0">
                          <a:solidFill>
                            <a:schemeClr val="tx1"/>
                          </a:solidFill>
                        </a:rPr>
                        <a:t>There is no dedicated</a:t>
                      </a:r>
                      <a:r>
                        <a:rPr lang="en-US" baseline="0" dirty="0" smtClean="0">
                          <a:solidFill>
                            <a:schemeClr val="tx1"/>
                          </a:solidFill>
                        </a:rPr>
                        <a:t> number to be contacted for this scheme. </a:t>
                      </a:r>
                      <a:br>
                        <a:rPr lang="en-US" baseline="0" dirty="0" smtClean="0">
                          <a:solidFill>
                            <a:schemeClr val="tx1"/>
                          </a:solidFill>
                        </a:rPr>
                      </a:br>
                      <a:endParaRPr lang="en-US" baseline="0" dirty="0" smtClean="0">
                        <a:solidFill>
                          <a:schemeClr val="tx1"/>
                        </a:solidFill>
                      </a:endParaRPr>
                    </a:p>
                    <a:p>
                      <a:r>
                        <a:rPr lang="en-US" baseline="0" dirty="0" smtClean="0">
                          <a:solidFill>
                            <a:schemeClr val="tx1"/>
                          </a:solidFill>
                        </a:rPr>
                        <a:t>However, the Staff can contact AEON Credit Service Customer Service general line at </a:t>
                      </a:r>
                      <a:r>
                        <a:rPr lang="en-MY" sz="1800" kern="1200" dirty="0" smtClean="0">
                          <a:solidFill>
                            <a:schemeClr val="dk1"/>
                          </a:solidFill>
                          <a:latin typeface="+mn-lt"/>
                          <a:ea typeface="+mn-ea"/>
                          <a:cs typeface="+mn-cs"/>
                        </a:rPr>
                        <a:t>03-27199999 for matter related to</a:t>
                      </a:r>
                      <a:r>
                        <a:rPr lang="en-MY" sz="1800" kern="1200" baseline="0" dirty="0" smtClean="0">
                          <a:solidFill>
                            <a:schemeClr val="dk1"/>
                          </a:solidFill>
                          <a:latin typeface="+mn-lt"/>
                          <a:ea typeface="+mn-ea"/>
                          <a:cs typeface="+mn-cs"/>
                        </a:rPr>
                        <a:t> this scheme.</a:t>
                      </a:r>
                      <a:endParaRPr lang="en-MY" dirty="0">
                        <a:solidFill>
                          <a:schemeClr val="tx1"/>
                        </a:solidFill>
                      </a:endParaRPr>
                    </a:p>
                  </a:txBody>
                  <a:tcPr/>
                </a:tc>
              </a:tr>
            </a:tbl>
          </a:graphicData>
        </a:graphic>
      </p:graphicFrame>
    </p:spTree>
    <p:extLst>
      <p:ext uri="{BB962C8B-B14F-4D97-AF65-F5344CB8AC3E}">
        <p14:creationId xmlns="" xmlns:p14="http://schemas.microsoft.com/office/powerpoint/2010/main" val="20654260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2"/>
          </p:nvPr>
        </p:nvSpPr>
        <p:spPr/>
        <p:txBody>
          <a:bodyPr/>
          <a:lstStyle/>
          <a:p>
            <a:fld id="{D728B9C1-7136-4975-927A-1831B36EEFB9}" type="slidenum">
              <a:rPr lang="en-US" smtClean="0"/>
              <a:pPr/>
              <a:t>22</a:t>
            </a:fld>
            <a:endParaRPr lang="en-US" dirty="0"/>
          </a:p>
        </p:txBody>
      </p:sp>
      <p:grpSp>
        <p:nvGrpSpPr>
          <p:cNvPr id="2" name="Group 5"/>
          <p:cNvGrpSpPr/>
          <p:nvPr/>
        </p:nvGrpSpPr>
        <p:grpSpPr>
          <a:xfrm>
            <a:off x="1565984" y="571480"/>
            <a:ext cx="6506478" cy="28800"/>
            <a:chOff x="857224" y="3714752"/>
            <a:chExt cx="6506478" cy="28800"/>
          </a:xfrm>
        </p:grpSpPr>
        <p:sp>
          <p:nvSpPr>
            <p:cNvPr id="7" name="Rectangle 6"/>
            <p:cNvSpPr/>
            <p:nvPr/>
          </p:nvSpPr>
          <p:spPr>
            <a:xfrm flipV="1">
              <a:off x="883702" y="3714752"/>
              <a:ext cx="6480000" cy="288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Arial" pitchFamily="34" charset="0"/>
                <a:cs typeface="Arial" pitchFamily="34" charset="0"/>
              </a:endParaRPr>
            </a:p>
          </p:txBody>
        </p:sp>
        <p:sp>
          <p:nvSpPr>
            <p:cNvPr id="8" name="Rectangle 7"/>
            <p:cNvSpPr/>
            <p:nvPr/>
          </p:nvSpPr>
          <p:spPr>
            <a:xfrm flipV="1">
              <a:off x="857224" y="3714752"/>
              <a:ext cx="1800000" cy="28800"/>
            </a:xfrm>
            <a:prstGeom prst="rect">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Arial" pitchFamily="34" charset="0"/>
                <a:cs typeface="Arial" pitchFamily="34" charset="0"/>
              </a:endParaRPr>
            </a:p>
          </p:txBody>
        </p:sp>
      </p:grpSp>
      <p:sp>
        <p:nvSpPr>
          <p:cNvPr id="9" name="Rectangle 8"/>
          <p:cNvSpPr/>
          <p:nvPr/>
        </p:nvSpPr>
        <p:spPr>
          <a:xfrm>
            <a:off x="1571604" y="-13295"/>
            <a:ext cx="6500858" cy="646331"/>
          </a:xfrm>
          <a:prstGeom prst="rect">
            <a:avLst/>
          </a:prstGeom>
          <a:noFill/>
        </p:spPr>
        <p:txBody>
          <a:bodyPr wrap="square" lIns="91440" tIns="45720" rIns="91440" bIns="45720">
            <a:spAutoFit/>
          </a:bodyPr>
          <a:lstStyle/>
          <a:p>
            <a:pPr algn="ctr"/>
            <a:r>
              <a:rPr lang="en-US" b="1" dirty="0" smtClean="0">
                <a:latin typeface="+mj-lt"/>
              </a:rPr>
              <a:t>Appendix A : </a:t>
            </a:r>
            <a:r>
              <a:rPr lang="en-MY" i="1" dirty="0" smtClean="0">
                <a:solidFill>
                  <a:schemeClr val="dk1"/>
                </a:solidFill>
              </a:rPr>
              <a:t>Standard Verification of Permanent Employment Letter Template</a:t>
            </a:r>
            <a:endParaRPr lang="en-US" b="1" dirty="0">
              <a:latin typeface="+mj-lt"/>
            </a:endParaRPr>
          </a:p>
        </p:txBody>
      </p:sp>
      <p:pic>
        <p:nvPicPr>
          <p:cNvPr id="1026" name="Picture 2"/>
          <p:cNvPicPr>
            <a:picLocks noChangeAspect="1" noChangeArrowheads="1"/>
          </p:cNvPicPr>
          <p:nvPr/>
        </p:nvPicPr>
        <p:blipFill>
          <a:blip r:embed="rId3"/>
          <a:srcRect/>
          <a:stretch>
            <a:fillRect/>
          </a:stretch>
        </p:blipFill>
        <p:spPr bwMode="auto">
          <a:xfrm>
            <a:off x="2643192" y="803679"/>
            <a:ext cx="4071948" cy="57685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20654260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a:stretch>
            <a:fillRect/>
          </a:stretch>
        </p:blipFill>
        <p:spPr bwMode="auto">
          <a:xfrm>
            <a:off x="1214414" y="571480"/>
            <a:ext cx="4214842" cy="5972322"/>
          </a:xfrm>
          <a:prstGeom prst="rect">
            <a:avLst/>
          </a:prstGeom>
          <a:ln>
            <a:noFill/>
          </a:ln>
          <a:effectLst>
            <a:outerShdw blurRad="292100" dist="139700" dir="2700000" algn="tl" rotWithShape="0">
              <a:srgbClr val="333333">
                <a:alpha val="65000"/>
              </a:srgbClr>
            </a:outerShdw>
          </a:effectLst>
        </p:spPr>
      </p:pic>
      <p:sp>
        <p:nvSpPr>
          <p:cNvPr id="17" name="Slide Number Placeholder 16"/>
          <p:cNvSpPr>
            <a:spLocks noGrp="1"/>
          </p:cNvSpPr>
          <p:nvPr>
            <p:ph type="sldNum" sz="quarter" idx="12"/>
          </p:nvPr>
        </p:nvSpPr>
        <p:spPr/>
        <p:txBody>
          <a:bodyPr/>
          <a:lstStyle/>
          <a:p>
            <a:fld id="{D728B9C1-7136-4975-927A-1831B36EEFB9}" type="slidenum">
              <a:rPr lang="en-US" smtClean="0"/>
              <a:pPr/>
              <a:t>23</a:t>
            </a:fld>
            <a:endParaRPr lang="en-US" dirty="0"/>
          </a:p>
        </p:txBody>
      </p:sp>
      <p:grpSp>
        <p:nvGrpSpPr>
          <p:cNvPr id="2" name="Group 5"/>
          <p:cNvGrpSpPr/>
          <p:nvPr/>
        </p:nvGrpSpPr>
        <p:grpSpPr>
          <a:xfrm>
            <a:off x="1565984" y="571480"/>
            <a:ext cx="6506478" cy="28800"/>
            <a:chOff x="857224" y="3714752"/>
            <a:chExt cx="6506478" cy="28800"/>
          </a:xfrm>
        </p:grpSpPr>
        <p:sp>
          <p:nvSpPr>
            <p:cNvPr id="7" name="Rectangle 6"/>
            <p:cNvSpPr/>
            <p:nvPr/>
          </p:nvSpPr>
          <p:spPr>
            <a:xfrm flipV="1">
              <a:off x="883702" y="3714752"/>
              <a:ext cx="6480000" cy="288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Arial" pitchFamily="34" charset="0"/>
                <a:cs typeface="Arial" pitchFamily="34" charset="0"/>
              </a:endParaRPr>
            </a:p>
          </p:txBody>
        </p:sp>
        <p:sp>
          <p:nvSpPr>
            <p:cNvPr id="8" name="Rectangle 7"/>
            <p:cNvSpPr/>
            <p:nvPr/>
          </p:nvSpPr>
          <p:spPr>
            <a:xfrm flipV="1">
              <a:off x="857224" y="3714752"/>
              <a:ext cx="1800000" cy="28800"/>
            </a:xfrm>
            <a:prstGeom prst="rect">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Arial" pitchFamily="34" charset="0"/>
                <a:cs typeface="Arial" pitchFamily="34" charset="0"/>
              </a:endParaRPr>
            </a:p>
          </p:txBody>
        </p:sp>
      </p:grpSp>
      <p:sp>
        <p:nvSpPr>
          <p:cNvPr id="9" name="Rectangle 8"/>
          <p:cNvSpPr/>
          <p:nvPr/>
        </p:nvSpPr>
        <p:spPr>
          <a:xfrm>
            <a:off x="1357290" y="-24"/>
            <a:ext cx="7072362" cy="646331"/>
          </a:xfrm>
          <a:prstGeom prst="rect">
            <a:avLst/>
          </a:prstGeom>
          <a:noFill/>
        </p:spPr>
        <p:txBody>
          <a:bodyPr wrap="square" lIns="91440" tIns="45720" rIns="91440" bIns="45720">
            <a:spAutoFit/>
          </a:bodyPr>
          <a:lstStyle/>
          <a:p>
            <a:pPr algn="ctr"/>
            <a:r>
              <a:rPr lang="en-US" b="1" dirty="0" smtClean="0">
                <a:latin typeface="+mj-lt"/>
              </a:rPr>
              <a:t>Appendix B - </a:t>
            </a:r>
            <a:r>
              <a:rPr lang="en-MY" i="1" dirty="0" smtClean="0">
                <a:solidFill>
                  <a:schemeClr val="dk1"/>
                </a:solidFill>
              </a:rPr>
              <a:t>Sample completed Verification of Permanent Employment Letter.</a:t>
            </a:r>
            <a:endParaRPr lang="en-US" b="1" dirty="0">
              <a:latin typeface="+mj-lt"/>
            </a:endParaRPr>
          </a:p>
        </p:txBody>
      </p:sp>
      <p:sp>
        <p:nvSpPr>
          <p:cNvPr id="12" name="Rectangle 11"/>
          <p:cNvSpPr/>
          <p:nvPr/>
        </p:nvSpPr>
        <p:spPr>
          <a:xfrm>
            <a:off x="6215074" y="5214950"/>
            <a:ext cx="2286016" cy="692497"/>
          </a:xfrm>
          <a:prstGeom prst="rect">
            <a:avLst/>
          </a:prstGeom>
          <a:noFill/>
        </p:spPr>
        <p:txBody>
          <a:bodyPr wrap="square" lIns="91440" tIns="45720" rIns="91440" bIns="45720">
            <a:spAutoFit/>
          </a:bodyPr>
          <a:lstStyle/>
          <a:p>
            <a:r>
              <a:rPr lang="en-US" sz="1300" b="1" dirty="0" smtClean="0">
                <a:latin typeface="+mj-lt"/>
              </a:rPr>
              <a:t>This part is to be signed, completed and stamped by </a:t>
            </a:r>
            <a:r>
              <a:rPr lang="en-US" sz="1300" b="1" dirty="0" smtClean="0">
                <a:solidFill>
                  <a:srgbClr val="0000FF"/>
                </a:solidFill>
                <a:latin typeface="+mj-lt"/>
              </a:rPr>
              <a:t>HR Department</a:t>
            </a:r>
            <a:r>
              <a:rPr lang="en-US" sz="1300" b="1" dirty="0" smtClean="0">
                <a:latin typeface="+mj-lt"/>
              </a:rPr>
              <a:t>.</a:t>
            </a:r>
            <a:endParaRPr lang="en-US" sz="1300" b="1" dirty="0">
              <a:latin typeface="+mj-lt"/>
            </a:endParaRPr>
          </a:p>
        </p:txBody>
      </p:sp>
      <p:sp>
        <p:nvSpPr>
          <p:cNvPr id="13" name="Rectangle 12"/>
          <p:cNvSpPr/>
          <p:nvPr/>
        </p:nvSpPr>
        <p:spPr>
          <a:xfrm>
            <a:off x="6215074" y="714356"/>
            <a:ext cx="2286016" cy="892552"/>
          </a:xfrm>
          <a:prstGeom prst="rect">
            <a:avLst/>
          </a:prstGeom>
          <a:noFill/>
        </p:spPr>
        <p:txBody>
          <a:bodyPr wrap="square" lIns="91440" tIns="45720" rIns="91440" bIns="45720">
            <a:spAutoFit/>
          </a:bodyPr>
          <a:lstStyle/>
          <a:p>
            <a:r>
              <a:rPr lang="en-US" sz="1300" b="1" dirty="0" smtClean="0">
                <a:latin typeface="+mj-lt"/>
              </a:rPr>
              <a:t>Verification of Permanent Employment Letter MUST BE printed on the </a:t>
            </a:r>
            <a:r>
              <a:rPr lang="en-US" sz="1300" b="1" dirty="0" smtClean="0">
                <a:solidFill>
                  <a:srgbClr val="0000FF"/>
                </a:solidFill>
                <a:latin typeface="+mj-lt"/>
              </a:rPr>
              <a:t>Company Letterhead</a:t>
            </a:r>
            <a:endParaRPr lang="en-US" sz="1300" b="1" dirty="0">
              <a:solidFill>
                <a:srgbClr val="0000FF"/>
              </a:solidFill>
              <a:latin typeface="+mj-lt"/>
            </a:endParaRPr>
          </a:p>
        </p:txBody>
      </p:sp>
      <p:sp>
        <p:nvSpPr>
          <p:cNvPr id="11" name="Rounded Rectangle 10"/>
          <p:cNvSpPr/>
          <p:nvPr/>
        </p:nvSpPr>
        <p:spPr>
          <a:xfrm>
            <a:off x="1357290" y="4572008"/>
            <a:ext cx="3929090" cy="1857388"/>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ounded Rectangle 13"/>
          <p:cNvSpPr/>
          <p:nvPr/>
        </p:nvSpPr>
        <p:spPr>
          <a:xfrm>
            <a:off x="1357290" y="785794"/>
            <a:ext cx="3929090" cy="57150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 name="Right Arrow 15"/>
          <p:cNvSpPr/>
          <p:nvPr/>
        </p:nvSpPr>
        <p:spPr>
          <a:xfrm>
            <a:off x="5643570" y="928670"/>
            <a:ext cx="428628" cy="500066"/>
          </a:xfrm>
          <a:prstGeom prst="right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8" name="Right Arrow 17"/>
          <p:cNvSpPr/>
          <p:nvPr/>
        </p:nvSpPr>
        <p:spPr>
          <a:xfrm>
            <a:off x="5643570" y="5286388"/>
            <a:ext cx="428628" cy="500066"/>
          </a:xfrm>
          <a:prstGeom prst="right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 xmlns:p14="http://schemas.microsoft.com/office/powerpoint/2010/main" val="20654260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3214686"/>
            <a:ext cx="9144000" cy="677108"/>
          </a:xfrm>
          <a:prstGeom prst="rect">
            <a:avLst/>
          </a:prstGeom>
          <a:noFill/>
        </p:spPr>
        <p:txBody>
          <a:bodyPr wrap="square" lIns="91440" tIns="45720" rIns="91440" bIns="45720">
            <a:spAutoFit/>
          </a:bodyPr>
          <a:lstStyle/>
          <a:p>
            <a:pPr algn="ctr"/>
            <a:r>
              <a:rPr lang="en-US" sz="3800" b="1" dirty="0" smtClean="0">
                <a:latin typeface="+mj-lt"/>
              </a:rPr>
              <a:t>Thank you.</a:t>
            </a:r>
            <a:endParaRPr lang="en-US" sz="3800" b="1" dirty="0">
              <a:latin typeface="+mj-lt"/>
            </a:endParaRPr>
          </a:p>
        </p:txBody>
      </p:sp>
    </p:spTree>
    <p:extLst>
      <p:ext uri="{BB962C8B-B14F-4D97-AF65-F5344CB8AC3E}">
        <p14:creationId xmlns="" xmlns:p14="http://schemas.microsoft.com/office/powerpoint/2010/main" val="20654260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2"/>
          </p:nvPr>
        </p:nvSpPr>
        <p:spPr/>
        <p:txBody>
          <a:bodyPr/>
          <a:lstStyle/>
          <a:p>
            <a:fld id="{D728B9C1-7136-4975-927A-1831B36EEFB9}" type="slidenum">
              <a:rPr lang="en-US" smtClean="0">
                <a:latin typeface="+mj-lt"/>
              </a:rPr>
              <a:pPr/>
              <a:t>3</a:t>
            </a:fld>
            <a:endParaRPr lang="en-US" dirty="0">
              <a:latin typeface="+mj-lt"/>
            </a:endParaRPr>
          </a:p>
        </p:txBody>
      </p:sp>
      <p:graphicFrame>
        <p:nvGraphicFramePr>
          <p:cNvPr id="13" name="Table 12"/>
          <p:cNvGraphicFramePr>
            <a:graphicFrameLocks noGrp="1"/>
          </p:cNvGraphicFramePr>
          <p:nvPr/>
        </p:nvGraphicFramePr>
        <p:xfrm>
          <a:off x="214282" y="1214422"/>
          <a:ext cx="8643998" cy="4547884"/>
        </p:xfrm>
        <a:graphic>
          <a:graphicData uri="http://schemas.openxmlformats.org/drawingml/2006/table">
            <a:tbl>
              <a:tblPr firstRow="1" bandRow="1">
                <a:tableStyleId>{93296810-A885-4BE3-A3E7-6D5BEEA58F35}</a:tableStyleId>
              </a:tblPr>
              <a:tblGrid>
                <a:gridCol w="3143272"/>
                <a:gridCol w="5500726"/>
              </a:tblGrid>
              <a:tr h="567006">
                <a:tc>
                  <a:txBody>
                    <a:bodyPr/>
                    <a:lstStyle/>
                    <a:p>
                      <a:pPr algn="ctr"/>
                      <a:r>
                        <a:rPr lang="en-US" sz="2400" dirty="0" smtClean="0">
                          <a:solidFill>
                            <a:schemeClr val="bg1"/>
                          </a:solidFill>
                          <a:latin typeface="+mj-lt"/>
                        </a:rPr>
                        <a:t>Item</a:t>
                      </a:r>
                      <a:endParaRPr lang="en-MY" sz="2400" dirty="0">
                        <a:solidFill>
                          <a:schemeClr val="bg1"/>
                        </a:solidFill>
                        <a:latin typeface="+mj-lt"/>
                      </a:endParaRPr>
                    </a:p>
                  </a:txBody>
                  <a:tcPr anchor="ctr">
                    <a:solidFill>
                      <a:schemeClr val="tx1"/>
                    </a:solidFill>
                  </a:tcPr>
                </a:tc>
                <a:tc>
                  <a:txBody>
                    <a:bodyPr/>
                    <a:lstStyle/>
                    <a:p>
                      <a:pPr algn="ctr"/>
                      <a:r>
                        <a:rPr lang="en-US" sz="2400" dirty="0" smtClean="0">
                          <a:solidFill>
                            <a:srgbClr val="FF6600"/>
                          </a:solidFill>
                          <a:latin typeface="+mj-lt"/>
                        </a:rPr>
                        <a:t>Permanent</a:t>
                      </a:r>
                      <a:r>
                        <a:rPr lang="en-US" sz="2400" dirty="0" smtClean="0">
                          <a:solidFill>
                            <a:schemeClr val="bg1"/>
                          </a:solidFill>
                          <a:latin typeface="+mj-lt"/>
                        </a:rPr>
                        <a:t>  Employees</a:t>
                      </a:r>
                      <a:endParaRPr lang="en-MY" sz="2400" dirty="0">
                        <a:solidFill>
                          <a:schemeClr val="bg1"/>
                        </a:solidFill>
                        <a:latin typeface="+mj-lt"/>
                      </a:endParaRPr>
                    </a:p>
                  </a:txBody>
                  <a:tcPr anchor="ctr">
                    <a:solidFill>
                      <a:schemeClr val="tx1"/>
                    </a:solidFill>
                  </a:tcPr>
                </a:tc>
              </a:tr>
              <a:tr h="576002">
                <a:tc>
                  <a:txBody>
                    <a:bodyPr/>
                    <a:lstStyle/>
                    <a:p>
                      <a:r>
                        <a:rPr lang="en-US" sz="2400" b="1" dirty="0" smtClean="0">
                          <a:solidFill>
                            <a:schemeClr val="tx1"/>
                          </a:solidFill>
                          <a:latin typeface="+mj-lt"/>
                        </a:rPr>
                        <a:t>Finance Amount</a:t>
                      </a:r>
                      <a:endParaRPr lang="en-MY" sz="2400" b="1" dirty="0">
                        <a:solidFill>
                          <a:schemeClr val="tx1"/>
                        </a:solidFill>
                        <a:latin typeface="+mj-lt"/>
                      </a:endParaRPr>
                    </a:p>
                  </a:txBody>
                  <a:tcPr anchor="ctr"/>
                </a:tc>
                <a:tc>
                  <a:txBody>
                    <a:bodyPr/>
                    <a:lstStyle/>
                    <a:p>
                      <a:pPr algn="ctr"/>
                      <a:r>
                        <a:rPr lang="en-US" sz="2400" b="0" dirty="0" smtClean="0">
                          <a:solidFill>
                            <a:schemeClr val="tx1"/>
                          </a:solidFill>
                          <a:latin typeface="+mj-lt"/>
                        </a:rPr>
                        <a:t>RM1,000</a:t>
                      </a:r>
                      <a:r>
                        <a:rPr lang="en-US" sz="2400" b="0" baseline="0" dirty="0" smtClean="0">
                          <a:solidFill>
                            <a:schemeClr val="tx1"/>
                          </a:solidFill>
                          <a:latin typeface="+mj-lt"/>
                        </a:rPr>
                        <a:t> – RM100,000</a:t>
                      </a:r>
                      <a:endParaRPr lang="en-MY" sz="2400" b="0" dirty="0">
                        <a:solidFill>
                          <a:schemeClr val="tx1"/>
                        </a:solidFill>
                        <a:latin typeface="+mj-lt"/>
                      </a:endParaRPr>
                    </a:p>
                  </a:txBody>
                  <a:tcPr anchor="ctr"/>
                </a:tc>
              </a:tr>
              <a:tr h="571504">
                <a:tc rowSpan="2">
                  <a:txBody>
                    <a:bodyPr/>
                    <a:lstStyle/>
                    <a:p>
                      <a:r>
                        <a:rPr lang="en-US" sz="2400" b="1" dirty="0" smtClean="0">
                          <a:solidFill>
                            <a:schemeClr val="tx1"/>
                          </a:solidFill>
                          <a:latin typeface="+mj-lt"/>
                        </a:rPr>
                        <a:t>Profit Rates</a:t>
                      </a:r>
                      <a:endParaRPr lang="en-MY" sz="2400" b="1" dirty="0">
                        <a:solidFill>
                          <a:schemeClr val="tx1"/>
                        </a:solidFill>
                        <a:latin typeface="+mj-lt"/>
                      </a:endParaRPr>
                    </a:p>
                  </a:txBody>
                  <a:tcPr anchor="ctr"/>
                </a:tc>
                <a:tc>
                  <a:txBody>
                    <a:bodyPr/>
                    <a:lstStyle/>
                    <a:p>
                      <a:pPr algn="ctr"/>
                      <a:r>
                        <a:rPr lang="en-US" sz="2400" b="1" dirty="0" smtClean="0">
                          <a:solidFill>
                            <a:srgbClr val="0000FF"/>
                          </a:solidFill>
                          <a:latin typeface="+mj-lt"/>
                        </a:rPr>
                        <a:t>0.50 % </a:t>
                      </a:r>
                      <a:r>
                        <a:rPr lang="en-US" sz="2400" b="0" dirty="0" smtClean="0">
                          <a:solidFill>
                            <a:schemeClr val="tx1"/>
                          </a:solidFill>
                          <a:latin typeface="+mj-lt"/>
                        </a:rPr>
                        <a:t>per month, or</a:t>
                      </a:r>
                      <a:endParaRPr lang="en-MY" sz="2400" b="0" dirty="0">
                        <a:solidFill>
                          <a:schemeClr val="tx1"/>
                        </a:solidFill>
                        <a:latin typeface="+mj-lt"/>
                      </a:endParaRPr>
                    </a:p>
                  </a:txBody>
                  <a:tcPr anchor="ctr"/>
                </a:tc>
              </a:tr>
              <a:tr h="642942">
                <a:tc vMerge="1">
                  <a:txBody>
                    <a:bodyPr/>
                    <a:lstStyle/>
                    <a:p>
                      <a:endParaRPr lang="en-MY" b="0" dirty="0">
                        <a:solidFill>
                          <a:schemeClr val="tx1"/>
                        </a:solidFill>
                        <a:latin typeface="+mj-lt"/>
                      </a:endParaRPr>
                    </a:p>
                  </a:txBody>
                  <a:tcPr anchor="ctr"/>
                </a:tc>
                <a:tc>
                  <a:txBody>
                    <a:bodyPr/>
                    <a:lstStyle/>
                    <a:p>
                      <a:pPr lvl="0" algn="ctr"/>
                      <a:r>
                        <a:rPr lang="en-US" sz="2400" b="0" dirty="0" smtClean="0">
                          <a:solidFill>
                            <a:schemeClr val="tx1"/>
                          </a:solidFill>
                          <a:latin typeface="+mj-lt"/>
                        </a:rPr>
                        <a:t>6.0 % per annum</a:t>
                      </a:r>
                      <a:endParaRPr lang="en-MY" sz="2400" b="0" dirty="0">
                        <a:solidFill>
                          <a:schemeClr val="tx1"/>
                        </a:solidFill>
                        <a:latin typeface="+mj-lt"/>
                      </a:endParaRPr>
                    </a:p>
                  </a:txBody>
                  <a:tcPr anchor="ctr"/>
                </a:tc>
              </a:tr>
              <a:tr h="571504">
                <a:tc>
                  <a:txBody>
                    <a:bodyPr/>
                    <a:lstStyle/>
                    <a:p>
                      <a:r>
                        <a:rPr lang="en-US" sz="2400" b="1" dirty="0" smtClean="0">
                          <a:solidFill>
                            <a:schemeClr val="tx1"/>
                          </a:solidFill>
                          <a:latin typeface="+mj-lt"/>
                        </a:rPr>
                        <a:t>Tenure </a:t>
                      </a:r>
                      <a:endParaRPr lang="en-MY" sz="2400" b="1" dirty="0">
                        <a:solidFill>
                          <a:schemeClr val="tx1"/>
                        </a:solidFill>
                        <a:latin typeface="+mj-lt"/>
                      </a:endParaRPr>
                    </a:p>
                  </a:txBody>
                  <a:tcPr anchor="ctr"/>
                </a:tc>
                <a:tc>
                  <a:txBody>
                    <a:bodyPr/>
                    <a:lstStyle/>
                    <a:p>
                      <a:pPr algn="ctr"/>
                      <a:r>
                        <a:rPr lang="en-US" sz="2400" b="0" dirty="0" smtClean="0">
                          <a:solidFill>
                            <a:schemeClr val="tx1"/>
                          </a:solidFill>
                          <a:latin typeface="+mj-lt"/>
                        </a:rPr>
                        <a:t>6 – 60 months</a:t>
                      </a:r>
                      <a:endParaRPr lang="en-MY" sz="2400" b="0" dirty="0">
                        <a:solidFill>
                          <a:schemeClr val="tx1"/>
                        </a:solidFill>
                        <a:latin typeface="+mj-lt"/>
                      </a:endParaRPr>
                    </a:p>
                  </a:txBody>
                  <a:tcPr anchor="ctr"/>
                </a:tc>
              </a:tr>
              <a:tr h="500066">
                <a:tc>
                  <a:txBody>
                    <a:bodyPr/>
                    <a:lstStyle/>
                    <a:p>
                      <a:r>
                        <a:rPr lang="en-US" sz="2400" b="1" dirty="0" smtClean="0">
                          <a:solidFill>
                            <a:schemeClr val="tx1"/>
                          </a:solidFill>
                          <a:latin typeface="+mj-lt"/>
                        </a:rPr>
                        <a:t>Processing Fee</a:t>
                      </a:r>
                      <a:endParaRPr lang="en-MY" sz="2400" b="1" dirty="0">
                        <a:solidFill>
                          <a:schemeClr val="tx1"/>
                        </a:solidFill>
                        <a:latin typeface="+mj-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tx1"/>
                          </a:solidFill>
                          <a:latin typeface="+mn-lt"/>
                          <a:ea typeface="+mn-ea"/>
                          <a:cs typeface="+mn-cs"/>
                        </a:rPr>
                        <a:t>Waived</a:t>
                      </a:r>
                      <a:endParaRPr lang="en-MY" sz="2400" b="0" kern="1200" dirty="0" smtClean="0">
                        <a:solidFill>
                          <a:schemeClr val="tx1"/>
                        </a:solidFill>
                        <a:latin typeface="+mn-lt"/>
                        <a:ea typeface="+mn-ea"/>
                        <a:cs typeface="+mn-cs"/>
                      </a:endParaRPr>
                    </a:p>
                  </a:txBody>
                  <a:tcPr anchor="ctr"/>
                </a:tc>
              </a:tr>
              <a:tr h="559430">
                <a:tc>
                  <a:txBody>
                    <a:bodyPr/>
                    <a:lstStyle/>
                    <a:p>
                      <a:r>
                        <a:rPr lang="en-US" sz="2400" b="1" dirty="0" smtClean="0">
                          <a:solidFill>
                            <a:schemeClr val="tx1"/>
                          </a:solidFill>
                          <a:latin typeface="+mj-lt"/>
                        </a:rPr>
                        <a:t>Stamp Duty</a:t>
                      </a:r>
                      <a:endParaRPr lang="en-MY" sz="2400" b="1" dirty="0">
                        <a:solidFill>
                          <a:schemeClr val="tx1"/>
                        </a:solidFill>
                        <a:latin typeface="+mj-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tx1"/>
                          </a:solidFill>
                          <a:latin typeface="+mn-lt"/>
                          <a:ea typeface="+mn-ea"/>
                          <a:cs typeface="+mn-cs"/>
                        </a:rPr>
                        <a:t>0.50% of the approved financing amount</a:t>
                      </a:r>
                      <a:endParaRPr lang="en-MY" sz="2400" b="0" kern="1200" dirty="0" smtClean="0">
                        <a:solidFill>
                          <a:schemeClr val="tx1"/>
                        </a:solidFill>
                        <a:latin typeface="+mn-lt"/>
                        <a:ea typeface="+mn-ea"/>
                        <a:cs typeface="+mn-cs"/>
                      </a:endParaRPr>
                    </a:p>
                  </a:txBody>
                  <a:tcPr anchor="ctr"/>
                </a:tc>
              </a:tr>
              <a:tr h="559430">
                <a:tc>
                  <a:txBody>
                    <a:bodyPr/>
                    <a:lstStyle/>
                    <a:p>
                      <a:r>
                        <a:rPr lang="en-US" sz="2400" b="1" dirty="0" smtClean="0">
                          <a:solidFill>
                            <a:schemeClr val="tx1"/>
                          </a:solidFill>
                          <a:latin typeface="+mj-lt"/>
                        </a:rPr>
                        <a:t>Repayment Mode</a:t>
                      </a:r>
                      <a:endParaRPr lang="en-MY" sz="2400" b="1" dirty="0">
                        <a:solidFill>
                          <a:schemeClr val="tx1"/>
                        </a:solidFill>
                        <a:latin typeface="+mj-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tx1"/>
                          </a:solidFill>
                          <a:latin typeface="+mn-lt"/>
                          <a:ea typeface="+mn-ea"/>
                          <a:cs typeface="+mn-cs"/>
                        </a:rPr>
                        <a:t>Auto-</a:t>
                      </a:r>
                      <a:r>
                        <a:rPr lang="en-US" sz="2400" b="0" kern="1200" baseline="0" dirty="0" smtClean="0">
                          <a:solidFill>
                            <a:schemeClr val="tx1"/>
                          </a:solidFill>
                          <a:latin typeface="+mn-lt"/>
                          <a:ea typeface="+mn-ea"/>
                          <a:cs typeface="+mn-cs"/>
                        </a:rPr>
                        <a:t>debit from salary account</a:t>
                      </a:r>
                      <a:endParaRPr lang="en-MY" sz="2400" b="0" kern="1200" dirty="0" smtClean="0">
                        <a:solidFill>
                          <a:schemeClr val="tx1"/>
                        </a:solidFill>
                        <a:latin typeface="+mn-lt"/>
                        <a:ea typeface="+mn-ea"/>
                        <a:cs typeface="+mn-cs"/>
                      </a:endParaRPr>
                    </a:p>
                  </a:txBody>
                  <a:tcPr anchor="ctr"/>
                </a:tc>
              </a:tr>
            </a:tbl>
          </a:graphicData>
        </a:graphic>
      </p:graphicFrame>
      <p:sp>
        <p:nvSpPr>
          <p:cNvPr id="18" name="Rectangle 17"/>
          <p:cNvSpPr/>
          <p:nvPr/>
        </p:nvSpPr>
        <p:spPr>
          <a:xfrm>
            <a:off x="1571604" y="71414"/>
            <a:ext cx="6572296" cy="584775"/>
          </a:xfrm>
          <a:prstGeom prst="rect">
            <a:avLst/>
          </a:prstGeom>
          <a:noFill/>
        </p:spPr>
        <p:txBody>
          <a:bodyPr wrap="square" lIns="91440" tIns="45720" rIns="91440" bIns="45720">
            <a:spAutoFit/>
          </a:bodyPr>
          <a:lstStyle/>
          <a:p>
            <a:pPr algn="ctr"/>
            <a:r>
              <a:rPr lang="en-US" sz="3200" b="1" dirty="0" smtClean="0">
                <a:latin typeface="+mj-lt"/>
              </a:rPr>
              <a:t>Product Features</a:t>
            </a:r>
            <a:endParaRPr lang="en-US" sz="3200" b="1" dirty="0">
              <a:latin typeface="+mj-lt"/>
            </a:endParaRPr>
          </a:p>
        </p:txBody>
      </p:sp>
      <p:grpSp>
        <p:nvGrpSpPr>
          <p:cNvPr id="19" name="Group 5"/>
          <p:cNvGrpSpPr/>
          <p:nvPr/>
        </p:nvGrpSpPr>
        <p:grpSpPr>
          <a:xfrm>
            <a:off x="1565984" y="571480"/>
            <a:ext cx="6506478" cy="28800"/>
            <a:chOff x="857224" y="3714752"/>
            <a:chExt cx="6506478" cy="28800"/>
          </a:xfrm>
        </p:grpSpPr>
        <p:sp>
          <p:nvSpPr>
            <p:cNvPr id="20" name="Rectangle 19"/>
            <p:cNvSpPr/>
            <p:nvPr/>
          </p:nvSpPr>
          <p:spPr>
            <a:xfrm flipV="1">
              <a:off x="883702" y="3714752"/>
              <a:ext cx="6480000" cy="288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Arial" pitchFamily="34" charset="0"/>
                <a:cs typeface="Arial" pitchFamily="34" charset="0"/>
              </a:endParaRPr>
            </a:p>
          </p:txBody>
        </p:sp>
        <p:sp>
          <p:nvSpPr>
            <p:cNvPr id="21" name="Rectangle 20"/>
            <p:cNvSpPr/>
            <p:nvPr/>
          </p:nvSpPr>
          <p:spPr>
            <a:xfrm flipV="1">
              <a:off x="857224" y="3714752"/>
              <a:ext cx="1800000" cy="28800"/>
            </a:xfrm>
            <a:prstGeom prst="rect">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Arial" pitchFamily="34" charset="0"/>
                <a:cs typeface="Arial" pitchFamily="34" charset="0"/>
              </a:endParaRPr>
            </a:p>
          </p:txBody>
        </p:sp>
      </p:grpSp>
    </p:spTree>
    <p:extLst>
      <p:ext uri="{BB962C8B-B14F-4D97-AF65-F5344CB8AC3E}">
        <p14:creationId xmlns="" xmlns:p14="http://schemas.microsoft.com/office/powerpoint/2010/main" val="20654260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2"/>
          </p:nvPr>
        </p:nvSpPr>
        <p:spPr/>
        <p:txBody>
          <a:bodyPr/>
          <a:lstStyle/>
          <a:p>
            <a:fld id="{D728B9C1-7136-4975-927A-1831B36EEFB9}" type="slidenum">
              <a:rPr lang="en-US" smtClean="0"/>
              <a:pPr/>
              <a:t>4</a:t>
            </a:fld>
            <a:endParaRPr lang="en-US" dirty="0"/>
          </a:p>
        </p:txBody>
      </p:sp>
      <p:grpSp>
        <p:nvGrpSpPr>
          <p:cNvPr id="2" name="Group 5"/>
          <p:cNvGrpSpPr/>
          <p:nvPr/>
        </p:nvGrpSpPr>
        <p:grpSpPr>
          <a:xfrm>
            <a:off x="1565984" y="571480"/>
            <a:ext cx="6506478" cy="28800"/>
            <a:chOff x="857224" y="3714752"/>
            <a:chExt cx="6506478" cy="28800"/>
          </a:xfrm>
        </p:grpSpPr>
        <p:sp>
          <p:nvSpPr>
            <p:cNvPr id="7" name="Rectangle 6"/>
            <p:cNvSpPr/>
            <p:nvPr/>
          </p:nvSpPr>
          <p:spPr>
            <a:xfrm flipV="1">
              <a:off x="883702" y="3714752"/>
              <a:ext cx="6480000" cy="288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Arial" pitchFamily="34" charset="0"/>
                <a:cs typeface="Arial" pitchFamily="34" charset="0"/>
              </a:endParaRPr>
            </a:p>
          </p:txBody>
        </p:sp>
        <p:sp>
          <p:nvSpPr>
            <p:cNvPr id="8" name="Rectangle 7"/>
            <p:cNvSpPr/>
            <p:nvPr/>
          </p:nvSpPr>
          <p:spPr>
            <a:xfrm flipV="1">
              <a:off x="857224" y="3714752"/>
              <a:ext cx="1800000" cy="28800"/>
            </a:xfrm>
            <a:prstGeom prst="rect">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Arial" pitchFamily="34" charset="0"/>
                <a:cs typeface="Arial" pitchFamily="34" charset="0"/>
              </a:endParaRPr>
            </a:p>
          </p:txBody>
        </p:sp>
      </p:grpSp>
      <p:sp>
        <p:nvSpPr>
          <p:cNvPr id="9" name="Rectangle 8"/>
          <p:cNvSpPr/>
          <p:nvPr/>
        </p:nvSpPr>
        <p:spPr>
          <a:xfrm>
            <a:off x="1571604" y="-13295"/>
            <a:ext cx="6500858" cy="584775"/>
          </a:xfrm>
          <a:prstGeom prst="rect">
            <a:avLst/>
          </a:prstGeom>
          <a:noFill/>
        </p:spPr>
        <p:txBody>
          <a:bodyPr wrap="square" lIns="91440" tIns="45720" rIns="91440" bIns="45720">
            <a:spAutoFit/>
          </a:bodyPr>
          <a:lstStyle/>
          <a:p>
            <a:pPr algn="ctr"/>
            <a:r>
              <a:rPr lang="en-US" sz="3200" b="1" dirty="0" smtClean="0">
                <a:latin typeface="+mj-lt"/>
              </a:rPr>
              <a:t>Web Submission Steps (1/3)</a:t>
            </a:r>
            <a:endParaRPr lang="en-US" sz="3200" b="1" dirty="0">
              <a:latin typeface="+mj-lt"/>
            </a:endParaRPr>
          </a:p>
        </p:txBody>
      </p:sp>
      <p:sp>
        <p:nvSpPr>
          <p:cNvPr id="15" name="TextBox 14"/>
          <p:cNvSpPr txBox="1"/>
          <p:nvPr/>
        </p:nvSpPr>
        <p:spPr>
          <a:xfrm>
            <a:off x="142844" y="916528"/>
            <a:ext cx="8786874" cy="1200329"/>
          </a:xfrm>
          <a:prstGeom prst="rect">
            <a:avLst/>
          </a:prstGeom>
          <a:noFill/>
        </p:spPr>
        <p:txBody>
          <a:bodyPr wrap="square" rtlCol="0">
            <a:spAutoFit/>
          </a:bodyPr>
          <a:lstStyle/>
          <a:p>
            <a:r>
              <a:rPr lang="en-US" b="1" dirty="0" smtClean="0">
                <a:solidFill>
                  <a:srgbClr val="FF0000"/>
                </a:solidFill>
                <a:latin typeface="+mj-lt"/>
                <a:cs typeface="Arial" pitchFamily="34" charset="0"/>
              </a:rPr>
              <a:t>IMPORTANT :</a:t>
            </a:r>
          </a:p>
          <a:p>
            <a:r>
              <a:rPr lang="en-US" dirty="0" smtClean="0">
                <a:latin typeface="+mj-lt"/>
                <a:cs typeface="Arial" pitchFamily="34" charset="0"/>
              </a:rPr>
              <a:t>Application are required to submit through AEON Credit Service website channel </a:t>
            </a:r>
            <a:br>
              <a:rPr lang="en-US" dirty="0" smtClean="0">
                <a:latin typeface="+mj-lt"/>
                <a:cs typeface="Arial" pitchFamily="34" charset="0"/>
              </a:rPr>
            </a:br>
            <a:r>
              <a:rPr lang="en-US" dirty="0" smtClean="0">
                <a:latin typeface="+mj-lt"/>
                <a:cs typeface="Arial" pitchFamily="34" charset="0"/>
              </a:rPr>
              <a:t>(e-application) </a:t>
            </a:r>
            <a:r>
              <a:rPr lang="en-US" dirty="0" smtClean="0">
                <a:latin typeface="+mj-lt"/>
                <a:cs typeface="Arial" pitchFamily="34" charset="0"/>
                <a:hlinkClick r:id="rId3"/>
              </a:rPr>
              <a:t>https://</a:t>
            </a:r>
            <a:r>
              <a:rPr lang="en-US" dirty="0" err="1" smtClean="0">
                <a:latin typeface="+mj-lt"/>
                <a:cs typeface="Arial" pitchFamily="34" charset="0"/>
                <a:hlinkClick r:id="rId3"/>
              </a:rPr>
              <a:t>www.aeoncredit.com.my</a:t>
            </a:r>
            <a:r>
              <a:rPr lang="en-US" dirty="0" smtClean="0">
                <a:latin typeface="+mj-lt"/>
                <a:cs typeface="Arial" pitchFamily="34" charset="0"/>
                <a:hlinkClick r:id="rId3"/>
              </a:rPr>
              <a:t>/</a:t>
            </a:r>
            <a:r>
              <a:rPr lang="en-US" dirty="0" err="1" smtClean="0">
                <a:latin typeface="+mj-lt"/>
                <a:cs typeface="Arial" pitchFamily="34" charset="0"/>
                <a:hlinkClick r:id="rId3"/>
              </a:rPr>
              <a:t>aeon</a:t>
            </a:r>
            <a:r>
              <a:rPr lang="en-US" dirty="0" smtClean="0">
                <a:latin typeface="+mj-lt"/>
                <a:cs typeface="Arial" pitchFamily="34" charset="0"/>
                <a:hlinkClick r:id="rId3"/>
              </a:rPr>
              <a:t>-staff</a:t>
            </a:r>
            <a:r>
              <a:rPr lang="en-US" dirty="0" smtClean="0">
                <a:latin typeface="+mj-lt"/>
                <a:cs typeface="Arial" pitchFamily="34" charset="0"/>
              </a:rPr>
              <a:t> with</a:t>
            </a:r>
            <a:r>
              <a:rPr lang="en-US" dirty="0" smtClean="0">
                <a:solidFill>
                  <a:srgbClr val="FF0000"/>
                </a:solidFill>
                <a:latin typeface="+mj-lt"/>
                <a:cs typeface="Arial" pitchFamily="34" charset="0"/>
              </a:rPr>
              <a:t> </a:t>
            </a:r>
            <a:r>
              <a:rPr lang="en-US" b="1" dirty="0" smtClean="0">
                <a:solidFill>
                  <a:srgbClr val="FF0000"/>
                </a:solidFill>
                <a:latin typeface="+mj-lt"/>
                <a:cs typeface="Arial" pitchFamily="34" charset="0"/>
              </a:rPr>
              <a:t>COMPLETE</a:t>
            </a:r>
            <a:r>
              <a:rPr lang="en-US" dirty="0" smtClean="0">
                <a:solidFill>
                  <a:srgbClr val="FF0000"/>
                </a:solidFill>
                <a:latin typeface="+mj-lt"/>
                <a:cs typeface="Arial" pitchFamily="34" charset="0"/>
              </a:rPr>
              <a:t> </a:t>
            </a:r>
            <a:r>
              <a:rPr lang="en-US" dirty="0" smtClean="0">
                <a:latin typeface="+mj-lt"/>
                <a:cs typeface="Arial" pitchFamily="34" charset="0"/>
              </a:rPr>
              <a:t>supporting documents. </a:t>
            </a:r>
            <a:r>
              <a:rPr lang="en-US" dirty="0" smtClean="0">
                <a:solidFill>
                  <a:srgbClr val="0000FF"/>
                </a:solidFill>
                <a:latin typeface="+mj-lt"/>
                <a:cs typeface="Arial" pitchFamily="34" charset="0"/>
              </a:rPr>
              <a:t>Click the button to apply.</a:t>
            </a:r>
            <a:endParaRPr lang="en-MY" dirty="0">
              <a:solidFill>
                <a:srgbClr val="0000FF"/>
              </a:solidFill>
              <a:latin typeface="+mj-lt"/>
            </a:endParaRPr>
          </a:p>
        </p:txBody>
      </p:sp>
      <p:pic>
        <p:nvPicPr>
          <p:cNvPr id="1026" name="Picture 2"/>
          <p:cNvPicPr>
            <a:picLocks noChangeAspect="1" noChangeArrowheads="1"/>
          </p:cNvPicPr>
          <p:nvPr/>
        </p:nvPicPr>
        <p:blipFill>
          <a:blip r:embed="rId4"/>
          <a:srcRect/>
          <a:stretch>
            <a:fillRect/>
          </a:stretch>
        </p:blipFill>
        <p:spPr bwMode="auto">
          <a:xfrm>
            <a:off x="1500166" y="2285990"/>
            <a:ext cx="6215106" cy="43311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2065426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2"/>
          </p:nvPr>
        </p:nvSpPr>
        <p:spPr>
          <a:xfrm>
            <a:off x="6553200" y="5564205"/>
            <a:ext cx="2133600" cy="365125"/>
          </a:xfrm>
        </p:spPr>
        <p:txBody>
          <a:bodyPr/>
          <a:lstStyle/>
          <a:p>
            <a:fld id="{D728B9C1-7136-4975-927A-1831B36EEFB9}" type="slidenum">
              <a:rPr lang="en-US" smtClean="0"/>
              <a:pPr/>
              <a:t>5</a:t>
            </a:fld>
            <a:endParaRPr lang="en-US" dirty="0"/>
          </a:p>
        </p:txBody>
      </p:sp>
      <p:grpSp>
        <p:nvGrpSpPr>
          <p:cNvPr id="2" name="Group 5"/>
          <p:cNvGrpSpPr/>
          <p:nvPr/>
        </p:nvGrpSpPr>
        <p:grpSpPr>
          <a:xfrm>
            <a:off x="1565984" y="571480"/>
            <a:ext cx="6506478" cy="28800"/>
            <a:chOff x="857224" y="3714752"/>
            <a:chExt cx="6506478" cy="28800"/>
          </a:xfrm>
        </p:grpSpPr>
        <p:sp>
          <p:nvSpPr>
            <p:cNvPr id="7" name="Rectangle 6"/>
            <p:cNvSpPr/>
            <p:nvPr/>
          </p:nvSpPr>
          <p:spPr>
            <a:xfrm flipV="1">
              <a:off x="883702" y="3714752"/>
              <a:ext cx="6480000" cy="288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Arial" pitchFamily="34" charset="0"/>
                <a:cs typeface="Arial" pitchFamily="34" charset="0"/>
              </a:endParaRPr>
            </a:p>
          </p:txBody>
        </p:sp>
        <p:sp>
          <p:nvSpPr>
            <p:cNvPr id="8" name="Rectangle 7"/>
            <p:cNvSpPr/>
            <p:nvPr/>
          </p:nvSpPr>
          <p:spPr>
            <a:xfrm flipV="1">
              <a:off x="857224" y="3714752"/>
              <a:ext cx="1800000" cy="28800"/>
            </a:xfrm>
            <a:prstGeom prst="rect">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Arial" pitchFamily="34" charset="0"/>
                <a:cs typeface="Arial" pitchFamily="34" charset="0"/>
              </a:endParaRPr>
            </a:p>
          </p:txBody>
        </p:sp>
      </p:grpSp>
      <p:pic>
        <p:nvPicPr>
          <p:cNvPr id="11" name="Picture 10" descr="7736ef97-ee8f-4b68-90f6-e03d864364e4.png"/>
          <p:cNvPicPr>
            <a:picLocks noChangeAspect="1"/>
          </p:cNvPicPr>
          <p:nvPr/>
        </p:nvPicPr>
        <p:blipFill>
          <a:blip r:embed="rId3"/>
          <a:stretch>
            <a:fillRect/>
          </a:stretch>
        </p:blipFill>
        <p:spPr>
          <a:xfrm>
            <a:off x="785786" y="2030533"/>
            <a:ext cx="1327029" cy="1327029"/>
          </a:xfrm>
          <a:prstGeom prst="rect">
            <a:avLst/>
          </a:prstGeom>
        </p:spPr>
      </p:pic>
      <p:sp>
        <p:nvSpPr>
          <p:cNvPr id="12" name="Rounded Rectangle 11"/>
          <p:cNvSpPr/>
          <p:nvPr/>
        </p:nvSpPr>
        <p:spPr>
          <a:xfrm>
            <a:off x="714348" y="3286124"/>
            <a:ext cx="1357322" cy="428628"/>
          </a:xfrm>
          <a:prstGeom prst="roundRect">
            <a:avLst/>
          </a:prstGeom>
          <a:solidFill>
            <a:srgbClr val="FF6600"/>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solidFill>
                  <a:schemeClr val="tx1"/>
                </a:solidFill>
                <a:latin typeface="Trebuchet MS" pitchFamily="34" charset="0"/>
              </a:rPr>
              <a:t>Permanent Staff</a:t>
            </a:r>
            <a:endParaRPr lang="en-MY" sz="1400" b="1" dirty="0">
              <a:solidFill>
                <a:schemeClr val="tx1"/>
              </a:solidFill>
              <a:latin typeface="Trebuchet MS" pitchFamily="34" charset="0"/>
            </a:endParaRPr>
          </a:p>
        </p:txBody>
      </p:sp>
      <p:sp>
        <p:nvSpPr>
          <p:cNvPr id="21" name="Rounded Rectangle 20"/>
          <p:cNvSpPr/>
          <p:nvPr/>
        </p:nvSpPr>
        <p:spPr>
          <a:xfrm>
            <a:off x="2357422" y="642918"/>
            <a:ext cx="6357982" cy="571504"/>
          </a:xfrm>
          <a:prstGeom prst="roundRect">
            <a:avLst/>
          </a:prstGeom>
          <a:noFill/>
          <a:ln w="38100">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smtClean="0">
                <a:solidFill>
                  <a:schemeClr val="tx1"/>
                </a:solidFill>
                <a:latin typeface="+mj-lt"/>
              </a:rPr>
              <a:t>Click the Apply Button available at the following URL</a:t>
            </a:r>
            <a:br>
              <a:rPr lang="en-US" sz="1600" b="1" dirty="0" smtClean="0">
                <a:solidFill>
                  <a:schemeClr val="tx1"/>
                </a:solidFill>
                <a:latin typeface="+mj-lt"/>
              </a:rPr>
            </a:br>
            <a:r>
              <a:rPr lang="en-US" sz="1600" b="1" dirty="0" smtClean="0">
                <a:solidFill>
                  <a:schemeClr val="tx1"/>
                </a:solidFill>
                <a:cs typeface="Arial" pitchFamily="34" charset="0"/>
                <a:hlinkClick r:id="rId4"/>
              </a:rPr>
              <a:t> https://</a:t>
            </a:r>
            <a:r>
              <a:rPr lang="en-US" sz="1600" b="1" dirty="0" err="1" smtClean="0">
                <a:solidFill>
                  <a:schemeClr val="tx1"/>
                </a:solidFill>
                <a:cs typeface="Arial" pitchFamily="34" charset="0"/>
                <a:hlinkClick r:id="rId4"/>
              </a:rPr>
              <a:t>www.aeoncredit.com.my</a:t>
            </a:r>
            <a:r>
              <a:rPr lang="en-US" sz="1600" b="1" dirty="0" smtClean="0">
                <a:solidFill>
                  <a:schemeClr val="tx1"/>
                </a:solidFill>
                <a:cs typeface="Arial" pitchFamily="34" charset="0"/>
                <a:hlinkClick r:id="rId4"/>
              </a:rPr>
              <a:t>/</a:t>
            </a:r>
            <a:r>
              <a:rPr lang="en-US" sz="1600" b="1" dirty="0" err="1" smtClean="0">
                <a:solidFill>
                  <a:schemeClr val="tx1"/>
                </a:solidFill>
                <a:cs typeface="Arial" pitchFamily="34" charset="0"/>
                <a:hlinkClick r:id="rId4"/>
              </a:rPr>
              <a:t>aeon</a:t>
            </a:r>
            <a:r>
              <a:rPr lang="en-US" sz="1600" b="1" dirty="0" smtClean="0">
                <a:solidFill>
                  <a:schemeClr val="tx1"/>
                </a:solidFill>
                <a:cs typeface="Arial" pitchFamily="34" charset="0"/>
                <a:hlinkClick r:id="rId4"/>
              </a:rPr>
              <a:t>-staff</a:t>
            </a:r>
            <a:r>
              <a:rPr lang="en-US" sz="1600" b="1" dirty="0" smtClean="0">
                <a:solidFill>
                  <a:schemeClr val="tx1"/>
                </a:solidFill>
                <a:cs typeface="Arial" pitchFamily="34" charset="0"/>
              </a:rPr>
              <a:t> </a:t>
            </a:r>
            <a:endParaRPr lang="en-MY" sz="1600" b="1" dirty="0">
              <a:solidFill>
                <a:schemeClr val="tx1"/>
              </a:solidFill>
              <a:latin typeface="+mj-lt"/>
            </a:endParaRPr>
          </a:p>
        </p:txBody>
      </p:sp>
      <p:sp>
        <p:nvSpPr>
          <p:cNvPr id="23" name="Rectangle 22"/>
          <p:cNvSpPr/>
          <p:nvPr/>
        </p:nvSpPr>
        <p:spPr>
          <a:xfrm>
            <a:off x="2786050" y="1785926"/>
            <a:ext cx="2428892" cy="642942"/>
          </a:xfrm>
          <a:prstGeom prst="rect">
            <a:avLst/>
          </a:prstGeom>
          <a:solidFill>
            <a:schemeClr val="accent6">
              <a:lumMod val="20000"/>
              <a:lumOff val="80000"/>
            </a:schemeClr>
          </a:solidFill>
          <a:ln w="952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latin typeface="+mj-lt"/>
              </a:rPr>
              <a:t>Choose preferred language &amp; Select ‘</a:t>
            </a:r>
            <a:r>
              <a:rPr lang="en-US" sz="1400" b="1" dirty="0" smtClean="0">
                <a:solidFill>
                  <a:srgbClr val="0000FF"/>
                </a:solidFill>
                <a:latin typeface="+mj-lt"/>
              </a:rPr>
              <a:t>Submit A New Application</a:t>
            </a:r>
            <a:r>
              <a:rPr lang="en-US" sz="1400" b="1" dirty="0" smtClean="0">
                <a:latin typeface="+mj-lt"/>
              </a:rPr>
              <a:t>’ &amp; Click Next</a:t>
            </a:r>
            <a:endParaRPr lang="en-MY" sz="1400" b="1" dirty="0">
              <a:latin typeface="+mj-lt"/>
            </a:endParaRPr>
          </a:p>
        </p:txBody>
      </p:sp>
      <p:cxnSp>
        <p:nvCxnSpPr>
          <p:cNvPr id="25" name="Elbow Connector 24"/>
          <p:cNvCxnSpPr>
            <a:stCxn id="12" idx="3"/>
            <a:endCxn id="23" idx="1"/>
          </p:cNvCxnSpPr>
          <p:nvPr/>
        </p:nvCxnSpPr>
        <p:spPr>
          <a:xfrm flipV="1">
            <a:off x="2071670" y="2107397"/>
            <a:ext cx="714380" cy="1393041"/>
          </a:xfrm>
          <a:prstGeom prst="bentConnector3">
            <a:avLst>
              <a:gd name="adj1" fmla="val 50000"/>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3" idx="2"/>
            <a:endCxn id="49" idx="0"/>
          </p:cNvCxnSpPr>
          <p:nvPr/>
        </p:nvCxnSpPr>
        <p:spPr>
          <a:xfrm rot="5400000">
            <a:off x="3679025" y="2750339"/>
            <a:ext cx="642942" cy="1588"/>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2571736" y="1643050"/>
            <a:ext cx="357190" cy="357190"/>
          </a:xfrm>
          <a:prstGeom prst="ellipse">
            <a:avLst/>
          </a:prstGeom>
          <a:solidFill>
            <a:srgbClr val="D60093"/>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mj-lt"/>
              </a:rPr>
              <a:t>1</a:t>
            </a:r>
            <a:endParaRPr lang="en-MY" sz="1400" b="1" dirty="0">
              <a:latin typeface="+mj-lt"/>
            </a:endParaRPr>
          </a:p>
        </p:txBody>
      </p:sp>
      <p:sp>
        <p:nvSpPr>
          <p:cNvPr id="49" name="Rectangle 48"/>
          <p:cNvSpPr/>
          <p:nvPr/>
        </p:nvSpPr>
        <p:spPr>
          <a:xfrm>
            <a:off x="2786050" y="3071810"/>
            <a:ext cx="2428892" cy="642942"/>
          </a:xfrm>
          <a:prstGeom prst="rect">
            <a:avLst/>
          </a:prstGeom>
          <a:solidFill>
            <a:schemeClr val="accent6">
              <a:lumMod val="20000"/>
              <a:lumOff val="80000"/>
            </a:schemeClr>
          </a:solidFill>
          <a:ln w="952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latin typeface="+mj-lt"/>
              </a:rPr>
              <a:t>Enter </a:t>
            </a:r>
            <a:r>
              <a:rPr lang="en-US" sz="1400" b="1" dirty="0" smtClean="0">
                <a:solidFill>
                  <a:srgbClr val="0000FF"/>
                </a:solidFill>
                <a:latin typeface="+mj-lt"/>
              </a:rPr>
              <a:t>Name</a:t>
            </a:r>
            <a:r>
              <a:rPr lang="en-US" sz="1400" b="1" dirty="0" smtClean="0">
                <a:latin typeface="+mj-lt"/>
              </a:rPr>
              <a:t> &amp; </a:t>
            </a:r>
            <a:r>
              <a:rPr lang="en-US" sz="1400" b="1" dirty="0" smtClean="0">
                <a:solidFill>
                  <a:srgbClr val="0000FF"/>
                </a:solidFill>
                <a:latin typeface="+mj-lt"/>
              </a:rPr>
              <a:t>Contact Details</a:t>
            </a:r>
            <a:endParaRPr lang="en-MY" sz="1400" b="1" dirty="0">
              <a:solidFill>
                <a:srgbClr val="0000FF"/>
              </a:solidFill>
              <a:latin typeface="+mj-lt"/>
            </a:endParaRPr>
          </a:p>
        </p:txBody>
      </p:sp>
      <p:sp>
        <p:nvSpPr>
          <p:cNvPr id="32" name="Oval 31"/>
          <p:cNvSpPr/>
          <p:nvPr/>
        </p:nvSpPr>
        <p:spPr>
          <a:xfrm>
            <a:off x="2571736" y="2928934"/>
            <a:ext cx="357190" cy="357190"/>
          </a:xfrm>
          <a:prstGeom prst="ellipse">
            <a:avLst/>
          </a:prstGeom>
          <a:solidFill>
            <a:srgbClr val="D60093"/>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mj-lt"/>
              </a:rPr>
              <a:t>2</a:t>
            </a:r>
            <a:endParaRPr lang="en-MY" sz="1400" b="1" dirty="0">
              <a:latin typeface="+mj-lt"/>
            </a:endParaRPr>
          </a:p>
        </p:txBody>
      </p:sp>
      <p:sp>
        <p:nvSpPr>
          <p:cNvPr id="51" name="Rectangle 50"/>
          <p:cNvSpPr/>
          <p:nvPr/>
        </p:nvSpPr>
        <p:spPr>
          <a:xfrm>
            <a:off x="2786050" y="4429132"/>
            <a:ext cx="2428892" cy="500066"/>
          </a:xfrm>
          <a:prstGeom prst="rect">
            <a:avLst/>
          </a:prstGeom>
          <a:solidFill>
            <a:schemeClr val="accent6">
              <a:lumMod val="20000"/>
              <a:lumOff val="80000"/>
            </a:schemeClr>
          </a:solidFill>
          <a:ln w="952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latin typeface="+mj-lt"/>
              </a:rPr>
              <a:t>Enter </a:t>
            </a:r>
            <a:r>
              <a:rPr lang="en-US" sz="1400" b="1" dirty="0" smtClean="0">
                <a:solidFill>
                  <a:srgbClr val="0000FF"/>
                </a:solidFill>
                <a:latin typeface="+mj-lt"/>
              </a:rPr>
              <a:t>Personal Details</a:t>
            </a:r>
            <a:endParaRPr lang="en-MY" sz="1400" b="1" dirty="0">
              <a:solidFill>
                <a:srgbClr val="0000FF"/>
              </a:solidFill>
              <a:latin typeface="+mj-lt"/>
            </a:endParaRPr>
          </a:p>
        </p:txBody>
      </p:sp>
      <p:sp>
        <p:nvSpPr>
          <p:cNvPr id="52" name="Rectangle 51"/>
          <p:cNvSpPr/>
          <p:nvPr/>
        </p:nvSpPr>
        <p:spPr>
          <a:xfrm>
            <a:off x="2786050" y="5715016"/>
            <a:ext cx="2428892" cy="642942"/>
          </a:xfrm>
          <a:prstGeom prst="rect">
            <a:avLst/>
          </a:prstGeom>
          <a:solidFill>
            <a:schemeClr val="accent6">
              <a:lumMod val="20000"/>
              <a:lumOff val="80000"/>
            </a:schemeClr>
          </a:solidFill>
          <a:ln w="952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latin typeface="+mj-lt"/>
              </a:rPr>
              <a:t>Employment Type : Select</a:t>
            </a:r>
            <a:r>
              <a:rPr lang="en-US" sz="1400" b="1" dirty="0" smtClean="0">
                <a:solidFill>
                  <a:srgbClr val="0000FF"/>
                </a:solidFill>
                <a:latin typeface="+mj-lt"/>
              </a:rPr>
              <a:t> Employed</a:t>
            </a:r>
            <a:endParaRPr lang="en-MY" sz="1400" b="1" dirty="0">
              <a:solidFill>
                <a:srgbClr val="0000FF"/>
              </a:solidFill>
              <a:latin typeface="+mj-lt"/>
            </a:endParaRPr>
          </a:p>
        </p:txBody>
      </p:sp>
      <p:sp>
        <p:nvSpPr>
          <p:cNvPr id="60" name="Rectangle 59"/>
          <p:cNvSpPr/>
          <p:nvPr/>
        </p:nvSpPr>
        <p:spPr>
          <a:xfrm>
            <a:off x="6072198" y="1785926"/>
            <a:ext cx="2500330" cy="928694"/>
          </a:xfrm>
          <a:prstGeom prst="rect">
            <a:avLst/>
          </a:prstGeom>
          <a:solidFill>
            <a:schemeClr val="accent6">
              <a:lumMod val="20000"/>
              <a:lumOff val="80000"/>
            </a:schemeClr>
          </a:solidFill>
          <a:ln w="952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latin typeface="+mj-lt"/>
              </a:rPr>
              <a:t>Are you under the permanent employment of AEON Group of Companies : Select </a:t>
            </a:r>
            <a:r>
              <a:rPr lang="en-US" sz="1400" b="1" dirty="0" smtClean="0">
                <a:solidFill>
                  <a:srgbClr val="0000FF"/>
                </a:solidFill>
                <a:latin typeface="+mj-lt"/>
              </a:rPr>
              <a:t>‘Yes’</a:t>
            </a:r>
            <a:endParaRPr lang="en-MY" sz="1400" b="1" dirty="0">
              <a:solidFill>
                <a:srgbClr val="0000FF"/>
              </a:solidFill>
              <a:latin typeface="+mj-lt"/>
            </a:endParaRPr>
          </a:p>
        </p:txBody>
      </p:sp>
      <p:cxnSp>
        <p:nvCxnSpPr>
          <p:cNvPr id="62" name="Straight Arrow Connector 61"/>
          <p:cNvCxnSpPr>
            <a:stCxn id="49" idx="2"/>
            <a:endCxn id="51" idx="0"/>
          </p:cNvCxnSpPr>
          <p:nvPr/>
        </p:nvCxnSpPr>
        <p:spPr>
          <a:xfrm rot="5400000">
            <a:off x="3643306" y="4071942"/>
            <a:ext cx="714380" cy="1588"/>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1" idx="2"/>
            <a:endCxn id="52" idx="0"/>
          </p:cNvCxnSpPr>
          <p:nvPr/>
        </p:nvCxnSpPr>
        <p:spPr>
          <a:xfrm rot="5400000">
            <a:off x="3607587" y="5322107"/>
            <a:ext cx="785818" cy="1588"/>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60" idx="2"/>
            <a:endCxn id="67" idx="0"/>
          </p:cNvCxnSpPr>
          <p:nvPr/>
        </p:nvCxnSpPr>
        <p:spPr>
          <a:xfrm rot="5400000">
            <a:off x="7036611" y="3000372"/>
            <a:ext cx="571504" cy="1588"/>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6072198" y="3286124"/>
            <a:ext cx="2500330" cy="642942"/>
          </a:xfrm>
          <a:prstGeom prst="rect">
            <a:avLst/>
          </a:prstGeom>
          <a:solidFill>
            <a:schemeClr val="accent6">
              <a:lumMod val="20000"/>
              <a:lumOff val="80000"/>
            </a:schemeClr>
          </a:solidFill>
          <a:ln w="952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solidFill>
                  <a:srgbClr val="0000FF"/>
                </a:solidFill>
                <a:latin typeface="+mj-lt"/>
              </a:rPr>
              <a:t>Company Name </a:t>
            </a:r>
            <a:r>
              <a:rPr lang="en-US" sz="1400" b="1" dirty="0" smtClean="0">
                <a:latin typeface="+mj-lt"/>
              </a:rPr>
              <a:t>: </a:t>
            </a:r>
            <a:br>
              <a:rPr lang="en-US" sz="1400" b="1" dirty="0" smtClean="0">
                <a:latin typeface="+mj-lt"/>
              </a:rPr>
            </a:br>
            <a:r>
              <a:rPr lang="en-US" sz="1400" b="1" dirty="0" smtClean="0">
                <a:latin typeface="+mj-lt"/>
              </a:rPr>
              <a:t>Select from drop down list</a:t>
            </a:r>
            <a:endParaRPr lang="en-MY" sz="1400" b="1" dirty="0">
              <a:solidFill>
                <a:srgbClr val="0000FF"/>
              </a:solidFill>
              <a:latin typeface="+mj-lt"/>
            </a:endParaRPr>
          </a:p>
        </p:txBody>
      </p:sp>
      <p:cxnSp>
        <p:nvCxnSpPr>
          <p:cNvPr id="82" name="Elbow Connector 81"/>
          <p:cNvCxnSpPr>
            <a:stCxn id="52" idx="3"/>
            <a:endCxn id="60" idx="1"/>
          </p:cNvCxnSpPr>
          <p:nvPr/>
        </p:nvCxnSpPr>
        <p:spPr>
          <a:xfrm flipV="1">
            <a:off x="5214942" y="2250273"/>
            <a:ext cx="857256" cy="3786214"/>
          </a:xfrm>
          <a:prstGeom prst="bentConnector3">
            <a:avLst>
              <a:gd name="adj1" fmla="val 50000"/>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072198" y="4494243"/>
            <a:ext cx="2500330" cy="642942"/>
          </a:xfrm>
          <a:prstGeom prst="rect">
            <a:avLst/>
          </a:prstGeom>
          <a:solidFill>
            <a:schemeClr val="accent6">
              <a:lumMod val="20000"/>
              <a:lumOff val="80000"/>
            </a:schemeClr>
          </a:solidFill>
          <a:ln w="952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t>Input </a:t>
            </a:r>
            <a:r>
              <a:rPr lang="en-US" sz="1400" b="1" dirty="0" smtClean="0">
                <a:solidFill>
                  <a:srgbClr val="0000FF"/>
                </a:solidFill>
              </a:rPr>
              <a:t>Promotion Code </a:t>
            </a:r>
            <a:r>
              <a:rPr lang="en-US" sz="1400" b="1" dirty="0" smtClean="0"/>
              <a:t>: </a:t>
            </a:r>
            <a:br>
              <a:rPr lang="en-US" sz="1400" b="1" dirty="0" smtClean="0"/>
            </a:br>
            <a:r>
              <a:rPr lang="en-US" sz="1400" b="1" dirty="0" smtClean="0"/>
              <a:t>Staff to obtain from HR Dept</a:t>
            </a:r>
            <a:endParaRPr lang="en-MY" sz="1400" b="1" dirty="0">
              <a:solidFill>
                <a:srgbClr val="0000FF"/>
              </a:solidFill>
            </a:endParaRPr>
          </a:p>
        </p:txBody>
      </p:sp>
      <p:cxnSp>
        <p:nvCxnSpPr>
          <p:cNvPr id="149" name="Straight Arrow Connector 148"/>
          <p:cNvCxnSpPr>
            <a:stCxn id="67" idx="2"/>
          </p:cNvCxnSpPr>
          <p:nvPr/>
        </p:nvCxnSpPr>
        <p:spPr>
          <a:xfrm rot="5400000">
            <a:off x="7072330" y="4179099"/>
            <a:ext cx="500066" cy="1588"/>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87" idx="2"/>
          </p:cNvCxnSpPr>
          <p:nvPr/>
        </p:nvCxnSpPr>
        <p:spPr>
          <a:xfrm rot="5400000">
            <a:off x="7107652" y="5351102"/>
            <a:ext cx="428628" cy="794"/>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8" name="Oval 157"/>
          <p:cNvSpPr/>
          <p:nvPr/>
        </p:nvSpPr>
        <p:spPr>
          <a:xfrm>
            <a:off x="2571736" y="4286256"/>
            <a:ext cx="357190" cy="357190"/>
          </a:xfrm>
          <a:prstGeom prst="ellipse">
            <a:avLst/>
          </a:prstGeom>
          <a:solidFill>
            <a:srgbClr val="D60093"/>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mj-lt"/>
              </a:rPr>
              <a:t>3</a:t>
            </a:r>
            <a:endParaRPr lang="en-MY" sz="1400" b="1" dirty="0">
              <a:latin typeface="+mj-lt"/>
            </a:endParaRPr>
          </a:p>
        </p:txBody>
      </p:sp>
      <p:sp>
        <p:nvSpPr>
          <p:cNvPr id="159" name="Oval 158"/>
          <p:cNvSpPr/>
          <p:nvPr/>
        </p:nvSpPr>
        <p:spPr>
          <a:xfrm>
            <a:off x="2571736" y="5572140"/>
            <a:ext cx="357190" cy="357190"/>
          </a:xfrm>
          <a:prstGeom prst="ellipse">
            <a:avLst/>
          </a:prstGeom>
          <a:solidFill>
            <a:srgbClr val="D60093"/>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mj-lt"/>
              </a:rPr>
              <a:t>4</a:t>
            </a:r>
            <a:endParaRPr lang="en-MY" sz="1400" b="1" dirty="0">
              <a:latin typeface="+mj-lt"/>
            </a:endParaRPr>
          </a:p>
        </p:txBody>
      </p:sp>
      <p:sp>
        <p:nvSpPr>
          <p:cNvPr id="160" name="Oval 159"/>
          <p:cNvSpPr/>
          <p:nvPr/>
        </p:nvSpPr>
        <p:spPr>
          <a:xfrm>
            <a:off x="5857884" y="1643050"/>
            <a:ext cx="357190" cy="357190"/>
          </a:xfrm>
          <a:prstGeom prst="ellipse">
            <a:avLst/>
          </a:prstGeom>
          <a:solidFill>
            <a:srgbClr val="D60093"/>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mj-lt"/>
              </a:rPr>
              <a:t>5</a:t>
            </a:r>
            <a:endParaRPr lang="en-MY" sz="1400" b="1" dirty="0">
              <a:latin typeface="+mj-lt"/>
            </a:endParaRPr>
          </a:p>
        </p:txBody>
      </p:sp>
      <p:sp>
        <p:nvSpPr>
          <p:cNvPr id="161" name="Oval 160"/>
          <p:cNvSpPr/>
          <p:nvPr/>
        </p:nvSpPr>
        <p:spPr>
          <a:xfrm>
            <a:off x="5857884" y="3143248"/>
            <a:ext cx="357190" cy="357190"/>
          </a:xfrm>
          <a:prstGeom prst="ellipse">
            <a:avLst/>
          </a:prstGeom>
          <a:solidFill>
            <a:srgbClr val="D60093"/>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mj-lt"/>
              </a:rPr>
              <a:t>6</a:t>
            </a:r>
            <a:endParaRPr lang="en-MY" sz="1400" b="1" dirty="0">
              <a:latin typeface="+mj-lt"/>
            </a:endParaRPr>
          </a:p>
        </p:txBody>
      </p:sp>
      <p:sp>
        <p:nvSpPr>
          <p:cNvPr id="163" name="Oval 162"/>
          <p:cNvSpPr/>
          <p:nvPr/>
        </p:nvSpPr>
        <p:spPr>
          <a:xfrm>
            <a:off x="5857884" y="4351367"/>
            <a:ext cx="357190" cy="357190"/>
          </a:xfrm>
          <a:prstGeom prst="ellipse">
            <a:avLst/>
          </a:prstGeom>
          <a:solidFill>
            <a:srgbClr val="D60093"/>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mj-lt"/>
              </a:rPr>
              <a:t>7</a:t>
            </a:r>
            <a:endParaRPr lang="en-MY" sz="1400" b="1" dirty="0">
              <a:latin typeface="+mj-lt"/>
            </a:endParaRPr>
          </a:p>
        </p:txBody>
      </p:sp>
      <p:sp>
        <p:nvSpPr>
          <p:cNvPr id="36" name="Rectangle 35"/>
          <p:cNvSpPr/>
          <p:nvPr/>
        </p:nvSpPr>
        <p:spPr>
          <a:xfrm>
            <a:off x="1571604" y="-13295"/>
            <a:ext cx="6500858" cy="584775"/>
          </a:xfrm>
          <a:prstGeom prst="rect">
            <a:avLst/>
          </a:prstGeom>
          <a:noFill/>
        </p:spPr>
        <p:txBody>
          <a:bodyPr wrap="square" lIns="91440" tIns="45720" rIns="91440" bIns="45720">
            <a:spAutoFit/>
          </a:bodyPr>
          <a:lstStyle/>
          <a:p>
            <a:pPr algn="ctr"/>
            <a:r>
              <a:rPr lang="en-US" sz="3200" b="1" dirty="0" smtClean="0"/>
              <a:t>Web Submission Steps (2/3)</a:t>
            </a:r>
            <a:endParaRPr lang="en-US" sz="3200" b="1" dirty="0"/>
          </a:p>
        </p:txBody>
      </p:sp>
      <p:pic>
        <p:nvPicPr>
          <p:cNvPr id="37" name="Picture 36" descr="Aeon-Big-Logo.png"/>
          <p:cNvPicPr>
            <a:picLocks noChangeAspect="1"/>
          </p:cNvPicPr>
          <p:nvPr/>
        </p:nvPicPr>
        <p:blipFill>
          <a:blip r:embed="rId5" cstate="print"/>
          <a:stretch>
            <a:fillRect/>
          </a:stretch>
        </p:blipFill>
        <p:spPr>
          <a:xfrm>
            <a:off x="785786" y="1571612"/>
            <a:ext cx="1242812" cy="500066"/>
          </a:xfrm>
          <a:prstGeom prst="rect">
            <a:avLst/>
          </a:prstGeom>
        </p:spPr>
      </p:pic>
      <p:sp>
        <p:nvSpPr>
          <p:cNvPr id="38" name="Oval 37"/>
          <p:cNvSpPr/>
          <p:nvPr/>
        </p:nvSpPr>
        <p:spPr>
          <a:xfrm>
            <a:off x="7143768" y="5565813"/>
            <a:ext cx="357190" cy="35719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400" b="1" dirty="0">
              <a:latin typeface="+mj-lt"/>
            </a:endParaRPr>
          </a:p>
        </p:txBody>
      </p:sp>
    </p:spTree>
    <p:extLst>
      <p:ext uri="{BB962C8B-B14F-4D97-AF65-F5344CB8AC3E}">
        <p14:creationId xmlns="" xmlns:p14="http://schemas.microsoft.com/office/powerpoint/2010/main" val="2065426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1785918" y="5214950"/>
            <a:ext cx="2428892" cy="1285884"/>
          </a:xfrm>
          <a:prstGeom prst="rect">
            <a:avLst/>
          </a:prstGeom>
          <a:solidFill>
            <a:schemeClr val="accent6">
              <a:lumMod val="20000"/>
              <a:lumOff val="80000"/>
            </a:schemeClr>
          </a:solidFill>
          <a:ln w="952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solidFill>
                  <a:srgbClr val="0000FF"/>
                </a:solidFill>
                <a:latin typeface="+mj-lt"/>
              </a:rPr>
              <a:t>Upload Documents</a:t>
            </a:r>
            <a:r>
              <a:rPr lang="en-US" sz="1400" b="1" dirty="0" smtClean="0">
                <a:latin typeface="+mj-lt"/>
              </a:rPr>
              <a:t> </a:t>
            </a:r>
            <a:r>
              <a:rPr lang="en-US" sz="1400" dirty="0" smtClean="0">
                <a:latin typeface="+mj-lt"/>
              </a:rPr>
              <a:t>: Mandatory documents are NRIC, EPF Statement, Verification of Permanent Employment Letter</a:t>
            </a:r>
            <a:endParaRPr lang="en-MY" sz="1400" dirty="0">
              <a:solidFill>
                <a:srgbClr val="0000FF"/>
              </a:solidFill>
              <a:latin typeface="+mj-lt"/>
            </a:endParaRPr>
          </a:p>
        </p:txBody>
      </p:sp>
      <p:sp>
        <p:nvSpPr>
          <p:cNvPr id="76" name="Oval 75"/>
          <p:cNvSpPr/>
          <p:nvPr/>
        </p:nvSpPr>
        <p:spPr>
          <a:xfrm>
            <a:off x="1571604" y="5143512"/>
            <a:ext cx="357190" cy="357190"/>
          </a:xfrm>
          <a:prstGeom prst="ellipse">
            <a:avLst/>
          </a:prstGeom>
          <a:solidFill>
            <a:srgbClr val="D60093"/>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400" b="1" dirty="0">
              <a:latin typeface="+mj-lt"/>
            </a:endParaRPr>
          </a:p>
        </p:txBody>
      </p:sp>
      <p:sp>
        <p:nvSpPr>
          <p:cNvPr id="17" name="Slide Number Placeholder 16"/>
          <p:cNvSpPr>
            <a:spLocks noGrp="1"/>
          </p:cNvSpPr>
          <p:nvPr>
            <p:ph type="sldNum" sz="quarter" idx="12"/>
          </p:nvPr>
        </p:nvSpPr>
        <p:spPr/>
        <p:txBody>
          <a:bodyPr/>
          <a:lstStyle/>
          <a:p>
            <a:fld id="{D728B9C1-7136-4975-927A-1831B36EEFB9}" type="slidenum">
              <a:rPr lang="en-US" smtClean="0"/>
              <a:pPr/>
              <a:t>6</a:t>
            </a:fld>
            <a:endParaRPr lang="en-US" dirty="0"/>
          </a:p>
        </p:txBody>
      </p:sp>
      <p:grpSp>
        <p:nvGrpSpPr>
          <p:cNvPr id="2" name="Group 5"/>
          <p:cNvGrpSpPr/>
          <p:nvPr/>
        </p:nvGrpSpPr>
        <p:grpSpPr>
          <a:xfrm>
            <a:off x="1565984" y="571480"/>
            <a:ext cx="6506478" cy="28800"/>
            <a:chOff x="857224" y="3714752"/>
            <a:chExt cx="6506478" cy="28800"/>
          </a:xfrm>
        </p:grpSpPr>
        <p:sp>
          <p:nvSpPr>
            <p:cNvPr id="7" name="Rectangle 6"/>
            <p:cNvSpPr/>
            <p:nvPr/>
          </p:nvSpPr>
          <p:spPr>
            <a:xfrm flipV="1">
              <a:off x="883702" y="3714752"/>
              <a:ext cx="6480000" cy="288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Arial" pitchFamily="34" charset="0"/>
                <a:cs typeface="Arial" pitchFamily="34" charset="0"/>
              </a:endParaRPr>
            </a:p>
          </p:txBody>
        </p:sp>
        <p:sp>
          <p:nvSpPr>
            <p:cNvPr id="8" name="Rectangle 7"/>
            <p:cNvSpPr/>
            <p:nvPr/>
          </p:nvSpPr>
          <p:spPr>
            <a:xfrm flipV="1">
              <a:off x="857224" y="3714752"/>
              <a:ext cx="1800000" cy="28800"/>
            </a:xfrm>
            <a:prstGeom prst="rect">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Arial" pitchFamily="34" charset="0"/>
                <a:cs typeface="Arial" pitchFamily="34" charset="0"/>
              </a:endParaRPr>
            </a:p>
          </p:txBody>
        </p:sp>
      </p:grpSp>
      <p:cxnSp>
        <p:nvCxnSpPr>
          <p:cNvPr id="29" name="Straight Arrow Connector 28"/>
          <p:cNvCxnSpPr>
            <a:endCxn id="49" idx="0"/>
          </p:cNvCxnSpPr>
          <p:nvPr/>
        </p:nvCxnSpPr>
        <p:spPr>
          <a:xfrm rot="5400000">
            <a:off x="2786447" y="1999843"/>
            <a:ext cx="428628" cy="794"/>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1785918" y="2214554"/>
            <a:ext cx="2428892" cy="500066"/>
          </a:xfrm>
          <a:prstGeom prst="rect">
            <a:avLst/>
          </a:prstGeom>
          <a:solidFill>
            <a:schemeClr val="accent6">
              <a:lumMod val="20000"/>
              <a:lumOff val="80000"/>
            </a:schemeClr>
          </a:solidFill>
          <a:ln w="952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solidFill>
                  <a:srgbClr val="0000FF"/>
                </a:solidFill>
                <a:latin typeface="+mj-lt"/>
              </a:rPr>
              <a:t>Emergency Contact</a:t>
            </a:r>
            <a:endParaRPr lang="en-MY" sz="1400" b="1" dirty="0">
              <a:solidFill>
                <a:srgbClr val="0000FF"/>
              </a:solidFill>
              <a:latin typeface="+mj-lt"/>
            </a:endParaRPr>
          </a:p>
        </p:txBody>
      </p:sp>
      <p:sp>
        <p:nvSpPr>
          <p:cNvPr id="51" name="Rectangle 50"/>
          <p:cNvSpPr/>
          <p:nvPr/>
        </p:nvSpPr>
        <p:spPr>
          <a:xfrm>
            <a:off x="1785918" y="3143248"/>
            <a:ext cx="2428892" cy="500066"/>
          </a:xfrm>
          <a:prstGeom prst="rect">
            <a:avLst/>
          </a:prstGeom>
          <a:solidFill>
            <a:schemeClr val="accent6">
              <a:lumMod val="20000"/>
              <a:lumOff val="80000"/>
            </a:schemeClr>
          </a:solidFill>
          <a:ln w="952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solidFill>
                  <a:srgbClr val="0000FF"/>
                </a:solidFill>
                <a:latin typeface="+mj-lt"/>
              </a:rPr>
              <a:t>Details of financing</a:t>
            </a:r>
            <a:endParaRPr lang="en-MY" sz="1400" b="1" dirty="0">
              <a:solidFill>
                <a:srgbClr val="0000FF"/>
              </a:solidFill>
              <a:latin typeface="+mj-lt"/>
            </a:endParaRPr>
          </a:p>
        </p:txBody>
      </p:sp>
      <p:sp>
        <p:nvSpPr>
          <p:cNvPr id="52" name="Rectangle 51"/>
          <p:cNvSpPr/>
          <p:nvPr/>
        </p:nvSpPr>
        <p:spPr>
          <a:xfrm>
            <a:off x="1785918" y="4071942"/>
            <a:ext cx="2428892" cy="642942"/>
          </a:xfrm>
          <a:prstGeom prst="rect">
            <a:avLst/>
          </a:prstGeom>
          <a:solidFill>
            <a:schemeClr val="accent6">
              <a:lumMod val="20000"/>
              <a:lumOff val="80000"/>
            </a:schemeClr>
          </a:solidFill>
          <a:ln w="9525"/>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latin typeface="+mj-lt"/>
              </a:rPr>
              <a:t>Input </a:t>
            </a:r>
            <a:r>
              <a:rPr lang="en-US" sz="1400" b="1" dirty="0" smtClean="0">
                <a:solidFill>
                  <a:srgbClr val="0000FF"/>
                </a:solidFill>
                <a:latin typeface="+mj-lt"/>
              </a:rPr>
              <a:t>Loan Account Information</a:t>
            </a:r>
            <a:endParaRPr lang="en-MY" sz="1400" b="1" dirty="0">
              <a:solidFill>
                <a:srgbClr val="0000FF"/>
              </a:solidFill>
              <a:latin typeface="+mj-lt"/>
            </a:endParaRPr>
          </a:p>
        </p:txBody>
      </p:sp>
      <p:cxnSp>
        <p:nvCxnSpPr>
          <p:cNvPr id="62" name="Straight Arrow Connector 61"/>
          <p:cNvCxnSpPr>
            <a:stCxn id="49" idx="2"/>
            <a:endCxn id="51" idx="0"/>
          </p:cNvCxnSpPr>
          <p:nvPr/>
        </p:nvCxnSpPr>
        <p:spPr>
          <a:xfrm rot="5400000">
            <a:off x="2786050" y="2928934"/>
            <a:ext cx="428628" cy="1588"/>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1" idx="2"/>
            <a:endCxn id="52" idx="0"/>
          </p:cNvCxnSpPr>
          <p:nvPr/>
        </p:nvCxnSpPr>
        <p:spPr>
          <a:xfrm rot="5400000">
            <a:off x="2786050" y="3857628"/>
            <a:ext cx="428628" cy="1588"/>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61" idx="3"/>
            <a:endCxn id="59" idx="1"/>
          </p:cNvCxnSpPr>
          <p:nvPr/>
        </p:nvCxnSpPr>
        <p:spPr>
          <a:xfrm flipV="1">
            <a:off x="4214810" y="2250273"/>
            <a:ext cx="857256" cy="3607619"/>
          </a:xfrm>
          <a:prstGeom prst="bentConnector3">
            <a:avLst>
              <a:gd name="adj1" fmla="val 50000"/>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9" name="Oval 158"/>
          <p:cNvSpPr/>
          <p:nvPr/>
        </p:nvSpPr>
        <p:spPr>
          <a:xfrm>
            <a:off x="1571604" y="3071810"/>
            <a:ext cx="357190" cy="357190"/>
          </a:xfrm>
          <a:prstGeom prst="ellipse">
            <a:avLst/>
          </a:prstGeom>
          <a:solidFill>
            <a:srgbClr val="D60093"/>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400" b="1" dirty="0">
              <a:latin typeface="+mj-lt"/>
            </a:endParaRPr>
          </a:p>
        </p:txBody>
      </p:sp>
      <p:sp>
        <p:nvSpPr>
          <p:cNvPr id="160" name="Oval 159"/>
          <p:cNvSpPr/>
          <p:nvPr/>
        </p:nvSpPr>
        <p:spPr>
          <a:xfrm>
            <a:off x="1571604" y="4000504"/>
            <a:ext cx="357190" cy="357190"/>
          </a:xfrm>
          <a:prstGeom prst="ellipse">
            <a:avLst/>
          </a:prstGeom>
          <a:solidFill>
            <a:srgbClr val="D60093"/>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400" b="1" dirty="0">
              <a:latin typeface="+mj-lt"/>
            </a:endParaRPr>
          </a:p>
        </p:txBody>
      </p:sp>
      <p:sp>
        <p:nvSpPr>
          <p:cNvPr id="55" name="TextBox 54"/>
          <p:cNvSpPr txBox="1"/>
          <p:nvPr/>
        </p:nvSpPr>
        <p:spPr>
          <a:xfrm>
            <a:off x="1500166" y="3121223"/>
            <a:ext cx="500066" cy="307777"/>
          </a:xfrm>
          <a:prstGeom prst="rect">
            <a:avLst/>
          </a:prstGeom>
          <a:noFill/>
        </p:spPr>
        <p:txBody>
          <a:bodyPr wrap="square" rtlCol="0">
            <a:spAutoFit/>
          </a:bodyPr>
          <a:lstStyle/>
          <a:p>
            <a:pPr algn="ctr"/>
            <a:r>
              <a:rPr lang="en-US" sz="1400" b="1" dirty="0" smtClean="0">
                <a:solidFill>
                  <a:schemeClr val="bg1"/>
                </a:solidFill>
                <a:latin typeface="+mj-lt"/>
              </a:rPr>
              <a:t>10</a:t>
            </a:r>
            <a:endParaRPr lang="en-MY" sz="1400" b="1" dirty="0">
              <a:solidFill>
                <a:schemeClr val="bg1"/>
              </a:solidFill>
              <a:latin typeface="+mj-lt"/>
            </a:endParaRPr>
          </a:p>
        </p:txBody>
      </p:sp>
      <p:sp>
        <p:nvSpPr>
          <p:cNvPr id="56" name="TextBox 55"/>
          <p:cNvSpPr txBox="1"/>
          <p:nvPr/>
        </p:nvSpPr>
        <p:spPr>
          <a:xfrm>
            <a:off x="1500166" y="4049917"/>
            <a:ext cx="500066" cy="307777"/>
          </a:xfrm>
          <a:prstGeom prst="rect">
            <a:avLst/>
          </a:prstGeom>
          <a:noFill/>
        </p:spPr>
        <p:txBody>
          <a:bodyPr wrap="square" rtlCol="0">
            <a:spAutoFit/>
          </a:bodyPr>
          <a:lstStyle/>
          <a:p>
            <a:pPr algn="ctr"/>
            <a:r>
              <a:rPr lang="en-US" sz="1400" b="1" dirty="0" smtClean="0">
                <a:solidFill>
                  <a:schemeClr val="bg1"/>
                </a:solidFill>
                <a:latin typeface="+mj-lt"/>
              </a:rPr>
              <a:t>11</a:t>
            </a:r>
            <a:endParaRPr lang="en-MY" sz="1400" b="1" dirty="0">
              <a:solidFill>
                <a:schemeClr val="bg1"/>
              </a:solidFill>
              <a:latin typeface="+mj-lt"/>
            </a:endParaRPr>
          </a:p>
        </p:txBody>
      </p:sp>
      <p:sp>
        <p:nvSpPr>
          <p:cNvPr id="58" name="Rectangle 57"/>
          <p:cNvSpPr/>
          <p:nvPr/>
        </p:nvSpPr>
        <p:spPr>
          <a:xfrm>
            <a:off x="5072066" y="2786058"/>
            <a:ext cx="2428892" cy="642942"/>
          </a:xfrm>
          <a:prstGeom prst="rect">
            <a:avLst/>
          </a:prstGeom>
          <a:solidFill>
            <a:schemeClr val="accent6">
              <a:lumMod val="20000"/>
              <a:lumOff val="80000"/>
            </a:schemeClr>
          </a:solidFill>
          <a:ln w="952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solidFill>
                  <a:srgbClr val="0000FF"/>
                </a:solidFill>
                <a:latin typeface="+mj-lt"/>
              </a:rPr>
              <a:t>Declaration</a:t>
            </a:r>
            <a:r>
              <a:rPr lang="en-US" sz="1400" dirty="0" smtClean="0">
                <a:solidFill>
                  <a:srgbClr val="0000FF"/>
                </a:solidFill>
                <a:latin typeface="+mj-lt"/>
              </a:rPr>
              <a:t> </a:t>
            </a:r>
            <a:r>
              <a:rPr lang="en-US" sz="1400" dirty="0" smtClean="0">
                <a:solidFill>
                  <a:schemeClr val="tx1"/>
                </a:solidFill>
                <a:latin typeface="+mj-lt"/>
              </a:rPr>
              <a:t>: Consent of PDPA, Promotional terms</a:t>
            </a:r>
            <a:endParaRPr lang="en-MY" sz="1400" dirty="0">
              <a:solidFill>
                <a:schemeClr val="tx1"/>
              </a:solidFill>
              <a:latin typeface="+mj-lt"/>
            </a:endParaRPr>
          </a:p>
        </p:txBody>
      </p:sp>
      <p:sp>
        <p:nvSpPr>
          <p:cNvPr id="59" name="Rectangle 58"/>
          <p:cNvSpPr/>
          <p:nvPr/>
        </p:nvSpPr>
        <p:spPr>
          <a:xfrm>
            <a:off x="5072066" y="2000240"/>
            <a:ext cx="2428892" cy="500066"/>
          </a:xfrm>
          <a:prstGeom prst="rect">
            <a:avLst/>
          </a:prstGeom>
          <a:solidFill>
            <a:schemeClr val="accent6">
              <a:lumMod val="20000"/>
              <a:lumOff val="80000"/>
            </a:schemeClr>
          </a:solidFill>
          <a:ln w="9525"/>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latin typeface="+mj-lt"/>
              </a:rPr>
              <a:t>Summary Page of Application</a:t>
            </a:r>
            <a:endParaRPr lang="en-MY" sz="1400" dirty="0">
              <a:solidFill>
                <a:schemeClr val="tx1"/>
              </a:solidFill>
              <a:latin typeface="+mj-lt"/>
            </a:endParaRPr>
          </a:p>
        </p:txBody>
      </p:sp>
      <p:cxnSp>
        <p:nvCxnSpPr>
          <p:cNvPr id="74" name="Straight Arrow Connector 73"/>
          <p:cNvCxnSpPr>
            <a:stCxn id="52" idx="2"/>
            <a:endCxn id="61" idx="0"/>
          </p:cNvCxnSpPr>
          <p:nvPr/>
        </p:nvCxnSpPr>
        <p:spPr>
          <a:xfrm rot="5400000">
            <a:off x="2750331" y="4964917"/>
            <a:ext cx="500066" cy="1588"/>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500166" y="5192925"/>
            <a:ext cx="500066" cy="307777"/>
          </a:xfrm>
          <a:prstGeom prst="rect">
            <a:avLst/>
          </a:prstGeom>
          <a:noFill/>
        </p:spPr>
        <p:txBody>
          <a:bodyPr wrap="square" rtlCol="0">
            <a:spAutoFit/>
          </a:bodyPr>
          <a:lstStyle/>
          <a:p>
            <a:pPr algn="ctr"/>
            <a:r>
              <a:rPr lang="en-US" sz="1400" b="1" dirty="0" smtClean="0">
                <a:solidFill>
                  <a:schemeClr val="bg1"/>
                </a:solidFill>
                <a:latin typeface="+mj-lt"/>
              </a:rPr>
              <a:t>12</a:t>
            </a:r>
            <a:endParaRPr lang="en-MY" sz="1400" b="1" dirty="0">
              <a:solidFill>
                <a:schemeClr val="bg1"/>
              </a:solidFill>
              <a:latin typeface="+mj-lt"/>
            </a:endParaRPr>
          </a:p>
        </p:txBody>
      </p:sp>
      <p:sp>
        <p:nvSpPr>
          <p:cNvPr id="78" name="Oval 77"/>
          <p:cNvSpPr/>
          <p:nvPr/>
        </p:nvSpPr>
        <p:spPr>
          <a:xfrm>
            <a:off x="4857752" y="2714620"/>
            <a:ext cx="357190" cy="357190"/>
          </a:xfrm>
          <a:prstGeom prst="ellipse">
            <a:avLst/>
          </a:prstGeom>
          <a:solidFill>
            <a:srgbClr val="D60093"/>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400" b="1" dirty="0">
              <a:latin typeface="+mj-lt"/>
            </a:endParaRPr>
          </a:p>
        </p:txBody>
      </p:sp>
      <p:sp>
        <p:nvSpPr>
          <p:cNvPr id="77" name="TextBox 76"/>
          <p:cNvSpPr txBox="1"/>
          <p:nvPr/>
        </p:nvSpPr>
        <p:spPr>
          <a:xfrm>
            <a:off x="4786314" y="2714620"/>
            <a:ext cx="500066" cy="307777"/>
          </a:xfrm>
          <a:prstGeom prst="rect">
            <a:avLst/>
          </a:prstGeom>
          <a:noFill/>
          <a:ln>
            <a:noFill/>
          </a:ln>
        </p:spPr>
        <p:txBody>
          <a:bodyPr wrap="square" rtlCol="0">
            <a:spAutoFit/>
          </a:bodyPr>
          <a:lstStyle/>
          <a:p>
            <a:pPr algn="ctr"/>
            <a:r>
              <a:rPr lang="en-US" sz="1400" b="1" dirty="0" smtClean="0">
                <a:solidFill>
                  <a:schemeClr val="bg1"/>
                </a:solidFill>
                <a:latin typeface="+mj-lt"/>
              </a:rPr>
              <a:t>13</a:t>
            </a:r>
            <a:endParaRPr lang="en-MY" sz="1400" b="1" dirty="0">
              <a:solidFill>
                <a:schemeClr val="bg1"/>
              </a:solidFill>
              <a:latin typeface="+mj-lt"/>
            </a:endParaRPr>
          </a:p>
        </p:txBody>
      </p:sp>
      <p:cxnSp>
        <p:nvCxnSpPr>
          <p:cNvPr id="81" name="Straight Arrow Connector 80"/>
          <p:cNvCxnSpPr>
            <a:stCxn id="59" idx="2"/>
            <a:endCxn id="58" idx="0"/>
          </p:cNvCxnSpPr>
          <p:nvPr/>
        </p:nvCxnSpPr>
        <p:spPr>
          <a:xfrm rot="5400000">
            <a:off x="6143636" y="2643182"/>
            <a:ext cx="285752" cy="1588"/>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5072066" y="4786322"/>
            <a:ext cx="2428892" cy="714380"/>
          </a:xfrm>
          <a:prstGeom prst="rect">
            <a:avLst/>
          </a:prstGeom>
          <a:solidFill>
            <a:schemeClr val="accent6">
              <a:lumMod val="20000"/>
              <a:lumOff val="80000"/>
            </a:schemeClr>
          </a:solidFill>
          <a:ln w="9525"/>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latin typeface="+mj-lt"/>
              </a:rPr>
              <a:t>Ref. No will be provided, a confirmation email will be sent to the applicant</a:t>
            </a:r>
            <a:endParaRPr lang="en-MY" sz="1400" dirty="0">
              <a:solidFill>
                <a:schemeClr val="tx1"/>
              </a:solidFill>
              <a:latin typeface="+mj-lt"/>
            </a:endParaRPr>
          </a:p>
        </p:txBody>
      </p:sp>
      <p:sp>
        <p:nvSpPr>
          <p:cNvPr id="90" name="Rectangle 89"/>
          <p:cNvSpPr/>
          <p:nvPr/>
        </p:nvSpPr>
        <p:spPr>
          <a:xfrm>
            <a:off x="5072066" y="3786190"/>
            <a:ext cx="2428892" cy="642942"/>
          </a:xfrm>
          <a:prstGeom prst="rect">
            <a:avLst/>
          </a:prstGeom>
          <a:solidFill>
            <a:schemeClr val="accent6">
              <a:lumMod val="20000"/>
              <a:lumOff val="80000"/>
            </a:schemeClr>
          </a:solidFill>
          <a:ln w="9525"/>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latin typeface="+mj-lt"/>
              </a:rPr>
              <a:t>Click</a:t>
            </a:r>
            <a:r>
              <a:rPr lang="en-US" sz="1400" dirty="0" smtClean="0">
                <a:solidFill>
                  <a:srgbClr val="0000FF"/>
                </a:solidFill>
                <a:latin typeface="+mj-lt"/>
              </a:rPr>
              <a:t> Submit Application</a:t>
            </a:r>
            <a:endParaRPr lang="en-MY" sz="1400" dirty="0">
              <a:solidFill>
                <a:schemeClr val="tx1"/>
              </a:solidFill>
              <a:latin typeface="+mj-lt"/>
            </a:endParaRPr>
          </a:p>
        </p:txBody>
      </p:sp>
      <p:cxnSp>
        <p:nvCxnSpPr>
          <p:cNvPr id="92" name="Straight Arrow Connector 91"/>
          <p:cNvCxnSpPr>
            <a:stCxn id="58" idx="2"/>
            <a:endCxn id="90" idx="0"/>
          </p:cNvCxnSpPr>
          <p:nvPr/>
        </p:nvCxnSpPr>
        <p:spPr>
          <a:xfrm rot="5400000">
            <a:off x="6107917" y="3607595"/>
            <a:ext cx="357190" cy="1588"/>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7" name="Oval 166"/>
          <p:cNvSpPr/>
          <p:nvPr/>
        </p:nvSpPr>
        <p:spPr>
          <a:xfrm>
            <a:off x="4857752" y="3714752"/>
            <a:ext cx="357190" cy="357190"/>
          </a:xfrm>
          <a:prstGeom prst="ellipse">
            <a:avLst/>
          </a:prstGeom>
          <a:solidFill>
            <a:srgbClr val="D60093"/>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400" b="1" dirty="0">
              <a:latin typeface="+mj-lt"/>
            </a:endParaRPr>
          </a:p>
        </p:txBody>
      </p:sp>
      <p:sp>
        <p:nvSpPr>
          <p:cNvPr id="168" name="TextBox 167"/>
          <p:cNvSpPr txBox="1"/>
          <p:nvPr/>
        </p:nvSpPr>
        <p:spPr>
          <a:xfrm>
            <a:off x="4786314" y="3714752"/>
            <a:ext cx="500066" cy="307777"/>
          </a:xfrm>
          <a:prstGeom prst="rect">
            <a:avLst/>
          </a:prstGeom>
          <a:noFill/>
          <a:ln>
            <a:noFill/>
          </a:ln>
        </p:spPr>
        <p:txBody>
          <a:bodyPr wrap="square" rtlCol="0">
            <a:spAutoFit/>
          </a:bodyPr>
          <a:lstStyle/>
          <a:p>
            <a:pPr algn="ctr"/>
            <a:r>
              <a:rPr lang="en-US" sz="1400" b="1" dirty="0" smtClean="0">
                <a:solidFill>
                  <a:schemeClr val="bg1"/>
                </a:solidFill>
                <a:latin typeface="+mj-lt"/>
              </a:rPr>
              <a:t>14</a:t>
            </a:r>
            <a:endParaRPr lang="en-MY" sz="1400" b="1" dirty="0">
              <a:solidFill>
                <a:schemeClr val="bg1"/>
              </a:solidFill>
              <a:latin typeface="+mj-lt"/>
            </a:endParaRPr>
          </a:p>
        </p:txBody>
      </p:sp>
      <p:cxnSp>
        <p:nvCxnSpPr>
          <p:cNvPr id="94" name="Straight Arrow Connector 93"/>
          <p:cNvCxnSpPr>
            <a:stCxn id="90" idx="2"/>
            <a:endCxn id="83" idx="0"/>
          </p:cNvCxnSpPr>
          <p:nvPr/>
        </p:nvCxnSpPr>
        <p:spPr>
          <a:xfrm rot="5400000">
            <a:off x="6107917" y="4607727"/>
            <a:ext cx="357190" cy="1588"/>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5072066" y="5857892"/>
            <a:ext cx="2428892" cy="642942"/>
          </a:xfrm>
          <a:prstGeom prst="rect">
            <a:avLst/>
          </a:prstGeom>
          <a:solidFill>
            <a:schemeClr val="accent6">
              <a:lumMod val="20000"/>
              <a:lumOff val="80000"/>
            </a:schemeClr>
          </a:solidFill>
          <a:ln w="9525"/>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latin typeface="+mj-lt"/>
              </a:rPr>
              <a:t>Application is routed to Credit Assessment Dept</a:t>
            </a:r>
            <a:endParaRPr lang="en-MY" sz="1400" dirty="0">
              <a:solidFill>
                <a:schemeClr val="tx1"/>
              </a:solidFill>
              <a:latin typeface="+mj-lt"/>
            </a:endParaRPr>
          </a:p>
        </p:txBody>
      </p:sp>
      <p:cxnSp>
        <p:nvCxnSpPr>
          <p:cNvPr id="39" name="Straight Arrow Connector 38"/>
          <p:cNvCxnSpPr>
            <a:stCxn id="83" idx="2"/>
            <a:endCxn id="38" idx="0"/>
          </p:cNvCxnSpPr>
          <p:nvPr/>
        </p:nvCxnSpPr>
        <p:spPr>
          <a:xfrm rot="5400000">
            <a:off x="6107917" y="5679297"/>
            <a:ext cx="357190" cy="1588"/>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1571604" y="-13295"/>
            <a:ext cx="6500858" cy="584775"/>
          </a:xfrm>
          <a:prstGeom prst="rect">
            <a:avLst/>
          </a:prstGeom>
          <a:noFill/>
        </p:spPr>
        <p:txBody>
          <a:bodyPr wrap="square" lIns="91440" tIns="45720" rIns="91440" bIns="45720">
            <a:spAutoFit/>
          </a:bodyPr>
          <a:lstStyle/>
          <a:p>
            <a:pPr algn="ctr"/>
            <a:r>
              <a:rPr lang="en-US" sz="3200" b="1" dirty="0" smtClean="0"/>
              <a:t>Web Submission Steps (3/3)</a:t>
            </a:r>
            <a:endParaRPr lang="en-US" sz="3200" b="1" dirty="0"/>
          </a:p>
        </p:txBody>
      </p:sp>
      <p:sp>
        <p:nvSpPr>
          <p:cNvPr id="41" name="Oval 40"/>
          <p:cNvSpPr/>
          <p:nvPr/>
        </p:nvSpPr>
        <p:spPr>
          <a:xfrm>
            <a:off x="2826668" y="642918"/>
            <a:ext cx="357190" cy="35719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400" b="1" dirty="0">
              <a:latin typeface="+mj-lt"/>
            </a:endParaRPr>
          </a:p>
        </p:txBody>
      </p:sp>
      <p:sp>
        <p:nvSpPr>
          <p:cNvPr id="42" name="Rounded Rectangle 41"/>
          <p:cNvSpPr/>
          <p:nvPr/>
        </p:nvSpPr>
        <p:spPr>
          <a:xfrm>
            <a:off x="7786710" y="6000768"/>
            <a:ext cx="1000132" cy="35719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End</a:t>
            </a:r>
            <a:endParaRPr lang="en-MY" sz="1400" dirty="0"/>
          </a:p>
        </p:txBody>
      </p:sp>
      <p:cxnSp>
        <p:nvCxnSpPr>
          <p:cNvPr id="43" name="Straight Arrow Connector 42"/>
          <p:cNvCxnSpPr/>
          <p:nvPr/>
        </p:nvCxnSpPr>
        <p:spPr>
          <a:xfrm>
            <a:off x="7500958" y="6215082"/>
            <a:ext cx="285752" cy="1588"/>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1785918" y="1285860"/>
            <a:ext cx="2428892" cy="642942"/>
          </a:xfrm>
          <a:prstGeom prst="rect">
            <a:avLst/>
          </a:prstGeom>
          <a:solidFill>
            <a:schemeClr val="accent6">
              <a:lumMod val="20000"/>
              <a:lumOff val="80000"/>
            </a:schemeClr>
          </a:solidFill>
          <a:ln w="952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latin typeface="+mj-lt"/>
              </a:rPr>
              <a:t>Continue input </a:t>
            </a:r>
            <a:r>
              <a:rPr lang="en-US" sz="1400" b="1" dirty="0" smtClean="0">
                <a:solidFill>
                  <a:srgbClr val="0000FF"/>
                </a:solidFill>
                <a:latin typeface="+mj-lt"/>
              </a:rPr>
              <a:t>Employment details </a:t>
            </a:r>
            <a:r>
              <a:rPr lang="en-US" sz="1400" b="1" dirty="0" smtClean="0">
                <a:latin typeface="+mj-lt"/>
              </a:rPr>
              <a:t>&amp; </a:t>
            </a:r>
            <a:r>
              <a:rPr lang="en-US" sz="1400" b="1" dirty="0" smtClean="0">
                <a:solidFill>
                  <a:srgbClr val="0000FF"/>
                </a:solidFill>
                <a:latin typeface="+mj-lt"/>
              </a:rPr>
              <a:t>Income</a:t>
            </a:r>
            <a:endParaRPr lang="en-MY" sz="1400" b="1" dirty="0">
              <a:solidFill>
                <a:srgbClr val="0000FF"/>
              </a:solidFill>
              <a:latin typeface="+mj-lt"/>
            </a:endParaRPr>
          </a:p>
        </p:txBody>
      </p:sp>
      <p:cxnSp>
        <p:nvCxnSpPr>
          <p:cNvPr id="45" name="Straight Arrow Connector 44"/>
          <p:cNvCxnSpPr/>
          <p:nvPr/>
        </p:nvCxnSpPr>
        <p:spPr>
          <a:xfrm rot="5400000">
            <a:off x="2786447" y="1071149"/>
            <a:ext cx="428628" cy="794"/>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1571604" y="1071546"/>
            <a:ext cx="357190" cy="357190"/>
          </a:xfrm>
          <a:prstGeom prst="ellipse">
            <a:avLst/>
          </a:prstGeom>
          <a:solidFill>
            <a:srgbClr val="D60093"/>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mj-lt"/>
              </a:rPr>
              <a:t>8</a:t>
            </a:r>
            <a:endParaRPr lang="en-MY" sz="1400" b="1" dirty="0">
              <a:latin typeface="+mj-lt"/>
            </a:endParaRPr>
          </a:p>
        </p:txBody>
      </p:sp>
      <p:grpSp>
        <p:nvGrpSpPr>
          <p:cNvPr id="53" name="Group 52"/>
          <p:cNvGrpSpPr/>
          <p:nvPr/>
        </p:nvGrpSpPr>
        <p:grpSpPr>
          <a:xfrm>
            <a:off x="1500166" y="2071678"/>
            <a:ext cx="500066" cy="357190"/>
            <a:chOff x="1500166" y="2071678"/>
            <a:chExt cx="500066" cy="357190"/>
          </a:xfrm>
        </p:grpSpPr>
        <p:sp>
          <p:nvSpPr>
            <p:cNvPr id="48" name="Oval 47"/>
            <p:cNvSpPr/>
            <p:nvPr/>
          </p:nvSpPr>
          <p:spPr>
            <a:xfrm>
              <a:off x="1571604" y="2071678"/>
              <a:ext cx="357190" cy="357190"/>
            </a:xfrm>
            <a:prstGeom prst="ellipse">
              <a:avLst/>
            </a:prstGeom>
            <a:solidFill>
              <a:srgbClr val="D60093"/>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400" b="1" dirty="0">
                <a:latin typeface="+mj-lt"/>
              </a:endParaRPr>
            </a:p>
          </p:txBody>
        </p:sp>
        <p:sp>
          <p:nvSpPr>
            <p:cNvPr id="50" name="TextBox 49"/>
            <p:cNvSpPr txBox="1"/>
            <p:nvPr/>
          </p:nvSpPr>
          <p:spPr>
            <a:xfrm>
              <a:off x="1500166" y="2121091"/>
              <a:ext cx="500066" cy="307777"/>
            </a:xfrm>
            <a:prstGeom prst="rect">
              <a:avLst/>
            </a:prstGeom>
            <a:noFill/>
          </p:spPr>
          <p:txBody>
            <a:bodyPr wrap="square" rtlCol="0">
              <a:spAutoFit/>
            </a:bodyPr>
            <a:lstStyle/>
            <a:p>
              <a:pPr algn="ctr"/>
              <a:r>
                <a:rPr lang="en-US" sz="1400" b="1" dirty="0" smtClean="0">
                  <a:solidFill>
                    <a:schemeClr val="bg1"/>
                  </a:solidFill>
                  <a:latin typeface="+mj-lt"/>
                </a:rPr>
                <a:t>9</a:t>
              </a:r>
              <a:endParaRPr lang="en-MY" sz="1400" b="1" dirty="0">
                <a:solidFill>
                  <a:schemeClr val="bg1"/>
                </a:solidFill>
                <a:latin typeface="+mj-lt"/>
              </a:endParaRPr>
            </a:p>
          </p:txBody>
        </p:sp>
      </p:grpSp>
    </p:spTree>
    <p:extLst>
      <p:ext uri="{BB962C8B-B14F-4D97-AF65-F5344CB8AC3E}">
        <p14:creationId xmlns="" xmlns:p14="http://schemas.microsoft.com/office/powerpoint/2010/main" val="20654260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2"/>
          </p:nvPr>
        </p:nvSpPr>
        <p:spPr/>
        <p:txBody>
          <a:bodyPr/>
          <a:lstStyle/>
          <a:p>
            <a:fld id="{D728B9C1-7136-4975-927A-1831B36EEFB9}" type="slidenum">
              <a:rPr lang="en-US" smtClean="0"/>
              <a:pPr/>
              <a:t>7</a:t>
            </a:fld>
            <a:endParaRPr lang="en-US" dirty="0"/>
          </a:p>
        </p:txBody>
      </p:sp>
      <p:grpSp>
        <p:nvGrpSpPr>
          <p:cNvPr id="2" name="Group 5"/>
          <p:cNvGrpSpPr/>
          <p:nvPr/>
        </p:nvGrpSpPr>
        <p:grpSpPr>
          <a:xfrm>
            <a:off x="1565984" y="571480"/>
            <a:ext cx="6506478" cy="28800"/>
            <a:chOff x="857224" y="3714752"/>
            <a:chExt cx="6506478" cy="28800"/>
          </a:xfrm>
        </p:grpSpPr>
        <p:sp>
          <p:nvSpPr>
            <p:cNvPr id="7" name="Rectangle 6"/>
            <p:cNvSpPr/>
            <p:nvPr/>
          </p:nvSpPr>
          <p:spPr>
            <a:xfrm flipV="1">
              <a:off x="883702" y="3714752"/>
              <a:ext cx="6480000" cy="288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Arial" pitchFamily="34" charset="0"/>
                <a:cs typeface="Arial" pitchFamily="34" charset="0"/>
              </a:endParaRPr>
            </a:p>
          </p:txBody>
        </p:sp>
        <p:sp>
          <p:nvSpPr>
            <p:cNvPr id="8" name="Rectangle 7"/>
            <p:cNvSpPr/>
            <p:nvPr/>
          </p:nvSpPr>
          <p:spPr>
            <a:xfrm flipV="1">
              <a:off x="857224" y="3714752"/>
              <a:ext cx="1800000" cy="28800"/>
            </a:xfrm>
            <a:prstGeom prst="rect">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Arial" pitchFamily="34" charset="0"/>
                <a:cs typeface="Arial" pitchFamily="34" charset="0"/>
              </a:endParaRPr>
            </a:p>
          </p:txBody>
        </p:sp>
      </p:grpSp>
      <p:sp>
        <p:nvSpPr>
          <p:cNvPr id="9" name="Rectangle 8"/>
          <p:cNvSpPr/>
          <p:nvPr/>
        </p:nvSpPr>
        <p:spPr>
          <a:xfrm>
            <a:off x="1571604" y="-13295"/>
            <a:ext cx="6500858" cy="584775"/>
          </a:xfrm>
          <a:prstGeom prst="rect">
            <a:avLst/>
          </a:prstGeom>
          <a:noFill/>
        </p:spPr>
        <p:txBody>
          <a:bodyPr wrap="square" lIns="91440" tIns="45720" rIns="91440" bIns="45720">
            <a:spAutoFit/>
          </a:bodyPr>
          <a:lstStyle/>
          <a:p>
            <a:pPr algn="ctr"/>
            <a:r>
              <a:rPr lang="en-US" sz="3200" b="1" dirty="0" smtClean="0">
                <a:latin typeface="+mj-lt"/>
              </a:rPr>
              <a:t>Documents Required</a:t>
            </a:r>
            <a:endParaRPr lang="en-US" sz="3200" b="1" dirty="0">
              <a:latin typeface="+mj-lt"/>
            </a:endParaRPr>
          </a:p>
        </p:txBody>
      </p:sp>
      <p:sp>
        <p:nvSpPr>
          <p:cNvPr id="11" name="Rectangle 10"/>
          <p:cNvSpPr/>
          <p:nvPr/>
        </p:nvSpPr>
        <p:spPr>
          <a:xfrm>
            <a:off x="428596" y="1648698"/>
            <a:ext cx="1071570" cy="430887"/>
          </a:xfrm>
          <a:prstGeom prst="rect">
            <a:avLst/>
          </a:prstGeom>
          <a:noFill/>
        </p:spPr>
        <p:txBody>
          <a:bodyPr wrap="square" lIns="91440" tIns="45720" rIns="91440" bIns="45720">
            <a:spAutoFit/>
          </a:bodyPr>
          <a:lstStyle/>
          <a:p>
            <a:pPr algn="ctr"/>
            <a:r>
              <a:rPr lang="en-US" sz="2200" b="1" dirty="0" err="1" smtClean="0">
                <a:latin typeface="+mj-lt"/>
              </a:rPr>
              <a:t>NRIC</a:t>
            </a:r>
            <a:endParaRPr lang="en-US" sz="2200" b="1" dirty="0">
              <a:latin typeface="+mj-lt"/>
            </a:endParaRPr>
          </a:p>
        </p:txBody>
      </p:sp>
      <p:sp>
        <p:nvSpPr>
          <p:cNvPr id="12" name="Rectangle 11"/>
          <p:cNvSpPr/>
          <p:nvPr/>
        </p:nvSpPr>
        <p:spPr>
          <a:xfrm>
            <a:off x="1214414" y="1648698"/>
            <a:ext cx="1071570" cy="430887"/>
          </a:xfrm>
          <a:prstGeom prst="rect">
            <a:avLst/>
          </a:prstGeom>
          <a:noFill/>
        </p:spPr>
        <p:txBody>
          <a:bodyPr wrap="square" lIns="91440" tIns="45720" rIns="91440" bIns="45720">
            <a:spAutoFit/>
          </a:bodyPr>
          <a:lstStyle/>
          <a:p>
            <a:pPr algn="ctr"/>
            <a:r>
              <a:rPr lang="en-US" sz="2200" b="1" dirty="0" smtClean="0">
                <a:solidFill>
                  <a:srgbClr val="D60093"/>
                </a:solidFill>
                <a:latin typeface="+mj-lt"/>
              </a:rPr>
              <a:t>+</a:t>
            </a:r>
            <a:endParaRPr lang="en-US" sz="2200" b="1" dirty="0">
              <a:solidFill>
                <a:srgbClr val="D60093"/>
              </a:solidFill>
              <a:latin typeface="+mj-lt"/>
            </a:endParaRPr>
          </a:p>
        </p:txBody>
      </p:sp>
      <p:sp>
        <p:nvSpPr>
          <p:cNvPr id="13" name="Rectangle 12"/>
          <p:cNvSpPr/>
          <p:nvPr/>
        </p:nvSpPr>
        <p:spPr>
          <a:xfrm>
            <a:off x="2143108" y="1500174"/>
            <a:ext cx="1714512" cy="1785104"/>
          </a:xfrm>
          <a:prstGeom prst="rect">
            <a:avLst/>
          </a:prstGeom>
          <a:noFill/>
        </p:spPr>
        <p:txBody>
          <a:bodyPr wrap="square" lIns="91440" tIns="45720" rIns="91440" bIns="45720">
            <a:spAutoFit/>
          </a:bodyPr>
          <a:lstStyle/>
          <a:p>
            <a:r>
              <a:rPr lang="en-US" sz="2200" b="1" dirty="0" smtClean="0">
                <a:latin typeface="+mj-lt"/>
              </a:rPr>
              <a:t>Verification of Permanent Employment Letter</a:t>
            </a:r>
            <a:endParaRPr lang="en-US" sz="2200" b="1" dirty="0">
              <a:latin typeface="+mj-lt"/>
            </a:endParaRPr>
          </a:p>
        </p:txBody>
      </p:sp>
      <p:sp>
        <p:nvSpPr>
          <p:cNvPr id="14" name="Rectangle 13"/>
          <p:cNvSpPr/>
          <p:nvPr/>
        </p:nvSpPr>
        <p:spPr>
          <a:xfrm>
            <a:off x="3643306" y="1648698"/>
            <a:ext cx="1071570" cy="430887"/>
          </a:xfrm>
          <a:prstGeom prst="rect">
            <a:avLst/>
          </a:prstGeom>
          <a:noFill/>
        </p:spPr>
        <p:txBody>
          <a:bodyPr wrap="square" lIns="91440" tIns="45720" rIns="91440" bIns="45720">
            <a:spAutoFit/>
          </a:bodyPr>
          <a:lstStyle/>
          <a:p>
            <a:pPr algn="ctr"/>
            <a:r>
              <a:rPr lang="en-US" sz="2200" b="1" dirty="0" smtClean="0">
                <a:solidFill>
                  <a:srgbClr val="D60093"/>
                </a:solidFill>
                <a:latin typeface="+mj-lt"/>
              </a:rPr>
              <a:t>+</a:t>
            </a:r>
            <a:endParaRPr lang="en-US" sz="2200" b="1" dirty="0">
              <a:solidFill>
                <a:srgbClr val="D60093"/>
              </a:solidFill>
              <a:latin typeface="+mj-lt"/>
            </a:endParaRPr>
          </a:p>
        </p:txBody>
      </p:sp>
      <p:sp>
        <p:nvSpPr>
          <p:cNvPr id="15" name="Rectangle 14"/>
          <p:cNvSpPr/>
          <p:nvPr/>
        </p:nvSpPr>
        <p:spPr>
          <a:xfrm>
            <a:off x="4572000" y="1500174"/>
            <a:ext cx="1785950" cy="769441"/>
          </a:xfrm>
          <a:prstGeom prst="rect">
            <a:avLst/>
          </a:prstGeom>
          <a:noFill/>
        </p:spPr>
        <p:txBody>
          <a:bodyPr wrap="square" lIns="91440" tIns="45720" rIns="91440" bIns="45720">
            <a:spAutoFit/>
          </a:bodyPr>
          <a:lstStyle/>
          <a:p>
            <a:r>
              <a:rPr lang="en-US" sz="2200" b="1" dirty="0" err="1" smtClean="0">
                <a:latin typeface="+mj-lt"/>
              </a:rPr>
              <a:t>EPF</a:t>
            </a:r>
            <a:endParaRPr lang="en-US" sz="2200" b="1" dirty="0" smtClean="0">
              <a:latin typeface="+mj-lt"/>
            </a:endParaRPr>
          </a:p>
          <a:p>
            <a:r>
              <a:rPr lang="en-US" sz="2200" b="1" dirty="0" smtClean="0">
                <a:latin typeface="+mj-lt"/>
              </a:rPr>
              <a:t>Statement</a:t>
            </a:r>
            <a:endParaRPr lang="en-US" sz="2200" b="1" dirty="0">
              <a:latin typeface="+mj-lt"/>
            </a:endParaRPr>
          </a:p>
        </p:txBody>
      </p:sp>
      <p:sp>
        <p:nvSpPr>
          <p:cNvPr id="16" name="Rectangle 15"/>
          <p:cNvSpPr/>
          <p:nvPr/>
        </p:nvSpPr>
        <p:spPr>
          <a:xfrm>
            <a:off x="7215206" y="2500306"/>
            <a:ext cx="1071570" cy="430887"/>
          </a:xfrm>
          <a:prstGeom prst="rect">
            <a:avLst/>
          </a:prstGeom>
          <a:noFill/>
        </p:spPr>
        <p:txBody>
          <a:bodyPr wrap="square" lIns="91440" tIns="45720" rIns="91440" bIns="45720">
            <a:spAutoFit/>
          </a:bodyPr>
          <a:lstStyle/>
          <a:p>
            <a:pPr algn="ctr"/>
            <a:r>
              <a:rPr lang="en-US" sz="2200" b="1" dirty="0" smtClean="0">
                <a:solidFill>
                  <a:srgbClr val="D60093"/>
                </a:solidFill>
                <a:latin typeface="+mj-lt"/>
              </a:rPr>
              <a:t>or</a:t>
            </a:r>
            <a:endParaRPr lang="en-US" sz="2200" b="1" dirty="0">
              <a:solidFill>
                <a:srgbClr val="D60093"/>
              </a:solidFill>
              <a:latin typeface="+mj-lt"/>
            </a:endParaRPr>
          </a:p>
        </p:txBody>
      </p:sp>
      <p:sp>
        <p:nvSpPr>
          <p:cNvPr id="18" name="Rectangle 17"/>
          <p:cNvSpPr/>
          <p:nvPr/>
        </p:nvSpPr>
        <p:spPr>
          <a:xfrm>
            <a:off x="6786578" y="3143248"/>
            <a:ext cx="2071702" cy="769441"/>
          </a:xfrm>
          <a:prstGeom prst="rect">
            <a:avLst/>
          </a:prstGeom>
          <a:noFill/>
        </p:spPr>
        <p:txBody>
          <a:bodyPr wrap="square" lIns="91440" tIns="45720" rIns="91440" bIns="45720">
            <a:spAutoFit/>
          </a:bodyPr>
          <a:lstStyle/>
          <a:p>
            <a:r>
              <a:rPr lang="en-US" sz="2200" b="1" dirty="0" smtClean="0"/>
              <a:t>Bank Statement </a:t>
            </a:r>
            <a:br>
              <a:rPr lang="en-US" sz="2200" b="1" dirty="0" smtClean="0"/>
            </a:br>
            <a:r>
              <a:rPr lang="en-US" sz="2200" b="1" dirty="0" smtClean="0"/>
              <a:t>Salary Crediting</a:t>
            </a:r>
            <a:endParaRPr lang="en-US" sz="2200" b="1" dirty="0">
              <a:latin typeface="+mj-lt"/>
            </a:endParaRPr>
          </a:p>
        </p:txBody>
      </p:sp>
      <p:sp>
        <p:nvSpPr>
          <p:cNvPr id="21" name="Rectangle 20"/>
          <p:cNvSpPr/>
          <p:nvPr/>
        </p:nvSpPr>
        <p:spPr>
          <a:xfrm>
            <a:off x="5857884" y="1648698"/>
            <a:ext cx="1071570" cy="430887"/>
          </a:xfrm>
          <a:prstGeom prst="rect">
            <a:avLst/>
          </a:prstGeom>
          <a:noFill/>
        </p:spPr>
        <p:txBody>
          <a:bodyPr wrap="square" lIns="91440" tIns="45720" rIns="91440" bIns="45720">
            <a:spAutoFit/>
          </a:bodyPr>
          <a:lstStyle/>
          <a:p>
            <a:pPr algn="ctr"/>
            <a:r>
              <a:rPr lang="en-US" sz="2200" b="1" dirty="0" smtClean="0">
                <a:solidFill>
                  <a:srgbClr val="D60093"/>
                </a:solidFill>
                <a:latin typeface="+mj-lt"/>
              </a:rPr>
              <a:t>+</a:t>
            </a:r>
            <a:endParaRPr lang="en-US" sz="2200" b="1" dirty="0">
              <a:solidFill>
                <a:srgbClr val="D60093"/>
              </a:solidFill>
              <a:latin typeface="+mj-lt"/>
            </a:endParaRPr>
          </a:p>
        </p:txBody>
      </p:sp>
      <p:sp>
        <p:nvSpPr>
          <p:cNvPr id="22" name="Rectangle 21"/>
          <p:cNvSpPr/>
          <p:nvPr/>
        </p:nvSpPr>
        <p:spPr>
          <a:xfrm>
            <a:off x="6786578" y="1500174"/>
            <a:ext cx="2214546" cy="769441"/>
          </a:xfrm>
          <a:prstGeom prst="rect">
            <a:avLst/>
          </a:prstGeom>
          <a:noFill/>
        </p:spPr>
        <p:txBody>
          <a:bodyPr wrap="square" lIns="91440" tIns="45720" rIns="91440" bIns="45720">
            <a:spAutoFit/>
          </a:bodyPr>
          <a:lstStyle/>
          <a:p>
            <a:r>
              <a:rPr lang="en-US" sz="2200" b="1" dirty="0" smtClean="0"/>
              <a:t>Latest 3 Months </a:t>
            </a:r>
            <a:br>
              <a:rPr lang="en-US" sz="2200" b="1" dirty="0" smtClean="0"/>
            </a:br>
            <a:r>
              <a:rPr lang="en-US" sz="2200" b="1" dirty="0" smtClean="0"/>
              <a:t>Pay Slips</a:t>
            </a:r>
            <a:endParaRPr lang="en-US" sz="2200" b="1" dirty="0"/>
          </a:p>
        </p:txBody>
      </p:sp>
    </p:spTree>
    <p:extLst>
      <p:ext uri="{BB962C8B-B14F-4D97-AF65-F5344CB8AC3E}">
        <p14:creationId xmlns="" xmlns:p14="http://schemas.microsoft.com/office/powerpoint/2010/main" val="20654260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 Diagonal Corner Rectangle 12"/>
          <p:cNvSpPr/>
          <p:nvPr/>
        </p:nvSpPr>
        <p:spPr>
          <a:xfrm>
            <a:off x="3071802" y="2071678"/>
            <a:ext cx="3071834" cy="785818"/>
          </a:xfrm>
          <a:prstGeom prst="round2DiagRect">
            <a:avLst/>
          </a:prstGeom>
          <a:solidFill>
            <a:schemeClr val="accent2">
              <a:lumMod val="20000"/>
              <a:lumOff val="80000"/>
            </a:schemeClr>
          </a:solidFill>
          <a:ln>
            <a:solidFill>
              <a:srgbClr val="D600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7" name="Slide Number Placeholder 16"/>
          <p:cNvSpPr>
            <a:spLocks noGrp="1"/>
          </p:cNvSpPr>
          <p:nvPr>
            <p:ph type="sldNum" sz="quarter" idx="12"/>
          </p:nvPr>
        </p:nvSpPr>
        <p:spPr/>
        <p:txBody>
          <a:bodyPr/>
          <a:lstStyle/>
          <a:p>
            <a:fld id="{D728B9C1-7136-4975-927A-1831B36EEFB9}" type="slidenum">
              <a:rPr lang="en-US" smtClean="0"/>
              <a:pPr/>
              <a:t>8</a:t>
            </a:fld>
            <a:endParaRPr lang="en-US" dirty="0"/>
          </a:p>
        </p:txBody>
      </p:sp>
      <p:grpSp>
        <p:nvGrpSpPr>
          <p:cNvPr id="2" name="Group 5"/>
          <p:cNvGrpSpPr/>
          <p:nvPr/>
        </p:nvGrpSpPr>
        <p:grpSpPr>
          <a:xfrm>
            <a:off x="1565984" y="571480"/>
            <a:ext cx="6506478" cy="28800"/>
            <a:chOff x="857224" y="3714752"/>
            <a:chExt cx="6506478" cy="28800"/>
          </a:xfrm>
        </p:grpSpPr>
        <p:sp>
          <p:nvSpPr>
            <p:cNvPr id="7" name="Rectangle 6"/>
            <p:cNvSpPr/>
            <p:nvPr/>
          </p:nvSpPr>
          <p:spPr>
            <a:xfrm flipV="1">
              <a:off x="883702" y="3714752"/>
              <a:ext cx="6480000" cy="288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Arial" pitchFamily="34" charset="0"/>
                <a:cs typeface="Arial" pitchFamily="34" charset="0"/>
              </a:endParaRPr>
            </a:p>
          </p:txBody>
        </p:sp>
        <p:sp>
          <p:nvSpPr>
            <p:cNvPr id="8" name="Rectangle 7"/>
            <p:cNvSpPr/>
            <p:nvPr/>
          </p:nvSpPr>
          <p:spPr>
            <a:xfrm flipV="1">
              <a:off x="857224" y="3714752"/>
              <a:ext cx="1800000" cy="28800"/>
            </a:xfrm>
            <a:prstGeom prst="rect">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Arial" pitchFamily="34" charset="0"/>
                <a:cs typeface="Arial" pitchFamily="34" charset="0"/>
              </a:endParaRPr>
            </a:p>
          </p:txBody>
        </p:sp>
      </p:grpSp>
      <p:sp>
        <p:nvSpPr>
          <p:cNvPr id="9" name="TextBox 8"/>
          <p:cNvSpPr txBox="1"/>
          <p:nvPr/>
        </p:nvSpPr>
        <p:spPr>
          <a:xfrm>
            <a:off x="428596" y="4071942"/>
            <a:ext cx="8358246" cy="2031325"/>
          </a:xfrm>
          <a:prstGeom prst="rect">
            <a:avLst/>
          </a:prstGeom>
          <a:noFill/>
        </p:spPr>
        <p:txBody>
          <a:bodyPr wrap="square" rtlCol="0">
            <a:spAutoFit/>
          </a:bodyPr>
          <a:lstStyle/>
          <a:p>
            <a:r>
              <a:rPr lang="en-US" b="1" dirty="0" smtClean="0">
                <a:solidFill>
                  <a:srgbClr val="0000FF"/>
                </a:solidFill>
                <a:latin typeface="+mj-lt"/>
                <a:cs typeface="Arial" pitchFamily="34" charset="0"/>
              </a:rPr>
              <a:t>IMPORTANT</a:t>
            </a:r>
          </a:p>
          <a:p>
            <a:endParaRPr lang="en-US" b="1" u="sng" dirty="0" smtClean="0">
              <a:solidFill>
                <a:srgbClr val="FF0000"/>
              </a:solidFill>
              <a:latin typeface="+mj-lt"/>
              <a:cs typeface="Arial" pitchFamily="34" charset="0"/>
            </a:endParaRPr>
          </a:p>
          <a:p>
            <a:pPr marL="342900" indent="-342900">
              <a:buAutoNum type="arabicPeriod"/>
            </a:pPr>
            <a:r>
              <a:rPr lang="en-US" dirty="0" smtClean="0">
                <a:latin typeface="+mj-lt"/>
                <a:cs typeface="Arial" pitchFamily="34" charset="0"/>
              </a:rPr>
              <a:t>The </a:t>
            </a:r>
            <a:r>
              <a:rPr lang="en-US" b="1" dirty="0" smtClean="0">
                <a:solidFill>
                  <a:srgbClr val="0000FF"/>
                </a:solidFill>
                <a:latin typeface="+mj-lt"/>
                <a:cs typeface="Arial" pitchFamily="34" charset="0"/>
              </a:rPr>
              <a:t>correct Promotion Code </a:t>
            </a:r>
            <a:r>
              <a:rPr lang="en-US" dirty="0" smtClean="0">
                <a:latin typeface="+mj-lt"/>
                <a:cs typeface="Arial" pitchFamily="34" charset="0"/>
              </a:rPr>
              <a:t>must</a:t>
            </a:r>
            <a:r>
              <a:rPr lang="en-US" b="1" dirty="0" smtClean="0">
                <a:solidFill>
                  <a:srgbClr val="0000FF"/>
                </a:solidFill>
                <a:latin typeface="+mj-lt"/>
                <a:cs typeface="Arial" pitchFamily="34" charset="0"/>
              </a:rPr>
              <a:t> </a:t>
            </a:r>
            <a:r>
              <a:rPr lang="en-US" dirty="0" smtClean="0">
                <a:latin typeface="+mj-lt"/>
                <a:cs typeface="Arial" pitchFamily="34" charset="0"/>
              </a:rPr>
              <a:t>be entered correctly in the e-Submission to be entitled for the special rate.</a:t>
            </a:r>
          </a:p>
          <a:p>
            <a:pPr marL="342900" indent="-342900">
              <a:buAutoNum type="arabicPeriod"/>
            </a:pPr>
            <a:endParaRPr lang="en-US" dirty="0" smtClean="0">
              <a:latin typeface="+mj-lt"/>
              <a:cs typeface="Arial" pitchFamily="34" charset="0"/>
            </a:endParaRPr>
          </a:p>
          <a:p>
            <a:pPr marL="342900" indent="-342900">
              <a:buAutoNum type="arabicPeriod"/>
            </a:pPr>
            <a:r>
              <a:rPr lang="en-US" dirty="0" smtClean="0">
                <a:latin typeface="+mj-lt"/>
                <a:cs typeface="Arial" pitchFamily="34" charset="0"/>
              </a:rPr>
              <a:t>The system will not allow the staff to proceed with the next steps if wrong promotion code is entered. </a:t>
            </a:r>
            <a:endParaRPr lang="en-MY" dirty="0">
              <a:latin typeface="+mj-lt"/>
            </a:endParaRPr>
          </a:p>
        </p:txBody>
      </p:sp>
      <p:sp>
        <p:nvSpPr>
          <p:cNvPr id="11" name="Rectangle 10"/>
          <p:cNvSpPr/>
          <p:nvPr/>
        </p:nvSpPr>
        <p:spPr>
          <a:xfrm>
            <a:off x="1571604" y="-13295"/>
            <a:ext cx="6500858" cy="584775"/>
          </a:xfrm>
          <a:prstGeom prst="rect">
            <a:avLst/>
          </a:prstGeom>
          <a:noFill/>
        </p:spPr>
        <p:txBody>
          <a:bodyPr wrap="square" lIns="91440" tIns="45720" rIns="91440" bIns="45720">
            <a:spAutoFit/>
          </a:bodyPr>
          <a:lstStyle/>
          <a:p>
            <a:pPr algn="ctr"/>
            <a:r>
              <a:rPr lang="en-US" sz="3200" b="1" dirty="0" smtClean="0">
                <a:latin typeface="+mj-lt"/>
              </a:rPr>
              <a:t>Promotion Code</a:t>
            </a:r>
            <a:endParaRPr lang="en-US" sz="3200" b="1" dirty="0">
              <a:latin typeface="+mj-lt"/>
            </a:endParaRPr>
          </a:p>
        </p:txBody>
      </p:sp>
      <p:sp>
        <p:nvSpPr>
          <p:cNvPr id="12" name="Rectangle 11"/>
          <p:cNvSpPr/>
          <p:nvPr/>
        </p:nvSpPr>
        <p:spPr>
          <a:xfrm>
            <a:off x="3214678" y="2026499"/>
            <a:ext cx="2904065" cy="830997"/>
          </a:xfrm>
          <a:prstGeom prst="rect">
            <a:avLst/>
          </a:prstGeom>
        </p:spPr>
        <p:txBody>
          <a:bodyPr wrap="none">
            <a:spAutoFit/>
          </a:bodyPr>
          <a:lstStyle/>
          <a:p>
            <a:r>
              <a:rPr lang="en-US" sz="4800" b="1" dirty="0" err="1" smtClean="0">
                <a:solidFill>
                  <a:srgbClr val="D60093"/>
                </a:solidFill>
              </a:rPr>
              <a:t>AEONPF01</a:t>
            </a:r>
            <a:endParaRPr lang="en-MY" sz="4800" dirty="0"/>
          </a:p>
        </p:txBody>
      </p:sp>
      <p:pic>
        <p:nvPicPr>
          <p:cNvPr id="10" name="Picture 9" descr="Important.jpg"/>
          <p:cNvPicPr>
            <a:picLocks noChangeAspect="1"/>
          </p:cNvPicPr>
          <p:nvPr/>
        </p:nvPicPr>
        <p:blipFill>
          <a:blip r:embed="rId3"/>
          <a:stretch>
            <a:fillRect/>
          </a:stretch>
        </p:blipFill>
        <p:spPr>
          <a:xfrm>
            <a:off x="1785918" y="3786190"/>
            <a:ext cx="838200" cy="838200"/>
          </a:xfrm>
          <a:prstGeom prst="rect">
            <a:avLst/>
          </a:prstGeom>
        </p:spPr>
      </p:pic>
    </p:spTree>
    <p:extLst>
      <p:ext uri="{BB962C8B-B14F-4D97-AF65-F5344CB8AC3E}">
        <p14:creationId xmlns="" xmlns:p14="http://schemas.microsoft.com/office/powerpoint/2010/main" val="2065426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2"/>
          </p:nvPr>
        </p:nvSpPr>
        <p:spPr/>
        <p:txBody>
          <a:bodyPr/>
          <a:lstStyle/>
          <a:p>
            <a:fld id="{D728B9C1-7136-4975-927A-1831B36EEFB9}" type="slidenum">
              <a:rPr lang="en-US" smtClean="0"/>
              <a:pPr/>
              <a:t>9</a:t>
            </a:fld>
            <a:endParaRPr lang="en-US" dirty="0"/>
          </a:p>
        </p:txBody>
      </p:sp>
      <p:grpSp>
        <p:nvGrpSpPr>
          <p:cNvPr id="2" name="Group 5"/>
          <p:cNvGrpSpPr/>
          <p:nvPr/>
        </p:nvGrpSpPr>
        <p:grpSpPr>
          <a:xfrm>
            <a:off x="1565984" y="571480"/>
            <a:ext cx="6506478" cy="28800"/>
            <a:chOff x="857224" y="3714752"/>
            <a:chExt cx="6506478" cy="28800"/>
          </a:xfrm>
        </p:grpSpPr>
        <p:sp>
          <p:nvSpPr>
            <p:cNvPr id="7" name="Rectangle 6"/>
            <p:cNvSpPr/>
            <p:nvPr/>
          </p:nvSpPr>
          <p:spPr>
            <a:xfrm flipV="1">
              <a:off x="883702" y="3714752"/>
              <a:ext cx="6480000" cy="288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Arial" pitchFamily="34" charset="0"/>
                <a:cs typeface="Arial" pitchFamily="34" charset="0"/>
              </a:endParaRPr>
            </a:p>
          </p:txBody>
        </p:sp>
        <p:sp>
          <p:nvSpPr>
            <p:cNvPr id="8" name="Rectangle 7"/>
            <p:cNvSpPr/>
            <p:nvPr/>
          </p:nvSpPr>
          <p:spPr>
            <a:xfrm flipV="1">
              <a:off x="857224" y="3714752"/>
              <a:ext cx="1800000" cy="28800"/>
            </a:xfrm>
            <a:prstGeom prst="rect">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Arial" pitchFamily="34" charset="0"/>
                <a:cs typeface="Arial" pitchFamily="34" charset="0"/>
              </a:endParaRPr>
            </a:p>
          </p:txBody>
        </p:sp>
      </p:grpSp>
      <p:sp>
        <p:nvSpPr>
          <p:cNvPr id="9" name="TextBox 8"/>
          <p:cNvSpPr txBox="1"/>
          <p:nvPr/>
        </p:nvSpPr>
        <p:spPr>
          <a:xfrm>
            <a:off x="1857356" y="1142984"/>
            <a:ext cx="6643734" cy="369332"/>
          </a:xfrm>
          <a:prstGeom prst="rect">
            <a:avLst/>
          </a:prstGeom>
          <a:solidFill>
            <a:schemeClr val="tx1"/>
          </a:solidFill>
        </p:spPr>
        <p:txBody>
          <a:bodyPr wrap="square" rtlCol="0">
            <a:spAutoFit/>
          </a:bodyPr>
          <a:lstStyle/>
          <a:p>
            <a:r>
              <a:rPr lang="en-US" dirty="0" smtClean="0">
                <a:solidFill>
                  <a:schemeClr val="bg1"/>
                </a:solidFill>
                <a:latin typeface="+mj-lt"/>
              </a:rPr>
              <a:t>Financing Amount ≤ RM10,000 (RM 1,000 – RM 10,000)</a:t>
            </a:r>
            <a:endParaRPr lang="en-MY" dirty="0">
              <a:solidFill>
                <a:schemeClr val="bg1"/>
              </a:solidFill>
              <a:latin typeface="+mj-lt"/>
            </a:endParaRPr>
          </a:p>
        </p:txBody>
      </p:sp>
      <p:graphicFrame>
        <p:nvGraphicFramePr>
          <p:cNvPr id="12" name="Table 11"/>
          <p:cNvGraphicFramePr>
            <a:graphicFrameLocks noGrp="1"/>
          </p:cNvGraphicFramePr>
          <p:nvPr/>
        </p:nvGraphicFramePr>
        <p:xfrm>
          <a:off x="571472" y="1571612"/>
          <a:ext cx="7929618" cy="3670935"/>
        </p:xfrm>
        <a:graphic>
          <a:graphicData uri="http://schemas.openxmlformats.org/drawingml/2006/table">
            <a:tbl>
              <a:tblPr/>
              <a:tblGrid>
                <a:gridCol w="1306513"/>
                <a:gridCol w="654050"/>
                <a:gridCol w="654050"/>
                <a:gridCol w="671535"/>
                <a:gridCol w="714380"/>
                <a:gridCol w="714380"/>
                <a:gridCol w="642942"/>
                <a:gridCol w="642942"/>
                <a:gridCol w="642942"/>
                <a:gridCol w="642942"/>
                <a:gridCol w="642942"/>
              </a:tblGrid>
              <a:tr h="190500">
                <a:tc rowSpan="2">
                  <a:txBody>
                    <a:bodyPr/>
                    <a:lstStyle/>
                    <a:p>
                      <a:pPr algn="ctr" fontAlgn="ctr"/>
                      <a:r>
                        <a:rPr lang="en-MY" sz="1800" b="1" i="0" u="none" strike="noStrike" dirty="0">
                          <a:solidFill>
                            <a:srgbClr val="FFFFFF"/>
                          </a:solidFill>
                          <a:latin typeface="+mj-lt"/>
                        </a:rPr>
                        <a:t>Financing </a:t>
                      </a:r>
                      <a:endParaRPr lang="en-MY" sz="1800" b="1" i="0" u="none" strike="noStrike" dirty="0" smtClean="0">
                        <a:solidFill>
                          <a:srgbClr val="FFFFFF"/>
                        </a:solidFill>
                        <a:latin typeface="+mj-lt"/>
                      </a:endParaRPr>
                    </a:p>
                    <a:p>
                      <a:pPr algn="ctr" fontAlgn="ctr"/>
                      <a:r>
                        <a:rPr lang="en-MY" sz="1800" b="1" i="0" u="none" strike="noStrike" dirty="0" smtClean="0">
                          <a:solidFill>
                            <a:srgbClr val="FFFFFF"/>
                          </a:solidFill>
                          <a:latin typeface="+mj-lt"/>
                        </a:rPr>
                        <a:t>Amount </a:t>
                      </a:r>
                      <a:r>
                        <a:rPr lang="en-MY" sz="1800" b="1" i="0" u="none" strike="noStrike" dirty="0">
                          <a:solidFill>
                            <a:srgbClr val="FFFFFF"/>
                          </a:solidFill>
                          <a:latin typeface="+mj-lt"/>
                        </a:rPr>
                        <a:t>(RM)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0093"/>
                    </a:solidFill>
                  </a:tcPr>
                </a:tc>
                <a:tc gridSpan="10">
                  <a:txBody>
                    <a:bodyPr/>
                    <a:lstStyle/>
                    <a:p>
                      <a:pPr algn="ctr" fontAlgn="ctr"/>
                      <a:r>
                        <a:rPr lang="en-MY" sz="1800" b="1" i="0" u="none" strike="noStrike" dirty="0">
                          <a:solidFill>
                            <a:srgbClr val="FFFFFF"/>
                          </a:solidFill>
                          <a:latin typeface="+mj-lt"/>
                        </a:rPr>
                        <a:t>Tenure/ Instalment Period (Month)</a:t>
                      </a:r>
                    </a:p>
                  </a:txBody>
                  <a:tcPr marL="9525" marR="9525" marT="9525" marB="0" anchor="ctr">
                    <a:lnL w="635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0093"/>
                    </a:solidFill>
                  </a:tcPr>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a:p>
                  </a:txBody>
                  <a:tcPr/>
                </a:tc>
              </a:tr>
              <a:tr h="209550">
                <a:tc vMerge="1">
                  <a:txBody>
                    <a:bodyPr/>
                    <a:lstStyle/>
                    <a:p>
                      <a:endParaRPr lang="en-MY"/>
                    </a:p>
                  </a:txBody>
                  <a:tcPr/>
                </a:tc>
                <a:tc>
                  <a:txBody>
                    <a:bodyPr/>
                    <a:lstStyle/>
                    <a:p>
                      <a:pPr algn="ctr" fontAlgn="ctr"/>
                      <a:r>
                        <a:rPr lang="en-MY" sz="1800" b="1" i="0" u="none" strike="noStrike" dirty="0">
                          <a:solidFill>
                            <a:srgbClr val="FFFFFF"/>
                          </a:solidFill>
                          <a:latin typeface="+mj-lt"/>
                        </a:rPr>
                        <a:t>6</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0093"/>
                    </a:solidFill>
                  </a:tcPr>
                </a:tc>
                <a:tc>
                  <a:txBody>
                    <a:bodyPr/>
                    <a:lstStyle/>
                    <a:p>
                      <a:pPr algn="ctr" fontAlgn="ctr"/>
                      <a:r>
                        <a:rPr lang="en-MY" sz="1800" b="1" i="0" u="none" strike="noStrike" dirty="0">
                          <a:solidFill>
                            <a:srgbClr val="FFFFFF"/>
                          </a:solidFill>
                          <a:latin typeface="+mj-lt"/>
                        </a:rPr>
                        <a:t>9</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0093"/>
                    </a:solidFill>
                  </a:tcPr>
                </a:tc>
                <a:tc>
                  <a:txBody>
                    <a:bodyPr/>
                    <a:lstStyle/>
                    <a:p>
                      <a:pPr algn="ctr" fontAlgn="ctr"/>
                      <a:r>
                        <a:rPr lang="en-MY" sz="1800" b="1" i="0" u="none" strike="noStrike" dirty="0">
                          <a:solidFill>
                            <a:srgbClr val="FFFFFF"/>
                          </a:solidFill>
                          <a:latin typeface="+mj-lt"/>
                        </a:rPr>
                        <a:t>12</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0093"/>
                    </a:solidFill>
                  </a:tcPr>
                </a:tc>
                <a:tc>
                  <a:txBody>
                    <a:bodyPr/>
                    <a:lstStyle/>
                    <a:p>
                      <a:pPr algn="ctr" fontAlgn="ctr"/>
                      <a:r>
                        <a:rPr lang="en-MY" sz="1800" b="1" i="0" u="none" strike="noStrike" dirty="0">
                          <a:solidFill>
                            <a:srgbClr val="FFFFFF"/>
                          </a:solidFill>
                          <a:latin typeface="+mj-lt"/>
                        </a:rPr>
                        <a:t>15</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0093"/>
                    </a:solidFill>
                  </a:tcPr>
                </a:tc>
                <a:tc>
                  <a:txBody>
                    <a:bodyPr/>
                    <a:lstStyle/>
                    <a:p>
                      <a:pPr algn="ctr" fontAlgn="ctr"/>
                      <a:r>
                        <a:rPr lang="en-MY" sz="1800" b="1" i="0" u="none" strike="noStrike" dirty="0">
                          <a:solidFill>
                            <a:srgbClr val="FFFFFF"/>
                          </a:solidFill>
                          <a:latin typeface="+mj-lt"/>
                        </a:rPr>
                        <a:t>18</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0093"/>
                    </a:solidFill>
                  </a:tcPr>
                </a:tc>
                <a:tc>
                  <a:txBody>
                    <a:bodyPr/>
                    <a:lstStyle/>
                    <a:p>
                      <a:pPr algn="ctr" fontAlgn="ctr"/>
                      <a:r>
                        <a:rPr lang="en-MY" sz="1800" b="1" i="0" u="none" strike="noStrike" dirty="0">
                          <a:solidFill>
                            <a:srgbClr val="FFFFFF"/>
                          </a:solidFill>
                          <a:latin typeface="+mj-lt"/>
                        </a:rPr>
                        <a:t>24</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0093"/>
                    </a:solidFill>
                  </a:tcPr>
                </a:tc>
                <a:tc>
                  <a:txBody>
                    <a:bodyPr/>
                    <a:lstStyle/>
                    <a:p>
                      <a:pPr algn="ctr" fontAlgn="ctr"/>
                      <a:r>
                        <a:rPr lang="en-MY" sz="1800" b="1" i="0" u="none" strike="noStrike" dirty="0">
                          <a:solidFill>
                            <a:srgbClr val="FFFFFF"/>
                          </a:solidFill>
                          <a:latin typeface="+mj-lt"/>
                        </a:rPr>
                        <a:t>30</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0093"/>
                    </a:solidFill>
                  </a:tcPr>
                </a:tc>
                <a:tc>
                  <a:txBody>
                    <a:bodyPr/>
                    <a:lstStyle/>
                    <a:p>
                      <a:pPr algn="ctr" fontAlgn="ctr"/>
                      <a:r>
                        <a:rPr lang="en-MY" sz="1800" b="1" i="0" u="none" strike="noStrike" dirty="0">
                          <a:solidFill>
                            <a:srgbClr val="FFFFFF"/>
                          </a:solidFill>
                          <a:latin typeface="+mj-lt"/>
                        </a:rPr>
                        <a:t>36</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0093"/>
                    </a:solidFill>
                  </a:tcPr>
                </a:tc>
                <a:tc>
                  <a:txBody>
                    <a:bodyPr/>
                    <a:lstStyle/>
                    <a:p>
                      <a:pPr algn="ctr" fontAlgn="ctr"/>
                      <a:r>
                        <a:rPr lang="en-MY" sz="1800" b="1" i="0" u="none" strike="noStrike" dirty="0">
                          <a:solidFill>
                            <a:srgbClr val="FFFFFF"/>
                          </a:solidFill>
                          <a:latin typeface="+mj-lt"/>
                        </a:rPr>
                        <a:t>48</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0093"/>
                    </a:solidFill>
                  </a:tcPr>
                </a:tc>
                <a:tc>
                  <a:txBody>
                    <a:bodyPr/>
                    <a:lstStyle/>
                    <a:p>
                      <a:pPr algn="ctr" fontAlgn="ctr"/>
                      <a:r>
                        <a:rPr lang="en-MY" sz="1800" b="1" i="0" u="none" strike="noStrike" dirty="0">
                          <a:solidFill>
                            <a:srgbClr val="FFFFFF"/>
                          </a:solidFill>
                          <a:latin typeface="+mj-lt"/>
                        </a:rPr>
                        <a:t>60</a:t>
                      </a:r>
                    </a:p>
                  </a:txBody>
                  <a:tcPr marL="9525" marR="9525" marT="9525" marB="0" anchor="ctr">
                    <a:lnL w="635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0093"/>
                    </a:solidFill>
                  </a:tcPr>
                </a:tc>
              </a:tr>
              <a:tr h="209550">
                <a:tc>
                  <a:txBody>
                    <a:bodyPr/>
                    <a:lstStyle/>
                    <a:p>
                      <a:pPr algn="ctr" fontAlgn="ctr"/>
                      <a:r>
                        <a:rPr lang="en-MY" sz="1800" b="1" i="0" u="none" strike="noStrike" dirty="0">
                          <a:solidFill>
                            <a:srgbClr val="000000"/>
                          </a:solidFill>
                          <a:latin typeface="+mj-lt"/>
                        </a:rPr>
                        <a:t>1,000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172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61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MY" sz="1800" b="0" i="0" u="none" strike="noStrike" dirty="0">
                        <a:solidFill>
                          <a:srgbClr val="000000"/>
                        </a:solidFill>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50000"/>
                      </a:schemeClr>
                    </a:solidFill>
                  </a:tcPr>
                </a:tc>
                <a:tc>
                  <a:txBody>
                    <a:bodyPr/>
                    <a:lstStyle/>
                    <a:p>
                      <a:pPr algn="ctr" fontAlgn="ctr"/>
                      <a:r>
                        <a:rPr lang="en-MY" sz="1800" b="0" i="0" u="none" strike="noStrike" dirty="0">
                          <a:solidFill>
                            <a:srgbClr val="000000"/>
                          </a:solidFill>
                          <a:latin typeface="+mj-lt"/>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ctr"/>
                      <a:r>
                        <a:rPr lang="en-MY" sz="1800" b="0" i="0" u="none" strike="noStrike" dirty="0">
                          <a:solidFill>
                            <a:srgbClr val="000000"/>
                          </a:solidFill>
                          <a:latin typeface="+mj-lt"/>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ctr"/>
                      <a:r>
                        <a:rPr lang="en-MY" sz="1800" b="0" i="0" u="none" strike="noStrike" dirty="0">
                          <a:solidFill>
                            <a:srgbClr val="000000"/>
                          </a:solidFill>
                          <a:latin typeface="+mj-lt"/>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ctr"/>
                      <a:r>
                        <a:rPr lang="en-MY" sz="1800" b="0" i="0" u="none" strike="noStrike" dirty="0">
                          <a:solidFill>
                            <a:srgbClr val="000000"/>
                          </a:solidFill>
                          <a:latin typeface="+mj-lt"/>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09550">
                <a:tc>
                  <a:txBody>
                    <a:bodyPr/>
                    <a:lstStyle/>
                    <a:p>
                      <a:pPr algn="ctr" fontAlgn="ctr"/>
                      <a:r>
                        <a:rPr lang="en-MY" sz="1800" b="1" i="0" u="none" strike="noStrike" dirty="0">
                          <a:solidFill>
                            <a:srgbClr val="000000"/>
                          </a:solidFill>
                          <a:latin typeface="+mj-lt"/>
                        </a:rPr>
                        <a:t>2,000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343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232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177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93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77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MY" sz="1800" b="0" i="0" u="none" strike="noStrike" dirty="0">
                        <a:solidFill>
                          <a:srgbClr val="000000"/>
                        </a:solidFill>
                        <a:latin typeface="+mj-lt"/>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50000"/>
                      </a:schemeClr>
                    </a:solidFill>
                  </a:tcPr>
                </a:tc>
              </a:tr>
              <a:tr h="209550">
                <a:tc>
                  <a:txBody>
                    <a:bodyPr/>
                    <a:lstStyle/>
                    <a:p>
                      <a:pPr algn="ctr" fontAlgn="ctr"/>
                      <a:r>
                        <a:rPr lang="en-MY" sz="1800" b="1" i="0" u="none" strike="noStrike" dirty="0">
                          <a:solidFill>
                            <a:srgbClr val="000000"/>
                          </a:solidFill>
                          <a:latin typeface="+mj-lt"/>
                        </a:rPr>
                        <a:t>3,000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515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348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265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215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65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9550">
                <a:tc>
                  <a:txBody>
                    <a:bodyPr/>
                    <a:lstStyle/>
                    <a:p>
                      <a:pPr algn="ctr" fontAlgn="ctr"/>
                      <a:r>
                        <a:rPr lang="en-MY" sz="1800" b="1" i="0" u="none" strike="noStrike" dirty="0">
                          <a:solidFill>
                            <a:srgbClr val="000000"/>
                          </a:solidFill>
                          <a:latin typeface="+mj-lt"/>
                        </a:rPr>
                        <a:t>4,000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687</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464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353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287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242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187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87</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8125">
                <a:tc>
                  <a:txBody>
                    <a:bodyPr/>
                    <a:lstStyle/>
                    <a:p>
                      <a:pPr algn="ctr" fontAlgn="ctr"/>
                      <a:r>
                        <a:rPr lang="en-MY" sz="1800" b="1" i="0" u="none" strike="noStrike" dirty="0">
                          <a:solidFill>
                            <a:srgbClr val="000000"/>
                          </a:solidFill>
                          <a:latin typeface="+mj-lt"/>
                        </a:rPr>
                        <a:t>5,000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858</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581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442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358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303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233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108</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8125">
                <a:tc>
                  <a:txBody>
                    <a:bodyPr/>
                    <a:lstStyle/>
                    <a:p>
                      <a:pPr algn="ctr" fontAlgn="ctr"/>
                      <a:r>
                        <a:rPr lang="en-MY" sz="1800" b="1" i="0" u="none" strike="noStrike" dirty="0">
                          <a:solidFill>
                            <a:srgbClr val="000000"/>
                          </a:solidFill>
                          <a:latin typeface="+mj-lt"/>
                        </a:rPr>
                        <a:t>6,000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1,030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697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530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430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363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280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230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197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130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8125">
                <a:tc>
                  <a:txBody>
                    <a:bodyPr/>
                    <a:lstStyle/>
                    <a:p>
                      <a:pPr algn="ctr" fontAlgn="ctr"/>
                      <a:r>
                        <a:rPr lang="en-MY" sz="1800" b="1" i="0" u="none" strike="noStrike" dirty="0">
                          <a:solidFill>
                            <a:srgbClr val="000000"/>
                          </a:solidFill>
                          <a:latin typeface="+mj-lt"/>
                        </a:rPr>
                        <a:t>7,000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1,202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813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618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502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424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327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268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229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152</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8125">
                <a:tc>
                  <a:txBody>
                    <a:bodyPr/>
                    <a:lstStyle/>
                    <a:p>
                      <a:pPr algn="ctr" fontAlgn="ctr"/>
                      <a:r>
                        <a:rPr lang="en-MY" sz="1800" b="1" i="0" u="none" strike="noStrike" dirty="0">
                          <a:solidFill>
                            <a:srgbClr val="000000"/>
                          </a:solidFill>
                          <a:latin typeface="+mj-lt"/>
                        </a:rPr>
                        <a:t>8,000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1,373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929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707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573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484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373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307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262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207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173</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8125">
                <a:tc>
                  <a:txBody>
                    <a:bodyPr/>
                    <a:lstStyle/>
                    <a:p>
                      <a:pPr algn="ctr" fontAlgn="ctr"/>
                      <a:r>
                        <a:rPr lang="en-MY" sz="1800" b="1" i="0" u="none" strike="noStrike" dirty="0">
                          <a:solidFill>
                            <a:srgbClr val="000000"/>
                          </a:solidFill>
                          <a:latin typeface="+mj-lt"/>
                        </a:rPr>
                        <a:t>9,000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1,545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1,045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795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645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545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420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345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295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233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195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8125">
                <a:tc>
                  <a:txBody>
                    <a:bodyPr/>
                    <a:lstStyle/>
                    <a:p>
                      <a:pPr algn="ctr" fontAlgn="ctr"/>
                      <a:r>
                        <a:rPr lang="en-MY" sz="1800" b="1" i="0" u="none" strike="noStrike" dirty="0">
                          <a:solidFill>
                            <a:srgbClr val="000000"/>
                          </a:solidFill>
                          <a:latin typeface="+mj-lt"/>
                        </a:rPr>
                        <a:t>10,000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1,717</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1,161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883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717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606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467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383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328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258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MY" sz="1800" b="0" i="0" u="none" strike="noStrike" dirty="0">
                          <a:solidFill>
                            <a:srgbClr val="000000"/>
                          </a:solidFill>
                          <a:latin typeface="+mj-lt"/>
                        </a:rPr>
                        <a:t>217</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1" name="Rectangle 10"/>
          <p:cNvSpPr/>
          <p:nvPr/>
        </p:nvSpPr>
        <p:spPr>
          <a:xfrm>
            <a:off x="1571604" y="-13295"/>
            <a:ext cx="6500858" cy="584775"/>
          </a:xfrm>
          <a:prstGeom prst="rect">
            <a:avLst/>
          </a:prstGeom>
          <a:noFill/>
        </p:spPr>
        <p:txBody>
          <a:bodyPr wrap="square" lIns="91440" tIns="45720" rIns="91440" bIns="45720">
            <a:spAutoFit/>
          </a:bodyPr>
          <a:lstStyle/>
          <a:p>
            <a:pPr algn="ctr"/>
            <a:r>
              <a:rPr lang="en-US" sz="3200" b="1" dirty="0" smtClean="0">
                <a:latin typeface="+mj-lt"/>
              </a:rPr>
              <a:t>Installment Table (1/2)</a:t>
            </a:r>
            <a:endParaRPr lang="en-US" sz="3200" b="1" dirty="0">
              <a:latin typeface="+mj-lt"/>
            </a:endParaRPr>
          </a:p>
        </p:txBody>
      </p:sp>
    </p:spTree>
    <p:extLst>
      <p:ext uri="{BB962C8B-B14F-4D97-AF65-F5344CB8AC3E}">
        <p14:creationId xmlns="" xmlns:p14="http://schemas.microsoft.com/office/powerpoint/2010/main" val="2065426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4847</TotalTime>
  <Words>1915</Words>
  <Application>Microsoft Office PowerPoint</Application>
  <PresentationFormat>On-screen Show (4:3)</PresentationFormat>
  <Paragraphs>608</Paragraphs>
  <Slides>24</Slides>
  <Notes>24</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Office Theme</vt:lpstr>
      <vt:lpstr>Custom Design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Kenji Fujita (Central-HQ-CORP)</dc:creator>
  <cp:lastModifiedBy>A160748</cp:lastModifiedBy>
  <cp:revision>684</cp:revision>
  <cp:lastPrinted>2016-04-01T06:13:52Z</cp:lastPrinted>
  <dcterms:created xsi:type="dcterms:W3CDTF">2015-02-14T03:58:01Z</dcterms:created>
  <dcterms:modified xsi:type="dcterms:W3CDTF">2017-05-18T01:59:11Z</dcterms:modified>
</cp:coreProperties>
</file>