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869" r:id="rId3"/>
    <p:sldId id="961" r:id="rId4"/>
    <p:sldId id="946" r:id="rId5"/>
    <p:sldId id="947" r:id="rId6"/>
    <p:sldId id="948" r:id="rId7"/>
    <p:sldId id="949" r:id="rId8"/>
    <p:sldId id="950" r:id="rId9"/>
    <p:sldId id="962" r:id="rId10"/>
    <p:sldId id="863" r:id="rId11"/>
    <p:sldId id="951" r:id="rId12"/>
    <p:sldId id="952" r:id="rId13"/>
    <p:sldId id="953" r:id="rId14"/>
    <p:sldId id="954" r:id="rId15"/>
    <p:sldId id="955" r:id="rId16"/>
    <p:sldId id="956" r:id="rId17"/>
    <p:sldId id="957" r:id="rId18"/>
    <p:sldId id="958" r:id="rId19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8585"/>
    <a:srgbClr val="FFFFCC"/>
    <a:srgbClr val="CCFF99"/>
    <a:srgbClr val="85E8FF"/>
    <a:srgbClr val="00CCFF"/>
    <a:srgbClr val="00FFFF"/>
    <a:srgbClr val="000000"/>
    <a:srgbClr val="9E1CB4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99756" autoAdjust="0"/>
  </p:normalViewPr>
  <p:slideViewPr>
    <p:cSldViewPr>
      <p:cViewPr>
        <p:scale>
          <a:sx n="95" d="100"/>
          <a:sy n="95" d="100"/>
        </p:scale>
        <p:origin x="-198" y="-318"/>
      </p:cViewPr>
      <p:guideLst>
        <p:guide orient="horz" pos="3657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2"/>
    </p:cViewPr>
  </p:sorterViewPr>
  <p:notesViewPr>
    <p:cSldViewPr>
      <p:cViewPr varScale="1">
        <p:scale>
          <a:sx n="50" d="100"/>
          <a:sy n="50" d="100"/>
        </p:scale>
        <p:origin x="-1950" y="-90"/>
      </p:cViewPr>
      <p:guideLst>
        <p:guide orient="horz" pos="3125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38260C05-8500-49C4-A048-67EFCDF0087E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1690FF8-C3A5-496F-BA55-CED1630C6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3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946" tIns="45474" rIns="90946" bIns="45474" numCol="1" anchor="t" anchorCtr="0" compatLnSpc="1">
            <a:prstTxWarp prst="textNoShape">
              <a:avLst/>
            </a:prstTxWarp>
          </a:bodyPr>
          <a:lstStyle>
            <a:lvl1pPr defTabSz="908050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946" tIns="45474" rIns="90946" bIns="4547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44538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6" y="4714876"/>
            <a:ext cx="5432425" cy="44672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946" tIns="45474" rIns="90946" bIns="45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946" tIns="45474" rIns="90946" bIns="45474" numCol="1" anchor="b" anchorCtr="0" compatLnSpc="1">
            <a:prstTxWarp prst="textNoShape">
              <a:avLst/>
            </a:prstTxWarp>
          </a:bodyPr>
          <a:lstStyle>
            <a:lvl1pPr defTabSz="908050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946" tIns="45474" rIns="90946" bIns="4547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82D61E-3579-4D94-813B-37D0FCCBE1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9312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14" tIns="45757" rIns="91514" bIns="45757" anchor="b"/>
          <a:lstStyle/>
          <a:p>
            <a:pPr algn="r" defTabSz="949325"/>
            <a:fld id="{A994360E-EBD8-4E83-B2CE-FB990F154E57}" type="slidenum">
              <a:rPr lang="en-US" altLang="ja-JP" sz="1200" b="0"/>
              <a:pPr algn="r" defTabSz="949325"/>
              <a:t>1</a:t>
            </a:fld>
            <a:endParaRPr lang="en-US" altLang="ja-JP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0263" y="265113"/>
            <a:ext cx="5016500" cy="3473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4314825"/>
            <a:ext cx="6191250" cy="5378450"/>
          </a:xfrm>
          <a:noFill/>
        </p:spPr>
        <p:txBody>
          <a:bodyPr lIns="91686" tIns="45843" rIns="91686" bIns="45843"/>
          <a:lstStyle/>
          <a:p>
            <a:pPr eaLnBrk="1" hangingPunct="1"/>
            <a:endParaRPr lang="en-US" altLang="ja-JP" sz="1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2D61E-3579-4D94-813B-37D0FCCBE1F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082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2D61E-3579-4D94-813B-37D0FCCBE1F8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615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2D61E-3579-4D94-813B-37D0FCCBE1F8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174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-1588"/>
            <a:ext cx="2476500" cy="61277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1588"/>
            <a:ext cx="7277100" cy="61277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-1588"/>
            <a:ext cx="9906000" cy="61277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8"/>
            <a:ext cx="9906000" cy="549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906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ACSM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0" y="6669088"/>
            <a:ext cx="9906000" cy="0"/>
          </a:xfrm>
          <a:prstGeom prst="line">
            <a:avLst/>
          </a:prstGeom>
          <a:noFill/>
          <a:ln w="19050">
            <a:solidFill>
              <a:srgbClr val="0066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12"/>
          <p:cNvSpPr>
            <a:spLocks noChangeArrowheads="1"/>
          </p:cNvSpPr>
          <p:nvPr/>
        </p:nvSpPr>
        <p:spPr bwMode="auto">
          <a:xfrm>
            <a:off x="-15875" y="661511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ja-JP" sz="1200" b="0">
                <a:latin typeface="Arial Narrow" pitchFamily="34" charset="0"/>
                <a:cs typeface="Arial" pitchFamily="34" charset="0"/>
              </a:rPr>
              <a:t>Risk Management Meeting</a:t>
            </a:r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9129713" y="6596063"/>
            <a:ext cx="7762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26DE521-F271-4FFE-84AA-63667BD3E4BD}" type="slidenum">
              <a:rPr lang="en-US" altLang="ja-JP" sz="1600" i="1">
                <a:latin typeface="Arial Narrow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600" i="1"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5126" name="Picture 20"/>
          <p:cNvPicPr>
            <a:picLocks noChangeAspect="1" noChangeArrowheads="1"/>
          </p:cNvPicPr>
          <p:nvPr/>
        </p:nvPicPr>
        <p:blipFill>
          <a:blip r:embed="rId15"/>
          <a:srcRect l="7155" t="17665" r="82269" b="68646"/>
          <a:stretch>
            <a:fillRect/>
          </a:stretch>
        </p:blipFill>
        <p:spPr bwMode="auto">
          <a:xfrm>
            <a:off x="9456738" y="19050"/>
            <a:ext cx="465137" cy="45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9525" y="495300"/>
            <a:ext cx="9906000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MY">
              <a:ea typeface="MS PGothic" pitchFamily="34" charset="-128"/>
            </a:endParaRPr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>
            <a:off x="-3175" y="495300"/>
            <a:ext cx="708025" cy="0"/>
          </a:xfrm>
          <a:prstGeom prst="line">
            <a:avLst/>
          </a:prstGeom>
          <a:noFill/>
          <a:ln w="19050">
            <a:solidFill>
              <a:srgbClr val="0066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52" r:id="rId1"/>
    <p:sldLayoutId id="2147486253" r:id="rId2"/>
    <p:sldLayoutId id="2147486254" r:id="rId3"/>
    <p:sldLayoutId id="2147486255" r:id="rId4"/>
    <p:sldLayoutId id="2147486256" r:id="rId5"/>
    <p:sldLayoutId id="2147486257" r:id="rId6"/>
    <p:sldLayoutId id="2147486258" r:id="rId7"/>
    <p:sldLayoutId id="2147486259" r:id="rId8"/>
    <p:sldLayoutId id="2147486260" r:id="rId9"/>
    <p:sldLayoutId id="2147486261" r:id="rId10"/>
    <p:sldLayoutId id="2147486262" r:id="rId11"/>
    <p:sldLayoutId id="2147486263" r:id="rId12"/>
    <p:sldLayoutId id="214748626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rgbClr val="00008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-1054100" y="23813"/>
            <a:ext cx="7407275" cy="8040687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-820738" y="44450"/>
            <a:ext cx="7407276" cy="8040688"/>
          </a:xfrm>
          <a:prstGeom prst="ellipse">
            <a:avLst/>
          </a:prstGeom>
          <a:solidFill>
            <a:srgbClr val="000080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-585788" y="44450"/>
            <a:ext cx="7407276" cy="8040688"/>
          </a:xfrm>
          <a:prstGeom prst="ellipse">
            <a:avLst/>
          </a:prstGeom>
          <a:solidFill>
            <a:srgbClr val="000080">
              <a:alpha val="16862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-352425" y="44450"/>
            <a:ext cx="7407275" cy="8040688"/>
          </a:xfrm>
          <a:prstGeom prst="ellipse">
            <a:avLst/>
          </a:prstGeom>
          <a:solidFill>
            <a:srgbClr val="000080">
              <a:alpha val="18823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Oval 7"/>
          <p:cNvSpPr>
            <a:spLocks noChangeArrowheads="1"/>
          </p:cNvSpPr>
          <p:nvPr/>
        </p:nvSpPr>
        <p:spPr bwMode="auto">
          <a:xfrm>
            <a:off x="-115888" y="68263"/>
            <a:ext cx="7407276" cy="8040687"/>
          </a:xfrm>
          <a:prstGeom prst="ellipse">
            <a:avLst/>
          </a:prstGeom>
          <a:solidFill>
            <a:srgbClr val="000080">
              <a:alpha val="14117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-39688" y="-3175"/>
            <a:ext cx="7407276" cy="8040688"/>
          </a:xfrm>
          <a:prstGeom prst="ellipse">
            <a:avLst/>
          </a:prstGeom>
          <a:solidFill>
            <a:srgbClr val="000080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-519113" y="7388225"/>
            <a:ext cx="231140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138" y="7388225"/>
            <a:ext cx="31369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41" r:id="rId1"/>
    <p:sldLayoutId id="2147486242" r:id="rId2"/>
    <p:sldLayoutId id="2147486243" r:id="rId3"/>
    <p:sldLayoutId id="2147486244" r:id="rId4"/>
    <p:sldLayoutId id="2147486245" r:id="rId5"/>
    <p:sldLayoutId id="2147486246" r:id="rId6"/>
    <p:sldLayoutId id="2147486247" r:id="rId7"/>
    <p:sldLayoutId id="2147486248" r:id="rId8"/>
    <p:sldLayoutId id="2147486249" r:id="rId9"/>
    <p:sldLayoutId id="2147486250" r:id="rId10"/>
    <p:sldLayoutId id="21474862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7150" y="2852936"/>
            <a:ext cx="9820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4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PERSONAL </a:t>
            </a:r>
            <a:r>
              <a:rPr lang="en-US" altLang="ja-JP" sz="4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FINANCING</a:t>
            </a:r>
          </a:p>
          <a:p>
            <a:pPr>
              <a:defRPr/>
            </a:pPr>
            <a:r>
              <a:rPr lang="en-US" altLang="ja-JP" sz="4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	Market Analysis and Campaigns</a:t>
            </a:r>
            <a:endParaRPr lang="en-US" altLang="ja-JP" sz="4800" b="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0" y="19050"/>
            <a:ext cx="9906000" cy="746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ea typeface="MS Gothic" pitchFamily="49" charset="-128"/>
            </a:endParaRPr>
          </a:p>
        </p:txBody>
      </p:sp>
      <p:sp>
        <p:nvSpPr>
          <p:cNvPr id="21508" name="Rectangle 15"/>
          <p:cNvSpPr>
            <a:spLocks noChangeArrowheads="1"/>
          </p:cNvSpPr>
          <p:nvPr/>
        </p:nvSpPr>
        <p:spPr bwMode="auto">
          <a:xfrm>
            <a:off x="381000" y="2636912"/>
            <a:ext cx="8997950" cy="7143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21509" name="Rectangle 18"/>
          <p:cNvSpPr>
            <a:spLocks noChangeArrowheads="1"/>
          </p:cNvSpPr>
          <p:nvPr/>
        </p:nvSpPr>
        <p:spPr bwMode="auto">
          <a:xfrm>
            <a:off x="9129713" y="0"/>
            <a:ext cx="776287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21510" name="Rectangle 19"/>
          <p:cNvSpPr>
            <a:spLocks noChangeArrowheads="1"/>
          </p:cNvSpPr>
          <p:nvPr/>
        </p:nvSpPr>
        <p:spPr bwMode="auto">
          <a:xfrm>
            <a:off x="0" y="6165850"/>
            <a:ext cx="9906000" cy="728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ea typeface="MS Gothic" pitchFamily="49" charset="-128"/>
            </a:endParaRPr>
          </a:p>
        </p:txBody>
      </p:sp>
      <p:sp>
        <p:nvSpPr>
          <p:cNvPr id="21511" name="Rectangle 15"/>
          <p:cNvSpPr>
            <a:spLocks noChangeArrowheads="1"/>
          </p:cNvSpPr>
          <p:nvPr/>
        </p:nvSpPr>
        <p:spPr bwMode="auto">
          <a:xfrm>
            <a:off x="419546" y="4293096"/>
            <a:ext cx="8997950" cy="714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54165"/>
              </p:ext>
            </p:extLst>
          </p:nvPr>
        </p:nvGraphicFramePr>
        <p:xfrm>
          <a:off x="19744" y="535923"/>
          <a:ext cx="9829800" cy="6133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960"/>
                <a:gridCol w="2673706"/>
                <a:gridCol w="2620966"/>
                <a:gridCol w="2569168"/>
              </a:tblGrid>
              <a:tr h="57493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Items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1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41277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Product Name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Cash First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Personal Loan</a:t>
                      </a:r>
                    </a:p>
                    <a:p>
                      <a:pPr algn="ctr"/>
                      <a:r>
                        <a:rPr lang="en-MY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Cash Vantage Financing-</a:t>
                      </a:r>
                      <a:r>
                        <a:rPr lang="en-MY" sz="11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Financing-</a:t>
                      </a:r>
                      <a:r>
                        <a:rPr lang="en-US" sz="1100" b="1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 Financing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-</a:t>
                      </a:r>
                      <a:r>
                        <a:rPr lang="en-US" sz="1100" b="1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  <a:tr h="25061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 hours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48 hours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 approval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89924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Interest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Rate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8.38% p.a. for RM5,000</a:t>
                      </a:r>
                    </a:p>
                    <a:p>
                      <a:pPr algn="ctr"/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For 7 years tenure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9% - 13.5%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p.a.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Non Package Personal Financing-</a:t>
                      </a:r>
                      <a:r>
                        <a:rPr lang="en-US" sz="1100" b="0" kern="1200" dirty="0" err="1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100" b="0" kern="12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</a:t>
                      </a:r>
                      <a:r>
                        <a:rPr lang="en-US" sz="1100" b="0" kern="12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6% to 7%p.a. with </a:t>
                      </a:r>
                      <a:r>
                        <a:rPr lang="en-US" sz="1100" b="0" kern="1200" baseline="0" dirty="0" err="1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takaful</a:t>
                      </a:r>
                      <a:r>
                        <a:rPr lang="en-US" sz="1100" b="0" kern="12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7% to  8% p.a. without </a:t>
                      </a:r>
                      <a:r>
                        <a:rPr lang="en-US" sz="1100" b="0" kern="1200" baseline="0" dirty="0" err="1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takaful</a:t>
                      </a:r>
                      <a:r>
                        <a:rPr lang="en-US" sz="1100" b="0" kern="12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100" b="0" kern="12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On-package Personal Financing-</a:t>
                      </a:r>
                      <a:r>
                        <a:rPr lang="en-US" sz="1100" b="0" kern="1200" baseline="0" dirty="0" err="1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100" b="0" kern="12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4.99% p.a.</a:t>
                      </a:r>
                      <a:endParaRPr lang="en-MY" sz="1100" b="0" kern="1200" dirty="0" smtClean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6704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Tenure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– 84 months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 – 84 months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12 - 120 months</a:t>
                      </a:r>
                    </a:p>
                  </a:txBody>
                  <a:tcPr anchor="ctr"/>
                </a:tc>
              </a:tr>
              <a:tr h="73708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Salary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RM3,000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Package</a:t>
                      </a:r>
                      <a:r>
                        <a:rPr lang="en-US" sz="1100" b="0" u="non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Personal Financing: </a:t>
                      </a:r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RM2,000</a:t>
                      </a:r>
                    </a:p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Non-package Personal Financing: RM 3,500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6704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Installment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RM94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RM103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RM883.30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73708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Finance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Amount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RM5,000</a:t>
                      </a:r>
                      <a:r>
                        <a:rPr lang="en-US" sz="1100" b="0" u="non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– RM150,000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RM5,000 – RM250,000(6 to 9x</a:t>
                      </a:r>
                      <a:r>
                        <a:rPr lang="en-US" sz="1100" b="0" u="non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salary)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Package</a:t>
                      </a:r>
                      <a:r>
                        <a:rPr lang="en-US" sz="1100" b="0" u="non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Personal Financing: </a:t>
                      </a:r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RM10,000 – RM200,000</a:t>
                      </a:r>
                    </a:p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Non-package Personal</a:t>
                      </a:r>
                      <a:r>
                        <a:rPr lang="en-US" sz="1100" b="0" u="non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Financing: RM 10,000 – RM150,000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127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LPC.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p.a. on overdue amount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on the amount in arrears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on overdue installment until date of full payment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67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Fee</a:t>
                      </a:r>
                      <a:endParaRPr lang="en-US" sz="1100" b="1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NIL</a:t>
                      </a:r>
                      <a:endParaRPr lang="en-US" sz="1100" dirty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NIL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NIL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267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Disbursement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IBG/IBFT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IBG - 3 working days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899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MyKad,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Disbursement Account particulars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1 or 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months pay 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slip or</a:t>
                      </a:r>
                      <a:endParaRPr lang="en-US" sz="1100" baseline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/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Latest 6 months EPF 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Statement or Form BE / EA.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3 months pay slip,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2 months EPF , B/BE Form &amp;  6 months personal bank statement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&amp; 3 months pay slip,  Latest employers confirmation letter, or latest 3 months Bank Statements of salary crediting account, latest tax income form or EPF statement.</a:t>
                      </a:r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3" name="Picture 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1519" y="561628"/>
            <a:ext cx="2257425" cy="419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7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562289"/>
            <a:ext cx="1709737" cy="4241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7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3280" y="548680"/>
            <a:ext cx="2088232" cy="4378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0792" name="TextBox 7"/>
          <p:cNvSpPr txBox="1">
            <a:spLocks noChangeArrowheads="1"/>
          </p:cNvSpPr>
          <p:nvPr/>
        </p:nvSpPr>
        <p:spPr bwMode="auto">
          <a:xfrm>
            <a:off x="76200" y="0"/>
            <a:ext cx="9906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Personal Financing </a:t>
            </a:r>
            <a:r>
              <a:rPr lang="en-US" sz="2000">
                <a:solidFill>
                  <a:srgbClr val="0000FF"/>
                </a:solidFill>
              </a:rPr>
              <a:t>(Risk Category : Market Risk)</a:t>
            </a:r>
            <a:endParaRPr lang="en-MY" sz="2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37986"/>
              </p:ext>
            </p:extLst>
          </p:nvPr>
        </p:nvGraphicFramePr>
        <p:xfrm>
          <a:off x="76200" y="533400"/>
          <a:ext cx="9701335" cy="5918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232"/>
                <a:gridCol w="2830701"/>
                <a:gridCol w="2830701"/>
                <a:gridCol w="283070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Items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Product Name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Maybank Islamic</a:t>
                      </a:r>
                      <a:r>
                        <a:rPr lang="en-MY" sz="110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MY" sz="11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Personal Financing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Easy-Pinjaman Express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Quick</a:t>
                      </a:r>
                      <a:r>
                        <a:rPr lang="en-US" sz="110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Cash Edge</a:t>
                      </a:r>
                      <a:endParaRPr lang="en-MY" sz="11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</a:tr>
              <a:tr h="31795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 Approval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10mins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approval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858196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Interest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Rate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11%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p.a. : RM5,000 - RM20,000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p.a. : RM20,001 -  RM 50,000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9%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p.a. : RM50,001 – RM 100,000 </a:t>
                      </a:r>
                      <a:endParaRPr lang="en-MY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8.18%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p.a.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–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13.38%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p.a.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6.996% p.a.</a:t>
                      </a:r>
                      <a:endParaRPr lang="en-US" sz="11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68885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Tenure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1 - </a:t>
                      </a:r>
                      <a:r>
                        <a:rPr lang="en-US" sz="1100" dirty="0" smtClean="0"/>
                        <a:t>6 years</a:t>
                      </a:r>
                      <a:endParaRPr lang="en-MY" sz="11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– </a:t>
                      </a:r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84 </a:t>
                      </a:r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months</a:t>
                      </a:r>
                      <a:endParaRPr lang="en-US" sz="1100" dirty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– 60 months</a:t>
                      </a:r>
                    </a:p>
                  </a:txBody>
                  <a:tcPr anchor="ctr"/>
                </a:tc>
              </a:tr>
              <a:tr h="368885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Salary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smtClean="0"/>
                        <a:t>RM 2,500</a:t>
                      </a:r>
                      <a:endParaRPr lang="en-MY" sz="110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RM1,500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RM</a:t>
                      </a:r>
                      <a:r>
                        <a:rPr lang="en-US" sz="1100" u="none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r>
                        <a:rPr lang="en-US" sz="1100" u="none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</a:t>
                      </a:r>
                      <a:endParaRPr lang="en-MY" sz="1100" u="none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68885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Installment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RM115.28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RM57.54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68885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Finance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Amount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RM5,000 – RM100,000</a:t>
                      </a:r>
                      <a:endParaRPr lang="en-MY" sz="1100" u="none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RM2,000</a:t>
                      </a:r>
                      <a:r>
                        <a:rPr lang="en-US" sz="1100" b="0" u="none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– RM150,000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RM4000 - RM250,000</a:t>
                      </a:r>
                      <a:endParaRPr lang="en-MY" sz="1100" u="none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68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LPC.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p.a. on the amount in arrears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of overdue amount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of overdue amount</a:t>
                      </a:r>
                    </a:p>
                  </a:txBody>
                  <a:tcPr anchor="ctr"/>
                </a:tc>
              </a:tr>
              <a:tr h="368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Fee</a:t>
                      </a:r>
                      <a:endParaRPr lang="en-US" sz="1100" b="1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639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Disbursement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10mins after approval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1day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after approval</a:t>
                      </a:r>
                    </a:p>
                  </a:txBody>
                  <a:tcPr anchor="ctr"/>
                </a:tc>
              </a:tr>
              <a:tr h="655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Latest 2 months salary slips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and Latest 6 months Account  Statement 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or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Latest 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BE form with official tax 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receipt and Business Registration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 ,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Salary Slip, 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EPF Statement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&amp; Bank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1month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pay slip &amp; Bank Statement, EPF statement or BE form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8944" y="590869"/>
            <a:ext cx="1781198" cy="587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706" name="TextBox 7"/>
          <p:cNvSpPr txBox="1">
            <a:spLocks noChangeArrowheads="1"/>
          </p:cNvSpPr>
          <p:nvPr/>
        </p:nvSpPr>
        <p:spPr bwMode="auto">
          <a:xfrm>
            <a:off x="0" y="0"/>
            <a:ext cx="9906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Personal Financing </a:t>
            </a:r>
            <a:r>
              <a:rPr lang="en-US" sz="2000">
                <a:solidFill>
                  <a:srgbClr val="0000FF"/>
                </a:solidFill>
              </a:rPr>
              <a:t>(Risk Category : Market Risk)</a:t>
            </a:r>
            <a:endParaRPr lang="en-MY" sz="2000">
              <a:solidFill>
                <a:srgbClr val="0000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72" y="651149"/>
            <a:ext cx="16561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5724" y="723156"/>
            <a:ext cx="1553100" cy="401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181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86852"/>
              </p:ext>
            </p:extLst>
          </p:nvPr>
        </p:nvGraphicFramePr>
        <p:xfrm>
          <a:off x="128464" y="530227"/>
          <a:ext cx="9753601" cy="6011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349"/>
                <a:gridCol w="2715280"/>
                <a:gridCol w="2533486"/>
                <a:gridCol w="2533486"/>
              </a:tblGrid>
              <a:tr h="74652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Items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35205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Product Name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 Financing-</a:t>
                      </a:r>
                      <a:r>
                        <a:rPr lang="en-US" sz="1100" b="1" i="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endParaRPr lang="en-US" sz="1100" b="1" i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 Loan - </a:t>
                      </a:r>
                      <a:r>
                        <a:rPr lang="en-US" sz="1100" b="1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AmMoneyLine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Maybank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</a:t>
                      </a: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ersonal Loan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</a:tr>
              <a:tr h="37185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 days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48 hours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10mins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78037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Interest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Rate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Fixed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profit rate at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6.99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 p.a. </a:t>
                      </a:r>
                      <a:endParaRPr lang="en-US" sz="11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8.0% p.a.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to 11.99% p.a.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8% p.a. : RM5K - RM20K </a:t>
                      </a:r>
                      <a:b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7% p.a. : RM20K - RM50K 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6.5% p.a. : RM50K - RM100K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15146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Tenure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12 - 60 months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– 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60 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months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24 - 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72 months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15146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Salary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RM1,000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RM2,000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RM2,500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15146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Installment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RM104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RM102.78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15146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Finance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Amount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RM4,00</a:t>
                      </a:r>
                      <a:r>
                        <a:rPr lang="en-US" sz="1100" b="0" u="non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0 - </a:t>
                      </a:r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RM250,000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RM2,000 – RM100,000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RM5,000 – RM100,000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15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installment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installment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amount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15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Fee</a:t>
                      </a:r>
                      <a:endParaRPr lang="en-US" sz="1100" b="1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NIL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NIL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15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Disbursement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10mins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after approval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854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MyKad,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3 months pay slip, bank statement &amp; Form J/EA/EC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3 months pay slip &amp; 3 months bank statements or latest EPF statement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MyKad, latest BE form with official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tax receipt, 3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months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pay slip, &amp; 6 months bank statement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3" name="Picture 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676277"/>
            <a:ext cx="2028826" cy="466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483" y="642918"/>
            <a:ext cx="1981200" cy="4853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7782" y="584184"/>
            <a:ext cx="1905001" cy="55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1816" name="TextBox 7"/>
          <p:cNvSpPr txBox="1">
            <a:spLocks noChangeArrowheads="1"/>
          </p:cNvSpPr>
          <p:nvPr/>
        </p:nvSpPr>
        <p:spPr bwMode="auto">
          <a:xfrm>
            <a:off x="76200" y="0"/>
            <a:ext cx="9906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Personal Financing </a:t>
            </a:r>
            <a:r>
              <a:rPr lang="en-US" sz="2000">
                <a:solidFill>
                  <a:srgbClr val="0000FF"/>
                </a:solidFill>
              </a:rPr>
              <a:t>(Risk Category : Market Risk)</a:t>
            </a:r>
            <a:endParaRPr lang="en-MY" sz="2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35250"/>
              </p:ext>
            </p:extLst>
          </p:nvPr>
        </p:nvGraphicFramePr>
        <p:xfrm>
          <a:off x="152400" y="530225"/>
          <a:ext cx="9625135" cy="6172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491"/>
                <a:gridCol w="2636292"/>
                <a:gridCol w="2515676"/>
                <a:gridCol w="2515676"/>
              </a:tblGrid>
              <a:tr h="60870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Items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0495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Product Name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Xpress Cash Financing-</a:t>
                      </a:r>
                      <a:r>
                        <a:rPr lang="en-US" sz="1100" b="1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Cash Plus Personal Loan</a:t>
                      </a: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Financing-</a:t>
                      </a:r>
                      <a:r>
                        <a:rPr lang="en-US" sz="1100" b="1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</a:tr>
              <a:tr h="303206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hrs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hrs</a:t>
                      </a:r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41541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Interest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Rate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18% - 24</a:t>
                      </a:r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 p.a.</a:t>
                      </a:r>
                      <a:endParaRPr lang="en-US" sz="1100" dirty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Salaried,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RM50,000-RM100,000: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8.2%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p.a.</a:t>
                      </a:r>
                    </a:p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Salaried, RM20,000-RM49,900: 10.88% p.a.</a:t>
                      </a:r>
                    </a:p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Salaried, RM2,000-RM19,900: 14.66% p.a.</a:t>
                      </a:r>
                    </a:p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Self Employed, RM2,000-RM100,000:  14.66%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4.3% p.a. : Biro </a:t>
                      </a:r>
                      <a:r>
                        <a:rPr lang="en-US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Perkhidmatan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Angkasa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6.9% p.a.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: Selected private and government-linked companies</a:t>
                      </a:r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3850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Tenure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– 60 months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– 60 months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 – 48 months</a:t>
                      </a:r>
                    </a:p>
                  </a:txBody>
                  <a:tcPr anchor="ctr">
                    <a:noFill/>
                  </a:tcPr>
                </a:tc>
              </a:tr>
              <a:tr h="33850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Salary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RM800</a:t>
                      </a:r>
                      <a:endParaRPr lang="en-US" sz="1100" b="0" u="sng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RM2,000</a:t>
                      </a:r>
                      <a:endParaRPr lang="en-US" sz="1100" b="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RM1,500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3850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Installment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RM110</a:t>
                      </a:r>
                      <a:endParaRPr lang="en-US" sz="1100" b="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RM58</a:t>
                      </a:r>
                      <a:endParaRPr lang="en-US" sz="1100" b="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 122.08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3850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Finance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Amount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RM3,000 – </a:t>
                      </a:r>
                      <a:r>
                        <a:rPr lang="en-US" sz="1100" b="0" u="sng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RM50,000 or up to 8x gross income</a:t>
                      </a:r>
                      <a:endParaRPr lang="en-US" sz="1100" b="0" u="sng" dirty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RM3,000 – RM100,000</a:t>
                      </a:r>
                      <a:endParaRPr lang="en-US" sz="1100" b="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RM5,000 – RM200,000</a:t>
                      </a:r>
                      <a:endParaRPr lang="en-US" sz="1100" b="0" u="sng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21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of overdue installment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of overdue amount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installment</a:t>
                      </a:r>
                    </a:p>
                  </a:txBody>
                  <a:tcPr anchor="ctr">
                    <a:noFill/>
                  </a:tcPr>
                </a:tc>
              </a:tr>
              <a:tr h="338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Fee</a:t>
                      </a:r>
                      <a:endParaRPr lang="en-US" sz="1100" b="1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NIL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NIL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Yes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38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Disbursement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 disbursement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 disbursement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MY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882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MyKad, 3 months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pay slip, Bank Statement &amp;  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EPF Statement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3 months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pay slip, Bank Statement &amp;  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EPF Statement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MyKad, 1 month pay slip &amp; one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copy of Saving Account Passbook or Current Account statement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3" name="Picture 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737" y="627753"/>
            <a:ext cx="2594610" cy="45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740" name="TextBox 7"/>
          <p:cNvSpPr txBox="1">
            <a:spLocks noChangeArrowheads="1"/>
          </p:cNvSpPr>
          <p:nvPr/>
        </p:nvSpPr>
        <p:spPr bwMode="auto">
          <a:xfrm>
            <a:off x="76200" y="0"/>
            <a:ext cx="9906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Personal Financing </a:t>
            </a:r>
            <a:r>
              <a:rPr lang="en-US" sz="2000">
                <a:solidFill>
                  <a:srgbClr val="0000FF"/>
                </a:solidFill>
              </a:rPr>
              <a:t>(Risk Category : Market Risk)</a:t>
            </a:r>
            <a:endParaRPr lang="en-MY" sz="2000">
              <a:solidFill>
                <a:srgbClr val="0000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516007"/>
            <a:ext cx="2090737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7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89336"/>
              </p:ext>
            </p:extLst>
          </p:nvPr>
        </p:nvGraphicFramePr>
        <p:xfrm>
          <a:off x="56456" y="533400"/>
          <a:ext cx="9753600" cy="5991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999"/>
                <a:gridCol w="2587194"/>
                <a:gridCol w="2674375"/>
                <a:gridCol w="2753032"/>
              </a:tblGrid>
              <a:tr h="89133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Items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408606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Product Name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Financing-</a:t>
                      </a:r>
                      <a:r>
                        <a:rPr lang="en-US" sz="1100" b="1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BSN Executive-1</a:t>
                      </a:r>
                      <a:endParaRPr lang="en-MY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Financing-</a:t>
                      </a:r>
                      <a:r>
                        <a:rPr lang="en-US" sz="1100" b="1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</a:tr>
              <a:tr h="35291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48 hours</a:t>
                      </a:r>
                      <a:endParaRPr lang="en-US" sz="1100" dirty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 Approval</a:t>
                      </a:r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3203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Interest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Rate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7.5%p.a.</a:t>
                      </a:r>
                      <a:endParaRPr lang="en-US" sz="11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6.00%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p.a. – 8.50% p.a.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12.5% p.a. : RM6K – RM19.5K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11.5% p.a.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: RM20K – RM49.5K</a:t>
                      </a:r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10.5% p.a. : RM50K – RM150K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0945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Tenure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– 60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MY" sz="11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MY" sz="11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yrs</a:t>
                      </a:r>
                      <a:r>
                        <a:rPr lang="en-MY" sz="11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-</a:t>
                      </a:r>
                      <a:r>
                        <a:rPr lang="en-MY" sz="11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10</a:t>
                      </a:r>
                      <a:r>
                        <a:rPr lang="en-MY" sz="11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yrs</a:t>
                      </a:r>
                      <a:endParaRPr lang="en-MY" sz="11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 – 84 months</a:t>
                      </a:r>
                    </a:p>
                  </a:txBody>
                  <a:tcPr anchor="ctr"/>
                </a:tc>
              </a:tr>
              <a:tr h="40945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Salary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RM2,000</a:t>
                      </a:r>
                      <a:endParaRPr lang="en-US" sz="1100" b="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u="sng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RM3,000</a:t>
                      </a:r>
                      <a:endParaRPr lang="en-MY" sz="1100" b="0" u="sng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RM3,000</a:t>
                      </a:r>
                      <a:endParaRPr lang="en-US" sz="1100" b="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0945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Installment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RM90.77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u="sng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RM231.25</a:t>
                      </a:r>
                      <a:endParaRPr lang="en-MY" sz="1100" b="0" u="sng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RM134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5377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Finance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Amount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RM5,000 – RM150,000 (up to 5x</a:t>
                      </a:r>
                      <a:r>
                        <a:rPr lang="en-US" sz="1100" b="0" u="sng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salary)</a:t>
                      </a:r>
                      <a:endParaRPr lang="en-US" sz="1100" b="0" u="sng" dirty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u="sng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RM10,000 – RM200,000</a:t>
                      </a:r>
                      <a:endParaRPr lang="en-MY" sz="1100" b="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sng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RM6,000 – RM150,000</a:t>
                      </a:r>
                      <a:endParaRPr lang="en-US" sz="1100" b="0" u="sng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09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LPC.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amount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installment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09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Fee</a:t>
                      </a:r>
                      <a:endParaRPr lang="en-US" sz="1100" b="1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Yes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NIL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409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Disbursement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on overdue amount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Instant</a:t>
                      </a:r>
                      <a:r>
                        <a:rPr lang="en-US" sz="11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Cash disbursement</a:t>
                      </a:r>
                      <a:endParaRPr lang="en-US" sz="1100" dirty="0" smtClean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796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months pay slip, BE Form, letter of employment,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6 months EPF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&amp; 3 months bank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statements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MY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3 months pay slip, latest EPF statement &amp;  confirmation letter by employer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MyKad, 3 months pay slip &amp; Form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BE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726948"/>
            <a:ext cx="2502916" cy="416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700" y="642918"/>
            <a:ext cx="1676400" cy="533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768" name="TextBox 7"/>
          <p:cNvSpPr txBox="1">
            <a:spLocks noChangeArrowheads="1"/>
          </p:cNvSpPr>
          <p:nvPr/>
        </p:nvSpPr>
        <p:spPr bwMode="auto">
          <a:xfrm>
            <a:off x="76200" y="0"/>
            <a:ext cx="9906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Personal Financing </a:t>
            </a:r>
            <a:r>
              <a:rPr lang="en-US" sz="2000">
                <a:solidFill>
                  <a:srgbClr val="0000FF"/>
                </a:solidFill>
              </a:rPr>
              <a:t>(Risk Category : Market Risk)</a:t>
            </a:r>
            <a:endParaRPr lang="en-MY" sz="2000">
              <a:solidFill>
                <a:srgbClr val="0000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20109" r="74082" b="70465"/>
          <a:stretch/>
        </p:blipFill>
        <p:spPr bwMode="auto">
          <a:xfrm>
            <a:off x="4808984" y="710542"/>
            <a:ext cx="1584176" cy="4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2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66292"/>
              </p:ext>
            </p:extLst>
          </p:nvPr>
        </p:nvGraphicFramePr>
        <p:xfrm>
          <a:off x="128464" y="533400"/>
          <a:ext cx="9625137" cy="6079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5387"/>
                <a:gridCol w="2016475"/>
                <a:gridCol w="2084425"/>
                <a:gridCol w="2084425"/>
                <a:gridCol w="2084425"/>
              </a:tblGrid>
              <a:tr h="82279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Items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74799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Product Name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1" dirty="0" smtClean="0">
                          <a:effectLst/>
                        </a:rPr>
                        <a:t>Personal Financing-</a:t>
                      </a:r>
                      <a:r>
                        <a:rPr lang="en-MY" sz="1100" b="1" dirty="0" err="1" smtClean="0">
                          <a:effectLst/>
                        </a:rPr>
                        <a:t>i</a:t>
                      </a:r>
                      <a:r>
                        <a:rPr lang="en-MY" sz="1100" b="1" dirty="0" smtClean="0">
                          <a:effectLst/>
                        </a:rPr>
                        <a:t> Private Sector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MBSB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Personal Financing </a:t>
                      </a:r>
                      <a:r>
                        <a:rPr lang="en-US" sz="1100" b="1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Mumtaz-i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MBSB Personal Financing </a:t>
                      </a:r>
                      <a:r>
                        <a:rPr lang="en-US" sz="1100" b="1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Afdhal-i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MBSB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Personal Financing-</a:t>
                      </a:r>
                      <a:r>
                        <a:rPr lang="en-US" sz="1100" b="1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Private Sector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</a:tr>
              <a:tr h="32578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approval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 Approval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Approval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69073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Interest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Rate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4.95%</a:t>
                      </a:r>
                      <a:r>
                        <a:rPr lang="en-US" sz="11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p.a. – </a:t>
                      </a:r>
                      <a:r>
                        <a:rPr lang="en-US" sz="11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9.37% p.a</a:t>
                      </a:r>
                      <a:r>
                        <a:rPr lang="en-US" sz="1100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100" dirty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3.66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 p.a.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4.40% p.a.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6.43% p.a.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796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Tenure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12-120 months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 –</a:t>
                      </a:r>
                      <a:r>
                        <a:rPr lang="en-MY" sz="11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120 months</a:t>
                      </a:r>
                      <a:endParaRPr lang="en-MY" sz="11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 – 120 months</a:t>
                      </a:r>
                      <a:endParaRPr lang="en-MY" sz="11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24 -120 months</a:t>
                      </a:r>
                      <a:endParaRPr lang="en-MY" sz="11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796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Salary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 2,000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RM15,000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188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Installment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RM569</a:t>
                      </a:r>
                      <a:endParaRPr lang="en-MY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RM600</a:t>
                      </a:r>
                      <a:endParaRPr lang="en-MY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RM685</a:t>
                      </a:r>
                      <a:endParaRPr lang="en-MY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188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Finance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Amount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</a:t>
                      </a:r>
                      <a:r>
                        <a:rPr lang="en-US" sz="1100" b="0" u="none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5,000 </a:t>
                      </a:r>
                      <a:r>
                        <a:rPr lang="en-US" sz="1100" b="0" u="none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– </a:t>
                      </a:r>
                      <a:r>
                        <a:rPr lang="en-US" sz="1100" b="0" u="none" baseline="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RM150,000(up to 25x monthly gross income)</a:t>
                      </a:r>
                      <a:endParaRPr lang="en-US" sz="1100" b="0" u="none" dirty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RM50,000 – RM250,000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RM50,000 – </a:t>
                      </a:r>
                      <a:r>
                        <a:rPr lang="en-US" sz="1100" b="0" u="none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RM400,000</a:t>
                      </a:r>
                      <a:endParaRPr lang="en-US" sz="1100" b="0" u="none" dirty="0" smtClean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RM50,000 - RM300,000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188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LPC.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amount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installment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installment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1% p.a. of overdue installment</a:t>
                      </a:r>
                    </a:p>
                  </a:txBody>
                  <a:tcPr anchor="ctr">
                    <a:noFill/>
                  </a:tcPr>
                </a:tc>
              </a:tr>
              <a:tr h="4188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Fee</a:t>
                      </a:r>
                      <a:endParaRPr lang="en-US" sz="1100" b="1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Yes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Yes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Yes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188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Disbursement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74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3 months pay slip, 3 months bank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statements, 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EPF and Confirm Letter or EA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MY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3 months pay slip, bank account statement </a:t>
                      </a:r>
                      <a:endParaRPr lang="en-MY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MY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3 months pay slip, bank account statement </a:t>
                      </a:r>
                      <a:endParaRPr lang="en-MY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MyKad</a:t>
                      </a:r>
                      <a:r>
                        <a:rPr lang="en-MY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3 months pay slip, bank account statement </a:t>
                      </a:r>
                      <a:endParaRPr lang="en-MY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9768" name="TextBox 7"/>
          <p:cNvSpPr txBox="1">
            <a:spLocks noChangeArrowheads="1"/>
          </p:cNvSpPr>
          <p:nvPr/>
        </p:nvSpPr>
        <p:spPr bwMode="auto">
          <a:xfrm>
            <a:off x="76200" y="0"/>
            <a:ext cx="9906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Personal Financing </a:t>
            </a:r>
            <a:r>
              <a:rPr lang="en-US" sz="2000">
                <a:solidFill>
                  <a:srgbClr val="0000FF"/>
                </a:solidFill>
              </a:rPr>
              <a:t>(Risk Category : Market Risk)</a:t>
            </a:r>
            <a:endParaRPr lang="en-MY" sz="2000">
              <a:solidFill>
                <a:srgbClr val="0000FF"/>
              </a:solidFill>
            </a:endParaRPr>
          </a:p>
        </p:txBody>
      </p:sp>
      <p:pic>
        <p:nvPicPr>
          <p:cNvPr id="7" name="Picture 2" descr="C:\Users\A140223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62" y="696199"/>
            <a:ext cx="1892370" cy="4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18977" r="77597" b="68832"/>
          <a:stretch/>
        </p:blipFill>
        <p:spPr bwMode="auto">
          <a:xfrm>
            <a:off x="6249144" y="559808"/>
            <a:ext cx="791977" cy="73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0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25162"/>
              </p:ext>
            </p:extLst>
          </p:nvPr>
        </p:nvGraphicFramePr>
        <p:xfrm>
          <a:off x="-15552" y="533400"/>
          <a:ext cx="9865097" cy="606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486"/>
                <a:gridCol w="2530417"/>
                <a:gridCol w="3058710"/>
                <a:gridCol w="2878484"/>
              </a:tblGrid>
              <a:tr h="814685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Items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1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47275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Product Name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AEON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100" b="1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Cash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I.O.U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Personal Loan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 Financing-</a:t>
                      </a:r>
                      <a:r>
                        <a:rPr lang="en-US" sz="1100" b="1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Public Sector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</a:tr>
              <a:tr h="32834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Tenure 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 years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2-5 years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1-10 years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9036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Interest Rate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10.08% - 18% p.a.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 p.a.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3.26% </a:t>
                      </a:r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p.a. – </a:t>
                      </a:r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6.53% </a:t>
                      </a:r>
                      <a:r>
                        <a:rPr lang="en-US" sz="1100" dirty="0" smtClean="0">
                          <a:solidFill>
                            <a:srgbClr val="3333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p.a.</a:t>
                      </a:r>
                      <a:endParaRPr lang="en-US" sz="1100" dirty="0">
                        <a:solidFill>
                          <a:srgbClr val="3333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8093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Age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18 - 65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21-60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18-60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8093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Approval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2-3 days</a:t>
                      </a:r>
                      <a:endParaRPr lang="en-US" sz="1100" b="0" u="none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hour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525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Financial Amount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</a:t>
                      </a:r>
                      <a:r>
                        <a:rPr lang="en-US" sz="1100" b="0" u="none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1,000 – RM100,000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RM5,000 – RM250,000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RM5,000</a:t>
                      </a:r>
                      <a:r>
                        <a:rPr lang="en-US" sz="1100" b="0" u="none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– RM200,000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8093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Salary</a:t>
                      </a:r>
                      <a:endParaRPr lang="en-US" sz="11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 800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RM2,000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RM1,000</a:t>
                      </a:r>
                    </a:p>
                  </a:txBody>
                  <a:tcPr anchor="ctr">
                    <a:noFill/>
                  </a:tcPr>
                </a:tc>
              </a:tr>
              <a:tr h="515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Loan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RM5K @ 5 years</a:t>
                      </a:r>
                      <a:endParaRPr lang="en-US" sz="1100" b="1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 125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RM 135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Floating rate: RM 101</a:t>
                      </a:r>
                    </a:p>
                    <a:p>
                      <a:pPr algn="ctr"/>
                      <a:r>
                        <a:rPr lang="en-US" sz="1100" b="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Fixed rate:</a:t>
                      </a:r>
                      <a:r>
                        <a:rPr lang="en-US" sz="1100" b="0" u="none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RM 105</a:t>
                      </a:r>
                      <a:endParaRPr lang="en-US" sz="1100" b="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5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Flexible Repayment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Yes</a:t>
                      </a:r>
                      <a:r>
                        <a:rPr lang="en-US" sz="11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– On tactical Campaign</a:t>
                      </a:r>
                      <a:endParaRPr lang="en-US" sz="11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20%</a:t>
                      </a:r>
                      <a:r>
                        <a:rPr lang="en-US" sz="1100" u="none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Cash Back when make prompt monthly repayments</a:t>
                      </a:r>
                      <a:endParaRPr lang="en-US" sz="1100" u="none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None</a:t>
                      </a:r>
                    </a:p>
                  </a:txBody>
                  <a:tcPr anchor="ctr">
                    <a:noFill/>
                  </a:tcPr>
                </a:tc>
              </a:tr>
              <a:tr h="676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Customer</a:t>
                      </a:r>
                      <a:r>
                        <a:rPr lang="en-US" sz="11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Advantage</a:t>
                      </a:r>
                      <a:endParaRPr lang="en-US" sz="1100" b="1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 fee on early settlement</a:t>
                      </a: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Up to RM50,000 approve &amp; disburse in 1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Opt for a fixed or floating interest rate based on the Base Rate (BR)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4" name="Picture 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096" y="670671"/>
            <a:ext cx="1705744" cy="454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685" name="TextBox 7"/>
          <p:cNvSpPr txBox="1">
            <a:spLocks noChangeArrowheads="1"/>
          </p:cNvSpPr>
          <p:nvPr/>
        </p:nvSpPr>
        <p:spPr bwMode="auto">
          <a:xfrm>
            <a:off x="76200" y="0"/>
            <a:ext cx="9906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Personal Financing </a:t>
            </a:r>
            <a:r>
              <a:rPr lang="en-US" sz="2000">
                <a:solidFill>
                  <a:srgbClr val="0000FF"/>
                </a:solidFill>
              </a:rPr>
              <a:t>(Risk Category : Market Risk)</a:t>
            </a:r>
            <a:endParaRPr lang="en-MY" sz="2000">
              <a:solidFill>
                <a:srgbClr val="0000FF"/>
              </a:solidFill>
            </a:endParaRPr>
          </a:p>
        </p:txBody>
      </p:sp>
      <p:pic>
        <p:nvPicPr>
          <p:cNvPr id="2668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52" y="732506"/>
            <a:ext cx="1728192" cy="392238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82946" name="Picture 2" descr="C:\Users\A140223\Desktop\untit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908" y="692696"/>
            <a:ext cx="1956572" cy="4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5"/>
          <p:cNvSpPr txBox="1">
            <a:spLocks noChangeArrowheads="1"/>
          </p:cNvSpPr>
          <p:nvPr/>
        </p:nvSpPr>
        <p:spPr bwMode="auto">
          <a:xfrm>
            <a:off x="76200" y="76200"/>
            <a:ext cx="9525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Personal Financing </a:t>
            </a:r>
            <a:r>
              <a:rPr lang="en-US">
                <a:solidFill>
                  <a:srgbClr val="0000FF"/>
                </a:solidFill>
              </a:rPr>
              <a:t>Market Risk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04265"/>
              </p:ext>
            </p:extLst>
          </p:nvPr>
        </p:nvGraphicFramePr>
        <p:xfrm>
          <a:off x="19744" y="553870"/>
          <a:ext cx="9829800" cy="611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705"/>
                <a:gridCol w="1857975"/>
                <a:gridCol w="1371263"/>
                <a:gridCol w="1614619"/>
                <a:gridCol w="1614619"/>
                <a:gridCol w="1614619"/>
              </a:tblGrid>
              <a:tr h="7597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Bank</a:t>
                      </a:r>
                      <a:endParaRPr lang="en-MY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Product</a:t>
                      </a:r>
                      <a:endParaRPr lang="en-MY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Interest</a:t>
                      </a:r>
                      <a:r>
                        <a:rPr lang="en-US" sz="1400" b="1" baseline="0" dirty="0" smtClean="0">
                          <a:solidFill>
                            <a:srgbClr val="0000FF"/>
                          </a:solidFill>
                        </a:rPr>
                        <a:t> Rate</a:t>
                      </a:r>
                      <a:endParaRPr lang="en-MY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Minimum Income</a:t>
                      </a:r>
                      <a:endParaRPr lang="en-MY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Loan Amount</a:t>
                      </a:r>
                      <a:endParaRPr lang="en-MY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Max Loan Tenure</a:t>
                      </a:r>
                      <a:endParaRPr lang="en-MY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759746">
                <a:tc>
                  <a:txBody>
                    <a:bodyPr/>
                    <a:lstStyle/>
                    <a:p>
                      <a:endParaRPr lang="en-MY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 err="1" smtClean="0"/>
                        <a:t>Citi</a:t>
                      </a:r>
                      <a:r>
                        <a:rPr lang="en-MY" sz="1400" dirty="0" smtClean="0"/>
                        <a:t> Bank</a:t>
                      </a:r>
                      <a:r>
                        <a:rPr lang="en-MY" sz="1400" baseline="0" dirty="0" smtClean="0"/>
                        <a:t> Personal Loans</a:t>
                      </a:r>
                      <a:endParaRPr lang="en-MY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7.9</a:t>
                      </a:r>
                      <a:r>
                        <a:rPr lang="en-MY" sz="1400" baseline="0" dirty="0" smtClean="0"/>
                        <a:t> </a:t>
                      </a:r>
                      <a:r>
                        <a:rPr lang="en-MY" sz="1400" dirty="0" smtClean="0"/>
                        <a:t>% p.a.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RM 4,000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RM5,000 –</a:t>
                      </a:r>
                      <a:r>
                        <a:rPr lang="en-US" sz="1400" dirty="0" smtClean="0"/>
                        <a:t>RM150,000 (up to</a:t>
                      </a:r>
                      <a:r>
                        <a:rPr lang="en-US" sz="1400" baseline="0" dirty="0" smtClean="0"/>
                        <a:t> 8x gross income)</a:t>
                      </a:r>
                      <a:endParaRPr lang="en-MY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5</a:t>
                      </a:r>
                      <a:r>
                        <a:rPr lang="en-MY" sz="1400" baseline="0" dirty="0" smtClean="0"/>
                        <a:t> years</a:t>
                      </a:r>
                      <a:endParaRPr lang="en-MY" sz="1400" dirty="0"/>
                    </a:p>
                  </a:txBody>
                  <a:tcPr anchor="ctr"/>
                </a:tc>
              </a:tr>
              <a:tr h="7981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dirty="0" smtClean="0"/>
                        <a:t>RHB</a:t>
                      </a:r>
                      <a:r>
                        <a:rPr lang="en-MY" sz="1400" dirty="0" smtClean="0"/>
                        <a:t> Personal Finance-</a:t>
                      </a:r>
                      <a:r>
                        <a:rPr lang="en-MY" sz="1400" dirty="0" err="1" smtClean="0"/>
                        <a:t>i</a:t>
                      </a:r>
                      <a:r>
                        <a:rPr lang="en-MY" sz="1400" dirty="0" smtClean="0"/>
                        <a:t> for civil sector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8.18%p.a. – 15.33% p.a.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RM 2,000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RM2,000 –RM150,000</a:t>
                      </a:r>
                      <a:endParaRPr lang="en-MY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 years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</a:tr>
              <a:tr h="759746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 err="1" smtClean="0"/>
                        <a:t>CashVantage</a:t>
                      </a:r>
                      <a:r>
                        <a:rPr lang="en-MY" sz="1400" dirty="0" smtClean="0"/>
                        <a:t> Personal Financing-</a:t>
                      </a:r>
                      <a:r>
                        <a:rPr lang="en-MY" sz="1400" dirty="0" err="1" smtClean="0"/>
                        <a:t>i</a:t>
                      </a:r>
                      <a:r>
                        <a:rPr lang="en-MY" sz="1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8.38%p.a.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RM 3,000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RM5,000 –RM150,000</a:t>
                      </a:r>
                      <a:endParaRPr lang="en-MY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years</a:t>
                      </a:r>
                      <a:endParaRPr lang="en-MY" sz="1400" dirty="0"/>
                    </a:p>
                  </a:txBody>
                  <a:tcPr anchor="ctr"/>
                </a:tc>
              </a:tr>
              <a:tr h="759746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UOB Personal</a:t>
                      </a:r>
                      <a:r>
                        <a:rPr lang="en-US" sz="1400" baseline="0" dirty="0" smtClean="0"/>
                        <a:t> Loan</a:t>
                      </a:r>
                      <a:endParaRPr lang="en-MY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9.99%p.a. – 11.99%</a:t>
                      </a:r>
                      <a:r>
                        <a:rPr lang="en-US" sz="1400" baseline="0" dirty="0" smtClean="0"/>
                        <a:t> p.a.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RM 2,000</a:t>
                      </a:r>
                      <a:endParaRPr lang="en-MY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RM5,000 – RM100,000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 smtClean="0"/>
                        <a:t>5</a:t>
                      </a:r>
                      <a:r>
                        <a:rPr lang="en-MY" sz="1400" baseline="0" dirty="0" smtClean="0"/>
                        <a:t> years</a:t>
                      </a:r>
                      <a:endParaRPr lang="en-MY" sz="1400" dirty="0" smtClean="0"/>
                    </a:p>
                  </a:txBody>
                  <a:tcPr anchor="ctr"/>
                </a:tc>
              </a:tr>
              <a:tr h="759746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Al-</a:t>
                      </a:r>
                      <a:r>
                        <a:rPr lang="en-US" sz="1400" dirty="0" err="1" smtClean="0"/>
                        <a:t>Rajhi</a:t>
                      </a:r>
                      <a:r>
                        <a:rPr lang="en-US" sz="1400" dirty="0" smtClean="0"/>
                        <a:t> Personal</a:t>
                      </a:r>
                      <a:r>
                        <a:rPr lang="en-US" sz="1400" baseline="0" dirty="0" smtClean="0"/>
                        <a:t> Financing- </a:t>
                      </a:r>
                      <a:r>
                        <a:rPr lang="en-US" sz="1400" baseline="0" dirty="0" err="1" smtClean="0"/>
                        <a:t>i</a:t>
                      </a:r>
                      <a:endParaRPr lang="en-MY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6.99% p.a.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RM 5000</a:t>
                      </a:r>
                      <a:endParaRPr lang="en-MY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RM5,000 – RM150,000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rgbClr val="3333FF"/>
                          </a:solidFill>
                        </a:rPr>
                        <a:t>8 </a:t>
                      </a:r>
                      <a:r>
                        <a:rPr lang="en-MY" sz="1400" baseline="0" dirty="0" smtClean="0">
                          <a:solidFill>
                            <a:srgbClr val="3333FF"/>
                          </a:solidFill>
                        </a:rPr>
                        <a:t>years</a:t>
                      </a:r>
                      <a:endParaRPr lang="en-MY" sz="1400" dirty="0" smtClean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</a:tr>
              <a:tr h="759746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BAE Personal </a:t>
                      </a:r>
                      <a:r>
                        <a:rPr lang="en-US" sz="1400" dirty="0" smtClean="0"/>
                        <a:t>Financing-I (for</a:t>
                      </a:r>
                      <a:r>
                        <a:rPr lang="en-US" sz="1400" baseline="0" dirty="0" smtClean="0"/>
                        <a:t> </a:t>
                      </a:r>
                      <a:endParaRPr lang="en-MY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4.88% p.a.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RM  1,500</a:t>
                      </a:r>
                      <a:endParaRPr lang="en-MY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RM5,000</a:t>
                      </a:r>
                      <a:r>
                        <a:rPr lang="en-US" sz="1400" baseline="0" dirty="0" smtClean="0"/>
                        <a:t> – RM150,000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 years</a:t>
                      </a:r>
                    </a:p>
                  </a:txBody>
                  <a:tcPr anchor="ctr">
                    <a:noFill/>
                  </a:tcPr>
                </a:tc>
              </a:tr>
              <a:tr h="759746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Affin</a:t>
                      </a:r>
                      <a:r>
                        <a:rPr lang="en-US" sz="1400" dirty="0" smtClean="0"/>
                        <a:t> Islamic Personal Financing-</a:t>
                      </a:r>
                      <a:r>
                        <a:rPr lang="en-US" sz="1400" dirty="0" err="1" smtClean="0"/>
                        <a:t>i</a:t>
                      </a:r>
                      <a:endParaRPr lang="en-MY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4.4% p.a. – 5.5 % p.a.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RM2,500</a:t>
                      </a:r>
                      <a:endParaRPr lang="en-MY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RM5,000 – RM150,000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  <a:r>
                        <a:rPr lang="en-US" sz="1400" baseline="0" dirty="0" smtClean="0"/>
                        <a:t> years</a:t>
                      </a:r>
                      <a:endParaRPr lang="en-US" sz="1400" dirty="0" smtClean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32829" name="Picture 2" descr="C:\Users\A12143\Desktop\rhb_new_logo.jpg"/>
          <p:cNvPicPr>
            <a:picLocks noChangeAspect="1" noChangeArrowheads="1"/>
          </p:cNvPicPr>
          <p:nvPr/>
        </p:nvPicPr>
        <p:blipFill>
          <a:blip r:embed="rId2"/>
          <a:srcRect l="14000" t="38000" r="16000" b="38000"/>
          <a:stretch>
            <a:fillRect/>
          </a:stretch>
        </p:blipFill>
        <p:spPr bwMode="auto">
          <a:xfrm>
            <a:off x="200472" y="2246041"/>
            <a:ext cx="14254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368" y="2996952"/>
            <a:ext cx="1323256" cy="50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833" name="Picture 12" descr="citi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497" y="1443558"/>
            <a:ext cx="1557395" cy="52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3759670"/>
            <a:ext cx="1419365" cy="53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" y="4553022"/>
            <a:ext cx="1554143" cy="46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8727" r="74286" b="70339"/>
          <a:stretch/>
        </p:blipFill>
        <p:spPr bwMode="auto">
          <a:xfrm>
            <a:off x="200472" y="5229200"/>
            <a:ext cx="131677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 t="65103" r="70390" b="27419"/>
          <a:stretch/>
        </p:blipFill>
        <p:spPr bwMode="auto">
          <a:xfrm>
            <a:off x="148364" y="6115785"/>
            <a:ext cx="1564276" cy="37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0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76200" y="76200"/>
            <a:ext cx="9525000" cy="49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Personal Financing </a:t>
            </a:r>
            <a:r>
              <a:rPr lang="en-US" sz="1600" dirty="0">
                <a:solidFill>
                  <a:srgbClr val="0000FF"/>
                </a:solidFill>
              </a:rPr>
              <a:t>(Risk Category: Market Risk: New &amp; existing campaign)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9147"/>
              </p:ext>
            </p:extLst>
          </p:nvPr>
        </p:nvGraphicFramePr>
        <p:xfrm>
          <a:off x="56455" y="581781"/>
          <a:ext cx="9757792" cy="594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389"/>
                <a:gridCol w="4765244"/>
                <a:gridCol w="4069159"/>
              </a:tblGrid>
              <a:tr h="300346">
                <a:tc>
                  <a:txBody>
                    <a:bodyPr/>
                    <a:lstStyle/>
                    <a:p>
                      <a:pPr algn="ctr"/>
                      <a:endParaRPr lang="en-US" sz="1100" b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AmMoney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Line</a:t>
                      </a:r>
                      <a:endParaRPr lang="en-US" sz="13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MY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8881">
                <a:tc>
                  <a:txBody>
                    <a:bodyPr/>
                    <a:lstStyle/>
                    <a:p>
                      <a:pPr algn="ctr"/>
                      <a:r>
                        <a:rPr lang="en-US" sz="115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Am</a:t>
                      </a:r>
                      <a:r>
                        <a:rPr lang="en-US" sz="115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Bank Promotion</a:t>
                      </a:r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Benefits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 yearly interest rebate for prompt paymaster.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 Loan Amount RM2K – RM100K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Tenure 12 –  60 Months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processing fees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 </a:t>
                      </a: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Charges 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Flat Profit rates : 8% - 11.99% p.a. depends on Loan Amount, Tenure, and Type of Employment.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u="sng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Cash Plus Personal Loan</a:t>
                      </a: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3537">
                <a:tc>
                  <a:txBody>
                    <a:bodyPr/>
                    <a:lstStyle/>
                    <a:p>
                      <a:pPr algn="ctr"/>
                      <a:r>
                        <a:rPr lang="en-US" sz="1150" b="1" u="sng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CIMB Promotion </a:t>
                      </a:r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Eligibility :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Malaysian Citizen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 Applicant, Age between 21- 58 years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 Gross Income : RM2,000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Employment more than 6 consecutive months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Channel :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Via Online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Campaign Duration :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15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Nov 2017 -  31</a:t>
                      </a:r>
                      <a:r>
                        <a:rPr lang="en-US" sz="115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2018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Rewards: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RM100 Cash Back upon first installment.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980728"/>
            <a:ext cx="460851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3933056"/>
            <a:ext cx="460851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4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5"/>
          <p:cNvSpPr txBox="1">
            <a:spLocks noChangeArrowheads="1"/>
          </p:cNvSpPr>
          <p:nvPr/>
        </p:nvSpPr>
        <p:spPr bwMode="auto">
          <a:xfrm>
            <a:off x="76200" y="76200"/>
            <a:ext cx="9525000" cy="49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Personal Financing </a:t>
            </a:r>
            <a:r>
              <a:rPr lang="en-US" dirty="0" smtClean="0"/>
              <a:t>Campaign </a:t>
            </a:r>
            <a:r>
              <a:rPr lang="en-US" dirty="0" smtClean="0">
                <a:solidFill>
                  <a:srgbClr val="3333FF"/>
                </a:solidFill>
              </a:rPr>
              <a:t>Market Comparison</a:t>
            </a:r>
            <a:endParaRPr lang="en-US" dirty="0">
              <a:solidFill>
                <a:srgbClr val="3333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2057"/>
              </p:ext>
            </p:extLst>
          </p:nvPr>
        </p:nvGraphicFramePr>
        <p:xfrm>
          <a:off x="76199" y="570402"/>
          <a:ext cx="9773345" cy="5954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441"/>
                <a:gridCol w="1584176"/>
                <a:gridCol w="2952328"/>
                <a:gridCol w="1584176"/>
                <a:gridCol w="2016224"/>
              </a:tblGrid>
              <a:tr h="3162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33FF"/>
                          </a:solidFill>
                        </a:rPr>
                        <a:t>Bank / FI</a:t>
                      </a:r>
                      <a:endParaRPr lang="en-MY" sz="14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3333FF"/>
                          </a:solidFill>
                          <a:latin typeface="Arial" pitchFamily="34" charset="0"/>
                          <a:cs typeface="Arial" pitchFamily="34" charset="0"/>
                        </a:rPr>
                        <a:t>Ringgit</a:t>
                      </a:r>
                      <a:r>
                        <a:rPr lang="en-US" sz="1400" b="1" baseline="0" dirty="0" smtClean="0">
                          <a:solidFill>
                            <a:srgbClr val="3333FF"/>
                          </a:solidFill>
                          <a:latin typeface="Arial" pitchFamily="34" charset="0"/>
                          <a:cs typeface="Arial" pitchFamily="34" charset="0"/>
                        </a:rPr>
                        <a:t> P</a:t>
                      </a:r>
                      <a:r>
                        <a:rPr lang="en-US" sz="1400" b="1" dirty="0" smtClean="0">
                          <a:solidFill>
                            <a:srgbClr val="3333FF"/>
                          </a:solidFill>
                          <a:latin typeface="Arial" pitchFamily="34" charset="0"/>
                          <a:cs typeface="Arial" pitchFamily="34" charset="0"/>
                        </a:rPr>
                        <a:t>lus</a:t>
                      </a:r>
                      <a:endParaRPr lang="en-US" sz="1400" b="1" dirty="0" smtClean="0">
                        <a:solidFill>
                          <a:srgbClr val="3333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33FF"/>
                          </a:solidFill>
                        </a:rPr>
                        <a:t>Features</a:t>
                      </a:r>
                      <a:endParaRPr lang="en-MY" sz="14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33FF"/>
                          </a:solidFill>
                        </a:rPr>
                        <a:t>Duration</a:t>
                      </a:r>
                      <a:endParaRPr lang="en-MY" sz="14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33FF"/>
                          </a:solidFill>
                        </a:rPr>
                        <a:t>Rewards</a:t>
                      </a:r>
                      <a:endParaRPr lang="en-MY" sz="14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</a:tr>
              <a:tr h="537665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 plus promotions</a:t>
                      </a:r>
                      <a:endParaRPr lang="en-MY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via </a:t>
                      </a:r>
                      <a:r>
                        <a:rPr lang="en-MY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Approved &amp; disbursed FA </a:t>
                      </a:r>
                      <a:r>
                        <a:rPr lang="en-MY" sz="1400" b="0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20K</a:t>
                      </a:r>
                      <a:endParaRPr lang="en-MY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5th Dec  - 31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Jan 2018</a:t>
                      </a:r>
                      <a:endParaRPr lang="en-US" sz="14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RM50 Petrol Voucher</a:t>
                      </a:r>
                      <a:endParaRPr lang="en-MY" sz="1400" dirty="0" smtClean="0"/>
                    </a:p>
                  </a:txBody>
                  <a:tcPr anchor="ctr"/>
                </a:tc>
              </a:tr>
              <a:tr h="73896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 plus promotions</a:t>
                      </a:r>
                      <a:endParaRPr lang="en-MY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via </a:t>
                      </a:r>
                      <a:r>
                        <a:rPr lang="en-MY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Approved &amp; disbursed FA </a:t>
                      </a:r>
                      <a:r>
                        <a:rPr lang="en-MY" sz="1400" b="0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20K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06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 June’17  - 31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 Jan’ 18</a:t>
                      </a:r>
                      <a:endParaRPr lang="en-US" sz="14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RM100 Touch ’n Go Card</a:t>
                      </a:r>
                      <a:endParaRPr lang="en-MY" sz="1400" dirty="0" smtClean="0"/>
                    </a:p>
                  </a:txBody>
                  <a:tcPr anchor="ctr">
                    <a:noFill/>
                  </a:tcPr>
                </a:tc>
              </a:tr>
              <a:tr h="759056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 plus promotions</a:t>
                      </a:r>
                      <a:endParaRPr lang="en-MY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via </a:t>
                      </a:r>
                      <a:r>
                        <a:rPr lang="en-MY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FA:RM21K- RM150K Tenure 1 - 5yrs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20 Dec 2017 - 31 Mar 2018</a:t>
                      </a:r>
                      <a:endParaRPr lang="en-US" sz="14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RM200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/ RM400 </a:t>
                      </a:r>
                      <a:r>
                        <a:rPr lang="en-US" sz="1400" dirty="0" smtClean="0"/>
                        <a:t>Giant</a:t>
                      </a:r>
                      <a:r>
                        <a:rPr lang="en-US" sz="1400" baseline="0" dirty="0" smtClean="0"/>
                        <a:t> Voucher </a:t>
                      </a:r>
                      <a:endParaRPr lang="en-MY" sz="1400" dirty="0"/>
                    </a:p>
                  </a:txBody>
                  <a:tcPr anchor="ctr"/>
                </a:tc>
              </a:tr>
              <a:tr h="537665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 plus promotions</a:t>
                      </a:r>
                      <a:endParaRPr lang="en-MY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via </a:t>
                      </a:r>
                      <a:r>
                        <a:rPr lang="en-MY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FA:RM5K- RM150K.Tenure 2 - 5yrs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17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July 2018 – 31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Jan 2018</a:t>
                      </a:r>
                      <a:endParaRPr lang="en-US" sz="14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Philips Portable Speaker</a:t>
                      </a:r>
                      <a:endParaRPr lang="en-MY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46306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 plus promotions</a:t>
                      </a:r>
                      <a:endParaRPr lang="en-MY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via </a:t>
                      </a:r>
                      <a:r>
                        <a:rPr lang="en-MY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FA:RM4K- RM250K. Tenure 2 - 5yrs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Aug 2017 - 24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Mar 2018</a:t>
                      </a:r>
                      <a:endParaRPr lang="en-US" sz="14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Rates at 6.99% p.a. with complement RM50 Giant Gift Card</a:t>
                      </a:r>
                      <a:endParaRPr lang="en-MY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738962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 plus promotions</a:t>
                      </a:r>
                      <a:endParaRPr lang="en-MY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Apply &amp; disbursed for Min RM10K- RM150K,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Tenure 2- 8 years.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sz="14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Sept’</a:t>
                      </a:r>
                      <a:r>
                        <a:rPr lang="en-MY" sz="1400" b="0" dirty="0" smtClean="0">
                          <a:effectLst/>
                          <a:latin typeface="+mn-lt"/>
                        </a:rPr>
                        <a:t>17 –  31</a:t>
                      </a:r>
                      <a:r>
                        <a:rPr lang="en-MY" sz="1400" b="0" baseline="30000" dirty="0" smtClean="0">
                          <a:effectLst/>
                          <a:latin typeface="+mn-lt"/>
                        </a:rPr>
                        <a:t>st</a:t>
                      </a:r>
                      <a:r>
                        <a:rPr lang="en-MY" sz="1400" b="0" dirty="0" smtClean="0">
                          <a:effectLst/>
                          <a:latin typeface="+mn-lt"/>
                        </a:rPr>
                        <a:t> Mar 2018</a:t>
                      </a:r>
                      <a:endParaRPr lang="en-US" sz="14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SONY 5000mAh Power Bank. </a:t>
                      </a:r>
                      <a:endParaRPr lang="en-MY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59056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Ringgit plus promotions</a:t>
                      </a:r>
                      <a:endParaRPr lang="en-MY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Apply via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Ringgitplus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, FA: RM21K-RM150K. Tenure 1 – 7 years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Dec 2017  - 30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Apr 2018. </a:t>
                      </a:r>
                      <a:endParaRPr lang="en-US" sz="14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RM200</a:t>
                      </a:r>
                      <a:r>
                        <a:rPr lang="en-US" sz="1400" baseline="0" dirty="0" smtClean="0"/>
                        <a:t> / RM400 </a:t>
                      </a:r>
                      <a:r>
                        <a:rPr lang="en-US" sz="1400" dirty="0" smtClean="0"/>
                        <a:t>Giant</a:t>
                      </a:r>
                      <a:r>
                        <a:rPr lang="en-US" sz="1400" baseline="0" dirty="0" smtClean="0"/>
                        <a:t> Voucher </a:t>
                      </a:r>
                      <a:endParaRPr lang="en-MY" sz="1400" dirty="0"/>
                    </a:p>
                  </a:txBody>
                  <a:tcPr anchor="ctr">
                    <a:noFill/>
                  </a:tcPr>
                </a:tc>
              </a:tr>
              <a:tr h="720998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Ringgit plus promotions</a:t>
                      </a:r>
                      <a:endParaRPr lang="en-MY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Apply via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Ringgitplus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, FA: RM5K-RM250K. Tenure up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to 10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years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en-US" sz="14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4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Oct 2017 – 10 Oct 2018</a:t>
                      </a:r>
                      <a:endParaRPr lang="en-US" sz="14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RM50 Giant Voucher</a:t>
                      </a:r>
                      <a:endParaRPr lang="en-MY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4" y="1622698"/>
            <a:ext cx="135358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0" name="Picture 2" descr="C:\Users\A140223\Desktop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6" y="2276872"/>
            <a:ext cx="1260187" cy="4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8" y="2996952"/>
            <a:ext cx="1175638" cy="39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3573016"/>
            <a:ext cx="127523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4449251"/>
            <a:ext cx="1368153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4" y="1002147"/>
            <a:ext cx="1335951" cy="36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0" b="22365"/>
          <a:stretch/>
        </p:blipFill>
        <p:spPr bwMode="auto">
          <a:xfrm>
            <a:off x="189656" y="5155268"/>
            <a:ext cx="1378968" cy="5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5" y="5877272"/>
            <a:ext cx="145591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6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76200" y="76200"/>
            <a:ext cx="9525000" cy="49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Personal Financing </a:t>
            </a:r>
            <a:r>
              <a:rPr lang="en-US" sz="1600" dirty="0">
                <a:solidFill>
                  <a:srgbClr val="0000FF"/>
                </a:solidFill>
              </a:rPr>
              <a:t>(Risk Category: Market Risk: New &amp; existing campaign)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32424"/>
              </p:ext>
            </p:extLst>
          </p:nvPr>
        </p:nvGraphicFramePr>
        <p:xfrm>
          <a:off x="56456" y="522700"/>
          <a:ext cx="9829800" cy="618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97"/>
                <a:gridCol w="4621227"/>
                <a:gridCol w="4213176"/>
              </a:tblGrid>
              <a:tr h="761950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Campaign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u="none" dirty="0" smtClean="0">
                          <a:solidFill>
                            <a:schemeClr val="tx1"/>
                          </a:solidFill>
                          <a:effectLst/>
                        </a:rPr>
                        <a:t>Alliance Bank</a:t>
                      </a:r>
                      <a:endParaRPr lang="en-MY" sz="1300" b="1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MY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4390">
                <a:tc>
                  <a:txBody>
                    <a:bodyPr/>
                    <a:lstStyle/>
                    <a:p>
                      <a:pPr algn="l"/>
                      <a:r>
                        <a:rPr lang="en-MY" sz="115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rewards</a:t>
                      </a:r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Eligibility:</a:t>
                      </a:r>
                      <a:r>
                        <a:rPr lang="en-US" sz="1250" b="1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to all customers who applied via Ringgit plus website.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income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RM 3K monthly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 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RM5,000 - RM150,000.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Tenure :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12- 84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Campaign Durations: 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5th Dec  - 31</a:t>
                      </a:r>
                      <a:r>
                        <a:rPr lang="en-US" sz="12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Jan 2018</a:t>
                      </a: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Rewards:</a:t>
                      </a:r>
                    </a:p>
                    <a:p>
                      <a:r>
                        <a:rPr lang="en-MY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RM50 Petrol </a:t>
                      </a:r>
                      <a:r>
                        <a:rPr lang="en-MY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Voucher for Approved </a:t>
                      </a:r>
                      <a:r>
                        <a:rPr lang="en-MY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Successfully disbursed loan exclusively for online application at Ringgit plus website</a:t>
                      </a:r>
                      <a:r>
                        <a:rPr lang="en-MY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50" b="1" u="sng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256">
                <a:tc>
                  <a:txBody>
                    <a:bodyPr/>
                    <a:lstStyle/>
                    <a:p>
                      <a:pPr algn="l"/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u="non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Standard Chartered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1" u="sng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rewards</a:t>
                      </a:r>
                      <a:endParaRPr lang="en-US" sz="115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b="1" dirty="0" smtClean="0"/>
                        <a:t>Eligibility :</a:t>
                      </a:r>
                    </a:p>
                    <a:p>
                      <a:endParaRPr lang="en-US" sz="800" b="1" dirty="0" smtClean="0"/>
                    </a:p>
                    <a:p>
                      <a:r>
                        <a:rPr lang="en-US" sz="1250" b="0" dirty="0" smtClean="0"/>
                        <a:t>Open to New to bank customers.</a:t>
                      </a:r>
                      <a:r>
                        <a:rPr lang="en-US" sz="1250" b="0" baseline="0" dirty="0" smtClean="0"/>
                        <a:t> Apply for SC </a:t>
                      </a:r>
                      <a:r>
                        <a:rPr lang="en-US" sz="1250" b="0" baseline="0" dirty="0" err="1" smtClean="0"/>
                        <a:t>CashOne</a:t>
                      </a:r>
                      <a:r>
                        <a:rPr lang="en-US" sz="1250" b="0" baseline="0" dirty="0" smtClean="0"/>
                        <a:t> via online and Successfully disbursed. Personal Loan FA: up to 250K, Tenure : 5 years.</a:t>
                      </a:r>
                    </a:p>
                    <a:p>
                      <a:endParaRPr lang="en-US" sz="125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Campaign Durations: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Application 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</a:t>
                      </a:r>
                      <a:r>
                        <a:rPr lang="en-US" sz="12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Aug 2017 until 24</a:t>
                      </a:r>
                      <a:r>
                        <a:rPr lang="en-US" sz="12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Mar 2018,</a:t>
                      </a:r>
                      <a:r>
                        <a:rPr lang="en-US" sz="1250" u="none" baseline="0" dirty="0" smtClean="0"/>
                        <a:t> </a:t>
                      </a:r>
                      <a:r>
                        <a:rPr lang="en-US" sz="1250" u="none" baseline="0" dirty="0" smtClean="0"/>
                        <a:t>Disburse by </a:t>
                      </a:r>
                      <a:r>
                        <a:rPr lang="en-US" sz="1250" u="none" baseline="0" dirty="0" smtClean="0"/>
                        <a:t>30</a:t>
                      </a:r>
                      <a:r>
                        <a:rPr lang="en-US" sz="1250" u="none" baseline="30000" dirty="0" smtClean="0"/>
                        <a:t>th</a:t>
                      </a:r>
                      <a:r>
                        <a:rPr lang="en-US" sz="1250" u="none" baseline="0" dirty="0" smtClean="0"/>
                        <a:t> Apr 2018.</a:t>
                      </a:r>
                      <a:endParaRPr lang="en-US" sz="1250" u="non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dirty="0" smtClean="0"/>
                    </a:p>
                    <a:p>
                      <a:r>
                        <a:rPr lang="en-US" sz="1250" b="1" dirty="0" smtClean="0"/>
                        <a:t>Rewards:</a:t>
                      </a:r>
                    </a:p>
                    <a:p>
                      <a:r>
                        <a:rPr lang="en-US" sz="1250" b="0" dirty="0" smtClean="0"/>
                        <a:t>RM 50 Giant Gift Card</a:t>
                      </a:r>
                      <a:endParaRPr lang="en-US" sz="1250" b="0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7" r="1495" b="39045"/>
          <a:stretch/>
        </p:blipFill>
        <p:spPr bwMode="auto">
          <a:xfrm>
            <a:off x="1163688" y="4365104"/>
            <a:ext cx="443738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340768"/>
            <a:ext cx="453650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5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76200" y="76200"/>
            <a:ext cx="9525000" cy="49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Personal Financing </a:t>
            </a:r>
            <a:r>
              <a:rPr lang="en-US" sz="1600" dirty="0">
                <a:solidFill>
                  <a:srgbClr val="0000FF"/>
                </a:solidFill>
              </a:rPr>
              <a:t>(Risk Category: Market Risk: New &amp; existing campaign)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12813"/>
              </p:ext>
            </p:extLst>
          </p:nvPr>
        </p:nvGraphicFramePr>
        <p:xfrm>
          <a:off x="19744" y="584484"/>
          <a:ext cx="9829800" cy="616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97"/>
                <a:gridCol w="4775235"/>
                <a:gridCol w="4059168"/>
              </a:tblGrid>
              <a:tr h="572629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Campaign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Easy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by RHB - 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Easy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300" b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Pinjaman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300" b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Ekspres</a:t>
                      </a:r>
                      <a:endParaRPr lang="en-US" sz="13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MY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054">
                <a:tc>
                  <a:txBody>
                    <a:bodyPr/>
                    <a:lstStyle/>
                    <a:p>
                      <a:pPr algn="l"/>
                      <a:r>
                        <a:rPr lang="en-MY" sz="115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rewards</a:t>
                      </a:r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Eligibility: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u="non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Open to all customers</a:t>
                      </a:r>
                      <a:r>
                        <a:rPr lang="en-US" sz="13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who applied via Ringgit plus website and submit the application at any RHB Easy Branch during the campaign period, and are then </a:t>
                      </a:r>
                      <a:r>
                        <a:rPr lang="en-US" sz="13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subsequently approved </a:t>
                      </a:r>
                      <a:r>
                        <a:rPr lang="en-US" sz="13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and disbursed.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Campaign Durations: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20 Dec 2017 - 31 Mar 2018.</a:t>
                      </a:r>
                      <a:endParaRPr lang="en-US" sz="13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Rewards: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RM21,000 – RM30,000 Get RM200 Giant Voucher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RM31,000 – RM150,000 </a:t>
                      </a:r>
                      <a:r>
                        <a:rPr lang="en-US" sz="13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Get RM400 Giant Voucher</a:t>
                      </a:r>
                      <a:endParaRPr lang="en-US" sz="13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420">
                <a:tc>
                  <a:txBody>
                    <a:bodyPr/>
                    <a:lstStyle/>
                    <a:p>
                      <a:pPr algn="l"/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u="non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Citibank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17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rewards</a:t>
                      </a:r>
                      <a:endParaRPr lang="en-US" sz="115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Eligibility: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u="non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Apply Personal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Loan via online at </a:t>
                      </a:r>
                      <a:r>
                        <a:rPr lang="en-US" sz="125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Ringgitplus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website and subsequently  approved and disbursed.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 : RM5K- RM150K.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Tenure : 2 - 5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 </a:t>
                      </a:r>
                      <a:endParaRPr lang="en-US" sz="125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Campaign Durations: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17</a:t>
                      </a:r>
                      <a:r>
                        <a:rPr lang="en-US" sz="12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July 2018 – 31</a:t>
                      </a:r>
                      <a:r>
                        <a:rPr lang="en-US" sz="12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Jan 2018. Latest by 28</a:t>
                      </a:r>
                      <a:r>
                        <a:rPr lang="en-US" sz="12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Feb 2018.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Rewards: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Philips Portable Speaker </a:t>
                      </a:r>
                      <a:endParaRPr lang="en-MY" sz="12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196752"/>
            <a:ext cx="468917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0" y="4293096"/>
            <a:ext cx="468917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76200" y="76200"/>
            <a:ext cx="9525000" cy="49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Personal Financing </a:t>
            </a:r>
            <a:r>
              <a:rPr lang="en-US" sz="1600" dirty="0">
                <a:solidFill>
                  <a:srgbClr val="0000FF"/>
                </a:solidFill>
              </a:rPr>
              <a:t>(Risk Category: Market Risk: New &amp; existing campaign)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46428"/>
              </p:ext>
            </p:extLst>
          </p:nvPr>
        </p:nvGraphicFramePr>
        <p:xfrm>
          <a:off x="60152" y="569285"/>
          <a:ext cx="9717384" cy="602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13"/>
                <a:gridCol w="4720624"/>
                <a:gridCol w="4012747"/>
              </a:tblGrid>
              <a:tr h="501318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Campaign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HSBC </a:t>
                      </a:r>
                      <a:r>
                        <a:rPr lang="en-US" sz="13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Amanah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Personal Financing - </a:t>
                      </a:r>
                      <a:r>
                        <a:rPr lang="en-US" sz="1300" b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lang="en-US" sz="13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MY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3043">
                <a:tc rowSpan="3">
                  <a:txBody>
                    <a:bodyPr/>
                    <a:lstStyle/>
                    <a:p>
                      <a:pPr algn="l"/>
                      <a:r>
                        <a:rPr lang="en-MY" sz="115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rewards</a:t>
                      </a:r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Eligibility:</a:t>
                      </a:r>
                      <a:r>
                        <a:rPr lang="en-US" sz="1250" b="1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to customers apply online via Ringgit plus website and are subsequently approved and receive financing for more than RM20,000.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Customer : Minimum income 5K.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Existing  Customer : Minimum income 3K.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  RM6,000 - RM150,000, Tenure up to 7 years to entitle for (profit rate) 8.75% p.a.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Campaign Durations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: 06</a:t>
                      </a:r>
                      <a:r>
                        <a:rPr lang="en-US" sz="12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 June’17  - 31</a:t>
                      </a:r>
                      <a:r>
                        <a:rPr lang="en-US" sz="12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Jan’ 18. </a:t>
                      </a: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Rewards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:</a:t>
                      </a:r>
                    </a:p>
                    <a:p>
                      <a:r>
                        <a:rPr lang="en-MY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 </a:t>
                      </a:r>
                      <a:r>
                        <a:rPr lang="en-MY" sz="1250" b="0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MY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20K Approved &amp; Disbursed : RM100 Touch ‘n Go Card</a:t>
                      </a:r>
                      <a:endParaRPr lang="en-US" sz="1250" b="1" u="sng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698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300" b="1" dirty="0" smtClean="0"/>
                        <a:t>Al </a:t>
                      </a:r>
                      <a:r>
                        <a:rPr lang="en-MY" sz="1300" b="1" dirty="0" err="1" smtClean="0"/>
                        <a:t>Rajhi</a:t>
                      </a:r>
                      <a:r>
                        <a:rPr lang="en-MY" sz="1300" b="1" dirty="0" smtClean="0"/>
                        <a:t> Personal Financing-I</a:t>
                      </a:r>
                      <a:endParaRPr lang="en-MY" sz="13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MY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5007">
                <a:tc vMerge="1">
                  <a:txBody>
                    <a:bodyPr/>
                    <a:lstStyle/>
                    <a:p>
                      <a:pPr algn="l"/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Eligibility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250" b="0" u="non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Apply Personal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Financing via online at </a:t>
                      </a:r>
                      <a:r>
                        <a:rPr lang="en-US" sz="125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Ringgitplus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website and subsequently approved and disbursed.</a:t>
                      </a:r>
                    </a:p>
                    <a:p>
                      <a:endParaRPr lang="en-US" sz="12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Mechanics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Financing amount : RM10,000 –RM150,000. Tenure : 2 -8 years</a:t>
                      </a:r>
                    </a:p>
                    <a:p>
                      <a:endParaRPr lang="en-US" sz="12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Campaign Period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18</a:t>
                      </a:r>
                      <a:r>
                        <a:rPr lang="en-US" sz="125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Sept’</a:t>
                      </a:r>
                      <a:r>
                        <a:rPr lang="en-MY" sz="1250" b="0" dirty="0" smtClean="0">
                          <a:effectLst/>
                          <a:latin typeface="+mn-lt"/>
                        </a:rPr>
                        <a:t>17 – </a:t>
                      </a:r>
                      <a:r>
                        <a:rPr lang="en-MY" sz="1250" b="0" dirty="0" smtClean="0">
                          <a:effectLst/>
                          <a:latin typeface="+mn-lt"/>
                        </a:rPr>
                        <a:t> 31</a:t>
                      </a:r>
                      <a:r>
                        <a:rPr lang="en-MY" sz="1250" b="0" baseline="30000" dirty="0" smtClean="0">
                          <a:effectLst/>
                          <a:latin typeface="+mn-lt"/>
                        </a:rPr>
                        <a:t>st</a:t>
                      </a:r>
                      <a:r>
                        <a:rPr lang="en-MY" sz="1250" b="0" dirty="0" smtClean="0">
                          <a:effectLst/>
                          <a:latin typeface="+mn-lt"/>
                        </a:rPr>
                        <a:t> Mar 2018.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Disbursement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31</a:t>
                      </a:r>
                      <a:r>
                        <a:rPr lang="en-US" sz="125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May’18</a:t>
                      </a:r>
                      <a:endParaRPr lang="en-US" sz="12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Rewards </a:t>
                      </a: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:</a:t>
                      </a:r>
                      <a:r>
                        <a:rPr lang="en-US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2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SONY 5000mAh Power Bank.</a:t>
                      </a:r>
                      <a:endParaRPr lang="en-US" sz="12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78150"/>
            <a:ext cx="4560328" cy="261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4293096"/>
            <a:ext cx="453650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4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76200" y="76200"/>
            <a:ext cx="9525000" cy="49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Personal Financing </a:t>
            </a:r>
            <a:r>
              <a:rPr lang="en-US" sz="1600" dirty="0">
                <a:solidFill>
                  <a:srgbClr val="0000FF"/>
                </a:solidFill>
              </a:rPr>
              <a:t>(Risk Category: Market Risk: New &amp; existing campaign)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35885"/>
              </p:ext>
            </p:extLst>
          </p:nvPr>
        </p:nvGraphicFramePr>
        <p:xfrm>
          <a:off x="56456" y="581780"/>
          <a:ext cx="9829800" cy="601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97"/>
                <a:gridCol w="4693235"/>
                <a:gridCol w="4141168"/>
              </a:tblGrid>
              <a:tr h="977147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Campaign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RHB Personal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Financing</a:t>
                      </a:r>
                      <a:endParaRPr lang="en-US" sz="13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MY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8059">
                <a:tc rowSpan="2">
                  <a:txBody>
                    <a:bodyPr/>
                    <a:lstStyle/>
                    <a:p>
                      <a:pPr algn="l"/>
                      <a:r>
                        <a:rPr lang="en-MY" sz="115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rewards</a:t>
                      </a:r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Eligibility :</a:t>
                      </a:r>
                      <a:r>
                        <a:rPr lang="en-US" sz="1150" b="1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to all customers apply online via Ringgit plus website and are subsequently approved and disbursed. FA  RM21,000 - RM150,000. Tenure 1-7 years.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Campaign </a:t>
                      </a:r>
                      <a:r>
                        <a:rPr lang="en-US" sz="11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Durations : </a:t>
                      </a:r>
                      <a:r>
                        <a:rPr lang="en-US" sz="11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  <a:r>
                        <a:rPr lang="en-US" sz="11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1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Dec 2017  - 30</a:t>
                      </a:r>
                      <a:r>
                        <a:rPr lang="en-US" sz="11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1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Apr 2018. Disbursement by 30</a:t>
                      </a:r>
                      <a:r>
                        <a:rPr lang="en-US" sz="11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1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June 2018.</a:t>
                      </a:r>
                      <a:endParaRPr lang="en-US" sz="11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Rewards: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1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RM21,000 – RM30,000 Get RM200 Giant Voucher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RM31,000 – RM150,000 Get </a:t>
                      </a:r>
                      <a:r>
                        <a:rPr 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RM400 Giant Voucher</a:t>
                      </a:r>
                      <a:endParaRPr lang="en-US" sz="12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365">
                <a:tc vMerge="1">
                  <a:txBody>
                    <a:bodyPr/>
                    <a:lstStyle/>
                    <a:p>
                      <a:pPr algn="l"/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Eligibility :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to all customers apply online via Ringgit plus website and are subsequently approved and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disbursed.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 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RM5,000 –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RM250,000.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Tenure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- 10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Campaign Durations </a:t>
                      </a:r>
                      <a:r>
                        <a:rPr 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: 10</a:t>
                      </a:r>
                      <a:r>
                        <a:rPr lang="en-US" sz="12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</a:t>
                      </a:r>
                      <a:r>
                        <a:rPr 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Oct 2017 – 10 Oct 2018, Approved and Successfully disbursed by 31</a:t>
                      </a:r>
                      <a:r>
                        <a:rPr lang="en-US" sz="120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Nov 2018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Rewards: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RM50 Giant Voucher. </a:t>
                      </a:r>
                      <a:endParaRPr lang="en-US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2" y="4293096"/>
            <a:ext cx="455409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41" y="1556792"/>
            <a:ext cx="457664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8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76200" y="76200"/>
            <a:ext cx="9525000" cy="49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Personal Financing </a:t>
            </a:r>
            <a:r>
              <a:rPr lang="en-US" sz="1600" dirty="0">
                <a:solidFill>
                  <a:srgbClr val="0000FF"/>
                </a:solidFill>
              </a:rPr>
              <a:t>(Risk Category: Market Risk: New &amp; existing campaign)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00357"/>
              </p:ext>
            </p:extLst>
          </p:nvPr>
        </p:nvGraphicFramePr>
        <p:xfrm>
          <a:off x="56456" y="581780"/>
          <a:ext cx="9829800" cy="385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97"/>
                <a:gridCol w="4693235"/>
                <a:gridCol w="4141168"/>
              </a:tblGrid>
              <a:tr h="977147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Campaign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JCL</a:t>
                      </a:r>
                      <a:endParaRPr lang="en-US" sz="13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MY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8185">
                <a:tc>
                  <a:txBody>
                    <a:bodyPr/>
                    <a:lstStyle/>
                    <a:p>
                      <a:pPr algn="l"/>
                      <a:r>
                        <a:rPr lang="en-MY" sz="115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Ringgitplus</a:t>
                      </a:r>
                      <a:r>
                        <a:rPr lang="en-MY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rewards</a:t>
                      </a:r>
                      <a:endParaRPr lang="en-US" sz="11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1" u="sng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Eligibility :</a:t>
                      </a:r>
                      <a:r>
                        <a:rPr lang="en-US" sz="1150" b="1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to all customers apply online via Ringgit plus website and are subsequently approved and 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disbursed by JCL 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  :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RM500 – RM 50,000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1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Tenure :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1 - 5 </a:t>
                      </a:r>
                      <a:r>
                        <a:rPr lang="en-US" sz="11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Campaign </a:t>
                      </a:r>
                      <a:r>
                        <a:rPr lang="en-US" sz="11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Durations : </a:t>
                      </a:r>
                      <a:r>
                        <a:rPr lang="en-US" sz="11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10Aug 2017 – 31</a:t>
                      </a:r>
                      <a:r>
                        <a:rPr lang="en-US" sz="11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1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Jan 2018. Approved by JCL by 1</a:t>
                      </a:r>
                      <a:r>
                        <a:rPr lang="en-US" sz="1150" b="0" u="none" baseline="300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st</a:t>
                      </a:r>
                      <a:r>
                        <a:rPr lang="en-US" sz="11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Mar 2018</a:t>
                      </a: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Rewards: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u="none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RM30 AEON Voucher </a:t>
                      </a:r>
                      <a:endParaRPr lang="en-US" sz="1250" b="0" u="none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700808"/>
            <a:ext cx="460851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1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5"/>
          <p:cNvSpPr txBox="1">
            <a:spLocks noChangeArrowheads="1"/>
          </p:cNvSpPr>
          <p:nvPr/>
        </p:nvSpPr>
        <p:spPr bwMode="auto">
          <a:xfrm>
            <a:off x="152400" y="2057400"/>
            <a:ext cx="9525000" cy="10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6500" dirty="0" smtClean="0"/>
              <a:t>Market Analysis</a:t>
            </a:r>
            <a:endParaRPr lang="en-US" sz="6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9525" algn="ctr">
          <a:solidFill>
            <a:schemeClr val="tx1"/>
          </a:solidFill>
          <a:round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ja-JP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reen circle">
  <a:themeElements>
    <a:clrScheme name="Green circ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 circ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ja-JP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ja-JP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Green circ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irc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irc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irc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irc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irc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irc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irc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irc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irc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irc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irc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57646</TotalTime>
  <Words>2493</Words>
  <Application>Microsoft Office PowerPoint</Application>
  <PresentationFormat>A4 Paper (210x297 mm)</PresentationFormat>
  <Paragraphs>584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1_標準デザイン</vt:lpstr>
      <vt:lpstr>Green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Vins Sarvindrann</dc:creator>
  <cp:lastModifiedBy>Sarvindran Nair A/L Krishnan Kutty (HQ-CCG-MPD)</cp:lastModifiedBy>
  <cp:revision>1698</cp:revision>
  <cp:lastPrinted>2017-06-30T04:20:28Z</cp:lastPrinted>
  <dcterms:created xsi:type="dcterms:W3CDTF">2011-03-08T07:12:48Z</dcterms:created>
  <dcterms:modified xsi:type="dcterms:W3CDTF">2018-01-08T09:32:55Z</dcterms:modified>
</cp:coreProperties>
</file>