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1818" r:id="rId2"/>
    <p:sldId id="1880" r:id="rId3"/>
    <p:sldId id="1915" r:id="rId4"/>
    <p:sldId id="1920" r:id="rId5"/>
    <p:sldId id="1902" r:id="rId6"/>
    <p:sldId id="1926" r:id="rId7"/>
    <p:sldId id="1898" r:id="rId8"/>
    <p:sldId id="1929" r:id="rId9"/>
    <p:sldId id="1930" r:id="rId10"/>
    <p:sldId id="1931" r:id="rId11"/>
    <p:sldId id="1932" r:id="rId12"/>
    <p:sldId id="1934" r:id="rId13"/>
    <p:sldId id="1933" r:id="rId14"/>
    <p:sldId id="1884" r:id="rId15"/>
  </p:sldIdLst>
  <p:sldSz cx="24377650" cy="13716000"/>
  <p:notesSz cx="7099300" cy="10234613"/>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41B31"/>
    <a:srgbClr val="AA72D4"/>
    <a:srgbClr val="FF3BFF"/>
    <a:srgbClr val="FFCCFF"/>
    <a:srgbClr val="FFEBFF"/>
    <a:srgbClr val="0000FF"/>
    <a:srgbClr val="CCFFFF"/>
    <a:srgbClr val="FFFF66"/>
    <a:srgbClr val="FF9B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9" autoAdjust="0"/>
    <p:restoredTop sz="99409" autoAdjust="0"/>
  </p:normalViewPr>
  <p:slideViewPr>
    <p:cSldViewPr snapToGrid="0" snapToObjects="1">
      <p:cViewPr>
        <p:scale>
          <a:sx n="40" d="100"/>
          <a:sy n="40" d="100"/>
        </p:scale>
        <p:origin x="-234" y="-660"/>
      </p:cViewPr>
      <p:guideLst>
        <p:guide orient="horz" pos="8134"/>
        <p:guide orient="horz" pos="508"/>
        <p:guide pos="7680"/>
        <p:guide pos="14240"/>
        <p:guide pos="1100"/>
      </p:guideLst>
    </p:cSldViewPr>
  </p:slideViewPr>
  <p:notesTextViewPr>
    <p:cViewPr>
      <p:scale>
        <a:sx n="100" d="100"/>
        <a:sy n="100" d="100"/>
      </p:scale>
      <p:origin x="0" y="0"/>
    </p:cViewPr>
  </p:notesTextViewPr>
  <p:sorterViewPr>
    <p:cViewPr>
      <p:scale>
        <a:sx n="29" d="100"/>
        <a:sy n="2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Calibri Light"/>
              </a:defRPr>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Calibri Light"/>
              </a:defRPr>
            </a:lvl1pPr>
          </a:lstStyle>
          <a:p>
            <a:fld id="{EFC10EE1-B198-C942-8235-326C972CBB30}" type="datetimeFigureOut">
              <a:rPr lang="en-US" smtClean="0"/>
              <a:pPr/>
              <a:t>12/8/2017</a:t>
            </a:fld>
            <a:endParaRPr lang="en-US" dirty="0"/>
          </a:p>
        </p:txBody>
      </p:sp>
      <p:sp>
        <p:nvSpPr>
          <p:cNvPr id="4" name="Slide Image Placeholder 3"/>
          <p:cNvSpPr>
            <a:spLocks noGrp="1" noRot="1" noChangeAspect="1"/>
          </p:cNvSpPr>
          <p:nvPr>
            <p:ph type="sldImg" idx="2"/>
          </p:nvPr>
        </p:nvSpPr>
        <p:spPr>
          <a:xfrm>
            <a:off x="141288" y="768350"/>
            <a:ext cx="6816725"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Calibri Light"/>
              </a:defRPr>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pPr/>
              <a:t>1</a:t>
            </a:fld>
            <a:endParaRPr lang="en-US" dirty="0"/>
          </a:p>
        </p:txBody>
      </p:sp>
    </p:spTree>
    <p:extLst>
      <p:ext uri="{BB962C8B-B14F-4D97-AF65-F5344CB8AC3E}">
        <p14:creationId xmlns:p14="http://schemas.microsoft.com/office/powerpoint/2010/main" val="371837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73651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 Layout 2">
    <p:spTree>
      <p:nvGrpSpPr>
        <p:cNvPr id="1" name=""/>
        <p:cNvGrpSpPr/>
        <p:nvPr/>
      </p:nvGrpSpPr>
      <p:grpSpPr>
        <a:xfrm>
          <a:off x="0" y="0"/>
          <a:ext cx="0" cy="0"/>
          <a:chOff x="0" y="0"/>
          <a:chExt cx="0" cy="0"/>
        </a:xfrm>
      </p:grpSpPr>
      <p:sp>
        <p:nvSpPr>
          <p:cNvPr id="23" name="Picture Placeholder 13"/>
          <p:cNvSpPr>
            <a:spLocks noGrp="1"/>
          </p:cNvSpPr>
          <p:nvPr>
            <p:ph type="pic" sz="quarter" idx="43"/>
          </p:nvPr>
        </p:nvSpPr>
        <p:spPr>
          <a:xfrm>
            <a:off x="5246217" y="6126945"/>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27" name="Picture Placeholder 13"/>
          <p:cNvSpPr>
            <a:spLocks noGrp="1"/>
          </p:cNvSpPr>
          <p:nvPr>
            <p:ph type="pic" sz="quarter" idx="44"/>
          </p:nvPr>
        </p:nvSpPr>
        <p:spPr>
          <a:xfrm>
            <a:off x="8278293" y="6126945"/>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28" name="Picture Placeholder 13"/>
          <p:cNvSpPr>
            <a:spLocks noGrp="1"/>
          </p:cNvSpPr>
          <p:nvPr>
            <p:ph type="pic" sz="quarter" idx="45"/>
          </p:nvPr>
        </p:nvSpPr>
        <p:spPr>
          <a:xfrm>
            <a:off x="2214141" y="6126945"/>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29" name="Picture Placeholder 13"/>
          <p:cNvSpPr>
            <a:spLocks noGrp="1"/>
          </p:cNvSpPr>
          <p:nvPr>
            <p:ph type="pic" sz="quarter" idx="46"/>
          </p:nvPr>
        </p:nvSpPr>
        <p:spPr>
          <a:xfrm>
            <a:off x="5246217" y="8905351"/>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30" name="Picture Placeholder 13"/>
          <p:cNvSpPr>
            <a:spLocks noGrp="1"/>
          </p:cNvSpPr>
          <p:nvPr>
            <p:ph type="pic" sz="quarter" idx="47"/>
          </p:nvPr>
        </p:nvSpPr>
        <p:spPr>
          <a:xfrm>
            <a:off x="8278293" y="8905351"/>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31" name="Picture Placeholder 13"/>
          <p:cNvSpPr>
            <a:spLocks noGrp="1"/>
          </p:cNvSpPr>
          <p:nvPr>
            <p:ph type="pic" sz="quarter" idx="48"/>
          </p:nvPr>
        </p:nvSpPr>
        <p:spPr>
          <a:xfrm>
            <a:off x="2214141" y="8905351"/>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32" name="Picture Placeholder 13"/>
          <p:cNvSpPr>
            <a:spLocks noGrp="1"/>
          </p:cNvSpPr>
          <p:nvPr>
            <p:ph type="pic" sz="quarter" idx="49"/>
          </p:nvPr>
        </p:nvSpPr>
        <p:spPr>
          <a:xfrm>
            <a:off x="5246217" y="3348539"/>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33" name="Picture Placeholder 13"/>
          <p:cNvSpPr>
            <a:spLocks noGrp="1"/>
          </p:cNvSpPr>
          <p:nvPr>
            <p:ph type="pic" sz="quarter" idx="50"/>
          </p:nvPr>
        </p:nvSpPr>
        <p:spPr>
          <a:xfrm>
            <a:off x="8278293" y="3348539"/>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34" name="Picture Placeholder 13"/>
          <p:cNvSpPr>
            <a:spLocks noGrp="1"/>
          </p:cNvSpPr>
          <p:nvPr>
            <p:ph type="pic" sz="quarter" idx="51"/>
          </p:nvPr>
        </p:nvSpPr>
        <p:spPr>
          <a:xfrm>
            <a:off x="2214141" y="3348539"/>
            <a:ext cx="3032076" cy="2778406"/>
          </a:xfrm>
          <a:effectLst/>
        </p:spPr>
        <p:txBody>
          <a:bodyPr>
            <a:normAutofit/>
          </a:bodyPr>
          <a:lstStyle>
            <a:lvl1pPr marL="0" indent="0">
              <a:buNone/>
              <a:defRPr sz="25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07141440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f Layout 3">
    <p:spTree>
      <p:nvGrpSpPr>
        <p:cNvPr id="1" name=""/>
        <p:cNvGrpSpPr/>
        <p:nvPr/>
      </p:nvGrpSpPr>
      <p:grpSpPr>
        <a:xfrm>
          <a:off x="0" y="0"/>
          <a:ext cx="0" cy="0"/>
          <a:chOff x="0" y="0"/>
          <a:chExt cx="0" cy="0"/>
        </a:xfrm>
      </p:grpSpPr>
      <p:sp>
        <p:nvSpPr>
          <p:cNvPr id="11" name="Picture Placeholder 13"/>
          <p:cNvSpPr>
            <a:spLocks noGrp="1" noChangeAspect="1"/>
          </p:cNvSpPr>
          <p:nvPr>
            <p:ph type="pic" sz="quarter" idx="23" hasCustomPrompt="1"/>
          </p:nvPr>
        </p:nvSpPr>
        <p:spPr>
          <a:xfrm>
            <a:off x="16506123" y="6193576"/>
            <a:ext cx="2653195" cy="2651504"/>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
        <p:nvSpPr>
          <p:cNvPr id="12" name="Picture Placeholder 13"/>
          <p:cNvSpPr>
            <a:spLocks noGrp="1" noChangeAspect="1"/>
          </p:cNvSpPr>
          <p:nvPr>
            <p:ph type="pic" sz="quarter" idx="24" hasCustomPrompt="1"/>
          </p:nvPr>
        </p:nvSpPr>
        <p:spPr>
          <a:xfrm>
            <a:off x="15045845" y="3608912"/>
            <a:ext cx="2653195" cy="2651504"/>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
        <p:nvSpPr>
          <p:cNvPr id="13" name="Picture Placeholder 13"/>
          <p:cNvSpPr>
            <a:spLocks noGrp="1" noChangeAspect="1"/>
          </p:cNvSpPr>
          <p:nvPr>
            <p:ph type="pic" sz="quarter" idx="25" hasCustomPrompt="1"/>
          </p:nvPr>
        </p:nvSpPr>
        <p:spPr>
          <a:xfrm>
            <a:off x="17966400" y="3608912"/>
            <a:ext cx="2653195" cy="2651504"/>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
        <p:nvSpPr>
          <p:cNvPr id="14" name="Picture Placeholder 13"/>
          <p:cNvSpPr>
            <a:spLocks noGrp="1" noChangeAspect="1"/>
          </p:cNvSpPr>
          <p:nvPr>
            <p:ph type="pic" sz="quarter" idx="26" hasCustomPrompt="1"/>
          </p:nvPr>
        </p:nvSpPr>
        <p:spPr>
          <a:xfrm>
            <a:off x="19359837" y="6193576"/>
            <a:ext cx="2653195" cy="2651504"/>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
        <p:nvSpPr>
          <p:cNvPr id="15" name="Picture Placeholder 13"/>
          <p:cNvSpPr>
            <a:spLocks noGrp="1" noChangeAspect="1"/>
          </p:cNvSpPr>
          <p:nvPr>
            <p:ph type="pic" sz="quarter" idx="27" hasCustomPrompt="1"/>
          </p:nvPr>
        </p:nvSpPr>
        <p:spPr>
          <a:xfrm>
            <a:off x="17966400" y="8778240"/>
            <a:ext cx="2653195" cy="2651504"/>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
        <p:nvSpPr>
          <p:cNvPr id="16" name="Picture Placeholder 13"/>
          <p:cNvSpPr>
            <a:spLocks noGrp="1" noChangeAspect="1"/>
          </p:cNvSpPr>
          <p:nvPr>
            <p:ph type="pic" sz="quarter" idx="28" hasCustomPrompt="1"/>
          </p:nvPr>
        </p:nvSpPr>
        <p:spPr>
          <a:xfrm>
            <a:off x="13652407" y="6193576"/>
            <a:ext cx="2653195" cy="2651504"/>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
        <p:nvSpPr>
          <p:cNvPr id="17" name="Picture Placeholder 13"/>
          <p:cNvSpPr>
            <a:spLocks noGrp="1" noChangeAspect="1"/>
          </p:cNvSpPr>
          <p:nvPr>
            <p:ph type="pic" sz="quarter" idx="29" hasCustomPrompt="1"/>
          </p:nvPr>
        </p:nvSpPr>
        <p:spPr>
          <a:xfrm>
            <a:off x="15045845" y="8778240"/>
            <a:ext cx="2653195" cy="2651504"/>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Tree>
    <p:extLst>
      <p:ext uri="{BB962C8B-B14F-4D97-AF65-F5344CB8AC3E}">
        <p14:creationId xmlns:p14="http://schemas.microsoft.com/office/powerpoint/2010/main" val="229992042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With Half Image">
    <p:spTree>
      <p:nvGrpSpPr>
        <p:cNvPr id="1" name=""/>
        <p:cNvGrpSpPr/>
        <p:nvPr/>
      </p:nvGrpSpPr>
      <p:grpSpPr>
        <a:xfrm>
          <a:off x="0" y="0"/>
          <a:ext cx="0" cy="0"/>
          <a:chOff x="0" y="0"/>
          <a:chExt cx="0" cy="0"/>
        </a:xfrm>
      </p:grpSpPr>
      <p:sp>
        <p:nvSpPr>
          <p:cNvPr id="6" name="Picture Placeholder 10"/>
          <p:cNvSpPr>
            <a:spLocks noGrp="1"/>
          </p:cNvSpPr>
          <p:nvPr>
            <p:ph type="pic" sz="quarter" idx="30"/>
          </p:nvPr>
        </p:nvSpPr>
        <p:spPr>
          <a:xfrm>
            <a:off x="0" y="0"/>
            <a:ext cx="11519949" cy="13716000"/>
          </a:xfrm>
          <a:custGeom>
            <a:avLst/>
            <a:gdLst/>
            <a:ahLst/>
            <a:cxnLst/>
            <a:rect l="l" t="t" r="r" b="b"/>
            <a:pathLst>
              <a:path w="11545516" h="13770768">
                <a:moveTo>
                  <a:pt x="0" y="0"/>
                </a:moveTo>
                <a:lnTo>
                  <a:pt x="11545516" y="0"/>
                </a:lnTo>
                <a:lnTo>
                  <a:pt x="11545516" y="4105067"/>
                </a:lnTo>
                <a:lnTo>
                  <a:pt x="11462824" y="4109243"/>
                </a:lnTo>
                <a:cubicBezTo>
                  <a:pt x="10995307" y="4156722"/>
                  <a:pt x="10630477" y="4551555"/>
                  <a:pt x="10630477" y="5031598"/>
                </a:cubicBezTo>
                <a:cubicBezTo>
                  <a:pt x="10630477" y="5511641"/>
                  <a:pt x="10995307" y="5906475"/>
                  <a:pt x="11462824" y="5953954"/>
                </a:cubicBezTo>
                <a:lnTo>
                  <a:pt x="11545516" y="5958129"/>
                </a:lnTo>
                <a:lnTo>
                  <a:pt x="11545516" y="6355239"/>
                </a:lnTo>
                <a:lnTo>
                  <a:pt x="11462824" y="6359415"/>
                </a:lnTo>
                <a:cubicBezTo>
                  <a:pt x="10995307" y="6406894"/>
                  <a:pt x="10630477" y="6801727"/>
                  <a:pt x="10630477" y="7281770"/>
                </a:cubicBezTo>
                <a:cubicBezTo>
                  <a:pt x="10630477" y="7761813"/>
                  <a:pt x="10995307" y="8156647"/>
                  <a:pt x="11462824" y="8204126"/>
                </a:cubicBezTo>
                <a:lnTo>
                  <a:pt x="11545516" y="8208301"/>
                </a:lnTo>
                <a:lnTo>
                  <a:pt x="11545516" y="8587487"/>
                </a:lnTo>
                <a:lnTo>
                  <a:pt x="11462824" y="8591663"/>
                </a:lnTo>
                <a:cubicBezTo>
                  <a:pt x="10995307" y="8639142"/>
                  <a:pt x="10630477" y="9033975"/>
                  <a:pt x="10630477" y="9514018"/>
                </a:cubicBezTo>
                <a:cubicBezTo>
                  <a:pt x="10630477" y="9994061"/>
                  <a:pt x="10995307" y="10388894"/>
                  <a:pt x="11462824" y="10436373"/>
                </a:cubicBezTo>
                <a:lnTo>
                  <a:pt x="11545516" y="10440549"/>
                </a:lnTo>
                <a:lnTo>
                  <a:pt x="11545516" y="10801811"/>
                </a:lnTo>
                <a:lnTo>
                  <a:pt x="11462824" y="10805987"/>
                </a:lnTo>
                <a:cubicBezTo>
                  <a:pt x="10995307" y="10853466"/>
                  <a:pt x="10630477" y="11248299"/>
                  <a:pt x="10630477" y="11728342"/>
                </a:cubicBezTo>
                <a:cubicBezTo>
                  <a:pt x="10630477" y="12208385"/>
                  <a:pt x="10995307" y="12603218"/>
                  <a:pt x="11462824" y="12650697"/>
                </a:cubicBezTo>
                <a:lnTo>
                  <a:pt x="11545516" y="12654873"/>
                </a:lnTo>
                <a:lnTo>
                  <a:pt x="11545516" y="13770768"/>
                </a:lnTo>
                <a:lnTo>
                  <a:pt x="0" y="13770768"/>
                </a:lnTo>
                <a:close/>
              </a:path>
            </a:pathLst>
          </a:custGeom>
        </p:spPr>
        <p:txBody>
          <a:bodyPr vert="horz" lIns="91406" tIns="45700" rIns="91406" bIns="45700" anchor="ctr"/>
          <a:lstStyle>
            <a:lvl1pPr marL="0" indent="0" algn="ctr">
              <a:buNone/>
              <a:defRPr sz="2400">
                <a:latin typeface="Lato Regular"/>
                <a:cs typeface="Lato Regular"/>
              </a:defRPr>
            </a:lvl1pPr>
          </a:lstStyle>
          <a:p>
            <a:endParaRPr lang="en-US"/>
          </a:p>
        </p:txBody>
      </p:sp>
    </p:spTree>
    <p:extLst>
      <p:ext uri="{BB962C8B-B14F-4D97-AF65-F5344CB8AC3E}">
        <p14:creationId xmlns:p14="http://schemas.microsoft.com/office/powerpoint/2010/main" val="14970329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nodePh="1">
                                  <p:stCondLst>
                                    <p:cond delay="2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with 8 images">
    <p:spTree>
      <p:nvGrpSpPr>
        <p:cNvPr id="1" name=""/>
        <p:cNvGrpSpPr/>
        <p:nvPr/>
      </p:nvGrpSpPr>
      <p:grpSpPr>
        <a:xfrm>
          <a:off x="0" y="0"/>
          <a:ext cx="0" cy="0"/>
          <a:chOff x="0" y="0"/>
          <a:chExt cx="0" cy="0"/>
        </a:xfrm>
      </p:grpSpPr>
      <p:sp>
        <p:nvSpPr>
          <p:cNvPr id="26" name="Picture Placeholder 13"/>
          <p:cNvSpPr>
            <a:spLocks noGrp="1"/>
          </p:cNvSpPr>
          <p:nvPr>
            <p:ph type="pic" sz="quarter" idx="30"/>
          </p:nvPr>
        </p:nvSpPr>
        <p:spPr>
          <a:xfrm>
            <a:off x="12397098" y="7664941"/>
            <a:ext cx="4432550" cy="2493963"/>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27" name="Picture Placeholder 13"/>
          <p:cNvSpPr>
            <a:spLocks noGrp="1"/>
          </p:cNvSpPr>
          <p:nvPr>
            <p:ph type="pic" sz="quarter" idx="31"/>
          </p:nvPr>
        </p:nvSpPr>
        <p:spPr>
          <a:xfrm>
            <a:off x="7618381" y="7664941"/>
            <a:ext cx="4432550" cy="2493963"/>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28" name="Picture Placeholder 13"/>
          <p:cNvSpPr>
            <a:spLocks noGrp="1"/>
          </p:cNvSpPr>
          <p:nvPr>
            <p:ph type="pic" sz="quarter" idx="32"/>
          </p:nvPr>
        </p:nvSpPr>
        <p:spPr>
          <a:xfrm>
            <a:off x="17162937" y="7664941"/>
            <a:ext cx="4432550" cy="2493963"/>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29" name="Picture Placeholder 13"/>
          <p:cNvSpPr>
            <a:spLocks noGrp="1"/>
          </p:cNvSpPr>
          <p:nvPr>
            <p:ph type="pic" sz="quarter" idx="33"/>
          </p:nvPr>
        </p:nvSpPr>
        <p:spPr>
          <a:xfrm>
            <a:off x="2844425" y="7664941"/>
            <a:ext cx="4432550" cy="2493963"/>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30" name="Picture Placeholder 13"/>
          <p:cNvSpPr>
            <a:spLocks noGrp="1"/>
          </p:cNvSpPr>
          <p:nvPr>
            <p:ph type="pic" sz="quarter" idx="34"/>
          </p:nvPr>
        </p:nvSpPr>
        <p:spPr>
          <a:xfrm>
            <a:off x="12397098" y="2727816"/>
            <a:ext cx="4432550" cy="2493963"/>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31" name="Picture Placeholder 13"/>
          <p:cNvSpPr>
            <a:spLocks noGrp="1"/>
          </p:cNvSpPr>
          <p:nvPr>
            <p:ph type="pic" sz="quarter" idx="35"/>
          </p:nvPr>
        </p:nvSpPr>
        <p:spPr>
          <a:xfrm>
            <a:off x="7618381" y="2727816"/>
            <a:ext cx="4432550" cy="2493963"/>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32" name="Picture Placeholder 13"/>
          <p:cNvSpPr>
            <a:spLocks noGrp="1"/>
          </p:cNvSpPr>
          <p:nvPr>
            <p:ph type="pic" sz="quarter" idx="36"/>
          </p:nvPr>
        </p:nvSpPr>
        <p:spPr>
          <a:xfrm>
            <a:off x="17162937" y="2727816"/>
            <a:ext cx="4432550" cy="2493963"/>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33" name="Picture Placeholder 13"/>
          <p:cNvSpPr>
            <a:spLocks noGrp="1"/>
          </p:cNvSpPr>
          <p:nvPr>
            <p:ph type="pic" sz="quarter" idx="37"/>
          </p:nvPr>
        </p:nvSpPr>
        <p:spPr>
          <a:xfrm>
            <a:off x="2844425" y="2727816"/>
            <a:ext cx="4432550" cy="2493963"/>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25480808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ortfolio with 4 Circles">
    <p:spTree>
      <p:nvGrpSpPr>
        <p:cNvPr id="1" name=""/>
        <p:cNvGrpSpPr/>
        <p:nvPr/>
      </p:nvGrpSpPr>
      <p:grpSpPr>
        <a:xfrm>
          <a:off x="0" y="0"/>
          <a:ext cx="0" cy="0"/>
          <a:chOff x="0" y="0"/>
          <a:chExt cx="0" cy="0"/>
        </a:xfrm>
      </p:grpSpPr>
      <p:sp>
        <p:nvSpPr>
          <p:cNvPr id="14" name="Picture Placeholder 4"/>
          <p:cNvSpPr>
            <a:spLocks noGrp="1"/>
          </p:cNvSpPr>
          <p:nvPr>
            <p:ph type="pic" sz="quarter" idx="10"/>
          </p:nvPr>
        </p:nvSpPr>
        <p:spPr>
          <a:xfrm>
            <a:off x="17875621" y="4589638"/>
            <a:ext cx="3780688" cy="3765892"/>
          </a:xfrm>
          <a:custGeom>
            <a:avLst/>
            <a:gdLst>
              <a:gd name="connsiteX0" fmla="*/ 0 w 4025773"/>
              <a:gd name="connsiteY0" fmla="*/ 1649008 h 3298016"/>
              <a:gd name="connsiteX1" fmla="*/ 2012887 w 4025773"/>
              <a:gd name="connsiteY1" fmla="*/ 0 h 3298016"/>
              <a:gd name="connsiteX2" fmla="*/ 4025773 w 4025773"/>
              <a:gd name="connsiteY2" fmla="*/ 1649008 h 3298016"/>
              <a:gd name="connsiteX3" fmla="*/ 2012887 w 4025773"/>
              <a:gd name="connsiteY3" fmla="*/ 3298016 h 3298016"/>
              <a:gd name="connsiteX4" fmla="*/ 0 w 4025773"/>
              <a:gd name="connsiteY4" fmla="*/ 1649008 h 3298016"/>
              <a:gd name="connsiteX0" fmla="*/ 0 w 4025773"/>
              <a:gd name="connsiteY0" fmla="*/ 1894086 h 3543094"/>
              <a:gd name="connsiteX1" fmla="*/ 2146570 w 4025773"/>
              <a:gd name="connsiteY1" fmla="*/ 0 h 3543094"/>
              <a:gd name="connsiteX2" fmla="*/ 4025773 w 4025773"/>
              <a:gd name="connsiteY2" fmla="*/ 1894086 h 3543094"/>
              <a:gd name="connsiteX3" fmla="*/ 2012887 w 4025773"/>
              <a:gd name="connsiteY3" fmla="*/ 3543094 h 3543094"/>
              <a:gd name="connsiteX4" fmla="*/ 0 w 4025773"/>
              <a:gd name="connsiteY4" fmla="*/ 1894086 h 3543094"/>
              <a:gd name="connsiteX0" fmla="*/ 0 w 3780688"/>
              <a:gd name="connsiteY0" fmla="*/ 1894086 h 3543094"/>
              <a:gd name="connsiteX1" fmla="*/ 1901485 w 3780688"/>
              <a:gd name="connsiteY1" fmla="*/ 0 h 3543094"/>
              <a:gd name="connsiteX2" fmla="*/ 3780688 w 3780688"/>
              <a:gd name="connsiteY2" fmla="*/ 1894086 h 3543094"/>
              <a:gd name="connsiteX3" fmla="*/ 1767802 w 3780688"/>
              <a:gd name="connsiteY3" fmla="*/ 3543094 h 3543094"/>
              <a:gd name="connsiteX4" fmla="*/ 0 w 3780688"/>
              <a:gd name="connsiteY4" fmla="*/ 1894086 h 3543094"/>
              <a:gd name="connsiteX0" fmla="*/ 0 w 3780688"/>
              <a:gd name="connsiteY0" fmla="*/ 1894086 h 3765892"/>
              <a:gd name="connsiteX1" fmla="*/ 1901485 w 3780688"/>
              <a:gd name="connsiteY1" fmla="*/ 0 h 3765892"/>
              <a:gd name="connsiteX2" fmla="*/ 3780688 w 3780688"/>
              <a:gd name="connsiteY2" fmla="*/ 1894086 h 3765892"/>
              <a:gd name="connsiteX3" fmla="*/ 1879204 w 3780688"/>
              <a:gd name="connsiteY3" fmla="*/ 3765892 h 3765892"/>
              <a:gd name="connsiteX4" fmla="*/ 0 w 3780688"/>
              <a:gd name="connsiteY4" fmla="*/ 1894086 h 3765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0688" h="3765892">
                <a:moveTo>
                  <a:pt x="0" y="1894086"/>
                </a:moveTo>
                <a:lnTo>
                  <a:pt x="1901485" y="0"/>
                </a:lnTo>
                <a:lnTo>
                  <a:pt x="3780688" y="1894086"/>
                </a:lnTo>
                <a:lnTo>
                  <a:pt x="1879204" y="3765892"/>
                </a:lnTo>
                <a:lnTo>
                  <a:pt x="0" y="1894086"/>
                </a:lnTo>
                <a:close/>
              </a:path>
            </a:pathLst>
          </a:custGeom>
        </p:spPr>
        <p:txBody>
          <a:bodyPr>
            <a:normAutofit/>
          </a:bodyPr>
          <a:lstStyle>
            <a:lvl1pPr>
              <a:defRPr sz="3200"/>
            </a:lvl1pPr>
          </a:lstStyle>
          <a:p>
            <a:endParaRPr lang="en-US"/>
          </a:p>
        </p:txBody>
      </p:sp>
      <p:sp>
        <p:nvSpPr>
          <p:cNvPr id="18" name="Picture Placeholder 4"/>
          <p:cNvSpPr>
            <a:spLocks noGrp="1"/>
          </p:cNvSpPr>
          <p:nvPr>
            <p:ph type="pic" sz="quarter" idx="11"/>
          </p:nvPr>
        </p:nvSpPr>
        <p:spPr>
          <a:xfrm>
            <a:off x="14094933" y="4589638"/>
            <a:ext cx="3780688" cy="3765892"/>
          </a:xfrm>
          <a:custGeom>
            <a:avLst/>
            <a:gdLst>
              <a:gd name="connsiteX0" fmla="*/ 0 w 4025773"/>
              <a:gd name="connsiteY0" fmla="*/ 1649008 h 3298016"/>
              <a:gd name="connsiteX1" fmla="*/ 2012887 w 4025773"/>
              <a:gd name="connsiteY1" fmla="*/ 0 h 3298016"/>
              <a:gd name="connsiteX2" fmla="*/ 4025773 w 4025773"/>
              <a:gd name="connsiteY2" fmla="*/ 1649008 h 3298016"/>
              <a:gd name="connsiteX3" fmla="*/ 2012887 w 4025773"/>
              <a:gd name="connsiteY3" fmla="*/ 3298016 h 3298016"/>
              <a:gd name="connsiteX4" fmla="*/ 0 w 4025773"/>
              <a:gd name="connsiteY4" fmla="*/ 1649008 h 3298016"/>
              <a:gd name="connsiteX0" fmla="*/ 0 w 4025773"/>
              <a:gd name="connsiteY0" fmla="*/ 1894086 h 3543094"/>
              <a:gd name="connsiteX1" fmla="*/ 2146570 w 4025773"/>
              <a:gd name="connsiteY1" fmla="*/ 0 h 3543094"/>
              <a:gd name="connsiteX2" fmla="*/ 4025773 w 4025773"/>
              <a:gd name="connsiteY2" fmla="*/ 1894086 h 3543094"/>
              <a:gd name="connsiteX3" fmla="*/ 2012887 w 4025773"/>
              <a:gd name="connsiteY3" fmla="*/ 3543094 h 3543094"/>
              <a:gd name="connsiteX4" fmla="*/ 0 w 4025773"/>
              <a:gd name="connsiteY4" fmla="*/ 1894086 h 3543094"/>
              <a:gd name="connsiteX0" fmla="*/ 0 w 3780688"/>
              <a:gd name="connsiteY0" fmla="*/ 1894086 h 3543094"/>
              <a:gd name="connsiteX1" fmla="*/ 1901485 w 3780688"/>
              <a:gd name="connsiteY1" fmla="*/ 0 h 3543094"/>
              <a:gd name="connsiteX2" fmla="*/ 3780688 w 3780688"/>
              <a:gd name="connsiteY2" fmla="*/ 1894086 h 3543094"/>
              <a:gd name="connsiteX3" fmla="*/ 1767802 w 3780688"/>
              <a:gd name="connsiteY3" fmla="*/ 3543094 h 3543094"/>
              <a:gd name="connsiteX4" fmla="*/ 0 w 3780688"/>
              <a:gd name="connsiteY4" fmla="*/ 1894086 h 3543094"/>
              <a:gd name="connsiteX0" fmla="*/ 0 w 3780688"/>
              <a:gd name="connsiteY0" fmla="*/ 1894086 h 3765892"/>
              <a:gd name="connsiteX1" fmla="*/ 1901485 w 3780688"/>
              <a:gd name="connsiteY1" fmla="*/ 0 h 3765892"/>
              <a:gd name="connsiteX2" fmla="*/ 3780688 w 3780688"/>
              <a:gd name="connsiteY2" fmla="*/ 1894086 h 3765892"/>
              <a:gd name="connsiteX3" fmla="*/ 1879204 w 3780688"/>
              <a:gd name="connsiteY3" fmla="*/ 3765892 h 3765892"/>
              <a:gd name="connsiteX4" fmla="*/ 0 w 3780688"/>
              <a:gd name="connsiteY4" fmla="*/ 1894086 h 3765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0688" h="3765892">
                <a:moveTo>
                  <a:pt x="0" y="1894086"/>
                </a:moveTo>
                <a:lnTo>
                  <a:pt x="1901485" y="0"/>
                </a:lnTo>
                <a:lnTo>
                  <a:pt x="3780688" y="1894086"/>
                </a:lnTo>
                <a:lnTo>
                  <a:pt x="1879204" y="3765892"/>
                </a:lnTo>
                <a:lnTo>
                  <a:pt x="0" y="1894086"/>
                </a:lnTo>
                <a:close/>
              </a:path>
            </a:pathLst>
          </a:custGeom>
        </p:spPr>
        <p:txBody>
          <a:bodyPr>
            <a:normAutofit/>
          </a:bodyPr>
          <a:lstStyle>
            <a:lvl1pPr>
              <a:defRPr sz="3200"/>
            </a:lvl1pPr>
          </a:lstStyle>
          <a:p>
            <a:endParaRPr lang="en-US"/>
          </a:p>
        </p:txBody>
      </p:sp>
      <p:sp>
        <p:nvSpPr>
          <p:cNvPr id="19" name="Picture Placeholder 4"/>
          <p:cNvSpPr>
            <a:spLocks noGrp="1"/>
          </p:cNvSpPr>
          <p:nvPr>
            <p:ph type="pic" sz="quarter" idx="12"/>
          </p:nvPr>
        </p:nvSpPr>
        <p:spPr>
          <a:xfrm>
            <a:off x="6534070" y="4589638"/>
            <a:ext cx="3780688" cy="3765892"/>
          </a:xfrm>
          <a:custGeom>
            <a:avLst/>
            <a:gdLst>
              <a:gd name="connsiteX0" fmla="*/ 0 w 4025773"/>
              <a:gd name="connsiteY0" fmla="*/ 1649008 h 3298016"/>
              <a:gd name="connsiteX1" fmla="*/ 2012887 w 4025773"/>
              <a:gd name="connsiteY1" fmla="*/ 0 h 3298016"/>
              <a:gd name="connsiteX2" fmla="*/ 4025773 w 4025773"/>
              <a:gd name="connsiteY2" fmla="*/ 1649008 h 3298016"/>
              <a:gd name="connsiteX3" fmla="*/ 2012887 w 4025773"/>
              <a:gd name="connsiteY3" fmla="*/ 3298016 h 3298016"/>
              <a:gd name="connsiteX4" fmla="*/ 0 w 4025773"/>
              <a:gd name="connsiteY4" fmla="*/ 1649008 h 3298016"/>
              <a:gd name="connsiteX0" fmla="*/ 0 w 4025773"/>
              <a:gd name="connsiteY0" fmla="*/ 1894086 h 3543094"/>
              <a:gd name="connsiteX1" fmla="*/ 2146570 w 4025773"/>
              <a:gd name="connsiteY1" fmla="*/ 0 h 3543094"/>
              <a:gd name="connsiteX2" fmla="*/ 4025773 w 4025773"/>
              <a:gd name="connsiteY2" fmla="*/ 1894086 h 3543094"/>
              <a:gd name="connsiteX3" fmla="*/ 2012887 w 4025773"/>
              <a:gd name="connsiteY3" fmla="*/ 3543094 h 3543094"/>
              <a:gd name="connsiteX4" fmla="*/ 0 w 4025773"/>
              <a:gd name="connsiteY4" fmla="*/ 1894086 h 3543094"/>
              <a:gd name="connsiteX0" fmla="*/ 0 w 3780688"/>
              <a:gd name="connsiteY0" fmla="*/ 1894086 h 3543094"/>
              <a:gd name="connsiteX1" fmla="*/ 1901485 w 3780688"/>
              <a:gd name="connsiteY1" fmla="*/ 0 h 3543094"/>
              <a:gd name="connsiteX2" fmla="*/ 3780688 w 3780688"/>
              <a:gd name="connsiteY2" fmla="*/ 1894086 h 3543094"/>
              <a:gd name="connsiteX3" fmla="*/ 1767802 w 3780688"/>
              <a:gd name="connsiteY3" fmla="*/ 3543094 h 3543094"/>
              <a:gd name="connsiteX4" fmla="*/ 0 w 3780688"/>
              <a:gd name="connsiteY4" fmla="*/ 1894086 h 3543094"/>
              <a:gd name="connsiteX0" fmla="*/ 0 w 3780688"/>
              <a:gd name="connsiteY0" fmla="*/ 1894086 h 3765892"/>
              <a:gd name="connsiteX1" fmla="*/ 1901485 w 3780688"/>
              <a:gd name="connsiteY1" fmla="*/ 0 h 3765892"/>
              <a:gd name="connsiteX2" fmla="*/ 3780688 w 3780688"/>
              <a:gd name="connsiteY2" fmla="*/ 1894086 h 3765892"/>
              <a:gd name="connsiteX3" fmla="*/ 1879204 w 3780688"/>
              <a:gd name="connsiteY3" fmla="*/ 3765892 h 3765892"/>
              <a:gd name="connsiteX4" fmla="*/ 0 w 3780688"/>
              <a:gd name="connsiteY4" fmla="*/ 1894086 h 3765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0688" h="3765892">
                <a:moveTo>
                  <a:pt x="0" y="1894086"/>
                </a:moveTo>
                <a:lnTo>
                  <a:pt x="1901485" y="0"/>
                </a:lnTo>
                <a:lnTo>
                  <a:pt x="3780688" y="1894086"/>
                </a:lnTo>
                <a:lnTo>
                  <a:pt x="1879204" y="3765892"/>
                </a:lnTo>
                <a:lnTo>
                  <a:pt x="0" y="1894086"/>
                </a:lnTo>
                <a:close/>
              </a:path>
            </a:pathLst>
          </a:custGeom>
        </p:spPr>
        <p:txBody>
          <a:bodyPr>
            <a:normAutofit/>
          </a:bodyPr>
          <a:lstStyle>
            <a:lvl1pPr>
              <a:defRPr sz="3200"/>
            </a:lvl1pPr>
          </a:lstStyle>
          <a:p>
            <a:endParaRPr lang="en-US"/>
          </a:p>
        </p:txBody>
      </p:sp>
      <p:sp>
        <p:nvSpPr>
          <p:cNvPr id="20" name="Picture Placeholder 4"/>
          <p:cNvSpPr>
            <a:spLocks noGrp="1"/>
          </p:cNvSpPr>
          <p:nvPr>
            <p:ph type="pic" sz="quarter" idx="13"/>
          </p:nvPr>
        </p:nvSpPr>
        <p:spPr>
          <a:xfrm>
            <a:off x="2753382" y="4589638"/>
            <a:ext cx="3780688" cy="3765892"/>
          </a:xfrm>
          <a:custGeom>
            <a:avLst/>
            <a:gdLst>
              <a:gd name="connsiteX0" fmla="*/ 0 w 4025773"/>
              <a:gd name="connsiteY0" fmla="*/ 1649008 h 3298016"/>
              <a:gd name="connsiteX1" fmla="*/ 2012887 w 4025773"/>
              <a:gd name="connsiteY1" fmla="*/ 0 h 3298016"/>
              <a:gd name="connsiteX2" fmla="*/ 4025773 w 4025773"/>
              <a:gd name="connsiteY2" fmla="*/ 1649008 h 3298016"/>
              <a:gd name="connsiteX3" fmla="*/ 2012887 w 4025773"/>
              <a:gd name="connsiteY3" fmla="*/ 3298016 h 3298016"/>
              <a:gd name="connsiteX4" fmla="*/ 0 w 4025773"/>
              <a:gd name="connsiteY4" fmla="*/ 1649008 h 3298016"/>
              <a:gd name="connsiteX0" fmla="*/ 0 w 4025773"/>
              <a:gd name="connsiteY0" fmla="*/ 1894086 h 3543094"/>
              <a:gd name="connsiteX1" fmla="*/ 2146570 w 4025773"/>
              <a:gd name="connsiteY1" fmla="*/ 0 h 3543094"/>
              <a:gd name="connsiteX2" fmla="*/ 4025773 w 4025773"/>
              <a:gd name="connsiteY2" fmla="*/ 1894086 h 3543094"/>
              <a:gd name="connsiteX3" fmla="*/ 2012887 w 4025773"/>
              <a:gd name="connsiteY3" fmla="*/ 3543094 h 3543094"/>
              <a:gd name="connsiteX4" fmla="*/ 0 w 4025773"/>
              <a:gd name="connsiteY4" fmla="*/ 1894086 h 3543094"/>
              <a:gd name="connsiteX0" fmla="*/ 0 w 3780688"/>
              <a:gd name="connsiteY0" fmla="*/ 1894086 h 3543094"/>
              <a:gd name="connsiteX1" fmla="*/ 1901485 w 3780688"/>
              <a:gd name="connsiteY1" fmla="*/ 0 h 3543094"/>
              <a:gd name="connsiteX2" fmla="*/ 3780688 w 3780688"/>
              <a:gd name="connsiteY2" fmla="*/ 1894086 h 3543094"/>
              <a:gd name="connsiteX3" fmla="*/ 1767802 w 3780688"/>
              <a:gd name="connsiteY3" fmla="*/ 3543094 h 3543094"/>
              <a:gd name="connsiteX4" fmla="*/ 0 w 3780688"/>
              <a:gd name="connsiteY4" fmla="*/ 1894086 h 3543094"/>
              <a:gd name="connsiteX0" fmla="*/ 0 w 3780688"/>
              <a:gd name="connsiteY0" fmla="*/ 1894086 h 3765892"/>
              <a:gd name="connsiteX1" fmla="*/ 1901485 w 3780688"/>
              <a:gd name="connsiteY1" fmla="*/ 0 h 3765892"/>
              <a:gd name="connsiteX2" fmla="*/ 3780688 w 3780688"/>
              <a:gd name="connsiteY2" fmla="*/ 1894086 h 3765892"/>
              <a:gd name="connsiteX3" fmla="*/ 1879204 w 3780688"/>
              <a:gd name="connsiteY3" fmla="*/ 3765892 h 3765892"/>
              <a:gd name="connsiteX4" fmla="*/ 0 w 3780688"/>
              <a:gd name="connsiteY4" fmla="*/ 1894086 h 3765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0688" h="3765892">
                <a:moveTo>
                  <a:pt x="0" y="1894086"/>
                </a:moveTo>
                <a:lnTo>
                  <a:pt x="1901485" y="0"/>
                </a:lnTo>
                <a:lnTo>
                  <a:pt x="3780688" y="1894086"/>
                </a:lnTo>
                <a:lnTo>
                  <a:pt x="1879204" y="3765892"/>
                </a:lnTo>
                <a:lnTo>
                  <a:pt x="0" y="1894086"/>
                </a:lnTo>
                <a:close/>
              </a:path>
            </a:pathLst>
          </a:custGeom>
        </p:spPr>
        <p:txBody>
          <a:bodyPr>
            <a:normAutofit/>
          </a:bodyPr>
          <a:lstStyle>
            <a:lvl1pPr>
              <a:defRPr sz="3200"/>
            </a:lvl1pPr>
          </a:lstStyle>
          <a:p>
            <a:endParaRPr lang="en-US"/>
          </a:p>
        </p:txBody>
      </p:sp>
    </p:spTree>
    <p:extLst>
      <p:ext uri="{BB962C8B-B14F-4D97-AF65-F5344CB8AC3E}">
        <p14:creationId xmlns:p14="http://schemas.microsoft.com/office/powerpoint/2010/main" val="144037067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Phone Layout 2">
    <p:spTree>
      <p:nvGrpSpPr>
        <p:cNvPr id="1" name=""/>
        <p:cNvGrpSpPr/>
        <p:nvPr/>
      </p:nvGrpSpPr>
      <p:grpSpPr>
        <a:xfrm>
          <a:off x="0" y="0"/>
          <a:ext cx="0" cy="0"/>
          <a:chOff x="0" y="0"/>
          <a:chExt cx="0" cy="0"/>
        </a:xfrm>
      </p:grpSpPr>
      <p:sp>
        <p:nvSpPr>
          <p:cNvPr id="8" name="Picture Placeholder 16"/>
          <p:cNvSpPr>
            <a:spLocks noGrp="1"/>
          </p:cNvSpPr>
          <p:nvPr>
            <p:ph type="pic" sz="quarter" idx="15"/>
          </p:nvPr>
        </p:nvSpPr>
        <p:spPr>
          <a:xfrm>
            <a:off x="17652579" y="5429781"/>
            <a:ext cx="4285729" cy="2678905"/>
          </a:xfrm>
          <a:prstGeom prst="rect">
            <a:avLst/>
          </a:prstGeom>
          <a:noFill/>
        </p:spPr>
        <p:txBody>
          <a:bodyPr vert="horz" anchor="t"/>
          <a:lstStyle>
            <a:lvl1pPr>
              <a:defRPr sz="2400">
                <a:solidFill>
                  <a:srgbClr val="FFFFFF"/>
                </a:solidFill>
              </a:defRPr>
            </a:lvl1pPr>
          </a:lstStyle>
          <a:p>
            <a:endParaRPr lang="en-US" dirty="0" smtClean="0"/>
          </a:p>
        </p:txBody>
      </p:sp>
      <p:sp>
        <p:nvSpPr>
          <p:cNvPr id="9" name="Picture Placeholder 16"/>
          <p:cNvSpPr>
            <a:spLocks noGrp="1"/>
          </p:cNvSpPr>
          <p:nvPr>
            <p:ph type="pic" sz="quarter" idx="16"/>
          </p:nvPr>
        </p:nvSpPr>
        <p:spPr>
          <a:xfrm>
            <a:off x="12457660" y="3666119"/>
            <a:ext cx="5375883" cy="3218338"/>
          </a:xfrm>
          <a:prstGeom prst="rect">
            <a:avLst/>
          </a:prstGeom>
          <a:noFill/>
        </p:spPr>
        <p:txBody>
          <a:bodyPr vert="horz" anchor="t"/>
          <a:lstStyle>
            <a:lvl1pPr>
              <a:defRPr sz="2400">
                <a:solidFill>
                  <a:srgbClr val="FFFFFF"/>
                </a:solidFill>
              </a:defRPr>
            </a:lvl1pPr>
          </a:lstStyle>
          <a:p>
            <a:endParaRPr lang="en-US" dirty="0" smtClean="0"/>
          </a:p>
        </p:txBody>
      </p:sp>
    </p:spTree>
    <p:extLst>
      <p:ext uri="{BB962C8B-B14F-4D97-AF65-F5344CB8AC3E}">
        <p14:creationId xmlns:p14="http://schemas.microsoft.com/office/powerpoint/2010/main" val="316289525"/>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Phone Layout 2">
    <p:spTree>
      <p:nvGrpSpPr>
        <p:cNvPr id="1" name=""/>
        <p:cNvGrpSpPr/>
        <p:nvPr/>
      </p:nvGrpSpPr>
      <p:grpSpPr>
        <a:xfrm>
          <a:off x="0" y="0"/>
          <a:ext cx="0" cy="0"/>
          <a:chOff x="0" y="0"/>
          <a:chExt cx="0" cy="0"/>
        </a:xfrm>
      </p:grpSpPr>
      <p:sp>
        <p:nvSpPr>
          <p:cNvPr id="8" name="Picture Placeholder 16"/>
          <p:cNvSpPr>
            <a:spLocks noGrp="1"/>
          </p:cNvSpPr>
          <p:nvPr>
            <p:ph type="pic" sz="quarter" idx="15"/>
          </p:nvPr>
        </p:nvSpPr>
        <p:spPr>
          <a:xfrm>
            <a:off x="2957703" y="5028746"/>
            <a:ext cx="7514131" cy="4707525"/>
          </a:xfrm>
          <a:prstGeom prst="rect">
            <a:avLst/>
          </a:prstGeom>
          <a:noFill/>
        </p:spPr>
        <p:txBody>
          <a:bodyPr vert="horz" anchor="t"/>
          <a:lstStyle>
            <a:lvl1pPr>
              <a:defRPr sz="2400">
                <a:solidFill>
                  <a:srgbClr val="FFFFFF"/>
                </a:solidFill>
              </a:defRPr>
            </a:lvl1pPr>
          </a:lstStyle>
          <a:p>
            <a:endParaRPr lang="en-US" dirty="0" smtClean="0"/>
          </a:p>
        </p:txBody>
      </p:sp>
    </p:spTree>
    <p:extLst>
      <p:ext uri="{BB962C8B-B14F-4D97-AF65-F5344CB8AC3E}">
        <p14:creationId xmlns:p14="http://schemas.microsoft.com/office/powerpoint/2010/main" val="2991340131"/>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3" name="Picture Placeholder 12"/>
          <p:cNvSpPr>
            <a:spLocks noGrp="1"/>
          </p:cNvSpPr>
          <p:nvPr>
            <p:ph type="pic" sz="quarter" idx="14"/>
          </p:nvPr>
        </p:nvSpPr>
        <p:spPr>
          <a:xfrm>
            <a:off x="0" y="0"/>
            <a:ext cx="12192000" cy="13716000"/>
          </a:xfrm>
          <a:prstGeom prst="rect">
            <a:avLst/>
          </a:prstGeom>
        </p:spPr>
        <p:txBody>
          <a:bodyPr>
            <a:normAutofit/>
          </a:bodyPr>
          <a:lstStyle>
            <a:lvl1pPr>
              <a:defRPr sz="2800"/>
            </a:lvl1pPr>
          </a:lstStyle>
          <a:p>
            <a:endParaRPr lang="en-US" dirty="0"/>
          </a:p>
        </p:txBody>
      </p:sp>
    </p:spTree>
    <p:extLst>
      <p:ext uri="{BB962C8B-B14F-4D97-AF65-F5344CB8AC3E}">
        <p14:creationId xmlns:p14="http://schemas.microsoft.com/office/powerpoint/2010/main" val="4467323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rakes Slides">
    <p:spTree>
      <p:nvGrpSpPr>
        <p:cNvPr id="1" name=""/>
        <p:cNvGrpSpPr/>
        <p:nvPr/>
      </p:nvGrpSpPr>
      <p:grpSpPr>
        <a:xfrm>
          <a:off x="0" y="0"/>
          <a:ext cx="0" cy="0"/>
          <a:chOff x="0" y="0"/>
          <a:chExt cx="0" cy="0"/>
        </a:xfrm>
      </p:grpSpPr>
      <p:sp>
        <p:nvSpPr>
          <p:cNvPr id="2" name="Rectangle 1"/>
          <p:cNvSpPr/>
          <p:nvPr userDrawn="1"/>
        </p:nvSpPr>
        <p:spPr>
          <a:xfrm>
            <a:off x="20968328" y="512435"/>
            <a:ext cx="3319794" cy="131450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userDrawn="1"/>
        </p:nvSpPr>
        <p:spPr>
          <a:xfrm>
            <a:off x="19152468" y="12255471"/>
            <a:ext cx="3996970" cy="131450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a:off x="1105264" y="12401492"/>
            <a:ext cx="5066434" cy="131450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85997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0" y="0"/>
            <a:ext cx="24377650"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78757337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1746250" y="3534623"/>
            <a:ext cx="20881975" cy="5154495"/>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78951863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VISION">
    <p:spTree>
      <p:nvGrpSpPr>
        <p:cNvPr id="1" name=""/>
        <p:cNvGrpSpPr/>
        <p:nvPr/>
      </p:nvGrpSpPr>
      <p:grpSpPr>
        <a:xfrm>
          <a:off x="0" y="0"/>
          <a:ext cx="0" cy="0"/>
          <a:chOff x="0" y="0"/>
          <a:chExt cx="0" cy="0"/>
        </a:xfrm>
      </p:grpSpPr>
      <p:sp>
        <p:nvSpPr>
          <p:cNvPr id="6" name="Picture Placeholder 13"/>
          <p:cNvSpPr>
            <a:spLocks noGrp="1"/>
          </p:cNvSpPr>
          <p:nvPr>
            <p:ph type="pic" sz="quarter" idx="13"/>
          </p:nvPr>
        </p:nvSpPr>
        <p:spPr>
          <a:xfrm>
            <a:off x="2303264" y="3868820"/>
            <a:ext cx="8458218" cy="7382478"/>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02923708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s">
    <p:spTree>
      <p:nvGrpSpPr>
        <p:cNvPr id="1" name=""/>
        <p:cNvGrpSpPr/>
        <p:nvPr/>
      </p:nvGrpSpPr>
      <p:grpSpPr>
        <a:xfrm>
          <a:off x="0" y="0"/>
          <a:ext cx="0" cy="0"/>
          <a:chOff x="0" y="0"/>
          <a:chExt cx="0" cy="0"/>
        </a:xfrm>
      </p:grpSpPr>
      <p:sp>
        <p:nvSpPr>
          <p:cNvPr id="6" name="Picture Placeholder 13"/>
          <p:cNvSpPr>
            <a:spLocks noGrp="1"/>
          </p:cNvSpPr>
          <p:nvPr>
            <p:ph type="pic" sz="quarter" idx="13"/>
          </p:nvPr>
        </p:nvSpPr>
        <p:spPr>
          <a:xfrm>
            <a:off x="0" y="0"/>
            <a:ext cx="12192000"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82161587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Squad 1">
    <p:spTree>
      <p:nvGrpSpPr>
        <p:cNvPr id="1" name=""/>
        <p:cNvGrpSpPr/>
        <p:nvPr/>
      </p:nvGrpSpPr>
      <p:grpSpPr>
        <a:xfrm>
          <a:off x="0" y="0"/>
          <a:ext cx="0" cy="0"/>
          <a:chOff x="0" y="0"/>
          <a:chExt cx="0" cy="0"/>
        </a:xfrm>
      </p:grpSpPr>
      <p:sp>
        <p:nvSpPr>
          <p:cNvPr id="5" name="Picture Placeholder 13"/>
          <p:cNvSpPr>
            <a:spLocks noGrp="1"/>
          </p:cNvSpPr>
          <p:nvPr>
            <p:ph type="pic" sz="quarter" idx="13"/>
          </p:nvPr>
        </p:nvSpPr>
        <p:spPr>
          <a:xfrm>
            <a:off x="7004449" y="3579186"/>
            <a:ext cx="5027019" cy="3661748"/>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6" name="Picture Placeholder 13"/>
          <p:cNvSpPr>
            <a:spLocks noGrp="1"/>
          </p:cNvSpPr>
          <p:nvPr>
            <p:ph type="pic" sz="quarter" idx="14"/>
          </p:nvPr>
        </p:nvSpPr>
        <p:spPr>
          <a:xfrm>
            <a:off x="17721371" y="3579186"/>
            <a:ext cx="5027019" cy="3661748"/>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7" name="Picture Placeholder 13"/>
          <p:cNvSpPr>
            <a:spLocks noGrp="1"/>
          </p:cNvSpPr>
          <p:nvPr>
            <p:ph type="pic" sz="quarter" idx="15"/>
          </p:nvPr>
        </p:nvSpPr>
        <p:spPr>
          <a:xfrm>
            <a:off x="1657130" y="3579186"/>
            <a:ext cx="5027019" cy="3661748"/>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8" name="Picture Placeholder 13"/>
          <p:cNvSpPr>
            <a:spLocks noGrp="1"/>
          </p:cNvSpPr>
          <p:nvPr>
            <p:ph type="pic" sz="quarter" idx="16"/>
          </p:nvPr>
        </p:nvSpPr>
        <p:spPr>
          <a:xfrm>
            <a:off x="12351769" y="3579186"/>
            <a:ext cx="5027019" cy="3661748"/>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80011152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am Squad 1">
    <p:spTree>
      <p:nvGrpSpPr>
        <p:cNvPr id="1" name=""/>
        <p:cNvGrpSpPr/>
        <p:nvPr/>
      </p:nvGrpSpPr>
      <p:grpSpPr>
        <a:xfrm>
          <a:off x="0" y="0"/>
          <a:ext cx="0" cy="0"/>
          <a:chOff x="0" y="0"/>
          <a:chExt cx="0" cy="0"/>
        </a:xfrm>
      </p:grpSpPr>
      <p:sp>
        <p:nvSpPr>
          <p:cNvPr id="49" name="Picture Placeholder 13"/>
          <p:cNvSpPr>
            <a:spLocks noGrp="1" noChangeAspect="1"/>
          </p:cNvSpPr>
          <p:nvPr>
            <p:ph type="pic" sz="quarter" idx="20" hasCustomPrompt="1"/>
          </p:nvPr>
        </p:nvSpPr>
        <p:spPr>
          <a:xfrm>
            <a:off x="7637280" y="3542279"/>
            <a:ext cx="3790191" cy="3787775"/>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
        <p:nvSpPr>
          <p:cNvPr id="50" name="Picture Placeholder 13"/>
          <p:cNvSpPr>
            <a:spLocks noGrp="1" noChangeAspect="1"/>
          </p:cNvSpPr>
          <p:nvPr>
            <p:ph type="pic" sz="quarter" idx="21" hasCustomPrompt="1"/>
          </p:nvPr>
        </p:nvSpPr>
        <p:spPr>
          <a:xfrm>
            <a:off x="12951204" y="3542279"/>
            <a:ext cx="3790191" cy="3787775"/>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
        <p:nvSpPr>
          <p:cNvPr id="51" name="Picture Placeholder 13"/>
          <p:cNvSpPr>
            <a:spLocks noGrp="1" noChangeAspect="1"/>
          </p:cNvSpPr>
          <p:nvPr>
            <p:ph type="pic" sz="quarter" idx="22" hasCustomPrompt="1"/>
          </p:nvPr>
        </p:nvSpPr>
        <p:spPr>
          <a:xfrm>
            <a:off x="18266103" y="3542279"/>
            <a:ext cx="3790191" cy="3787775"/>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
        <p:nvSpPr>
          <p:cNvPr id="52" name="Picture Placeholder 13"/>
          <p:cNvSpPr>
            <a:spLocks noGrp="1" noChangeAspect="1"/>
          </p:cNvSpPr>
          <p:nvPr>
            <p:ph type="pic" sz="quarter" idx="23" hasCustomPrompt="1"/>
          </p:nvPr>
        </p:nvSpPr>
        <p:spPr>
          <a:xfrm>
            <a:off x="2268885" y="3542279"/>
            <a:ext cx="3790191" cy="3787775"/>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Tree>
    <p:extLst>
      <p:ext uri="{BB962C8B-B14F-4D97-AF65-F5344CB8AC3E}">
        <p14:creationId xmlns:p14="http://schemas.microsoft.com/office/powerpoint/2010/main" val="402938433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f Layout 1">
    <p:spTree>
      <p:nvGrpSpPr>
        <p:cNvPr id="1" name=""/>
        <p:cNvGrpSpPr/>
        <p:nvPr/>
      </p:nvGrpSpPr>
      <p:grpSpPr>
        <a:xfrm>
          <a:off x="0" y="0"/>
          <a:ext cx="0" cy="0"/>
          <a:chOff x="0" y="0"/>
          <a:chExt cx="0" cy="0"/>
        </a:xfrm>
      </p:grpSpPr>
      <p:sp>
        <p:nvSpPr>
          <p:cNvPr id="10" name="Picture Placeholder 13"/>
          <p:cNvSpPr>
            <a:spLocks noGrp="1"/>
          </p:cNvSpPr>
          <p:nvPr>
            <p:ph type="pic" sz="quarter" idx="30"/>
          </p:nvPr>
        </p:nvSpPr>
        <p:spPr>
          <a:xfrm>
            <a:off x="20885454" y="10526311"/>
            <a:ext cx="3480909" cy="3189689"/>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11" name="Picture Placeholder 13"/>
          <p:cNvSpPr>
            <a:spLocks noGrp="1"/>
          </p:cNvSpPr>
          <p:nvPr>
            <p:ph type="pic" sz="quarter" idx="31"/>
          </p:nvPr>
        </p:nvSpPr>
        <p:spPr>
          <a:xfrm>
            <a:off x="17404545" y="10526311"/>
            <a:ext cx="3480909" cy="3189689"/>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12" name="Picture Placeholder 13"/>
          <p:cNvSpPr>
            <a:spLocks noGrp="1"/>
          </p:cNvSpPr>
          <p:nvPr>
            <p:ph type="pic" sz="quarter" idx="32"/>
          </p:nvPr>
        </p:nvSpPr>
        <p:spPr>
          <a:xfrm>
            <a:off x="13923636" y="10526311"/>
            <a:ext cx="3480909" cy="3189689"/>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13" name="Picture Placeholder 13"/>
          <p:cNvSpPr>
            <a:spLocks noGrp="1"/>
          </p:cNvSpPr>
          <p:nvPr>
            <p:ph type="pic" sz="quarter" idx="33"/>
          </p:nvPr>
        </p:nvSpPr>
        <p:spPr>
          <a:xfrm>
            <a:off x="10442727" y="10526311"/>
            <a:ext cx="3480909" cy="3189689"/>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14" name="Picture Placeholder 13"/>
          <p:cNvSpPr>
            <a:spLocks noGrp="1"/>
          </p:cNvSpPr>
          <p:nvPr>
            <p:ph type="pic" sz="quarter" idx="34"/>
          </p:nvPr>
        </p:nvSpPr>
        <p:spPr>
          <a:xfrm>
            <a:off x="6961818" y="10526311"/>
            <a:ext cx="3480909" cy="3189689"/>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15" name="Picture Placeholder 13"/>
          <p:cNvSpPr>
            <a:spLocks noGrp="1"/>
          </p:cNvSpPr>
          <p:nvPr>
            <p:ph type="pic" sz="quarter" idx="35"/>
          </p:nvPr>
        </p:nvSpPr>
        <p:spPr>
          <a:xfrm>
            <a:off x="3480909" y="10526311"/>
            <a:ext cx="3480909" cy="3189689"/>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16" name="Picture Placeholder 13"/>
          <p:cNvSpPr>
            <a:spLocks noGrp="1"/>
          </p:cNvSpPr>
          <p:nvPr>
            <p:ph type="pic" sz="quarter" idx="36"/>
          </p:nvPr>
        </p:nvSpPr>
        <p:spPr>
          <a:xfrm>
            <a:off x="0" y="10526311"/>
            <a:ext cx="3480909" cy="3189689"/>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17" name="Picture Placeholder 13"/>
          <p:cNvSpPr>
            <a:spLocks noGrp="1"/>
          </p:cNvSpPr>
          <p:nvPr>
            <p:ph type="pic" sz="quarter" idx="37"/>
          </p:nvPr>
        </p:nvSpPr>
        <p:spPr>
          <a:xfrm>
            <a:off x="20885454" y="7336622"/>
            <a:ext cx="3480909" cy="3189689"/>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18" name="Picture Placeholder 13"/>
          <p:cNvSpPr>
            <a:spLocks noGrp="1"/>
          </p:cNvSpPr>
          <p:nvPr>
            <p:ph type="pic" sz="quarter" idx="38"/>
          </p:nvPr>
        </p:nvSpPr>
        <p:spPr>
          <a:xfrm>
            <a:off x="17404545" y="7336622"/>
            <a:ext cx="3480909" cy="3189689"/>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19" name="Picture Placeholder 13"/>
          <p:cNvSpPr>
            <a:spLocks noGrp="1"/>
          </p:cNvSpPr>
          <p:nvPr>
            <p:ph type="pic" sz="quarter" idx="39"/>
          </p:nvPr>
        </p:nvSpPr>
        <p:spPr>
          <a:xfrm>
            <a:off x="13923636" y="7336622"/>
            <a:ext cx="3480909" cy="3189689"/>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20" name="Picture Placeholder 13"/>
          <p:cNvSpPr>
            <a:spLocks noGrp="1"/>
          </p:cNvSpPr>
          <p:nvPr>
            <p:ph type="pic" sz="quarter" idx="40"/>
          </p:nvPr>
        </p:nvSpPr>
        <p:spPr>
          <a:xfrm>
            <a:off x="10442727" y="7336622"/>
            <a:ext cx="3480909" cy="3189689"/>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21" name="Picture Placeholder 13"/>
          <p:cNvSpPr>
            <a:spLocks noGrp="1"/>
          </p:cNvSpPr>
          <p:nvPr>
            <p:ph type="pic" sz="quarter" idx="41"/>
          </p:nvPr>
        </p:nvSpPr>
        <p:spPr>
          <a:xfrm>
            <a:off x="6961818" y="7336622"/>
            <a:ext cx="3480909" cy="3189689"/>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22" name="Picture Placeholder 13"/>
          <p:cNvSpPr>
            <a:spLocks noGrp="1"/>
          </p:cNvSpPr>
          <p:nvPr>
            <p:ph type="pic" sz="quarter" idx="42"/>
          </p:nvPr>
        </p:nvSpPr>
        <p:spPr>
          <a:xfrm>
            <a:off x="3480909" y="7336622"/>
            <a:ext cx="3480909" cy="3189689"/>
          </a:xfrm>
          <a:effectLst/>
        </p:spPr>
        <p:txBody>
          <a:bodyPr>
            <a:normAutofit/>
          </a:bodyPr>
          <a:lstStyle>
            <a:lvl1pPr marL="0" indent="0">
              <a:buNone/>
              <a:defRPr sz="2500">
                <a:ln>
                  <a:noFill/>
                </a:ln>
                <a:solidFill>
                  <a:schemeClr val="bg1">
                    <a:lumMod val="85000"/>
                  </a:schemeClr>
                </a:solidFill>
              </a:defRPr>
            </a:lvl1pPr>
          </a:lstStyle>
          <a:p>
            <a:endParaRPr lang="en-US" dirty="0"/>
          </a:p>
        </p:txBody>
      </p:sp>
      <p:sp>
        <p:nvSpPr>
          <p:cNvPr id="23" name="Picture Placeholder 13"/>
          <p:cNvSpPr>
            <a:spLocks noGrp="1"/>
          </p:cNvSpPr>
          <p:nvPr>
            <p:ph type="pic" sz="quarter" idx="43"/>
          </p:nvPr>
        </p:nvSpPr>
        <p:spPr>
          <a:xfrm>
            <a:off x="0" y="7336622"/>
            <a:ext cx="3480909" cy="3189689"/>
          </a:xfrm>
          <a:effectLst/>
        </p:spPr>
        <p:txBody>
          <a:bodyPr>
            <a:normAutofit/>
          </a:bodyPr>
          <a:lstStyle>
            <a:lvl1pPr marL="0" indent="0">
              <a:buNone/>
              <a:defRPr sz="25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10112896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a:solidFill>
                  <a:schemeClr val="tx1">
                    <a:tint val="75000"/>
                  </a:schemeClr>
                </a:solidFill>
                <a:latin typeface="Lato Regular"/>
                <a:cs typeface="Lato Regular"/>
              </a:defRPr>
            </a:lvl1pPr>
          </a:lstStyle>
          <a:p>
            <a:endParaRPr lang="en-US" dirty="0"/>
          </a:p>
        </p:txBody>
      </p:sp>
      <p:sp>
        <p:nvSpPr>
          <p:cNvPr id="15" name="TextBox 14"/>
          <p:cNvSpPr txBox="1"/>
          <p:nvPr userDrawn="1"/>
        </p:nvSpPr>
        <p:spPr>
          <a:xfrm>
            <a:off x="21845392" y="12779549"/>
            <a:ext cx="738273" cy="553961"/>
          </a:xfrm>
          <a:prstGeom prst="rect">
            <a:avLst/>
          </a:prstGeom>
          <a:noFill/>
        </p:spPr>
        <p:txBody>
          <a:bodyPr wrap="none" lIns="182843" tIns="91422" rIns="182843" bIns="91422" rtlCol="0">
            <a:spAutoFit/>
          </a:bodyPr>
          <a:lstStyle/>
          <a:p>
            <a:pPr algn="ctr"/>
            <a:fld id="{260E2A6B-A809-4840-BF14-8648BC0BDF87}" type="slidenum">
              <a:rPr lang="id-ID" sz="2400" b="0" smtClean="0">
                <a:solidFill>
                  <a:schemeClr val="accent2"/>
                </a:solidFill>
                <a:latin typeface="Lato Regular"/>
                <a:cs typeface="Lato Regular"/>
              </a:rPr>
              <a:pPr algn="ctr"/>
              <a:t>‹#›</a:t>
            </a:fld>
            <a:r>
              <a:rPr lang="id-ID" sz="2400" b="0" smtClean="0">
                <a:solidFill>
                  <a:schemeClr val="tx1"/>
                </a:solidFill>
                <a:latin typeface="Lato Regular"/>
                <a:cs typeface="Lato Regular"/>
              </a:rPr>
              <a:t>  </a:t>
            </a:r>
            <a:endParaRPr lang="id-ID" sz="2400" b="0" dirty="0">
              <a:solidFill>
                <a:schemeClr val="tx1"/>
              </a:solidFill>
              <a:latin typeface="Lato Regular"/>
              <a:cs typeface="Lato Regular"/>
            </a:endParaRPr>
          </a:p>
        </p:txBody>
      </p:sp>
      <p:sp>
        <p:nvSpPr>
          <p:cNvPr id="21" name="Rectangle 1"/>
          <p:cNvSpPr>
            <a:spLocks/>
          </p:cNvSpPr>
          <p:nvPr userDrawn="1"/>
        </p:nvSpPr>
        <p:spPr bwMode="auto">
          <a:xfrm>
            <a:off x="21134253" y="12870594"/>
            <a:ext cx="751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r"/>
            <a:r>
              <a:rPr lang="en-US" sz="2400" b="1">
                <a:solidFill>
                  <a:schemeClr val="tx1"/>
                </a:solidFill>
                <a:latin typeface="Lato Regular"/>
                <a:ea typeface="ＭＳ Ｐゴシック" charset="0"/>
                <a:cs typeface="Lato Regular"/>
                <a:sym typeface="Bebas Neue" charset="0"/>
              </a:rPr>
              <a:t>Page:</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4" r:id="rId1"/>
    <p:sldLayoutId id="2147483864" r:id="rId2"/>
    <p:sldLayoutId id="2147483875" r:id="rId3"/>
    <p:sldLayoutId id="2147483872" r:id="rId4"/>
    <p:sldLayoutId id="2147483873" r:id="rId5"/>
    <p:sldLayoutId id="2147483874" r:id="rId6"/>
    <p:sldLayoutId id="2147483866" r:id="rId7"/>
    <p:sldLayoutId id="2147483867" r:id="rId8"/>
    <p:sldLayoutId id="2147483869" r:id="rId9"/>
    <p:sldLayoutId id="2147483870" r:id="rId10"/>
    <p:sldLayoutId id="2147483871" r:id="rId11"/>
    <p:sldLayoutId id="2147483850" r:id="rId12"/>
    <p:sldLayoutId id="2147483841" r:id="rId13"/>
    <p:sldLayoutId id="2147483843" r:id="rId14"/>
    <p:sldLayoutId id="2147483857" r:id="rId15"/>
    <p:sldLayoutId id="2147483856" r:id="rId16"/>
    <p:sldLayoutId id="2147483861" r:id="rId1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1828434" rtl="0" eaLnBrk="1" latinLnBrk="0" hangingPunct="1">
        <a:lnSpc>
          <a:spcPct val="90000"/>
        </a:lnSpc>
        <a:spcBef>
          <a:spcPct val="0"/>
        </a:spcBef>
        <a:buNone/>
        <a:defRPr lang="en-US" sz="6000" kern="1200">
          <a:solidFill>
            <a:schemeClr val="tx1"/>
          </a:solidFill>
          <a:latin typeface="Lato Regular"/>
          <a:ea typeface="+mj-ea"/>
          <a:cs typeface="Lato Regular"/>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Regular"/>
          <a:ea typeface="+mn-ea"/>
          <a:cs typeface="Lato Regular"/>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Regular"/>
          <a:ea typeface="+mn-ea"/>
          <a:cs typeface="Lato Regular"/>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Regular"/>
          <a:ea typeface="+mn-ea"/>
          <a:cs typeface="Lato Regular"/>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Regular"/>
          <a:ea typeface="+mn-ea"/>
          <a:cs typeface="Lato Regular"/>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Regular"/>
          <a:ea typeface="+mn-ea"/>
          <a:cs typeface="Lato Regular"/>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1203158" y="903284"/>
            <a:ext cx="19467093" cy="7441714"/>
            <a:chOff x="1567565" y="5750676"/>
            <a:chExt cx="14268463" cy="6034465"/>
          </a:xfrm>
        </p:grpSpPr>
        <p:sp>
          <p:nvSpPr>
            <p:cNvPr id="90" name="Subtitle 2"/>
            <p:cNvSpPr txBox="1">
              <a:spLocks/>
            </p:cNvSpPr>
            <p:nvPr/>
          </p:nvSpPr>
          <p:spPr>
            <a:xfrm>
              <a:off x="1746249" y="10886670"/>
              <a:ext cx="10263352" cy="898471"/>
            </a:xfrm>
            <a:prstGeom prst="rect">
              <a:avLst/>
            </a:prstGeom>
          </p:spPr>
          <p:txBody>
            <a:bodyPr vert="horz" wrap="none" lIns="0" tIns="0" rIns="0" bIns="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6000" b="1" dirty="0" smtClean="0">
                  <a:solidFill>
                    <a:schemeClr val="accent1"/>
                  </a:solidFill>
                  <a:latin typeface="Calibri" pitchFamily="34" charset="0"/>
                  <a:cs typeface="Lato Light"/>
                </a:rPr>
                <a:t>PERSONAL FINANCING REFINANCING ISSUE </a:t>
              </a:r>
              <a:endParaRPr lang="en-US" sz="6000" b="1" dirty="0">
                <a:solidFill>
                  <a:schemeClr val="accent1"/>
                </a:solidFill>
                <a:latin typeface="Calibri" pitchFamily="34" charset="0"/>
                <a:cs typeface="Lato Light"/>
              </a:endParaRPr>
            </a:p>
          </p:txBody>
        </p:sp>
        <p:sp>
          <p:nvSpPr>
            <p:cNvPr id="92" name="TextBox 91"/>
            <p:cNvSpPr txBox="1"/>
            <p:nvPr/>
          </p:nvSpPr>
          <p:spPr>
            <a:xfrm>
              <a:off x="1567565" y="5750676"/>
              <a:ext cx="14268463" cy="4991503"/>
            </a:xfrm>
            <a:prstGeom prst="rect">
              <a:avLst/>
            </a:prstGeom>
            <a:noFill/>
          </p:spPr>
          <p:txBody>
            <a:bodyPr wrap="square" lIns="0" tIns="0" rIns="0" bIns="0" rtlCol="0">
              <a:spAutoFit/>
            </a:bodyPr>
            <a:lstStyle/>
            <a:p>
              <a:r>
                <a:rPr lang="id-ID" sz="20000" b="1" dirty="0" smtClean="0">
                  <a:solidFill>
                    <a:srgbClr val="FF0066"/>
                  </a:solidFill>
                  <a:latin typeface="Source Sans Pro"/>
                  <a:cs typeface="Source Sans Pro"/>
                </a:rPr>
                <a:t>P</a:t>
              </a:r>
              <a:r>
                <a:rPr lang="en-US" sz="20000" b="1" dirty="0" smtClean="0">
                  <a:solidFill>
                    <a:srgbClr val="FF0066"/>
                  </a:solidFill>
                  <a:latin typeface="Source Sans Pro"/>
                  <a:cs typeface="Source Sans Pro"/>
                </a:rPr>
                <a:t>ERSONAL</a:t>
              </a:r>
            </a:p>
            <a:p>
              <a:r>
                <a:rPr lang="en-US" sz="20000" b="1" dirty="0" smtClean="0">
                  <a:solidFill>
                    <a:srgbClr val="FF0066"/>
                  </a:solidFill>
                  <a:latin typeface="Source Sans Pro"/>
                  <a:cs typeface="Source Sans Pro"/>
                </a:rPr>
                <a:t>FINANCING</a:t>
              </a:r>
              <a:endParaRPr lang="id-ID" sz="20000" b="1" dirty="0" smtClean="0">
                <a:solidFill>
                  <a:srgbClr val="FF0066"/>
                </a:solidFill>
                <a:latin typeface="Source Sans Pro"/>
                <a:cs typeface="Source Sans Pro"/>
              </a:endParaRPr>
            </a:p>
          </p:txBody>
        </p:sp>
        <p:sp>
          <p:nvSpPr>
            <p:cNvPr id="94" name="Parallelogram 93"/>
            <p:cNvSpPr/>
            <p:nvPr/>
          </p:nvSpPr>
          <p:spPr>
            <a:xfrm>
              <a:off x="1746249" y="10559425"/>
              <a:ext cx="10456056" cy="127132"/>
            </a:xfrm>
            <a:prstGeom prst="parallelogram">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3"/>
                </a:solidFill>
                <a:latin typeface="Lato Light"/>
              </a:endParaRPr>
            </a:p>
          </p:txBody>
        </p:sp>
      </p:grpSp>
      <p:sp>
        <p:nvSpPr>
          <p:cNvPr id="8" name="Subtitle 2"/>
          <p:cNvSpPr txBox="1">
            <a:spLocks/>
          </p:cNvSpPr>
          <p:nvPr/>
        </p:nvSpPr>
        <p:spPr>
          <a:xfrm>
            <a:off x="16303891" y="12151896"/>
            <a:ext cx="7435562" cy="1200329"/>
          </a:xfrm>
          <a:prstGeom prst="rect">
            <a:avLst/>
          </a:prstGeom>
        </p:spPr>
        <p:txBody>
          <a:bodyPr vert="horz" wrap="none" lIns="0" tIns="0" rIns="0" bIns="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r>
              <a:rPr lang="en-US" sz="3000" b="1" dirty="0" smtClean="0">
                <a:solidFill>
                  <a:srgbClr val="0000FF"/>
                </a:solidFill>
                <a:latin typeface="Calibri" pitchFamily="34" charset="0"/>
                <a:cs typeface="Lato Light"/>
              </a:rPr>
              <a:t>Personal Financing, Sales &amp; Marketing Division</a:t>
            </a:r>
          </a:p>
          <a:p>
            <a:pPr algn="r"/>
            <a:r>
              <a:rPr lang="en-US" sz="3000" b="1" dirty="0" smtClean="0">
                <a:solidFill>
                  <a:srgbClr val="0000FF"/>
                </a:solidFill>
                <a:latin typeface="Calibri" pitchFamily="34" charset="0"/>
                <a:cs typeface="Lato Light"/>
              </a:rPr>
              <a:t>Last updated : </a:t>
            </a:r>
            <a:r>
              <a:rPr lang="en-US" sz="3000" b="1" dirty="0" smtClean="0">
                <a:solidFill>
                  <a:srgbClr val="0000FF"/>
                </a:solidFill>
                <a:latin typeface="Calibri" pitchFamily="34" charset="0"/>
                <a:cs typeface="Lato Light"/>
              </a:rPr>
              <a:t>07 </a:t>
            </a:r>
            <a:r>
              <a:rPr lang="en-US" sz="3000" b="1" dirty="0" smtClean="0">
                <a:solidFill>
                  <a:srgbClr val="0000FF"/>
                </a:solidFill>
                <a:latin typeface="Calibri" pitchFamily="34" charset="0"/>
                <a:cs typeface="Lato Light"/>
              </a:rPr>
              <a:t>Dec 2017</a:t>
            </a:r>
            <a:endParaRPr lang="en-US" sz="3000" b="1" dirty="0">
              <a:solidFill>
                <a:srgbClr val="0000FF"/>
              </a:solidFill>
              <a:latin typeface="Calibri" pitchFamily="34" charset="0"/>
              <a:cs typeface="Lato Light"/>
            </a:endParaRPr>
          </a:p>
        </p:txBody>
      </p:sp>
    </p:spTree>
    <p:extLst>
      <p:ext uri="{BB962C8B-B14F-4D97-AF65-F5344CB8AC3E}">
        <p14:creationId xmlns:p14="http://schemas.microsoft.com/office/powerpoint/2010/main" val="5445099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4377648" cy="172622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latin typeface="Calibri" panose="020F0502020204030204" pitchFamily="34" charset="0"/>
              </a:rPr>
              <a:t>PF Refinancing </a:t>
            </a:r>
            <a:r>
              <a:rPr lang="en-US" sz="5200" b="1" dirty="0" smtClean="0">
                <a:latin typeface="Calibri" panose="020F0502020204030204" pitchFamily="34" charset="0"/>
              </a:rPr>
              <a:t>Disbursement Issue</a:t>
            </a:r>
            <a:endParaRPr lang="en-MY" sz="5200" dirty="0">
              <a:latin typeface="Calibri" panose="020F0502020204030204" pitchFamily="34" charset="0"/>
            </a:endParaRPr>
          </a:p>
        </p:txBody>
      </p:sp>
      <p:sp>
        <p:nvSpPr>
          <p:cNvPr id="7" name="Rectangle 2"/>
          <p:cNvSpPr>
            <a:spLocks/>
          </p:cNvSpPr>
          <p:nvPr/>
        </p:nvSpPr>
        <p:spPr bwMode="auto">
          <a:xfrm>
            <a:off x="-1" y="393826"/>
            <a:ext cx="243776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gn="ctr"/>
            <a:endParaRPr lang="en-US" sz="6000" b="1" dirty="0">
              <a:solidFill>
                <a:schemeClr val="bg1"/>
              </a:solidFill>
              <a:latin typeface="Calibri" pitchFamily="34" charset="0"/>
              <a:ea typeface="ＭＳ Ｐゴシック" charset="0"/>
              <a:cs typeface="Lato Regular"/>
              <a:sym typeface="Bebas Neue" charset="0"/>
            </a:endParaRPr>
          </a:p>
        </p:txBody>
      </p:sp>
      <p:sp>
        <p:nvSpPr>
          <p:cNvPr id="9" name="Rectangle 2"/>
          <p:cNvSpPr>
            <a:spLocks/>
          </p:cNvSpPr>
          <p:nvPr/>
        </p:nvSpPr>
        <p:spPr bwMode="auto">
          <a:xfrm>
            <a:off x="549723" y="1968426"/>
            <a:ext cx="982149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r>
              <a:rPr lang="en-US" sz="5000" b="1" dirty="0">
                <a:solidFill>
                  <a:srgbClr val="0000FF"/>
                </a:solidFill>
                <a:latin typeface="Calibri" panose="020F0502020204030204" pitchFamily="34" charset="0"/>
              </a:rPr>
              <a:t>Business Action Plan</a:t>
            </a:r>
          </a:p>
        </p:txBody>
      </p:sp>
      <p:sp>
        <p:nvSpPr>
          <p:cNvPr id="10" name="Rectangle 2"/>
          <p:cNvSpPr>
            <a:spLocks/>
          </p:cNvSpPr>
          <p:nvPr/>
        </p:nvSpPr>
        <p:spPr bwMode="auto">
          <a:xfrm>
            <a:off x="549723" y="3017377"/>
            <a:ext cx="2324874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marL="342900" indent="-342900" algn="just">
              <a:buFont typeface="Arial" panose="020B0604020202020204" pitchFamily="34" charset="0"/>
              <a:buChar char="•"/>
            </a:pPr>
            <a:r>
              <a:rPr lang="en-US" sz="5000" dirty="0">
                <a:solidFill>
                  <a:srgbClr val="041B31"/>
                </a:solidFill>
                <a:latin typeface="Calibri" panose="020F0502020204030204" pitchFamily="34" charset="0"/>
              </a:rPr>
              <a:t>A Letter template has been drafted for those affected customers to inform on the shortage of the disbursement amount. Furthermore, customer are to be informed that the shortfall will be credit back to customers loan disbursement account within 7 days (from the date of letter</a:t>
            </a:r>
            <a:r>
              <a:rPr lang="en-US" sz="5000" dirty="0" smtClean="0">
                <a:solidFill>
                  <a:srgbClr val="041B31"/>
                </a:solidFill>
                <a:latin typeface="Calibri" panose="020F0502020204030204" pitchFamily="34" charset="0"/>
              </a:rPr>
              <a:t>).</a:t>
            </a:r>
          </a:p>
          <a:p>
            <a:pPr marL="342900" indent="-342900" algn="just">
              <a:buFont typeface="Arial" panose="020B0604020202020204" pitchFamily="34" charset="0"/>
              <a:buChar char="•"/>
            </a:pPr>
            <a:endParaRPr lang="en-US" sz="4000" dirty="0" smtClean="0">
              <a:solidFill>
                <a:srgbClr val="041B31"/>
              </a:solidFill>
              <a:latin typeface="Calibri" panose="020F0502020204030204" pitchFamily="34" charset="0"/>
            </a:endParaRPr>
          </a:p>
          <a:p>
            <a:pPr marL="342900" indent="-342900" algn="just">
              <a:buFont typeface="Arial" panose="020B0604020202020204" pitchFamily="34" charset="0"/>
              <a:buChar char="•"/>
            </a:pPr>
            <a:r>
              <a:rPr lang="en-MY" sz="5000" dirty="0">
                <a:solidFill>
                  <a:srgbClr val="041B31"/>
                </a:solidFill>
                <a:latin typeface="Calibri" panose="020F0502020204030204" pitchFamily="34" charset="0"/>
              </a:rPr>
              <a:t>Manual disbursement is required to those accounts that has been disbursed less. </a:t>
            </a:r>
            <a:r>
              <a:rPr lang="en-US" sz="5000" dirty="0">
                <a:solidFill>
                  <a:srgbClr val="041B31"/>
                </a:solidFill>
                <a:latin typeface="Calibri" panose="020F0502020204030204" pitchFamily="34" charset="0"/>
              </a:rPr>
              <a:t> </a:t>
            </a:r>
          </a:p>
        </p:txBody>
      </p:sp>
      <p:sp>
        <p:nvSpPr>
          <p:cNvPr id="12" name="Freeform 7"/>
          <p:cNvSpPr>
            <a:spLocks/>
          </p:cNvSpPr>
          <p:nvPr/>
        </p:nvSpPr>
        <p:spPr bwMode="auto">
          <a:xfrm rot="10800000">
            <a:off x="6424861" y="7703485"/>
            <a:ext cx="3235675" cy="4701496"/>
          </a:xfrm>
          <a:custGeom>
            <a:avLst/>
            <a:gdLst>
              <a:gd name="T0" fmla="*/ 360 w 712"/>
              <a:gd name="T1" fmla="*/ 0 h 1112"/>
              <a:gd name="T2" fmla="*/ 438 w 712"/>
              <a:gd name="T3" fmla="*/ 69 h 1112"/>
              <a:gd name="T4" fmla="*/ 417 w 712"/>
              <a:gd name="T5" fmla="*/ 133 h 1112"/>
              <a:gd name="T6" fmla="*/ 416 w 712"/>
              <a:gd name="T7" fmla="*/ 177 h 1112"/>
              <a:gd name="T8" fmla="*/ 457 w 712"/>
              <a:gd name="T9" fmla="*/ 200 h 1112"/>
              <a:gd name="T10" fmla="*/ 457 w 712"/>
              <a:gd name="T11" fmla="*/ 200 h 1112"/>
              <a:gd name="T12" fmla="*/ 464 w 712"/>
              <a:gd name="T13" fmla="*/ 200 h 1112"/>
              <a:gd name="T14" fmla="*/ 712 w 712"/>
              <a:gd name="T15" fmla="*/ 200 h 1112"/>
              <a:gd name="T16" fmla="*/ 712 w 712"/>
              <a:gd name="T17" fmla="*/ 225 h 1112"/>
              <a:gd name="T18" fmla="*/ 712 w 712"/>
              <a:gd name="T19" fmla="*/ 237 h 1112"/>
              <a:gd name="T20" fmla="*/ 712 w 712"/>
              <a:gd name="T21" fmla="*/ 410 h 1112"/>
              <a:gd name="T22" fmla="*/ 712 w 712"/>
              <a:gd name="T23" fmla="*/ 460 h 1112"/>
              <a:gd name="T24" fmla="*/ 712 w 712"/>
              <a:gd name="T25" fmla="*/ 466 h 1112"/>
              <a:gd name="T26" fmla="*/ 712 w 712"/>
              <a:gd name="T27" fmla="*/ 469 h 1112"/>
              <a:gd name="T28" fmla="*/ 712 w 712"/>
              <a:gd name="T29" fmla="*/ 469 h 1112"/>
              <a:gd name="T30" fmla="*/ 712 w 712"/>
              <a:gd name="T31" fmla="*/ 477 h 1112"/>
              <a:gd name="T32" fmla="*/ 712 w 712"/>
              <a:gd name="T33" fmla="*/ 669 h 1112"/>
              <a:gd name="T34" fmla="*/ 712 w 712"/>
              <a:gd name="T35" fmla="*/ 762 h 1112"/>
              <a:gd name="T36" fmla="*/ 712 w 712"/>
              <a:gd name="T37" fmla="*/ 912 h 1112"/>
              <a:gd name="T38" fmla="*/ 463 w 712"/>
              <a:gd name="T39" fmla="*/ 912 h 1112"/>
              <a:gd name="T40" fmla="*/ 457 w 712"/>
              <a:gd name="T41" fmla="*/ 912 h 1112"/>
              <a:gd name="T42" fmla="*/ 457 w 712"/>
              <a:gd name="T43" fmla="*/ 912 h 1112"/>
              <a:gd name="T44" fmla="*/ 416 w 712"/>
              <a:gd name="T45" fmla="*/ 935 h 1112"/>
              <a:gd name="T46" fmla="*/ 417 w 712"/>
              <a:gd name="T47" fmla="*/ 979 h 1112"/>
              <a:gd name="T48" fmla="*/ 438 w 712"/>
              <a:gd name="T49" fmla="*/ 1043 h 1112"/>
              <a:gd name="T50" fmla="*/ 359 w 712"/>
              <a:gd name="T51" fmla="*/ 1112 h 1112"/>
              <a:gd name="T52" fmla="*/ 281 w 712"/>
              <a:gd name="T53" fmla="*/ 1043 h 1112"/>
              <a:gd name="T54" fmla="*/ 302 w 712"/>
              <a:gd name="T55" fmla="*/ 979 h 1112"/>
              <a:gd name="T56" fmla="*/ 303 w 712"/>
              <a:gd name="T57" fmla="*/ 935 h 1112"/>
              <a:gd name="T58" fmla="*/ 260 w 712"/>
              <a:gd name="T59" fmla="*/ 912 h 1112"/>
              <a:gd name="T60" fmla="*/ 255 w 712"/>
              <a:gd name="T61" fmla="*/ 912 h 1112"/>
              <a:gd name="T62" fmla="*/ 0 w 712"/>
              <a:gd name="T63" fmla="*/ 912 h 1112"/>
              <a:gd name="T64" fmla="*/ 0 w 712"/>
              <a:gd name="T65" fmla="*/ 879 h 1112"/>
              <a:gd name="T66" fmla="*/ 0 w 712"/>
              <a:gd name="T67" fmla="*/ 745 h 1112"/>
              <a:gd name="T68" fmla="*/ 0 w 712"/>
              <a:gd name="T69" fmla="*/ 670 h 1112"/>
              <a:gd name="T70" fmla="*/ 0 w 712"/>
              <a:gd name="T71" fmla="*/ 666 h 1112"/>
              <a:gd name="T72" fmla="*/ 0 w 712"/>
              <a:gd name="T73" fmla="*/ 666 h 1112"/>
              <a:gd name="T74" fmla="*/ 21 w 712"/>
              <a:gd name="T75" fmla="*/ 639 h 1112"/>
              <a:gd name="T76" fmla="*/ 35 w 712"/>
              <a:gd name="T77" fmla="*/ 643 h 1112"/>
              <a:gd name="T78" fmla="*/ 109 w 712"/>
              <a:gd name="T79" fmla="*/ 666 h 1112"/>
              <a:gd name="T80" fmla="*/ 200 w 712"/>
              <a:gd name="T81" fmla="*/ 565 h 1112"/>
              <a:gd name="T82" fmla="*/ 109 w 712"/>
              <a:gd name="T83" fmla="*/ 464 h 1112"/>
              <a:gd name="T84" fmla="*/ 35 w 712"/>
              <a:gd name="T85" fmla="*/ 488 h 1112"/>
              <a:gd name="T86" fmla="*/ 21 w 712"/>
              <a:gd name="T87" fmla="*/ 491 h 1112"/>
              <a:gd name="T88" fmla="*/ 0 w 712"/>
              <a:gd name="T89" fmla="*/ 465 h 1112"/>
              <a:gd name="T90" fmla="*/ 0 w 712"/>
              <a:gd name="T91" fmla="*/ 420 h 1112"/>
              <a:gd name="T92" fmla="*/ 0 w 712"/>
              <a:gd name="T93" fmla="*/ 362 h 1112"/>
              <a:gd name="T94" fmla="*/ 0 w 712"/>
              <a:gd name="T95" fmla="*/ 350 h 1112"/>
              <a:gd name="T96" fmla="*/ 0 w 712"/>
              <a:gd name="T97" fmla="*/ 244 h 1112"/>
              <a:gd name="T98" fmla="*/ 1 w 712"/>
              <a:gd name="T99" fmla="*/ 200 h 1112"/>
              <a:gd name="T100" fmla="*/ 255 w 712"/>
              <a:gd name="T101" fmla="*/ 200 h 1112"/>
              <a:gd name="T102" fmla="*/ 260 w 712"/>
              <a:gd name="T103" fmla="*/ 200 h 1112"/>
              <a:gd name="T104" fmla="*/ 303 w 712"/>
              <a:gd name="T105" fmla="*/ 177 h 1112"/>
              <a:gd name="T106" fmla="*/ 302 w 712"/>
              <a:gd name="T107" fmla="*/ 133 h 1112"/>
              <a:gd name="T108" fmla="*/ 281 w 712"/>
              <a:gd name="T109" fmla="*/ 69 h 1112"/>
              <a:gd name="T110" fmla="*/ 360 w 712"/>
              <a:gd name="T111"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2" h="1112">
                <a:moveTo>
                  <a:pt x="360" y="0"/>
                </a:moveTo>
                <a:cubicBezTo>
                  <a:pt x="403" y="0"/>
                  <a:pt x="438" y="31"/>
                  <a:pt x="438" y="69"/>
                </a:cubicBezTo>
                <a:cubicBezTo>
                  <a:pt x="438" y="85"/>
                  <a:pt x="423" y="121"/>
                  <a:pt x="417" y="133"/>
                </a:cubicBezTo>
                <a:cubicBezTo>
                  <a:pt x="409" y="148"/>
                  <a:pt x="409" y="164"/>
                  <a:pt x="416" y="177"/>
                </a:cubicBezTo>
                <a:cubicBezTo>
                  <a:pt x="424" y="190"/>
                  <a:pt x="438" y="198"/>
                  <a:pt x="457" y="200"/>
                </a:cubicBezTo>
                <a:cubicBezTo>
                  <a:pt x="457" y="200"/>
                  <a:pt x="457" y="200"/>
                  <a:pt x="457" y="200"/>
                </a:cubicBezTo>
                <a:cubicBezTo>
                  <a:pt x="458" y="200"/>
                  <a:pt x="460" y="200"/>
                  <a:pt x="464" y="200"/>
                </a:cubicBezTo>
                <a:cubicBezTo>
                  <a:pt x="712" y="200"/>
                  <a:pt x="712" y="200"/>
                  <a:pt x="712" y="200"/>
                </a:cubicBezTo>
                <a:cubicBezTo>
                  <a:pt x="712" y="225"/>
                  <a:pt x="712" y="225"/>
                  <a:pt x="712" y="225"/>
                </a:cubicBezTo>
                <a:cubicBezTo>
                  <a:pt x="712" y="237"/>
                  <a:pt x="712" y="237"/>
                  <a:pt x="712" y="237"/>
                </a:cubicBezTo>
                <a:cubicBezTo>
                  <a:pt x="712" y="410"/>
                  <a:pt x="712" y="410"/>
                  <a:pt x="712" y="410"/>
                </a:cubicBezTo>
                <a:cubicBezTo>
                  <a:pt x="712" y="460"/>
                  <a:pt x="712" y="460"/>
                  <a:pt x="712" y="460"/>
                </a:cubicBezTo>
                <a:cubicBezTo>
                  <a:pt x="712" y="466"/>
                  <a:pt x="712" y="466"/>
                  <a:pt x="712" y="466"/>
                </a:cubicBezTo>
                <a:cubicBezTo>
                  <a:pt x="712" y="466"/>
                  <a:pt x="712" y="468"/>
                  <a:pt x="712" y="469"/>
                </a:cubicBezTo>
                <a:cubicBezTo>
                  <a:pt x="712" y="469"/>
                  <a:pt x="712" y="469"/>
                  <a:pt x="712" y="469"/>
                </a:cubicBezTo>
                <a:cubicBezTo>
                  <a:pt x="712" y="471"/>
                  <a:pt x="712" y="474"/>
                  <a:pt x="712" y="477"/>
                </a:cubicBezTo>
                <a:cubicBezTo>
                  <a:pt x="712" y="477"/>
                  <a:pt x="712" y="668"/>
                  <a:pt x="712" y="669"/>
                </a:cubicBezTo>
                <a:cubicBezTo>
                  <a:pt x="712" y="762"/>
                  <a:pt x="712" y="762"/>
                  <a:pt x="712" y="762"/>
                </a:cubicBezTo>
                <a:cubicBezTo>
                  <a:pt x="712" y="912"/>
                  <a:pt x="712" y="912"/>
                  <a:pt x="712" y="912"/>
                </a:cubicBezTo>
                <a:cubicBezTo>
                  <a:pt x="463" y="912"/>
                  <a:pt x="463" y="912"/>
                  <a:pt x="463" y="912"/>
                </a:cubicBezTo>
                <a:cubicBezTo>
                  <a:pt x="460" y="912"/>
                  <a:pt x="458" y="912"/>
                  <a:pt x="457" y="912"/>
                </a:cubicBezTo>
                <a:cubicBezTo>
                  <a:pt x="457" y="912"/>
                  <a:pt x="457" y="912"/>
                  <a:pt x="457" y="912"/>
                </a:cubicBezTo>
                <a:cubicBezTo>
                  <a:pt x="438" y="914"/>
                  <a:pt x="424" y="922"/>
                  <a:pt x="416" y="935"/>
                </a:cubicBezTo>
                <a:cubicBezTo>
                  <a:pt x="409" y="948"/>
                  <a:pt x="409" y="963"/>
                  <a:pt x="417" y="979"/>
                </a:cubicBezTo>
                <a:cubicBezTo>
                  <a:pt x="422" y="991"/>
                  <a:pt x="438" y="1026"/>
                  <a:pt x="438" y="1043"/>
                </a:cubicBezTo>
                <a:cubicBezTo>
                  <a:pt x="438" y="1081"/>
                  <a:pt x="403" y="1112"/>
                  <a:pt x="359" y="1112"/>
                </a:cubicBezTo>
                <a:cubicBezTo>
                  <a:pt x="316" y="1112"/>
                  <a:pt x="281" y="1081"/>
                  <a:pt x="281" y="1043"/>
                </a:cubicBezTo>
                <a:cubicBezTo>
                  <a:pt x="281" y="1026"/>
                  <a:pt x="296" y="991"/>
                  <a:pt x="302" y="979"/>
                </a:cubicBezTo>
                <a:cubicBezTo>
                  <a:pt x="310" y="963"/>
                  <a:pt x="310" y="948"/>
                  <a:pt x="303" y="935"/>
                </a:cubicBezTo>
                <a:cubicBezTo>
                  <a:pt x="295" y="921"/>
                  <a:pt x="280" y="913"/>
                  <a:pt x="260" y="912"/>
                </a:cubicBezTo>
                <a:cubicBezTo>
                  <a:pt x="255" y="912"/>
                  <a:pt x="255" y="912"/>
                  <a:pt x="255" y="912"/>
                </a:cubicBezTo>
                <a:cubicBezTo>
                  <a:pt x="0" y="912"/>
                  <a:pt x="0" y="912"/>
                  <a:pt x="0" y="912"/>
                </a:cubicBezTo>
                <a:cubicBezTo>
                  <a:pt x="0" y="879"/>
                  <a:pt x="0" y="879"/>
                  <a:pt x="0" y="879"/>
                </a:cubicBezTo>
                <a:cubicBezTo>
                  <a:pt x="0" y="745"/>
                  <a:pt x="0" y="745"/>
                  <a:pt x="0" y="745"/>
                </a:cubicBezTo>
                <a:cubicBezTo>
                  <a:pt x="0" y="670"/>
                  <a:pt x="0" y="670"/>
                  <a:pt x="0" y="670"/>
                </a:cubicBezTo>
                <a:cubicBezTo>
                  <a:pt x="0" y="666"/>
                  <a:pt x="0" y="666"/>
                  <a:pt x="0" y="666"/>
                </a:cubicBezTo>
                <a:cubicBezTo>
                  <a:pt x="0" y="666"/>
                  <a:pt x="0" y="666"/>
                  <a:pt x="0" y="666"/>
                </a:cubicBezTo>
                <a:cubicBezTo>
                  <a:pt x="1" y="649"/>
                  <a:pt x="9" y="639"/>
                  <a:pt x="21" y="639"/>
                </a:cubicBezTo>
                <a:cubicBezTo>
                  <a:pt x="25" y="639"/>
                  <a:pt x="30" y="640"/>
                  <a:pt x="35" y="643"/>
                </a:cubicBezTo>
                <a:cubicBezTo>
                  <a:pt x="40" y="645"/>
                  <a:pt x="84" y="666"/>
                  <a:pt x="109" y="666"/>
                </a:cubicBezTo>
                <a:cubicBezTo>
                  <a:pt x="159" y="666"/>
                  <a:pt x="200" y="621"/>
                  <a:pt x="200" y="565"/>
                </a:cubicBezTo>
                <a:cubicBezTo>
                  <a:pt x="200" y="509"/>
                  <a:pt x="159" y="464"/>
                  <a:pt x="109" y="464"/>
                </a:cubicBezTo>
                <a:cubicBezTo>
                  <a:pt x="84" y="464"/>
                  <a:pt x="40" y="485"/>
                  <a:pt x="35" y="488"/>
                </a:cubicBezTo>
                <a:cubicBezTo>
                  <a:pt x="30" y="490"/>
                  <a:pt x="25" y="491"/>
                  <a:pt x="21" y="491"/>
                </a:cubicBezTo>
                <a:cubicBezTo>
                  <a:pt x="9" y="491"/>
                  <a:pt x="1" y="481"/>
                  <a:pt x="0" y="465"/>
                </a:cubicBezTo>
                <a:cubicBezTo>
                  <a:pt x="0" y="464"/>
                  <a:pt x="0" y="420"/>
                  <a:pt x="0" y="420"/>
                </a:cubicBezTo>
                <a:cubicBezTo>
                  <a:pt x="0" y="362"/>
                  <a:pt x="0" y="362"/>
                  <a:pt x="0" y="362"/>
                </a:cubicBezTo>
                <a:cubicBezTo>
                  <a:pt x="0" y="350"/>
                  <a:pt x="0" y="350"/>
                  <a:pt x="0" y="350"/>
                </a:cubicBezTo>
                <a:cubicBezTo>
                  <a:pt x="0" y="244"/>
                  <a:pt x="0" y="244"/>
                  <a:pt x="0" y="244"/>
                </a:cubicBezTo>
                <a:cubicBezTo>
                  <a:pt x="0" y="241"/>
                  <a:pt x="1" y="215"/>
                  <a:pt x="1" y="200"/>
                </a:cubicBezTo>
                <a:cubicBezTo>
                  <a:pt x="255" y="200"/>
                  <a:pt x="255" y="200"/>
                  <a:pt x="255" y="200"/>
                </a:cubicBezTo>
                <a:cubicBezTo>
                  <a:pt x="260" y="200"/>
                  <a:pt x="260" y="200"/>
                  <a:pt x="260" y="200"/>
                </a:cubicBezTo>
                <a:cubicBezTo>
                  <a:pt x="280" y="199"/>
                  <a:pt x="295" y="190"/>
                  <a:pt x="303" y="177"/>
                </a:cubicBezTo>
                <a:cubicBezTo>
                  <a:pt x="310" y="164"/>
                  <a:pt x="310" y="148"/>
                  <a:pt x="302" y="133"/>
                </a:cubicBezTo>
                <a:cubicBezTo>
                  <a:pt x="296" y="121"/>
                  <a:pt x="281" y="85"/>
                  <a:pt x="281" y="69"/>
                </a:cubicBezTo>
                <a:cubicBezTo>
                  <a:pt x="281" y="31"/>
                  <a:pt x="316" y="0"/>
                  <a:pt x="360" y="0"/>
                </a:cubicBezTo>
              </a:path>
            </a:pathLst>
          </a:custGeom>
          <a:solidFill>
            <a:schemeClr val="accent1"/>
          </a:solidFill>
          <a:ln>
            <a:noFill/>
          </a:ln>
        </p:spPr>
        <p:txBody>
          <a:bodyPr vert="horz" wrap="square" lIns="91425" tIns="45712" rIns="91425" bIns="45712" numCol="1" anchor="t" anchorCtr="0" compatLnSpc="1">
            <a:prstTxWarp prst="textNoShape">
              <a:avLst/>
            </a:prstTxWarp>
          </a:bodyPr>
          <a:lstStyle/>
          <a:p>
            <a:endParaRPr lang="en-US" sz="1400" b="1"/>
          </a:p>
        </p:txBody>
      </p:sp>
      <p:sp>
        <p:nvSpPr>
          <p:cNvPr id="13" name="Freeform 7"/>
          <p:cNvSpPr>
            <a:spLocks/>
          </p:cNvSpPr>
          <p:nvPr/>
        </p:nvSpPr>
        <p:spPr bwMode="auto">
          <a:xfrm rot="5400000">
            <a:off x="10361714" y="6789636"/>
            <a:ext cx="3283336" cy="6452033"/>
          </a:xfrm>
          <a:custGeom>
            <a:avLst/>
            <a:gdLst>
              <a:gd name="T0" fmla="*/ 360 w 712"/>
              <a:gd name="T1" fmla="*/ 0 h 1112"/>
              <a:gd name="T2" fmla="*/ 438 w 712"/>
              <a:gd name="T3" fmla="*/ 69 h 1112"/>
              <a:gd name="T4" fmla="*/ 417 w 712"/>
              <a:gd name="T5" fmla="*/ 133 h 1112"/>
              <a:gd name="T6" fmla="*/ 416 w 712"/>
              <a:gd name="T7" fmla="*/ 177 h 1112"/>
              <a:gd name="T8" fmla="*/ 457 w 712"/>
              <a:gd name="T9" fmla="*/ 200 h 1112"/>
              <a:gd name="T10" fmla="*/ 457 w 712"/>
              <a:gd name="T11" fmla="*/ 200 h 1112"/>
              <a:gd name="T12" fmla="*/ 464 w 712"/>
              <a:gd name="T13" fmla="*/ 200 h 1112"/>
              <a:gd name="T14" fmla="*/ 712 w 712"/>
              <a:gd name="T15" fmla="*/ 200 h 1112"/>
              <a:gd name="T16" fmla="*/ 712 w 712"/>
              <a:gd name="T17" fmla="*/ 225 h 1112"/>
              <a:gd name="T18" fmla="*/ 712 w 712"/>
              <a:gd name="T19" fmla="*/ 237 h 1112"/>
              <a:gd name="T20" fmla="*/ 712 w 712"/>
              <a:gd name="T21" fmla="*/ 410 h 1112"/>
              <a:gd name="T22" fmla="*/ 712 w 712"/>
              <a:gd name="T23" fmla="*/ 460 h 1112"/>
              <a:gd name="T24" fmla="*/ 712 w 712"/>
              <a:gd name="T25" fmla="*/ 466 h 1112"/>
              <a:gd name="T26" fmla="*/ 712 w 712"/>
              <a:gd name="T27" fmla="*/ 469 h 1112"/>
              <a:gd name="T28" fmla="*/ 712 w 712"/>
              <a:gd name="T29" fmla="*/ 469 h 1112"/>
              <a:gd name="T30" fmla="*/ 712 w 712"/>
              <a:gd name="T31" fmla="*/ 477 h 1112"/>
              <a:gd name="T32" fmla="*/ 712 w 712"/>
              <a:gd name="T33" fmla="*/ 669 h 1112"/>
              <a:gd name="T34" fmla="*/ 712 w 712"/>
              <a:gd name="T35" fmla="*/ 762 h 1112"/>
              <a:gd name="T36" fmla="*/ 712 w 712"/>
              <a:gd name="T37" fmla="*/ 912 h 1112"/>
              <a:gd name="T38" fmla="*/ 463 w 712"/>
              <a:gd name="T39" fmla="*/ 912 h 1112"/>
              <a:gd name="T40" fmla="*/ 457 w 712"/>
              <a:gd name="T41" fmla="*/ 912 h 1112"/>
              <a:gd name="T42" fmla="*/ 457 w 712"/>
              <a:gd name="T43" fmla="*/ 912 h 1112"/>
              <a:gd name="T44" fmla="*/ 416 w 712"/>
              <a:gd name="T45" fmla="*/ 935 h 1112"/>
              <a:gd name="T46" fmla="*/ 417 w 712"/>
              <a:gd name="T47" fmla="*/ 979 h 1112"/>
              <a:gd name="T48" fmla="*/ 438 w 712"/>
              <a:gd name="T49" fmla="*/ 1043 h 1112"/>
              <a:gd name="T50" fmla="*/ 359 w 712"/>
              <a:gd name="T51" fmla="*/ 1112 h 1112"/>
              <a:gd name="T52" fmla="*/ 281 w 712"/>
              <a:gd name="T53" fmla="*/ 1043 h 1112"/>
              <a:gd name="T54" fmla="*/ 302 w 712"/>
              <a:gd name="T55" fmla="*/ 979 h 1112"/>
              <a:gd name="T56" fmla="*/ 303 w 712"/>
              <a:gd name="T57" fmla="*/ 935 h 1112"/>
              <a:gd name="T58" fmla="*/ 260 w 712"/>
              <a:gd name="T59" fmla="*/ 912 h 1112"/>
              <a:gd name="T60" fmla="*/ 255 w 712"/>
              <a:gd name="T61" fmla="*/ 912 h 1112"/>
              <a:gd name="T62" fmla="*/ 0 w 712"/>
              <a:gd name="T63" fmla="*/ 912 h 1112"/>
              <a:gd name="T64" fmla="*/ 0 w 712"/>
              <a:gd name="T65" fmla="*/ 879 h 1112"/>
              <a:gd name="T66" fmla="*/ 0 w 712"/>
              <a:gd name="T67" fmla="*/ 745 h 1112"/>
              <a:gd name="T68" fmla="*/ 0 w 712"/>
              <a:gd name="T69" fmla="*/ 670 h 1112"/>
              <a:gd name="T70" fmla="*/ 0 w 712"/>
              <a:gd name="T71" fmla="*/ 666 h 1112"/>
              <a:gd name="T72" fmla="*/ 0 w 712"/>
              <a:gd name="T73" fmla="*/ 666 h 1112"/>
              <a:gd name="T74" fmla="*/ 21 w 712"/>
              <a:gd name="T75" fmla="*/ 639 h 1112"/>
              <a:gd name="T76" fmla="*/ 35 w 712"/>
              <a:gd name="T77" fmla="*/ 643 h 1112"/>
              <a:gd name="T78" fmla="*/ 109 w 712"/>
              <a:gd name="T79" fmla="*/ 666 h 1112"/>
              <a:gd name="T80" fmla="*/ 200 w 712"/>
              <a:gd name="T81" fmla="*/ 565 h 1112"/>
              <a:gd name="T82" fmla="*/ 109 w 712"/>
              <a:gd name="T83" fmla="*/ 464 h 1112"/>
              <a:gd name="T84" fmla="*/ 35 w 712"/>
              <a:gd name="T85" fmla="*/ 488 h 1112"/>
              <a:gd name="T86" fmla="*/ 21 w 712"/>
              <a:gd name="T87" fmla="*/ 491 h 1112"/>
              <a:gd name="T88" fmla="*/ 0 w 712"/>
              <a:gd name="T89" fmla="*/ 465 h 1112"/>
              <a:gd name="T90" fmla="*/ 0 w 712"/>
              <a:gd name="T91" fmla="*/ 420 h 1112"/>
              <a:gd name="T92" fmla="*/ 0 w 712"/>
              <a:gd name="T93" fmla="*/ 362 h 1112"/>
              <a:gd name="T94" fmla="*/ 0 w 712"/>
              <a:gd name="T95" fmla="*/ 350 h 1112"/>
              <a:gd name="T96" fmla="*/ 0 w 712"/>
              <a:gd name="T97" fmla="*/ 244 h 1112"/>
              <a:gd name="T98" fmla="*/ 1 w 712"/>
              <a:gd name="T99" fmla="*/ 200 h 1112"/>
              <a:gd name="T100" fmla="*/ 255 w 712"/>
              <a:gd name="T101" fmla="*/ 200 h 1112"/>
              <a:gd name="T102" fmla="*/ 260 w 712"/>
              <a:gd name="T103" fmla="*/ 200 h 1112"/>
              <a:gd name="T104" fmla="*/ 303 w 712"/>
              <a:gd name="T105" fmla="*/ 177 h 1112"/>
              <a:gd name="T106" fmla="*/ 302 w 712"/>
              <a:gd name="T107" fmla="*/ 133 h 1112"/>
              <a:gd name="T108" fmla="*/ 281 w 712"/>
              <a:gd name="T109" fmla="*/ 69 h 1112"/>
              <a:gd name="T110" fmla="*/ 360 w 712"/>
              <a:gd name="T111"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2" h="1112">
                <a:moveTo>
                  <a:pt x="360" y="0"/>
                </a:moveTo>
                <a:cubicBezTo>
                  <a:pt x="403" y="0"/>
                  <a:pt x="438" y="31"/>
                  <a:pt x="438" y="69"/>
                </a:cubicBezTo>
                <a:cubicBezTo>
                  <a:pt x="438" y="85"/>
                  <a:pt x="423" y="121"/>
                  <a:pt x="417" y="133"/>
                </a:cubicBezTo>
                <a:cubicBezTo>
                  <a:pt x="409" y="148"/>
                  <a:pt x="409" y="164"/>
                  <a:pt x="416" y="177"/>
                </a:cubicBezTo>
                <a:cubicBezTo>
                  <a:pt x="424" y="190"/>
                  <a:pt x="438" y="198"/>
                  <a:pt x="457" y="200"/>
                </a:cubicBezTo>
                <a:cubicBezTo>
                  <a:pt x="457" y="200"/>
                  <a:pt x="457" y="200"/>
                  <a:pt x="457" y="200"/>
                </a:cubicBezTo>
                <a:cubicBezTo>
                  <a:pt x="458" y="200"/>
                  <a:pt x="460" y="200"/>
                  <a:pt x="464" y="200"/>
                </a:cubicBezTo>
                <a:cubicBezTo>
                  <a:pt x="712" y="200"/>
                  <a:pt x="712" y="200"/>
                  <a:pt x="712" y="200"/>
                </a:cubicBezTo>
                <a:cubicBezTo>
                  <a:pt x="712" y="225"/>
                  <a:pt x="712" y="225"/>
                  <a:pt x="712" y="225"/>
                </a:cubicBezTo>
                <a:cubicBezTo>
                  <a:pt x="712" y="237"/>
                  <a:pt x="712" y="237"/>
                  <a:pt x="712" y="237"/>
                </a:cubicBezTo>
                <a:cubicBezTo>
                  <a:pt x="712" y="410"/>
                  <a:pt x="712" y="410"/>
                  <a:pt x="712" y="410"/>
                </a:cubicBezTo>
                <a:cubicBezTo>
                  <a:pt x="712" y="460"/>
                  <a:pt x="712" y="460"/>
                  <a:pt x="712" y="460"/>
                </a:cubicBezTo>
                <a:cubicBezTo>
                  <a:pt x="712" y="466"/>
                  <a:pt x="712" y="466"/>
                  <a:pt x="712" y="466"/>
                </a:cubicBezTo>
                <a:cubicBezTo>
                  <a:pt x="712" y="466"/>
                  <a:pt x="712" y="468"/>
                  <a:pt x="712" y="469"/>
                </a:cubicBezTo>
                <a:cubicBezTo>
                  <a:pt x="712" y="469"/>
                  <a:pt x="712" y="469"/>
                  <a:pt x="712" y="469"/>
                </a:cubicBezTo>
                <a:cubicBezTo>
                  <a:pt x="712" y="471"/>
                  <a:pt x="712" y="474"/>
                  <a:pt x="712" y="477"/>
                </a:cubicBezTo>
                <a:cubicBezTo>
                  <a:pt x="712" y="477"/>
                  <a:pt x="712" y="668"/>
                  <a:pt x="712" y="669"/>
                </a:cubicBezTo>
                <a:cubicBezTo>
                  <a:pt x="712" y="762"/>
                  <a:pt x="712" y="762"/>
                  <a:pt x="712" y="762"/>
                </a:cubicBezTo>
                <a:cubicBezTo>
                  <a:pt x="712" y="912"/>
                  <a:pt x="712" y="912"/>
                  <a:pt x="712" y="912"/>
                </a:cubicBezTo>
                <a:cubicBezTo>
                  <a:pt x="463" y="912"/>
                  <a:pt x="463" y="912"/>
                  <a:pt x="463" y="912"/>
                </a:cubicBezTo>
                <a:cubicBezTo>
                  <a:pt x="460" y="912"/>
                  <a:pt x="458" y="912"/>
                  <a:pt x="457" y="912"/>
                </a:cubicBezTo>
                <a:cubicBezTo>
                  <a:pt x="457" y="912"/>
                  <a:pt x="457" y="912"/>
                  <a:pt x="457" y="912"/>
                </a:cubicBezTo>
                <a:cubicBezTo>
                  <a:pt x="438" y="914"/>
                  <a:pt x="424" y="922"/>
                  <a:pt x="416" y="935"/>
                </a:cubicBezTo>
                <a:cubicBezTo>
                  <a:pt x="409" y="948"/>
                  <a:pt x="409" y="963"/>
                  <a:pt x="417" y="979"/>
                </a:cubicBezTo>
                <a:cubicBezTo>
                  <a:pt x="422" y="991"/>
                  <a:pt x="438" y="1026"/>
                  <a:pt x="438" y="1043"/>
                </a:cubicBezTo>
                <a:cubicBezTo>
                  <a:pt x="438" y="1081"/>
                  <a:pt x="403" y="1112"/>
                  <a:pt x="359" y="1112"/>
                </a:cubicBezTo>
                <a:cubicBezTo>
                  <a:pt x="316" y="1112"/>
                  <a:pt x="281" y="1081"/>
                  <a:pt x="281" y="1043"/>
                </a:cubicBezTo>
                <a:cubicBezTo>
                  <a:pt x="281" y="1026"/>
                  <a:pt x="296" y="991"/>
                  <a:pt x="302" y="979"/>
                </a:cubicBezTo>
                <a:cubicBezTo>
                  <a:pt x="310" y="963"/>
                  <a:pt x="310" y="948"/>
                  <a:pt x="303" y="935"/>
                </a:cubicBezTo>
                <a:cubicBezTo>
                  <a:pt x="295" y="921"/>
                  <a:pt x="280" y="913"/>
                  <a:pt x="260" y="912"/>
                </a:cubicBezTo>
                <a:cubicBezTo>
                  <a:pt x="255" y="912"/>
                  <a:pt x="255" y="912"/>
                  <a:pt x="255" y="912"/>
                </a:cubicBezTo>
                <a:cubicBezTo>
                  <a:pt x="0" y="912"/>
                  <a:pt x="0" y="912"/>
                  <a:pt x="0" y="912"/>
                </a:cubicBezTo>
                <a:cubicBezTo>
                  <a:pt x="0" y="879"/>
                  <a:pt x="0" y="879"/>
                  <a:pt x="0" y="879"/>
                </a:cubicBezTo>
                <a:cubicBezTo>
                  <a:pt x="0" y="745"/>
                  <a:pt x="0" y="745"/>
                  <a:pt x="0" y="745"/>
                </a:cubicBezTo>
                <a:cubicBezTo>
                  <a:pt x="0" y="670"/>
                  <a:pt x="0" y="670"/>
                  <a:pt x="0" y="670"/>
                </a:cubicBezTo>
                <a:cubicBezTo>
                  <a:pt x="0" y="666"/>
                  <a:pt x="0" y="666"/>
                  <a:pt x="0" y="666"/>
                </a:cubicBezTo>
                <a:cubicBezTo>
                  <a:pt x="0" y="666"/>
                  <a:pt x="0" y="666"/>
                  <a:pt x="0" y="666"/>
                </a:cubicBezTo>
                <a:cubicBezTo>
                  <a:pt x="1" y="649"/>
                  <a:pt x="9" y="639"/>
                  <a:pt x="21" y="639"/>
                </a:cubicBezTo>
                <a:cubicBezTo>
                  <a:pt x="25" y="639"/>
                  <a:pt x="30" y="640"/>
                  <a:pt x="35" y="643"/>
                </a:cubicBezTo>
                <a:cubicBezTo>
                  <a:pt x="40" y="645"/>
                  <a:pt x="84" y="666"/>
                  <a:pt x="109" y="666"/>
                </a:cubicBezTo>
                <a:cubicBezTo>
                  <a:pt x="159" y="666"/>
                  <a:pt x="200" y="621"/>
                  <a:pt x="200" y="565"/>
                </a:cubicBezTo>
                <a:cubicBezTo>
                  <a:pt x="200" y="509"/>
                  <a:pt x="159" y="464"/>
                  <a:pt x="109" y="464"/>
                </a:cubicBezTo>
                <a:cubicBezTo>
                  <a:pt x="84" y="464"/>
                  <a:pt x="40" y="485"/>
                  <a:pt x="35" y="488"/>
                </a:cubicBezTo>
                <a:cubicBezTo>
                  <a:pt x="30" y="490"/>
                  <a:pt x="25" y="491"/>
                  <a:pt x="21" y="491"/>
                </a:cubicBezTo>
                <a:cubicBezTo>
                  <a:pt x="9" y="491"/>
                  <a:pt x="1" y="481"/>
                  <a:pt x="0" y="465"/>
                </a:cubicBezTo>
                <a:cubicBezTo>
                  <a:pt x="0" y="464"/>
                  <a:pt x="0" y="420"/>
                  <a:pt x="0" y="420"/>
                </a:cubicBezTo>
                <a:cubicBezTo>
                  <a:pt x="0" y="362"/>
                  <a:pt x="0" y="362"/>
                  <a:pt x="0" y="362"/>
                </a:cubicBezTo>
                <a:cubicBezTo>
                  <a:pt x="0" y="350"/>
                  <a:pt x="0" y="350"/>
                  <a:pt x="0" y="350"/>
                </a:cubicBezTo>
                <a:cubicBezTo>
                  <a:pt x="0" y="244"/>
                  <a:pt x="0" y="244"/>
                  <a:pt x="0" y="244"/>
                </a:cubicBezTo>
                <a:cubicBezTo>
                  <a:pt x="0" y="241"/>
                  <a:pt x="1" y="215"/>
                  <a:pt x="1" y="200"/>
                </a:cubicBezTo>
                <a:cubicBezTo>
                  <a:pt x="255" y="200"/>
                  <a:pt x="255" y="200"/>
                  <a:pt x="255" y="200"/>
                </a:cubicBezTo>
                <a:cubicBezTo>
                  <a:pt x="260" y="200"/>
                  <a:pt x="260" y="200"/>
                  <a:pt x="260" y="200"/>
                </a:cubicBezTo>
                <a:cubicBezTo>
                  <a:pt x="280" y="199"/>
                  <a:pt x="295" y="190"/>
                  <a:pt x="303" y="177"/>
                </a:cubicBezTo>
                <a:cubicBezTo>
                  <a:pt x="310" y="164"/>
                  <a:pt x="310" y="148"/>
                  <a:pt x="302" y="133"/>
                </a:cubicBezTo>
                <a:cubicBezTo>
                  <a:pt x="296" y="121"/>
                  <a:pt x="281" y="85"/>
                  <a:pt x="281" y="69"/>
                </a:cubicBezTo>
                <a:cubicBezTo>
                  <a:pt x="281" y="31"/>
                  <a:pt x="316" y="0"/>
                  <a:pt x="360" y="0"/>
                </a:cubicBezTo>
              </a:path>
            </a:pathLst>
          </a:custGeom>
          <a:solidFill>
            <a:srgbClr val="FFC000"/>
          </a:solidFill>
          <a:ln>
            <a:noFill/>
          </a:ln>
        </p:spPr>
        <p:txBody>
          <a:bodyPr vert="horz" wrap="square" lIns="91425" tIns="45712" rIns="91425" bIns="45712" numCol="1" anchor="t" anchorCtr="0" compatLnSpc="1">
            <a:prstTxWarp prst="textNoShape">
              <a:avLst/>
            </a:prstTxWarp>
          </a:bodyPr>
          <a:lstStyle/>
          <a:p>
            <a:endParaRPr lang="en-US" sz="1400" b="1"/>
          </a:p>
        </p:txBody>
      </p:sp>
      <p:sp>
        <p:nvSpPr>
          <p:cNvPr id="14" name="Freeform 7"/>
          <p:cNvSpPr>
            <a:spLocks/>
          </p:cNvSpPr>
          <p:nvPr/>
        </p:nvSpPr>
        <p:spPr bwMode="auto">
          <a:xfrm>
            <a:off x="14357543" y="7816365"/>
            <a:ext cx="3134848" cy="4350447"/>
          </a:xfrm>
          <a:custGeom>
            <a:avLst/>
            <a:gdLst>
              <a:gd name="T0" fmla="*/ 360 w 712"/>
              <a:gd name="T1" fmla="*/ 0 h 1112"/>
              <a:gd name="T2" fmla="*/ 438 w 712"/>
              <a:gd name="T3" fmla="*/ 69 h 1112"/>
              <a:gd name="T4" fmla="*/ 417 w 712"/>
              <a:gd name="T5" fmla="*/ 133 h 1112"/>
              <a:gd name="T6" fmla="*/ 416 w 712"/>
              <a:gd name="T7" fmla="*/ 177 h 1112"/>
              <a:gd name="T8" fmla="*/ 457 w 712"/>
              <a:gd name="T9" fmla="*/ 200 h 1112"/>
              <a:gd name="T10" fmla="*/ 457 w 712"/>
              <a:gd name="T11" fmla="*/ 200 h 1112"/>
              <a:gd name="T12" fmla="*/ 464 w 712"/>
              <a:gd name="T13" fmla="*/ 200 h 1112"/>
              <a:gd name="T14" fmla="*/ 712 w 712"/>
              <a:gd name="T15" fmla="*/ 200 h 1112"/>
              <a:gd name="T16" fmla="*/ 712 w 712"/>
              <a:gd name="T17" fmla="*/ 225 h 1112"/>
              <a:gd name="T18" fmla="*/ 712 w 712"/>
              <a:gd name="T19" fmla="*/ 237 h 1112"/>
              <a:gd name="T20" fmla="*/ 712 w 712"/>
              <a:gd name="T21" fmla="*/ 410 h 1112"/>
              <a:gd name="T22" fmla="*/ 712 w 712"/>
              <a:gd name="T23" fmla="*/ 460 h 1112"/>
              <a:gd name="T24" fmla="*/ 712 w 712"/>
              <a:gd name="T25" fmla="*/ 466 h 1112"/>
              <a:gd name="T26" fmla="*/ 712 w 712"/>
              <a:gd name="T27" fmla="*/ 469 h 1112"/>
              <a:gd name="T28" fmla="*/ 712 w 712"/>
              <a:gd name="T29" fmla="*/ 469 h 1112"/>
              <a:gd name="T30" fmla="*/ 712 w 712"/>
              <a:gd name="T31" fmla="*/ 477 h 1112"/>
              <a:gd name="T32" fmla="*/ 712 w 712"/>
              <a:gd name="T33" fmla="*/ 669 h 1112"/>
              <a:gd name="T34" fmla="*/ 712 w 712"/>
              <a:gd name="T35" fmla="*/ 762 h 1112"/>
              <a:gd name="T36" fmla="*/ 712 w 712"/>
              <a:gd name="T37" fmla="*/ 912 h 1112"/>
              <a:gd name="T38" fmla="*/ 463 w 712"/>
              <a:gd name="T39" fmla="*/ 912 h 1112"/>
              <a:gd name="T40" fmla="*/ 457 w 712"/>
              <a:gd name="T41" fmla="*/ 912 h 1112"/>
              <a:gd name="T42" fmla="*/ 457 w 712"/>
              <a:gd name="T43" fmla="*/ 912 h 1112"/>
              <a:gd name="T44" fmla="*/ 416 w 712"/>
              <a:gd name="T45" fmla="*/ 935 h 1112"/>
              <a:gd name="T46" fmla="*/ 417 w 712"/>
              <a:gd name="T47" fmla="*/ 979 h 1112"/>
              <a:gd name="T48" fmla="*/ 438 w 712"/>
              <a:gd name="T49" fmla="*/ 1043 h 1112"/>
              <a:gd name="T50" fmla="*/ 359 w 712"/>
              <a:gd name="T51" fmla="*/ 1112 h 1112"/>
              <a:gd name="T52" fmla="*/ 281 w 712"/>
              <a:gd name="T53" fmla="*/ 1043 h 1112"/>
              <a:gd name="T54" fmla="*/ 302 w 712"/>
              <a:gd name="T55" fmla="*/ 979 h 1112"/>
              <a:gd name="T56" fmla="*/ 303 w 712"/>
              <a:gd name="T57" fmla="*/ 935 h 1112"/>
              <a:gd name="T58" fmla="*/ 260 w 712"/>
              <a:gd name="T59" fmla="*/ 912 h 1112"/>
              <a:gd name="T60" fmla="*/ 255 w 712"/>
              <a:gd name="T61" fmla="*/ 912 h 1112"/>
              <a:gd name="T62" fmla="*/ 0 w 712"/>
              <a:gd name="T63" fmla="*/ 912 h 1112"/>
              <a:gd name="T64" fmla="*/ 0 w 712"/>
              <a:gd name="T65" fmla="*/ 879 h 1112"/>
              <a:gd name="T66" fmla="*/ 0 w 712"/>
              <a:gd name="T67" fmla="*/ 745 h 1112"/>
              <a:gd name="T68" fmla="*/ 0 w 712"/>
              <a:gd name="T69" fmla="*/ 670 h 1112"/>
              <a:gd name="T70" fmla="*/ 0 w 712"/>
              <a:gd name="T71" fmla="*/ 666 h 1112"/>
              <a:gd name="T72" fmla="*/ 0 w 712"/>
              <a:gd name="T73" fmla="*/ 666 h 1112"/>
              <a:gd name="T74" fmla="*/ 21 w 712"/>
              <a:gd name="T75" fmla="*/ 639 h 1112"/>
              <a:gd name="T76" fmla="*/ 35 w 712"/>
              <a:gd name="T77" fmla="*/ 643 h 1112"/>
              <a:gd name="T78" fmla="*/ 109 w 712"/>
              <a:gd name="T79" fmla="*/ 666 h 1112"/>
              <a:gd name="T80" fmla="*/ 200 w 712"/>
              <a:gd name="T81" fmla="*/ 565 h 1112"/>
              <a:gd name="T82" fmla="*/ 109 w 712"/>
              <a:gd name="T83" fmla="*/ 464 h 1112"/>
              <a:gd name="T84" fmla="*/ 35 w 712"/>
              <a:gd name="T85" fmla="*/ 488 h 1112"/>
              <a:gd name="T86" fmla="*/ 21 w 712"/>
              <a:gd name="T87" fmla="*/ 491 h 1112"/>
              <a:gd name="T88" fmla="*/ 0 w 712"/>
              <a:gd name="T89" fmla="*/ 465 h 1112"/>
              <a:gd name="T90" fmla="*/ 0 w 712"/>
              <a:gd name="T91" fmla="*/ 420 h 1112"/>
              <a:gd name="T92" fmla="*/ 0 w 712"/>
              <a:gd name="T93" fmla="*/ 362 h 1112"/>
              <a:gd name="T94" fmla="*/ 0 w 712"/>
              <a:gd name="T95" fmla="*/ 350 h 1112"/>
              <a:gd name="T96" fmla="*/ 0 w 712"/>
              <a:gd name="T97" fmla="*/ 244 h 1112"/>
              <a:gd name="T98" fmla="*/ 1 w 712"/>
              <a:gd name="T99" fmla="*/ 200 h 1112"/>
              <a:gd name="T100" fmla="*/ 255 w 712"/>
              <a:gd name="T101" fmla="*/ 200 h 1112"/>
              <a:gd name="T102" fmla="*/ 260 w 712"/>
              <a:gd name="T103" fmla="*/ 200 h 1112"/>
              <a:gd name="T104" fmla="*/ 303 w 712"/>
              <a:gd name="T105" fmla="*/ 177 h 1112"/>
              <a:gd name="T106" fmla="*/ 302 w 712"/>
              <a:gd name="T107" fmla="*/ 133 h 1112"/>
              <a:gd name="T108" fmla="*/ 281 w 712"/>
              <a:gd name="T109" fmla="*/ 69 h 1112"/>
              <a:gd name="T110" fmla="*/ 360 w 712"/>
              <a:gd name="T111"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2" h="1112">
                <a:moveTo>
                  <a:pt x="360" y="0"/>
                </a:moveTo>
                <a:cubicBezTo>
                  <a:pt x="403" y="0"/>
                  <a:pt x="438" y="31"/>
                  <a:pt x="438" y="69"/>
                </a:cubicBezTo>
                <a:cubicBezTo>
                  <a:pt x="438" y="85"/>
                  <a:pt x="423" y="121"/>
                  <a:pt x="417" y="133"/>
                </a:cubicBezTo>
                <a:cubicBezTo>
                  <a:pt x="409" y="148"/>
                  <a:pt x="409" y="164"/>
                  <a:pt x="416" y="177"/>
                </a:cubicBezTo>
                <a:cubicBezTo>
                  <a:pt x="424" y="190"/>
                  <a:pt x="438" y="198"/>
                  <a:pt x="457" y="200"/>
                </a:cubicBezTo>
                <a:cubicBezTo>
                  <a:pt x="457" y="200"/>
                  <a:pt x="457" y="200"/>
                  <a:pt x="457" y="200"/>
                </a:cubicBezTo>
                <a:cubicBezTo>
                  <a:pt x="458" y="200"/>
                  <a:pt x="460" y="200"/>
                  <a:pt x="464" y="200"/>
                </a:cubicBezTo>
                <a:cubicBezTo>
                  <a:pt x="712" y="200"/>
                  <a:pt x="712" y="200"/>
                  <a:pt x="712" y="200"/>
                </a:cubicBezTo>
                <a:cubicBezTo>
                  <a:pt x="712" y="225"/>
                  <a:pt x="712" y="225"/>
                  <a:pt x="712" y="225"/>
                </a:cubicBezTo>
                <a:cubicBezTo>
                  <a:pt x="712" y="237"/>
                  <a:pt x="712" y="237"/>
                  <a:pt x="712" y="237"/>
                </a:cubicBezTo>
                <a:cubicBezTo>
                  <a:pt x="712" y="410"/>
                  <a:pt x="712" y="410"/>
                  <a:pt x="712" y="410"/>
                </a:cubicBezTo>
                <a:cubicBezTo>
                  <a:pt x="712" y="460"/>
                  <a:pt x="712" y="460"/>
                  <a:pt x="712" y="460"/>
                </a:cubicBezTo>
                <a:cubicBezTo>
                  <a:pt x="712" y="466"/>
                  <a:pt x="712" y="466"/>
                  <a:pt x="712" y="466"/>
                </a:cubicBezTo>
                <a:cubicBezTo>
                  <a:pt x="712" y="466"/>
                  <a:pt x="712" y="468"/>
                  <a:pt x="712" y="469"/>
                </a:cubicBezTo>
                <a:cubicBezTo>
                  <a:pt x="712" y="469"/>
                  <a:pt x="712" y="469"/>
                  <a:pt x="712" y="469"/>
                </a:cubicBezTo>
                <a:cubicBezTo>
                  <a:pt x="712" y="471"/>
                  <a:pt x="712" y="474"/>
                  <a:pt x="712" y="477"/>
                </a:cubicBezTo>
                <a:cubicBezTo>
                  <a:pt x="712" y="477"/>
                  <a:pt x="712" y="668"/>
                  <a:pt x="712" y="669"/>
                </a:cubicBezTo>
                <a:cubicBezTo>
                  <a:pt x="712" y="762"/>
                  <a:pt x="712" y="762"/>
                  <a:pt x="712" y="762"/>
                </a:cubicBezTo>
                <a:cubicBezTo>
                  <a:pt x="712" y="912"/>
                  <a:pt x="712" y="912"/>
                  <a:pt x="712" y="912"/>
                </a:cubicBezTo>
                <a:cubicBezTo>
                  <a:pt x="463" y="912"/>
                  <a:pt x="463" y="912"/>
                  <a:pt x="463" y="912"/>
                </a:cubicBezTo>
                <a:cubicBezTo>
                  <a:pt x="460" y="912"/>
                  <a:pt x="458" y="912"/>
                  <a:pt x="457" y="912"/>
                </a:cubicBezTo>
                <a:cubicBezTo>
                  <a:pt x="457" y="912"/>
                  <a:pt x="457" y="912"/>
                  <a:pt x="457" y="912"/>
                </a:cubicBezTo>
                <a:cubicBezTo>
                  <a:pt x="438" y="914"/>
                  <a:pt x="424" y="922"/>
                  <a:pt x="416" y="935"/>
                </a:cubicBezTo>
                <a:cubicBezTo>
                  <a:pt x="409" y="948"/>
                  <a:pt x="409" y="963"/>
                  <a:pt x="417" y="979"/>
                </a:cubicBezTo>
                <a:cubicBezTo>
                  <a:pt x="422" y="991"/>
                  <a:pt x="438" y="1026"/>
                  <a:pt x="438" y="1043"/>
                </a:cubicBezTo>
                <a:cubicBezTo>
                  <a:pt x="438" y="1081"/>
                  <a:pt x="403" y="1112"/>
                  <a:pt x="359" y="1112"/>
                </a:cubicBezTo>
                <a:cubicBezTo>
                  <a:pt x="316" y="1112"/>
                  <a:pt x="281" y="1081"/>
                  <a:pt x="281" y="1043"/>
                </a:cubicBezTo>
                <a:cubicBezTo>
                  <a:pt x="281" y="1026"/>
                  <a:pt x="296" y="991"/>
                  <a:pt x="302" y="979"/>
                </a:cubicBezTo>
                <a:cubicBezTo>
                  <a:pt x="310" y="963"/>
                  <a:pt x="310" y="948"/>
                  <a:pt x="303" y="935"/>
                </a:cubicBezTo>
                <a:cubicBezTo>
                  <a:pt x="295" y="921"/>
                  <a:pt x="280" y="913"/>
                  <a:pt x="260" y="912"/>
                </a:cubicBezTo>
                <a:cubicBezTo>
                  <a:pt x="255" y="912"/>
                  <a:pt x="255" y="912"/>
                  <a:pt x="255" y="912"/>
                </a:cubicBezTo>
                <a:cubicBezTo>
                  <a:pt x="0" y="912"/>
                  <a:pt x="0" y="912"/>
                  <a:pt x="0" y="912"/>
                </a:cubicBezTo>
                <a:cubicBezTo>
                  <a:pt x="0" y="879"/>
                  <a:pt x="0" y="879"/>
                  <a:pt x="0" y="879"/>
                </a:cubicBezTo>
                <a:cubicBezTo>
                  <a:pt x="0" y="745"/>
                  <a:pt x="0" y="745"/>
                  <a:pt x="0" y="745"/>
                </a:cubicBezTo>
                <a:cubicBezTo>
                  <a:pt x="0" y="670"/>
                  <a:pt x="0" y="670"/>
                  <a:pt x="0" y="670"/>
                </a:cubicBezTo>
                <a:cubicBezTo>
                  <a:pt x="0" y="666"/>
                  <a:pt x="0" y="666"/>
                  <a:pt x="0" y="666"/>
                </a:cubicBezTo>
                <a:cubicBezTo>
                  <a:pt x="0" y="666"/>
                  <a:pt x="0" y="666"/>
                  <a:pt x="0" y="666"/>
                </a:cubicBezTo>
                <a:cubicBezTo>
                  <a:pt x="1" y="649"/>
                  <a:pt x="9" y="639"/>
                  <a:pt x="21" y="639"/>
                </a:cubicBezTo>
                <a:cubicBezTo>
                  <a:pt x="25" y="639"/>
                  <a:pt x="30" y="640"/>
                  <a:pt x="35" y="643"/>
                </a:cubicBezTo>
                <a:cubicBezTo>
                  <a:pt x="40" y="645"/>
                  <a:pt x="84" y="666"/>
                  <a:pt x="109" y="666"/>
                </a:cubicBezTo>
                <a:cubicBezTo>
                  <a:pt x="159" y="666"/>
                  <a:pt x="200" y="621"/>
                  <a:pt x="200" y="565"/>
                </a:cubicBezTo>
                <a:cubicBezTo>
                  <a:pt x="200" y="509"/>
                  <a:pt x="159" y="464"/>
                  <a:pt x="109" y="464"/>
                </a:cubicBezTo>
                <a:cubicBezTo>
                  <a:pt x="84" y="464"/>
                  <a:pt x="40" y="485"/>
                  <a:pt x="35" y="488"/>
                </a:cubicBezTo>
                <a:cubicBezTo>
                  <a:pt x="30" y="490"/>
                  <a:pt x="25" y="491"/>
                  <a:pt x="21" y="491"/>
                </a:cubicBezTo>
                <a:cubicBezTo>
                  <a:pt x="9" y="491"/>
                  <a:pt x="1" y="481"/>
                  <a:pt x="0" y="465"/>
                </a:cubicBezTo>
                <a:cubicBezTo>
                  <a:pt x="0" y="464"/>
                  <a:pt x="0" y="420"/>
                  <a:pt x="0" y="420"/>
                </a:cubicBezTo>
                <a:cubicBezTo>
                  <a:pt x="0" y="362"/>
                  <a:pt x="0" y="362"/>
                  <a:pt x="0" y="362"/>
                </a:cubicBezTo>
                <a:cubicBezTo>
                  <a:pt x="0" y="350"/>
                  <a:pt x="0" y="350"/>
                  <a:pt x="0" y="350"/>
                </a:cubicBezTo>
                <a:cubicBezTo>
                  <a:pt x="0" y="244"/>
                  <a:pt x="0" y="244"/>
                  <a:pt x="0" y="244"/>
                </a:cubicBezTo>
                <a:cubicBezTo>
                  <a:pt x="0" y="241"/>
                  <a:pt x="1" y="215"/>
                  <a:pt x="1" y="200"/>
                </a:cubicBezTo>
                <a:cubicBezTo>
                  <a:pt x="255" y="200"/>
                  <a:pt x="255" y="200"/>
                  <a:pt x="255" y="200"/>
                </a:cubicBezTo>
                <a:cubicBezTo>
                  <a:pt x="260" y="200"/>
                  <a:pt x="260" y="200"/>
                  <a:pt x="260" y="200"/>
                </a:cubicBezTo>
                <a:cubicBezTo>
                  <a:pt x="280" y="199"/>
                  <a:pt x="295" y="190"/>
                  <a:pt x="303" y="177"/>
                </a:cubicBezTo>
                <a:cubicBezTo>
                  <a:pt x="310" y="164"/>
                  <a:pt x="310" y="148"/>
                  <a:pt x="302" y="133"/>
                </a:cubicBezTo>
                <a:cubicBezTo>
                  <a:pt x="296" y="121"/>
                  <a:pt x="281" y="85"/>
                  <a:pt x="281" y="69"/>
                </a:cubicBezTo>
                <a:cubicBezTo>
                  <a:pt x="281" y="31"/>
                  <a:pt x="316" y="0"/>
                  <a:pt x="360" y="0"/>
                </a:cubicBezTo>
              </a:path>
            </a:pathLst>
          </a:custGeom>
          <a:solidFill>
            <a:schemeClr val="accent3"/>
          </a:solidFill>
          <a:ln>
            <a:noFill/>
          </a:ln>
        </p:spPr>
        <p:txBody>
          <a:bodyPr vert="horz" wrap="square" lIns="91425" tIns="45712" rIns="91425" bIns="45712" numCol="1" anchor="t" anchorCtr="0" compatLnSpc="1">
            <a:prstTxWarp prst="textNoShape">
              <a:avLst/>
            </a:prstTxWarp>
          </a:bodyPr>
          <a:lstStyle/>
          <a:p>
            <a:endParaRPr lang="en-US" sz="1400" b="1" dirty="0"/>
          </a:p>
        </p:txBody>
      </p:sp>
      <p:sp>
        <p:nvSpPr>
          <p:cNvPr id="18" name="TextBox 17"/>
          <p:cNvSpPr txBox="1"/>
          <p:nvPr/>
        </p:nvSpPr>
        <p:spPr>
          <a:xfrm>
            <a:off x="9938084" y="9336373"/>
            <a:ext cx="4164165" cy="2257541"/>
          </a:xfrm>
          <a:prstGeom prst="rect">
            <a:avLst/>
          </a:prstGeom>
          <a:noFill/>
        </p:spPr>
        <p:txBody>
          <a:bodyPr wrap="square" rtlCol="0">
            <a:spAutoFit/>
          </a:bodyPr>
          <a:lstStyle/>
          <a:p>
            <a:pPr algn="ctr">
              <a:lnSpc>
                <a:spcPct val="80000"/>
              </a:lnSpc>
            </a:pPr>
            <a:r>
              <a:rPr lang="en-US" sz="3500" b="1" dirty="0" smtClean="0">
                <a:solidFill>
                  <a:srgbClr val="0000FF"/>
                </a:solidFill>
                <a:latin typeface="Calibri" pitchFamily="34" charset="0"/>
                <a:ea typeface="Open Sans" panose="020B0606030504020204" pitchFamily="34" charset="0"/>
                <a:cs typeface="Open Sans" panose="020B0606030504020204" pitchFamily="34" charset="0"/>
              </a:rPr>
              <a:t>Request Finance to perform manual disbursement to customer’s CASA account</a:t>
            </a:r>
            <a:endParaRPr lang="en-US" sz="3500" b="1" dirty="0">
              <a:solidFill>
                <a:srgbClr val="0000FF"/>
              </a:solidFill>
              <a:latin typeface="Calibri" pitchFamily="34" charset="0"/>
              <a:ea typeface="Open Sans" panose="020B0606030504020204" pitchFamily="34" charset="0"/>
              <a:cs typeface="Open Sans" panose="020B0606030504020204" pitchFamily="34" charset="0"/>
            </a:endParaRPr>
          </a:p>
        </p:txBody>
      </p:sp>
      <p:sp>
        <p:nvSpPr>
          <p:cNvPr id="20" name="TextBox 19"/>
          <p:cNvSpPr txBox="1"/>
          <p:nvPr/>
        </p:nvSpPr>
        <p:spPr>
          <a:xfrm>
            <a:off x="6593915" y="9126443"/>
            <a:ext cx="3042557" cy="2246769"/>
          </a:xfrm>
          <a:prstGeom prst="rect">
            <a:avLst/>
          </a:prstGeom>
          <a:noFill/>
        </p:spPr>
        <p:txBody>
          <a:bodyPr wrap="square" rtlCol="0">
            <a:spAutoFit/>
          </a:bodyPr>
          <a:lstStyle/>
          <a:p>
            <a:pPr>
              <a:lnSpc>
                <a:spcPct val="80000"/>
              </a:lnSpc>
            </a:pPr>
            <a:r>
              <a:rPr lang="en-US" sz="3500" b="1" dirty="0" smtClean="0">
                <a:solidFill>
                  <a:schemeClr val="bg1"/>
                </a:solidFill>
                <a:latin typeface="Calibri" pitchFamily="34" charset="0"/>
                <a:ea typeface="Open Sans" panose="020B0606030504020204" pitchFamily="34" charset="0"/>
                <a:cs typeface="Open Sans" panose="020B0606030504020204" pitchFamily="34" charset="0"/>
              </a:rPr>
              <a:t>List of</a:t>
            </a:r>
          </a:p>
          <a:p>
            <a:pPr>
              <a:lnSpc>
                <a:spcPct val="80000"/>
              </a:lnSpc>
            </a:pPr>
            <a:r>
              <a:rPr lang="en-US" sz="3500" b="1" dirty="0" smtClean="0">
                <a:solidFill>
                  <a:schemeClr val="bg1"/>
                </a:solidFill>
                <a:latin typeface="Calibri" pitchFamily="34" charset="0"/>
                <a:ea typeface="Open Sans" panose="020B0606030504020204" pitchFamily="34" charset="0"/>
                <a:cs typeface="Open Sans" panose="020B0606030504020204" pitchFamily="34" charset="0"/>
              </a:rPr>
              <a:t>Account </a:t>
            </a:r>
          </a:p>
          <a:p>
            <a:pPr>
              <a:lnSpc>
                <a:spcPct val="80000"/>
              </a:lnSpc>
            </a:pPr>
            <a:r>
              <a:rPr lang="en-US" sz="3500" b="1" dirty="0" smtClean="0">
                <a:solidFill>
                  <a:schemeClr val="bg1"/>
                </a:solidFill>
                <a:latin typeface="Calibri" pitchFamily="34" charset="0"/>
                <a:ea typeface="Open Sans" panose="020B0606030504020204" pitchFamily="34" charset="0"/>
                <a:cs typeface="Open Sans" panose="020B0606030504020204" pitchFamily="34" charset="0"/>
              </a:rPr>
              <a:t>on Less</a:t>
            </a:r>
            <a:endParaRPr lang="en-US" sz="3500" b="1" dirty="0">
              <a:solidFill>
                <a:schemeClr val="bg1"/>
              </a:solidFill>
              <a:latin typeface="Calibri" pitchFamily="34" charset="0"/>
              <a:ea typeface="Open Sans" panose="020B0606030504020204" pitchFamily="34" charset="0"/>
              <a:cs typeface="Open Sans" panose="020B0606030504020204" pitchFamily="34" charset="0"/>
            </a:endParaRPr>
          </a:p>
          <a:p>
            <a:pPr>
              <a:lnSpc>
                <a:spcPct val="80000"/>
              </a:lnSpc>
            </a:pPr>
            <a:r>
              <a:rPr lang="en-US" sz="3500" b="1" dirty="0" smtClean="0">
                <a:solidFill>
                  <a:schemeClr val="bg1"/>
                </a:solidFill>
                <a:latin typeface="Calibri" pitchFamily="34" charset="0"/>
                <a:ea typeface="Open Sans" panose="020B0606030504020204" pitchFamily="34" charset="0"/>
                <a:cs typeface="Open Sans" panose="020B0606030504020204" pitchFamily="34" charset="0"/>
              </a:rPr>
              <a:t>disbursement 1,712 acct</a:t>
            </a:r>
            <a:endParaRPr lang="en-US" sz="3500" b="1" dirty="0">
              <a:solidFill>
                <a:srgbClr val="0000FF"/>
              </a:solidFill>
              <a:latin typeface="Calibri" pitchFamily="34" charset="0"/>
              <a:ea typeface="Open Sans" panose="020B0606030504020204" pitchFamily="34" charset="0"/>
              <a:cs typeface="Open Sans" panose="020B0606030504020204" pitchFamily="34" charset="0"/>
            </a:endParaRPr>
          </a:p>
        </p:txBody>
      </p:sp>
      <p:sp>
        <p:nvSpPr>
          <p:cNvPr id="21" name="Rectangle 20"/>
          <p:cNvSpPr/>
          <p:nvPr/>
        </p:nvSpPr>
        <p:spPr>
          <a:xfrm>
            <a:off x="7329864" y="12586716"/>
            <a:ext cx="1401794" cy="630942"/>
          </a:xfrm>
          <a:prstGeom prst="rect">
            <a:avLst/>
          </a:prstGeom>
          <a:solidFill>
            <a:srgbClr val="0000FF"/>
          </a:solidFill>
        </p:spPr>
        <p:txBody>
          <a:bodyPr wrap="none">
            <a:spAutoFit/>
          </a:bodyPr>
          <a:lstStyle/>
          <a:p>
            <a:pPr algn="r"/>
            <a:r>
              <a:rPr lang="en-US" sz="3500" b="1" dirty="0" smtClean="0">
                <a:solidFill>
                  <a:schemeClr val="bg1"/>
                </a:solidFill>
                <a:latin typeface="Calibri" panose="020F0502020204030204" pitchFamily="34" charset="0"/>
                <a:cs typeface="Lato Regular"/>
              </a:rPr>
              <a:t>STEP 1</a:t>
            </a:r>
            <a:endParaRPr lang="en-US" sz="3500" b="1" dirty="0">
              <a:solidFill>
                <a:schemeClr val="bg1"/>
              </a:solidFill>
              <a:latin typeface="Calibri" panose="020F0502020204030204" pitchFamily="34" charset="0"/>
              <a:cs typeface="Lato Regular"/>
            </a:endParaRPr>
          </a:p>
        </p:txBody>
      </p:sp>
      <p:sp>
        <p:nvSpPr>
          <p:cNvPr id="2" name="TextBox 1"/>
          <p:cNvSpPr txBox="1"/>
          <p:nvPr/>
        </p:nvSpPr>
        <p:spPr>
          <a:xfrm>
            <a:off x="14405377" y="8770801"/>
            <a:ext cx="3177011" cy="2246769"/>
          </a:xfrm>
          <a:prstGeom prst="rect">
            <a:avLst/>
          </a:prstGeom>
          <a:noFill/>
        </p:spPr>
        <p:txBody>
          <a:bodyPr wrap="square" rtlCol="0">
            <a:spAutoFit/>
          </a:bodyPr>
          <a:lstStyle/>
          <a:p>
            <a:pPr algn="ctr"/>
            <a:r>
              <a:rPr lang="en-US" sz="3500" b="1" dirty="0" smtClean="0">
                <a:solidFill>
                  <a:schemeClr val="bg1"/>
                </a:solidFill>
                <a:latin typeface="Calibri" panose="020F0502020204030204" pitchFamily="34" charset="0"/>
              </a:rPr>
              <a:t>Notify </a:t>
            </a:r>
          </a:p>
          <a:p>
            <a:pPr algn="ctr"/>
            <a:r>
              <a:rPr lang="en-US" sz="3500" b="1" dirty="0" smtClean="0">
                <a:solidFill>
                  <a:schemeClr val="bg1"/>
                </a:solidFill>
                <a:latin typeface="Calibri" panose="020F0502020204030204" pitchFamily="34" charset="0"/>
              </a:rPr>
              <a:t>customer </a:t>
            </a:r>
          </a:p>
          <a:p>
            <a:pPr algn="ctr"/>
            <a:r>
              <a:rPr lang="en-US" sz="3500" b="1" dirty="0" smtClean="0">
                <a:solidFill>
                  <a:schemeClr val="bg1"/>
                </a:solidFill>
                <a:latin typeface="Calibri" panose="020F0502020204030204" pitchFamily="34" charset="0"/>
              </a:rPr>
              <a:t>with a </a:t>
            </a:r>
          </a:p>
          <a:p>
            <a:pPr algn="ctr"/>
            <a:r>
              <a:rPr lang="en-US" sz="3500" b="1" dirty="0" smtClean="0">
                <a:solidFill>
                  <a:schemeClr val="bg1"/>
                </a:solidFill>
                <a:latin typeface="Calibri" panose="020F0502020204030204" pitchFamily="34" charset="0"/>
              </a:rPr>
              <a:t>Letter</a:t>
            </a:r>
            <a:endParaRPr lang="en-MY" sz="3500" b="1" dirty="0">
              <a:solidFill>
                <a:schemeClr val="bg1"/>
              </a:solidFill>
              <a:latin typeface="Calibri" panose="020F0502020204030204" pitchFamily="34" charset="0"/>
            </a:endParaRPr>
          </a:p>
        </p:txBody>
      </p:sp>
      <p:sp>
        <p:nvSpPr>
          <p:cNvPr id="30" name="Rectangle 29"/>
          <p:cNvSpPr/>
          <p:nvPr/>
        </p:nvSpPr>
        <p:spPr>
          <a:xfrm>
            <a:off x="15292985" y="12593711"/>
            <a:ext cx="1401794" cy="630942"/>
          </a:xfrm>
          <a:prstGeom prst="rect">
            <a:avLst/>
          </a:prstGeom>
          <a:solidFill>
            <a:srgbClr val="0000FF"/>
          </a:solidFill>
        </p:spPr>
        <p:txBody>
          <a:bodyPr wrap="none">
            <a:spAutoFit/>
          </a:bodyPr>
          <a:lstStyle/>
          <a:p>
            <a:pPr algn="r"/>
            <a:r>
              <a:rPr lang="en-US" sz="3500" b="1" dirty="0" smtClean="0">
                <a:solidFill>
                  <a:schemeClr val="bg1"/>
                </a:solidFill>
                <a:latin typeface="Calibri" panose="020F0502020204030204" pitchFamily="34" charset="0"/>
                <a:cs typeface="Lato Regular"/>
              </a:rPr>
              <a:t>STEP 3</a:t>
            </a:r>
            <a:endParaRPr lang="en-US" sz="3500" b="1" dirty="0">
              <a:solidFill>
                <a:schemeClr val="bg1"/>
              </a:solidFill>
              <a:latin typeface="Calibri" panose="020F0502020204030204" pitchFamily="34" charset="0"/>
              <a:cs typeface="Lato Regular"/>
            </a:endParaRPr>
          </a:p>
        </p:txBody>
      </p:sp>
      <p:sp>
        <p:nvSpPr>
          <p:cNvPr id="31" name="Rectangle 30"/>
          <p:cNvSpPr/>
          <p:nvPr/>
        </p:nvSpPr>
        <p:spPr>
          <a:xfrm>
            <a:off x="11376944" y="12634842"/>
            <a:ext cx="1401794" cy="630942"/>
          </a:xfrm>
          <a:prstGeom prst="rect">
            <a:avLst/>
          </a:prstGeom>
          <a:solidFill>
            <a:srgbClr val="0000FF"/>
          </a:solidFill>
        </p:spPr>
        <p:txBody>
          <a:bodyPr wrap="none">
            <a:spAutoFit/>
          </a:bodyPr>
          <a:lstStyle/>
          <a:p>
            <a:pPr algn="r"/>
            <a:r>
              <a:rPr lang="en-US" sz="3500" b="1" dirty="0" smtClean="0">
                <a:solidFill>
                  <a:schemeClr val="bg1"/>
                </a:solidFill>
                <a:latin typeface="Calibri" panose="020F0502020204030204" pitchFamily="34" charset="0"/>
                <a:cs typeface="Lato Regular"/>
              </a:rPr>
              <a:t>STEP 2</a:t>
            </a:r>
            <a:endParaRPr lang="en-US" sz="3500" b="1" dirty="0">
              <a:solidFill>
                <a:schemeClr val="bg1"/>
              </a:solidFill>
              <a:latin typeface="Calibri" panose="020F0502020204030204" pitchFamily="34" charset="0"/>
              <a:cs typeface="Lato Regular"/>
            </a:endParaRPr>
          </a:p>
        </p:txBody>
      </p:sp>
      <p:sp>
        <p:nvSpPr>
          <p:cNvPr id="32" name="Freeform 7"/>
          <p:cNvSpPr>
            <a:spLocks/>
          </p:cNvSpPr>
          <p:nvPr/>
        </p:nvSpPr>
        <p:spPr bwMode="auto">
          <a:xfrm rot="5400000">
            <a:off x="18142111" y="7140721"/>
            <a:ext cx="3078048" cy="5635833"/>
          </a:xfrm>
          <a:custGeom>
            <a:avLst/>
            <a:gdLst>
              <a:gd name="T0" fmla="*/ 360 w 712"/>
              <a:gd name="T1" fmla="*/ 0 h 1112"/>
              <a:gd name="T2" fmla="*/ 438 w 712"/>
              <a:gd name="T3" fmla="*/ 69 h 1112"/>
              <a:gd name="T4" fmla="*/ 417 w 712"/>
              <a:gd name="T5" fmla="*/ 133 h 1112"/>
              <a:gd name="T6" fmla="*/ 416 w 712"/>
              <a:gd name="T7" fmla="*/ 177 h 1112"/>
              <a:gd name="T8" fmla="*/ 457 w 712"/>
              <a:gd name="T9" fmla="*/ 200 h 1112"/>
              <a:gd name="T10" fmla="*/ 457 w 712"/>
              <a:gd name="T11" fmla="*/ 200 h 1112"/>
              <a:gd name="T12" fmla="*/ 464 w 712"/>
              <a:gd name="T13" fmla="*/ 200 h 1112"/>
              <a:gd name="T14" fmla="*/ 712 w 712"/>
              <a:gd name="T15" fmla="*/ 200 h 1112"/>
              <a:gd name="T16" fmla="*/ 712 w 712"/>
              <a:gd name="T17" fmla="*/ 225 h 1112"/>
              <a:gd name="T18" fmla="*/ 712 w 712"/>
              <a:gd name="T19" fmla="*/ 237 h 1112"/>
              <a:gd name="T20" fmla="*/ 712 w 712"/>
              <a:gd name="T21" fmla="*/ 410 h 1112"/>
              <a:gd name="T22" fmla="*/ 712 w 712"/>
              <a:gd name="T23" fmla="*/ 460 h 1112"/>
              <a:gd name="T24" fmla="*/ 712 w 712"/>
              <a:gd name="T25" fmla="*/ 466 h 1112"/>
              <a:gd name="T26" fmla="*/ 712 w 712"/>
              <a:gd name="T27" fmla="*/ 469 h 1112"/>
              <a:gd name="T28" fmla="*/ 712 w 712"/>
              <a:gd name="T29" fmla="*/ 469 h 1112"/>
              <a:gd name="T30" fmla="*/ 712 w 712"/>
              <a:gd name="T31" fmla="*/ 477 h 1112"/>
              <a:gd name="T32" fmla="*/ 712 w 712"/>
              <a:gd name="T33" fmla="*/ 669 h 1112"/>
              <a:gd name="T34" fmla="*/ 712 w 712"/>
              <a:gd name="T35" fmla="*/ 762 h 1112"/>
              <a:gd name="T36" fmla="*/ 712 w 712"/>
              <a:gd name="T37" fmla="*/ 912 h 1112"/>
              <a:gd name="T38" fmla="*/ 463 w 712"/>
              <a:gd name="T39" fmla="*/ 912 h 1112"/>
              <a:gd name="T40" fmla="*/ 457 w 712"/>
              <a:gd name="T41" fmla="*/ 912 h 1112"/>
              <a:gd name="T42" fmla="*/ 457 w 712"/>
              <a:gd name="T43" fmla="*/ 912 h 1112"/>
              <a:gd name="T44" fmla="*/ 416 w 712"/>
              <a:gd name="T45" fmla="*/ 935 h 1112"/>
              <a:gd name="T46" fmla="*/ 417 w 712"/>
              <a:gd name="T47" fmla="*/ 979 h 1112"/>
              <a:gd name="T48" fmla="*/ 438 w 712"/>
              <a:gd name="T49" fmla="*/ 1043 h 1112"/>
              <a:gd name="T50" fmla="*/ 359 w 712"/>
              <a:gd name="T51" fmla="*/ 1112 h 1112"/>
              <a:gd name="T52" fmla="*/ 281 w 712"/>
              <a:gd name="T53" fmla="*/ 1043 h 1112"/>
              <a:gd name="T54" fmla="*/ 302 w 712"/>
              <a:gd name="T55" fmla="*/ 979 h 1112"/>
              <a:gd name="T56" fmla="*/ 303 w 712"/>
              <a:gd name="T57" fmla="*/ 935 h 1112"/>
              <a:gd name="T58" fmla="*/ 260 w 712"/>
              <a:gd name="T59" fmla="*/ 912 h 1112"/>
              <a:gd name="T60" fmla="*/ 255 w 712"/>
              <a:gd name="T61" fmla="*/ 912 h 1112"/>
              <a:gd name="T62" fmla="*/ 0 w 712"/>
              <a:gd name="T63" fmla="*/ 912 h 1112"/>
              <a:gd name="T64" fmla="*/ 0 w 712"/>
              <a:gd name="T65" fmla="*/ 879 h 1112"/>
              <a:gd name="T66" fmla="*/ 0 w 712"/>
              <a:gd name="T67" fmla="*/ 745 h 1112"/>
              <a:gd name="T68" fmla="*/ 0 w 712"/>
              <a:gd name="T69" fmla="*/ 670 h 1112"/>
              <a:gd name="T70" fmla="*/ 0 w 712"/>
              <a:gd name="T71" fmla="*/ 666 h 1112"/>
              <a:gd name="T72" fmla="*/ 0 w 712"/>
              <a:gd name="T73" fmla="*/ 666 h 1112"/>
              <a:gd name="T74" fmla="*/ 21 w 712"/>
              <a:gd name="T75" fmla="*/ 639 h 1112"/>
              <a:gd name="T76" fmla="*/ 35 w 712"/>
              <a:gd name="T77" fmla="*/ 643 h 1112"/>
              <a:gd name="T78" fmla="*/ 109 w 712"/>
              <a:gd name="T79" fmla="*/ 666 h 1112"/>
              <a:gd name="T80" fmla="*/ 200 w 712"/>
              <a:gd name="T81" fmla="*/ 565 h 1112"/>
              <a:gd name="T82" fmla="*/ 109 w 712"/>
              <a:gd name="T83" fmla="*/ 464 h 1112"/>
              <a:gd name="T84" fmla="*/ 35 w 712"/>
              <a:gd name="T85" fmla="*/ 488 h 1112"/>
              <a:gd name="T86" fmla="*/ 21 w 712"/>
              <a:gd name="T87" fmla="*/ 491 h 1112"/>
              <a:gd name="T88" fmla="*/ 0 w 712"/>
              <a:gd name="T89" fmla="*/ 465 h 1112"/>
              <a:gd name="T90" fmla="*/ 0 w 712"/>
              <a:gd name="T91" fmla="*/ 420 h 1112"/>
              <a:gd name="T92" fmla="*/ 0 w 712"/>
              <a:gd name="T93" fmla="*/ 362 h 1112"/>
              <a:gd name="T94" fmla="*/ 0 w 712"/>
              <a:gd name="T95" fmla="*/ 350 h 1112"/>
              <a:gd name="T96" fmla="*/ 0 w 712"/>
              <a:gd name="T97" fmla="*/ 244 h 1112"/>
              <a:gd name="T98" fmla="*/ 1 w 712"/>
              <a:gd name="T99" fmla="*/ 200 h 1112"/>
              <a:gd name="T100" fmla="*/ 255 w 712"/>
              <a:gd name="T101" fmla="*/ 200 h 1112"/>
              <a:gd name="T102" fmla="*/ 260 w 712"/>
              <a:gd name="T103" fmla="*/ 200 h 1112"/>
              <a:gd name="T104" fmla="*/ 303 w 712"/>
              <a:gd name="T105" fmla="*/ 177 h 1112"/>
              <a:gd name="T106" fmla="*/ 302 w 712"/>
              <a:gd name="T107" fmla="*/ 133 h 1112"/>
              <a:gd name="T108" fmla="*/ 281 w 712"/>
              <a:gd name="T109" fmla="*/ 69 h 1112"/>
              <a:gd name="T110" fmla="*/ 360 w 712"/>
              <a:gd name="T111"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2" h="1112">
                <a:moveTo>
                  <a:pt x="360" y="0"/>
                </a:moveTo>
                <a:cubicBezTo>
                  <a:pt x="403" y="0"/>
                  <a:pt x="438" y="31"/>
                  <a:pt x="438" y="69"/>
                </a:cubicBezTo>
                <a:cubicBezTo>
                  <a:pt x="438" y="85"/>
                  <a:pt x="423" y="121"/>
                  <a:pt x="417" y="133"/>
                </a:cubicBezTo>
                <a:cubicBezTo>
                  <a:pt x="409" y="148"/>
                  <a:pt x="409" y="164"/>
                  <a:pt x="416" y="177"/>
                </a:cubicBezTo>
                <a:cubicBezTo>
                  <a:pt x="424" y="190"/>
                  <a:pt x="438" y="198"/>
                  <a:pt x="457" y="200"/>
                </a:cubicBezTo>
                <a:cubicBezTo>
                  <a:pt x="457" y="200"/>
                  <a:pt x="457" y="200"/>
                  <a:pt x="457" y="200"/>
                </a:cubicBezTo>
                <a:cubicBezTo>
                  <a:pt x="458" y="200"/>
                  <a:pt x="460" y="200"/>
                  <a:pt x="464" y="200"/>
                </a:cubicBezTo>
                <a:cubicBezTo>
                  <a:pt x="712" y="200"/>
                  <a:pt x="712" y="200"/>
                  <a:pt x="712" y="200"/>
                </a:cubicBezTo>
                <a:cubicBezTo>
                  <a:pt x="712" y="225"/>
                  <a:pt x="712" y="225"/>
                  <a:pt x="712" y="225"/>
                </a:cubicBezTo>
                <a:cubicBezTo>
                  <a:pt x="712" y="237"/>
                  <a:pt x="712" y="237"/>
                  <a:pt x="712" y="237"/>
                </a:cubicBezTo>
                <a:cubicBezTo>
                  <a:pt x="712" y="410"/>
                  <a:pt x="712" y="410"/>
                  <a:pt x="712" y="410"/>
                </a:cubicBezTo>
                <a:cubicBezTo>
                  <a:pt x="712" y="460"/>
                  <a:pt x="712" y="460"/>
                  <a:pt x="712" y="460"/>
                </a:cubicBezTo>
                <a:cubicBezTo>
                  <a:pt x="712" y="466"/>
                  <a:pt x="712" y="466"/>
                  <a:pt x="712" y="466"/>
                </a:cubicBezTo>
                <a:cubicBezTo>
                  <a:pt x="712" y="466"/>
                  <a:pt x="712" y="468"/>
                  <a:pt x="712" y="469"/>
                </a:cubicBezTo>
                <a:cubicBezTo>
                  <a:pt x="712" y="469"/>
                  <a:pt x="712" y="469"/>
                  <a:pt x="712" y="469"/>
                </a:cubicBezTo>
                <a:cubicBezTo>
                  <a:pt x="712" y="471"/>
                  <a:pt x="712" y="474"/>
                  <a:pt x="712" y="477"/>
                </a:cubicBezTo>
                <a:cubicBezTo>
                  <a:pt x="712" y="477"/>
                  <a:pt x="712" y="668"/>
                  <a:pt x="712" y="669"/>
                </a:cubicBezTo>
                <a:cubicBezTo>
                  <a:pt x="712" y="762"/>
                  <a:pt x="712" y="762"/>
                  <a:pt x="712" y="762"/>
                </a:cubicBezTo>
                <a:cubicBezTo>
                  <a:pt x="712" y="912"/>
                  <a:pt x="712" y="912"/>
                  <a:pt x="712" y="912"/>
                </a:cubicBezTo>
                <a:cubicBezTo>
                  <a:pt x="463" y="912"/>
                  <a:pt x="463" y="912"/>
                  <a:pt x="463" y="912"/>
                </a:cubicBezTo>
                <a:cubicBezTo>
                  <a:pt x="460" y="912"/>
                  <a:pt x="458" y="912"/>
                  <a:pt x="457" y="912"/>
                </a:cubicBezTo>
                <a:cubicBezTo>
                  <a:pt x="457" y="912"/>
                  <a:pt x="457" y="912"/>
                  <a:pt x="457" y="912"/>
                </a:cubicBezTo>
                <a:cubicBezTo>
                  <a:pt x="438" y="914"/>
                  <a:pt x="424" y="922"/>
                  <a:pt x="416" y="935"/>
                </a:cubicBezTo>
                <a:cubicBezTo>
                  <a:pt x="409" y="948"/>
                  <a:pt x="409" y="963"/>
                  <a:pt x="417" y="979"/>
                </a:cubicBezTo>
                <a:cubicBezTo>
                  <a:pt x="422" y="991"/>
                  <a:pt x="438" y="1026"/>
                  <a:pt x="438" y="1043"/>
                </a:cubicBezTo>
                <a:cubicBezTo>
                  <a:pt x="438" y="1081"/>
                  <a:pt x="403" y="1112"/>
                  <a:pt x="359" y="1112"/>
                </a:cubicBezTo>
                <a:cubicBezTo>
                  <a:pt x="316" y="1112"/>
                  <a:pt x="281" y="1081"/>
                  <a:pt x="281" y="1043"/>
                </a:cubicBezTo>
                <a:cubicBezTo>
                  <a:pt x="281" y="1026"/>
                  <a:pt x="296" y="991"/>
                  <a:pt x="302" y="979"/>
                </a:cubicBezTo>
                <a:cubicBezTo>
                  <a:pt x="310" y="963"/>
                  <a:pt x="310" y="948"/>
                  <a:pt x="303" y="935"/>
                </a:cubicBezTo>
                <a:cubicBezTo>
                  <a:pt x="295" y="921"/>
                  <a:pt x="280" y="913"/>
                  <a:pt x="260" y="912"/>
                </a:cubicBezTo>
                <a:cubicBezTo>
                  <a:pt x="255" y="912"/>
                  <a:pt x="255" y="912"/>
                  <a:pt x="255" y="912"/>
                </a:cubicBezTo>
                <a:cubicBezTo>
                  <a:pt x="0" y="912"/>
                  <a:pt x="0" y="912"/>
                  <a:pt x="0" y="912"/>
                </a:cubicBezTo>
                <a:cubicBezTo>
                  <a:pt x="0" y="879"/>
                  <a:pt x="0" y="879"/>
                  <a:pt x="0" y="879"/>
                </a:cubicBezTo>
                <a:cubicBezTo>
                  <a:pt x="0" y="745"/>
                  <a:pt x="0" y="745"/>
                  <a:pt x="0" y="745"/>
                </a:cubicBezTo>
                <a:cubicBezTo>
                  <a:pt x="0" y="670"/>
                  <a:pt x="0" y="670"/>
                  <a:pt x="0" y="670"/>
                </a:cubicBezTo>
                <a:cubicBezTo>
                  <a:pt x="0" y="666"/>
                  <a:pt x="0" y="666"/>
                  <a:pt x="0" y="666"/>
                </a:cubicBezTo>
                <a:cubicBezTo>
                  <a:pt x="0" y="666"/>
                  <a:pt x="0" y="666"/>
                  <a:pt x="0" y="666"/>
                </a:cubicBezTo>
                <a:cubicBezTo>
                  <a:pt x="1" y="649"/>
                  <a:pt x="9" y="639"/>
                  <a:pt x="21" y="639"/>
                </a:cubicBezTo>
                <a:cubicBezTo>
                  <a:pt x="25" y="639"/>
                  <a:pt x="30" y="640"/>
                  <a:pt x="35" y="643"/>
                </a:cubicBezTo>
                <a:cubicBezTo>
                  <a:pt x="40" y="645"/>
                  <a:pt x="84" y="666"/>
                  <a:pt x="109" y="666"/>
                </a:cubicBezTo>
                <a:cubicBezTo>
                  <a:pt x="159" y="666"/>
                  <a:pt x="200" y="621"/>
                  <a:pt x="200" y="565"/>
                </a:cubicBezTo>
                <a:cubicBezTo>
                  <a:pt x="200" y="509"/>
                  <a:pt x="159" y="464"/>
                  <a:pt x="109" y="464"/>
                </a:cubicBezTo>
                <a:cubicBezTo>
                  <a:pt x="84" y="464"/>
                  <a:pt x="40" y="485"/>
                  <a:pt x="35" y="488"/>
                </a:cubicBezTo>
                <a:cubicBezTo>
                  <a:pt x="30" y="490"/>
                  <a:pt x="25" y="491"/>
                  <a:pt x="21" y="491"/>
                </a:cubicBezTo>
                <a:cubicBezTo>
                  <a:pt x="9" y="491"/>
                  <a:pt x="1" y="481"/>
                  <a:pt x="0" y="465"/>
                </a:cubicBezTo>
                <a:cubicBezTo>
                  <a:pt x="0" y="464"/>
                  <a:pt x="0" y="420"/>
                  <a:pt x="0" y="420"/>
                </a:cubicBezTo>
                <a:cubicBezTo>
                  <a:pt x="0" y="362"/>
                  <a:pt x="0" y="362"/>
                  <a:pt x="0" y="362"/>
                </a:cubicBezTo>
                <a:cubicBezTo>
                  <a:pt x="0" y="350"/>
                  <a:pt x="0" y="350"/>
                  <a:pt x="0" y="350"/>
                </a:cubicBezTo>
                <a:cubicBezTo>
                  <a:pt x="0" y="244"/>
                  <a:pt x="0" y="244"/>
                  <a:pt x="0" y="244"/>
                </a:cubicBezTo>
                <a:cubicBezTo>
                  <a:pt x="0" y="241"/>
                  <a:pt x="1" y="215"/>
                  <a:pt x="1" y="200"/>
                </a:cubicBezTo>
                <a:cubicBezTo>
                  <a:pt x="255" y="200"/>
                  <a:pt x="255" y="200"/>
                  <a:pt x="255" y="200"/>
                </a:cubicBezTo>
                <a:cubicBezTo>
                  <a:pt x="260" y="200"/>
                  <a:pt x="260" y="200"/>
                  <a:pt x="260" y="200"/>
                </a:cubicBezTo>
                <a:cubicBezTo>
                  <a:pt x="280" y="199"/>
                  <a:pt x="295" y="190"/>
                  <a:pt x="303" y="177"/>
                </a:cubicBezTo>
                <a:cubicBezTo>
                  <a:pt x="310" y="164"/>
                  <a:pt x="310" y="148"/>
                  <a:pt x="302" y="133"/>
                </a:cubicBezTo>
                <a:cubicBezTo>
                  <a:pt x="296" y="121"/>
                  <a:pt x="281" y="85"/>
                  <a:pt x="281" y="69"/>
                </a:cubicBezTo>
                <a:cubicBezTo>
                  <a:pt x="281" y="31"/>
                  <a:pt x="316" y="0"/>
                  <a:pt x="360" y="0"/>
                </a:cubicBezTo>
              </a:path>
            </a:pathLst>
          </a:custGeom>
          <a:solidFill>
            <a:srgbClr val="AA72D4"/>
          </a:solidFill>
          <a:ln w="38100" cmpd="sng">
            <a:solidFill>
              <a:schemeClr val="bg1"/>
            </a:solidFill>
          </a:ln>
        </p:spPr>
        <p:txBody>
          <a:bodyPr vert="horz" wrap="square" lIns="91425" tIns="45712" rIns="91425" bIns="45712" numCol="1" anchor="t" anchorCtr="0" compatLnSpc="1">
            <a:prstTxWarp prst="textNoShape">
              <a:avLst/>
            </a:prstTxWarp>
          </a:bodyPr>
          <a:lstStyle/>
          <a:p>
            <a:endParaRPr lang="en-US" sz="1400" b="1"/>
          </a:p>
        </p:txBody>
      </p:sp>
      <p:sp>
        <p:nvSpPr>
          <p:cNvPr id="35" name="TextBox 34"/>
          <p:cNvSpPr txBox="1"/>
          <p:nvPr/>
        </p:nvSpPr>
        <p:spPr>
          <a:xfrm>
            <a:off x="17598140" y="9296269"/>
            <a:ext cx="4164165" cy="1815882"/>
          </a:xfrm>
          <a:prstGeom prst="rect">
            <a:avLst/>
          </a:prstGeom>
          <a:noFill/>
        </p:spPr>
        <p:txBody>
          <a:bodyPr wrap="square" rtlCol="0">
            <a:spAutoFit/>
          </a:bodyPr>
          <a:lstStyle/>
          <a:p>
            <a:pPr algn="ctr">
              <a:lnSpc>
                <a:spcPct val="80000"/>
              </a:lnSpc>
            </a:pPr>
            <a:r>
              <a:rPr lang="en-US" sz="3500" b="1" dirty="0" smtClean="0">
                <a:solidFill>
                  <a:srgbClr val="0000FF"/>
                </a:solidFill>
                <a:latin typeface="Calibri" panose="020F0502020204030204" pitchFamily="34" charset="0"/>
                <a:ea typeface="Open Sans" panose="020B0606030504020204" pitchFamily="34" charset="0"/>
                <a:cs typeface="Open Sans" panose="020B0606030504020204" pitchFamily="34" charset="0"/>
              </a:rPr>
              <a:t>Data Rectification upon complete  manual disbursement </a:t>
            </a:r>
            <a:endParaRPr lang="en-US" sz="3500" b="1" dirty="0">
              <a:solidFill>
                <a:srgbClr val="0000FF"/>
              </a:solidFill>
              <a:latin typeface="Calibri" pitchFamily="34" charset="0"/>
              <a:ea typeface="Open Sans" panose="020B0606030504020204" pitchFamily="34" charset="0"/>
              <a:cs typeface="Open Sans" panose="020B0606030504020204" pitchFamily="34" charset="0"/>
            </a:endParaRPr>
          </a:p>
        </p:txBody>
      </p:sp>
      <p:sp>
        <p:nvSpPr>
          <p:cNvPr id="36" name="Rectangle 35"/>
          <p:cNvSpPr/>
          <p:nvPr/>
        </p:nvSpPr>
        <p:spPr>
          <a:xfrm>
            <a:off x="18980238" y="12586716"/>
            <a:ext cx="1401794" cy="630942"/>
          </a:xfrm>
          <a:prstGeom prst="rect">
            <a:avLst/>
          </a:prstGeom>
          <a:solidFill>
            <a:srgbClr val="0000FF"/>
          </a:solidFill>
        </p:spPr>
        <p:txBody>
          <a:bodyPr wrap="none">
            <a:spAutoFit/>
          </a:bodyPr>
          <a:lstStyle/>
          <a:p>
            <a:pPr algn="r"/>
            <a:r>
              <a:rPr lang="en-US" sz="3500" b="1" dirty="0" smtClean="0">
                <a:solidFill>
                  <a:schemeClr val="bg1"/>
                </a:solidFill>
                <a:latin typeface="Calibri" panose="020F0502020204030204" pitchFamily="34" charset="0"/>
                <a:cs typeface="Lato Regular"/>
              </a:rPr>
              <a:t>STEP 4</a:t>
            </a:r>
            <a:endParaRPr lang="en-US" sz="3500" b="1" dirty="0">
              <a:solidFill>
                <a:schemeClr val="bg1"/>
              </a:solidFill>
              <a:latin typeface="Calibri" panose="020F0502020204030204" pitchFamily="34" charset="0"/>
              <a:cs typeface="Lato Regular"/>
            </a:endParaRPr>
          </a:p>
        </p:txBody>
      </p:sp>
    </p:spTree>
    <p:extLst>
      <p:ext uri="{BB962C8B-B14F-4D97-AF65-F5344CB8AC3E}">
        <p14:creationId xmlns:p14="http://schemas.microsoft.com/office/powerpoint/2010/main" val="29858653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4377648" cy="172622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latin typeface="Calibri" panose="020F0502020204030204" pitchFamily="34" charset="0"/>
              </a:rPr>
              <a:t>PF Refinancing </a:t>
            </a:r>
            <a:r>
              <a:rPr lang="en-US" sz="5200" b="1" dirty="0" smtClean="0">
                <a:latin typeface="Calibri" panose="020F0502020204030204" pitchFamily="34" charset="0"/>
              </a:rPr>
              <a:t>Disbursement Issue</a:t>
            </a:r>
            <a:endParaRPr lang="en-MY" sz="5200" dirty="0">
              <a:latin typeface="Calibri" panose="020F0502020204030204" pitchFamily="34" charset="0"/>
            </a:endParaRPr>
          </a:p>
        </p:txBody>
      </p:sp>
      <p:sp>
        <p:nvSpPr>
          <p:cNvPr id="7" name="Rectangle 2"/>
          <p:cNvSpPr>
            <a:spLocks/>
          </p:cNvSpPr>
          <p:nvPr/>
        </p:nvSpPr>
        <p:spPr bwMode="auto">
          <a:xfrm>
            <a:off x="-1" y="393826"/>
            <a:ext cx="243776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gn="ctr"/>
            <a:endParaRPr lang="en-US" sz="6000" b="1" dirty="0">
              <a:solidFill>
                <a:schemeClr val="bg1"/>
              </a:solidFill>
              <a:latin typeface="Calibri" pitchFamily="34" charset="0"/>
              <a:ea typeface="ＭＳ Ｐゴシック" charset="0"/>
              <a:cs typeface="Lato Regular"/>
              <a:sym typeface="Bebas Neue" charset="0"/>
            </a:endParaRPr>
          </a:p>
        </p:txBody>
      </p:sp>
      <p:sp>
        <p:nvSpPr>
          <p:cNvPr id="9" name="Rectangle 2"/>
          <p:cNvSpPr>
            <a:spLocks/>
          </p:cNvSpPr>
          <p:nvPr/>
        </p:nvSpPr>
        <p:spPr bwMode="auto">
          <a:xfrm>
            <a:off x="549723" y="1968426"/>
            <a:ext cx="982149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r>
              <a:rPr lang="en-US" sz="5000" b="1" dirty="0">
                <a:solidFill>
                  <a:srgbClr val="0000FF"/>
                </a:solidFill>
                <a:latin typeface="Calibri" panose="020F0502020204030204" pitchFamily="34" charset="0"/>
              </a:rPr>
              <a:t>Appendix</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976" y="2737867"/>
            <a:ext cx="8868361" cy="106653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2"/>
          <p:cNvSpPr>
            <a:spLocks/>
          </p:cNvSpPr>
          <p:nvPr/>
        </p:nvSpPr>
        <p:spPr bwMode="auto">
          <a:xfrm>
            <a:off x="549723" y="2708471"/>
            <a:ext cx="4910749"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r>
              <a:rPr lang="en-US" sz="3500" b="1" dirty="0" smtClean="0">
                <a:solidFill>
                  <a:srgbClr val="041B31"/>
                </a:solidFill>
                <a:latin typeface="Calibri" panose="020F0502020204030204" pitchFamily="34" charset="0"/>
              </a:rPr>
              <a:t>Letter to notify customers</a:t>
            </a:r>
            <a:endParaRPr lang="en-US" sz="3500" b="1" dirty="0">
              <a:solidFill>
                <a:srgbClr val="041B31"/>
              </a:solidFill>
              <a:latin typeface="Calibri" panose="020F0502020204030204" pitchFamily="34" charset="0"/>
            </a:endParaRPr>
          </a:p>
        </p:txBody>
      </p:sp>
    </p:spTree>
    <p:extLst>
      <p:ext uri="{BB962C8B-B14F-4D97-AF65-F5344CB8AC3E}">
        <p14:creationId xmlns:p14="http://schemas.microsoft.com/office/powerpoint/2010/main" val="20815686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4377648" cy="172622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latin typeface="Calibri" panose="020F0502020204030204" pitchFamily="34" charset="0"/>
              </a:rPr>
              <a:t>PF Refinancing </a:t>
            </a:r>
            <a:r>
              <a:rPr lang="en-US" sz="5200" b="1" dirty="0" smtClean="0">
                <a:latin typeface="Calibri" panose="020F0502020204030204" pitchFamily="34" charset="0"/>
              </a:rPr>
              <a:t>Disbursement Issue</a:t>
            </a:r>
            <a:endParaRPr lang="en-MY" sz="5200" dirty="0">
              <a:latin typeface="Calibri" panose="020F0502020204030204" pitchFamily="34" charset="0"/>
            </a:endParaRPr>
          </a:p>
        </p:txBody>
      </p:sp>
      <p:sp>
        <p:nvSpPr>
          <p:cNvPr id="7" name="Rectangle 2"/>
          <p:cNvSpPr>
            <a:spLocks/>
          </p:cNvSpPr>
          <p:nvPr/>
        </p:nvSpPr>
        <p:spPr bwMode="auto">
          <a:xfrm>
            <a:off x="-1" y="393826"/>
            <a:ext cx="243776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gn="ctr"/>
            <a:endParaRPr lang="en-US" sz="6000" b="1" dirty="0">
              <a:solidFill>
                <a:schemeClr val="bg1"/>
              </a:solidFill>
              <a:latin typeface="Calibri" pitchFamily="34" charset="0"/>
              <a:ea typeface="ＭＳ Ｐゴシック" charset="0"/>
              <a:cs typeface="Lato Regular"/>
              <a:sym typeface="Bebas Neue" charset="0"/>
            </a:endParaRPr>
          </a:p>
        </p:txBody>
      </p:sp>
      <p:sp>
        <p:nvSpPr>
          <p:cNvPr id="9" name="Rectangle 2"/>
          <p:cNvSpPr>
            <a:spLocks/>
          </p:cNvSpPr>
          <p:nvPr/>
        </p:nvSpPr>
        <p:spPr bwMode="auto">
          <a:xfrm>
            <a:off x="549723" y="1968426"/>
            <a:ext cx="982149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r>
              <a:rPr lang="en-US" sz="5000" b="1" dirty="0">
                <a:solidFill>
                  <a:srgbClr val="0000FF"/>
                </a:solidFill>
                <a:latin typeface="Calibri" panose="020F0502020204030204" pitchFamily="34" charset="0"/>
              </a:rPr>
              <a:t>Appendix</a:t>
            </a:r>
          </a:p>
        </p:txBody>
      </p:sp>
      <p:graphicFrame>
        <p:nvGraphicFramePr>
          <p:cNvPr id="8" name="Table 7"/>
          <p:cNvGraphicFramePr>
            <a:graphicFrameLocks noGrp="1"/>
          </p:cNvGraphicFramePr>
          <p:nvPr>
            <p:extLst>
              <p:ext uri="{D42A27DB-BD31-4B8C-83A1-F6EECF244321}">
                <p14:modId xmlns:p14="http://schemas.microsoft.com/office/powerpoint/2010/main" val="3811152164"/>
              </p:ext>
            </p:extLst>
          </p:nvPr>
        </p:nvGraphicFramePr>
        <p:xfrm>
          <a:off x="429408" y="2937042"/>
          <a:ext cx="23489370" cy="9984879"/>
        </p:xfrm>
        <a:graphic>
          <a:graphicData uri="http://schemas.openxmlformats.org/drawingml/2006/table">
            <a:tbl>
              <a:tblPr firstRow="1" bandRow="1">
                <a:tableStyleId>{9D7B26C5-4107-4FEC-AEDC-1716B250A1EF}</a:tableStyleId>
              </a:tblPr>
              <a:tblGrid>
                <a:gridCol w="3872935"/>
                <a:gridCol w="2375838"/>
                <a:gridCol w="4296028"/>
                <a:gridCol w="4296028"/>
                <a:gridCol w="3376145"/>
                <a:gridCol w="334060"/>
                <a:gridCol w="4938336"/>
              </a:tblGrid>
              <a:tr h="1345923">
                <a:tc>
                  <a:txBody>
                    <a:bodyPr/>
                    <a:lstStyle/>
                    <a:p>
                      <a:pPr algn="ctr"/>
                      <a:r>
                        <a:rPr lang="en-US" sz="4000" b="1" dirty="0" smtClean="0">
                          <a:solidFill>
                            <a:srgbClr val="041B31"/>
                          </a:solidFill>
                          <a:latin typeface="Calibri" panose="020F0502020204030204" pitchFamily="34" charset="0"/>
                        </a:rPr>
                        <a:t>Account Status</a:t>
                      </a:r>
                      <a:endParaRPr lang="en-MY" sz="4000" b="1" dirty="0">
                        <a:solidFill>
                          <a:srgbClr val="041B3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1" i="0" u="none" strike="noStrike" kern="1200" baseline="0" dirty="0" smtClean="0">
                          <a:solidFill>
                            <a:srgbClr val="041B31"/>
                          </a:solidFill>
                          <a:latin typeface="Calibri" panose="020F0502020204030204" pitchFamily="34" charset="0"/>
                          <a:ea typeface="+mn-ea"/>
                          <a:cs typeface="+mn-cs"/>
                        </a:rPr>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1" i="0" u="none" strike="noStrike" kern="1200" baseline="0" dirty="0" smtClean="0">
                          <a:solidFill>
                            <a:srgbClr val="041B31"/>
                          </a:solidFill>
                          <a:latin typeface="Calibri" panose="020F0502020204030204" pitchFamily="34" charset="0"/>
                          <a:ea typeface="+mn-ea"/>
                          <a:cs typeface="+mn-cs"/>
                        </a:rPr>
                        <a:t>Expected TT Amount (RM)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1" i="0" u="none" strike="noStrike" kern="1200" baseline="0" dirty="0" smtClean="0">
                          <a:solidFill>
                            <a:srgbClr val="041B31"/>
                          </a:solidFill>
                          <a:latin typeface="Calibri" panose="020F0502020204030204" pitchFamily="34" charset="0"/>
                          <a:ea typeface="+mn-ea"/>
                          <a:cs typeface="+mn-cs"/>
                        </a:rPr>
                        <a:t>Actual TT Amount (RM)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1" i="0" u="none" strike="noStrike" kern="1200" baseline="0" dirty="0" smtClean="0">
                          <a:solidFill>
                            <a:srgbClr val="041B31"/>
                          </a:solidFill>
                          <a:latin typeface="Calibri" panose="020F0502020204030204" pitchFamily="34" charset="0"/>
                          <a:ea typeface="+mn-ea"/>
                          <a:cs typeface="+mn-cs"/>
                        </a:rPr>
                        <a:t>Variance (RM)</a:t>
                      </a:r>
                      <a:endParaRPr lang="en-MY" sz="4000" b="1" i="0" u="none" strike="noStrike" kern="1200" baseline="0" dirty="0" smtClean="0">
                        <a:solidFill>
                          <a:srgbClr val="041B31"/>
                        </a:solidFill>
                        <a:latin typeface="Calibri" panose="020F0502020204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MY" sz="1600" b="1" i="0" u="none" strike="noStrike"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1" i="0" u="none" strike="noStrike" kern="1200" baseline="0" dirty="0" smtClean="0">
                          <a:solidFill>
                            <a:srgbClr val="041B31"/>
                          </a:solidFill>
                          <a:latin typeface="Calibri" panose="020F0502020204030204" pitchFamily="34" charset="0"/>
                          <a:ea typeface="+mn-ea"/>
                          <a:cs typeface="+mn-cs"/>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9913">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1st Instalment on Sep 2, 2017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r>
              <a:tr h="719913">
                <a:tc>
                  <a:txBody>
                    <a:bodyPr/>
                    <a:lstStyle/>
                    <a:p>
                      <a:pPr algn="ctr"/>
                      <a:r>
                        <a:rPr lang="en-US" sz="4000" dirty="0" smtClean="0">
                          <a:solidFill>
                            <a:srgbClr val="041B31"/>
                          </a:solidFill>
                          <a:latin typeface="Calibri" panose="020F0502020204030204" pitchFamily="34" charset="0"/>
                        </a:rPr>
                        <a:t>Active</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smtClean="0">
                          <a:solidFill>
                            <a:srgbClr val="041B31"/>
                          </a:solidFill>
                          <a:latin typeface="Calibri" panose="020F0502020204030204" pitchFamily="34" charset="0"/>
                        </a:rPr>
                        <a:t>130</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1,056,741.18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1,050,849.26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5,891.92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Disbursed </a:t>
                      </a:r>
                      <a:r>
                        <a:rPr lang="en-MY" sz="4000" b="0" i="0" u="none" strike="noStrike" kern="1200" baseline="0" dirty="0" smtClean="0">
                          <a:solidFill>
                            <a:srgbClr val="041B31"/>
                          </a:solidFill>
                          <a:latin typeface="Calibri" panose="020F0502020204030204" pitchFamily="34" charset="0"/>
                          <a:ea typeface="+mn-ea"/>
                          <a:cs typeface="+mn-cs"/>
                        </a:rPr>
                        <a:t>Less</a:t>
                      </a:r>
                      <a:endParaRPr lang="en-MY" sz="4000" b="0" i="0" u="none" strike="noStrike" kern="1200" baseline="0" dirty="0" smtClean="0">
                        <a:solidFill>
                          <a:srgbClr val="041B31"/>
                        </a:solidFill>
                        <a:latin typeface="Calibri" panose="020F050202020403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a:p>
                  </a:txBody>
                  <a:tcPr/>
                </a:tc>
              </a:tr>
              <a:tr h="719913">
                <a:tc>
                  <a:txBody>
                    <a:bodyPr/>
                    <a:lstStyle/>
                    <a:p>
                      <a:pPr algn="ctr"/>
                      <a:r>
                        <a:rPr lang="en-US" sz="4000" dirty="0" smtClean="0">
                          <a:solidFill>
                            <a:srgbClr val="041B31"/>
                          </a:solidFill>
                          <a:latin typeface="Calibri" panose="020F0502020204030204" pitchFamily="34" charset="0"/>
                        </a:rPr>
                        <a:t>Active</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algn="ctr"/>
                      <a:r>
                        <a:rPr lang="en-US" sz="4000" dirty="0" smtClean="0">
                          <a:solidFill>
                            <a:srgbClr val="041B31"/>
                          </a:solidFill>
                          <a:latin typeface="Calibri" panose="020F0502020204030204" pitchFamily="34" charset="0"/>
                        </a:rPr>
                        <a:t>16</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132,092.63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132,103.42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(10.79)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Disbursed </a:t>
                      </a:r>
                      <a:r>
                        <a:rPr lang="en-MY" sz="4000" b="0" i="0" u="none" strike="noStrike" kern="1200" baseline="0" dirty="0" smtClean="0">
                          <a:solidFill>
                            <a:srgbClr val="041B31"/>
                          </a:solidFill>
                          <a:latin typeface="Calibri" panose="020F0502020204030204" pitchFamily="34" charset="0"/>
                          <a:ea typeface="+mn-ea"/>
                          <a:cs typeface="+mn-cs"/>
                        </a:rPr>
                        <a:t>More</a:t>
                      </a:r>
                      <a:endParaRPr lang="en-MY" sz="4000" b="0" i="0" u="none" strike="noStrike" kern="1200" baseline="0" dirty="0" smtClean="0">
                        <a:solidFill>
                          <a:srgbClr val="041B31"/>
                        </a:solidFill>
                        <a:latin typeface="Calibri" panose="020F050202020403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hMerge="1">
                  <a:txBody>
                    <a:bodyPr/>
                    <a:lstStyle/>
                    <a:p>
                      <a:endParaRPr lang="en-MY"/>
                    </a:p>
                  </a:txBody>
                  <a:tcPr/>
                </a:tc>
              </a:tr>
              <a:tr h="719913">
                <a:tc>
                  <a:txBody>
                    <a:bodyPr/>
                    <a:lstStyle/>
                    <a:p>
                      <a:pPr algn="ctr"/>
                      <a:r>
                        <a:rPr lang="en-US" sz="4000" dirty="0" smtClean="0">
                          <a:solidFill>
                            <a:srgbClr val="041B31"/>
                          </a:solidFill>
                          <a:latin typeface="Calibri" panose="020F0502020204030204" pitchFamily="34" charset="0"/>
                        </a:rPr>
                        <a:t>Early Settled</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smtClean="0">
                          <a:solidFill>
                            <a:srgbClr val="041B31"/>
                          </a:solidFill>
                          <a:latin typeface="Calibri" panose="020F0502020204030204" pitchFamily="34" charset="0"/>
                        </a:rPr>
                        <a:t>1</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6,273.05 </a:t>
                      </a:r>
                      <a:endParaRPr lang="en-MY" sz="4000" b="0" i="0" u="none" strike="noStrike" kern="1200" baseline="0" dirty="0" smtClean="0">
                        <a:solidFill>
                          <a:srgbClr val="041B31"/>
                        </a:solidFill>
                        <a:latin typeface="Calibri" panose="020F050202020403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6,272.80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Disbursed </a:t>
                      </a:r>
                      <a:r>
                        <a:rPr lang="en-MY" sz="4000" b="0" i="0" u="none" strike="noStrike" kern="1200" baseline="0" dirty="0" smtClean="0">
                          <a:solidFill>
                            <a:srgbClr val="041B31"/>
                          </a:solidFill>
                          <a:latin typeface="Calibri" panose="020F0502020204030204" pitchFamily="34" charset="0"/>
                          <a:ea typeface="+mn-ea"/>
                          <a:cs typeface="+mn-cs"/>
                        </a:rPr>
                        <a:t>Less </a:t>
                      </a:r>
                      <a:endParaRPr lang="en-MY" sz="4000" b="0" i="0" u="none" strike="noStrike" kern="1200" baseline="0" dirty="0" smtClean="0">
                        <a:solidFill>
                          <a:srgbClr val="041B31"/>
                        </a:solidFill>
                        <a:latin typeface="Calibri" panose="020F050202020403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a:p>
                  </a:txBody>
                  <a:tcPr/>
                </a:tc>
              </a:tr>
              <a:tr h="719913">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1st Instalment on Oct 2,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a:p>
                  </a:txBody>
                  <a:tcPr/>
                </a:tc>
              </a:tr>
              <a:tr h="719913">
                <a:tc>
                  <a:txBody>
                    <a:bodyPr/>
                    <a:lstStyle/>
                    <a:p>
                      <a:pPr algn="ctr"/>
                      <a:r>
                        <a:rPr lang="en-US" sz="4000" dirty="0" smtClean="0">
                          <a:solidFill>
                            <a:srgbClr val="041B31"/>
                          </a:solidFill>
                          <a:latin typeface="Calibri" panose="020F0502020204030204" pitchFamily="34" charset="0"/>
                        </a:rPr>
                        <a:t>Active</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smtClean="0">
                          <a:solidFill>
                            <a:srgbClr val="041B31"/>
                          </a:solidFill>
                          <a:latin typeface="Calibri" panose="020F0502020204030204" pitchFamily="34" charset="0"/>
                        </a:rPr>
                        <a:t>645</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4,876,091.54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4,847,765.43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28,326.11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Disbursed </a:t>
                      </a:r>
                      <a:r>
                        <a:rPr lang="en-MY" sz="4000" b="0" i="0" u="none" strike="noStrike" kern="1200" baseline="0" dirty="0" smtClean="0">
                          <a:solidFill>
                            <a:srgbClr val="041B31"/>
                          </a:solidFill>
                          <a:latin typeface="Calibri" panose="020F0502020204030204" pitchFamily="34" charset="0"/>
                          <a:ea typeface="+mn-ea"/>
                          <a:cs typeface="+mn-cs"/>
                        </a:rPr>
                        <a:t>Less </a:t>
                      </a:r>
                      <a:endParaRPr lang="en-MY" sz="4000" b="0" i="0" u="none" strike="noStrike" kern="1200" baseline="0" dirty="0" smtClean="0">
                        <a:solidFill>
                          <a:srgbClr val="041B31"/>
                        </a:solidFill>
                        <a:latin typeface="Calibri" panose="020F050202020403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a:p>
                  </a:txBody>
                  <a:tcPr/>
                </a:tc>
              </a:tr>
              <a:tr h="719913">
                <a:tc>
                  <a:txBody>
                    <a:bodyPr/>
                    <a:lstStyle/>
                    <a:p>
                      <a:pPr algn="ctr"/>
                      <a:r>
                        <a:rPr lang="en-US" sz="4000" dirty="0" smtClean="0">
                          <a:solidFill>
                            <a:srgbClr val="041B31"/>
                          </a:solidFill>
                          <a:latin typeface="Calibri" panose="020F0502020204030204" pitchFamily="34" charset="0"/>
                        </a:rPr>
                        <a:t>Active</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algn="ctr"/>
                      <a:r>
                        <a:rPr lang="en-US" sz="4000" dirty="0" smtClean="0">
                          <a:solidFill>
                            <a:srgbClr val="041B31"/>
                          </a:solidFill>
                          <a:latin typeface="Calibri" panose="020F0502020204030204" pitchFamily="34" charset="0"/>
                        </a:rPr>
                        <a:t>87</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734,136.54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734,190.54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(54.00)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Disbursed </a:t>
                      </a:r>
                      <a:r>
                        <a:rPr lang="en-MY" sz="4000" b="0" i="0" u="none" strike="noStrike" kern="1200" baseline="0" dirty="0" smtClean="0">
                          <a:solidFill>
                            <a:srgbClr val="041B31"/>
                          </a:solidFill>
                          <a:latin typeface="Calibri" panose="020F0502020204030204" pitchFamily="34" charset="0"/>
                          <a:ea typeface="+mn-ea"/>
                          <a:cs typeface="+mn-cs"/>
                        </a:rPr>
                        <a:t>More</a:t>
                      </a:r>
                      <a:endParaRPr lang="en-MY" sz="4000" b="0" i="0" u="none" strike="noStrike" kern="1200" baseline="0" dirty="0" smtClean="0">
                        <a:solidFill>
                          <a:srgbClr val="041B31"/>
                        </a:solidFill>
                        <a:latin typeface="Calibri" panose="020F050202020403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hMerge="1">
                  <a:txBody>
                    <a:bodyPr/>
                    <a:lstStyle/>
                    <a:p>
                      <a:endParaRPr lang="en-MY"/>
                    </a:p>
                  </a:txBody>
                  <a:tcPr/>
                </a:tc>
              </a:tr>
              <a:tr h="719913">
                <a:tc>
                  <a:txBody>
                    <a:bodyPr/>
                    <a:lstStyle/>
                    <a:p>
                      <a:pPr algn="ctr"/>
                      <a:r>
                        <a:rPr lang="en-US" sz="4000" dirty="0" smtClean="0">
                          <a:solidFill>
                            <a:srgbClr val="041B31"/>
                          </a:solidFill>
                          <a:latin typeface="Calibri" panose="020F0502020204030204" pitchFamily="34" charset="0"/>
                        </a:rPr>
                        <a:t>Early Settled</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smtClean="0">
                          <a:solidFill>
                            <a:srgbClr val="041B31"/>
                          </a:solidFill>
                          <a:latin typeface="Calibri" panose="020F0502020204030204" pitchFamily="34" charset="0"/>
                        </a:rPr>
                        <a:t>1</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15,637.93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15,631.00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6.93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Disbursed </a:t>
                      </a:r>
                      <a:r>
                        <a:rPr lang="en-MY" sz="4000" b="0" i="0" u="none" strike="noStrike" kern="1200" baseline="0" dirty="0" smtClean="0">
                          <a:solidFill>
                            <a:srgbClr val="041B31"/>
                          </a:solidFill>
                          <a:latin typeface="Calibri" panose="020F0502020204030204" pitchFamily="34" charset="0"/>
                          <a:ea typeface="+mn-ea"/>
                          <a:cs typeface="+mn-cs"/>
                        </a:rPr>
                        <a:t>Less </a:t>
                      </a:r>
                      <a:endParaRPr lang="en-MY" sz="4000" b="0" i="0" u="none" strike="noStrike" kern="1200" baseline="0" dirty="0" smtClean="0">
                        <a:solidFill>
                          <a:srgbClr val="041B31"/>
                        </a:solidFill>
                        <a:latin typeface="Calibri" panose="020F050202020403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a:p>
                  </a:txBody>
                  <a:tcPr/>
                </a:tc>
              </a:tr>
              <a:tr h="719913">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1st Instalment on Nov 2, 2017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MY"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MY" sz="1800" b="0" i="0" u="none" strike="noStrike" kern="1200" baseline="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a:p>
                  </a:txBody>
                  <a:tcPr/>
                </a:tc>
              </a:tr>
              <a:tr h="719913">
                <a:tc>
                  <a:txBody>
                    <a:bodyPr/>
                    <a:lstStyle/>
                    <a:p>
                      <a:pPr algn="ctr"/>
                      <a:r>
                        <a:rPr lang="en-US" sz="4000" dirty="0" smtClean="0">
                          <a:solidFill>
                            <a:srgbClr val="041B31"/>
                          </a:solidFill>
                          <a:latin typeface="Calibri" panose="020F0502020204030204" pitchFamily="34" charset="0"/>
                        </a:rPr>
                        <a:t>Active</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793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6,105,993.59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6,070,638.96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35,354.63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Disbursed Less </a:t>
                      </a:r>
                      <a:endParaRPr lang="en-MY" sz="4000" b="0" i="0" u="none" strike="noStrike" kern="1200" baseline="0" dirty="0" smtClean="0">
                        <a:solidFill>
                          <a:srgbClr val="041B31"/>
                        </a:solidFill>
                        <a:latin typeface="Calibri" panose="020F050202020403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a:p>
                  </a:txBody>
                  <a:tcPr/>
                </a:tc>
              </a:tr>
              <a:tr h="719913">
                <a:tc>
                  <a:txBody>
                    <a:bodyPr/>
                    <a:lstStyle/>
                    <a:p>
                      <a:pPr algn="ctr"/>
                      <a:r>
                        <a:rPr lang="en-US" sz="4000" dirty="0" smtClean="0">
                          <a:solidFill>
                            <a:srgbClr val="041B31"/>
                          </a:solidFill>
                          <a:latin typeface="Calibri" panose="020F0502020204030204" pitchFamily="34" charset="0"/>
                        </a:rPr>
                        <a:t>Active</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algn="ctr"/>
                      <a:r>
                        <a:rPr lang="en-US" sz="4000" dirty="0" smtClean="0">
                          <a:solidFill>
                            <a:srgbClr val="041B31"/>
                          </a:solidFill>
                          <a:latin typeface="Calibri" panose="020F0502020204030204" pitchFamily="34" charset="0"/>
                        </a:rPr>
                        <a:t>94</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681,572.24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681,626.72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(54.48)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Disbursed </a:t>
                      </a:r>
                      <a:r>
                        <a:rPr lang="en-MY" sz="4000" b="0" i="0" u="none" strike="noStrike" kern="1200" baseline="0" dirty="0" smtClean="0">
                          <a:solidFill>
                            <a:srgbClr val="041B31"/>
                          </a:solidFill>
                          <a:latin typeface="Calibri" panose="020F0502020204030204" pitchFamily="34" charset="0"/>
                          <a:ea typeface="+mn-ea"/>
                          <a:cs typeface="+mn-cs"/>
                        </a:rPr>
                        <a:t>More</a:t>
                      </a:r>
                      <a:endParaRPr lang="en-MY" sz="4000" b="0" i="0" u="none" strike="noStrike" kern="1200" baseline="0" dirty="0" smtClean="0">
                        <a:solidFill>
                          <a:srgbClr val="041B31"/>
                        </a:solidFill>
                        <a:latin typeface="Calibri" panose="020F050202020403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hMerge="1">
                  <a:txBody>
                    <a:bodyPr/>
                    <a:lstStyle/>
                    <a:p>
                      <a:endParaRPr lang="en-MY"/>
                    </a:p>
                  </a:txBody>
                  <a:tcPr/>
                </a:tc>
              </a:tr>
              <a:tr h="719913">
                <a:tc>
                  <a:txBody>
                    <a:bodyPr/>
                    <a:lstStyle/>
                    <a:p>
                      <a:pPr algn="ctr"/>
                      <a:r>
                        <a:rPr lang="en-US" sz="4000" dirty="0" smtClean="0">
                          <a:solidFill>
                            <a:srgbClr val="041B31"/>
                          </a:solidFill>
                          <a:latin typeface="Calibri" panose="020F0502020204030204" pitchFamily="34" charset="0"/>
                        </a:rPr>
                        <a:t>Early Settled</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smtClean="0">
                          <a:solidFill>
                            <a:srgbClr val="041B31"/>
                          </a:solidFill>
                          <a:latin typeface="Calibri" panose="020F0502020204030204" pitchFamily="34" charset="0"/>
                        </a:rPr>
                        <a:t>1</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20,441.08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20,440.00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Disbursed </a:t>
                      </a:r>
                      <a:r>
                        <a:rPr lang="en-MY" sz="4000" b="0" i="0" u="none" strike="noStrike" kern="1200" baseline="0" dirty="0" smtClean="0">
                          <a:solidFill>
                            <a:srgbClr val="041B31"/>
                          </a:solidFill>
                          <a:latin typeface="Calibri" panose="020F0502020204030204" pitchFamily="34" charset="0"/>
                          <a:ea typeface="+mn-ea"/>
                          <a:cs typeface="+mn-cs"/>
                        </a:rPr>
                        <a:t>Less </a:t>
                      </a:r>
                      <a:endParaRPr lang="en-MY" sz="4000" b="0" i="0" u="none" strike="noStrike" kern="1200" baseline="0" dirty="0" smtClean="0">
                        <a:solidFill>
                          <a:srgbClr val="041B31"/>
                        </a:solidFill>
                        <a:latin typeface="Calibri" panose="020F050202020403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a:p>
                  </a:txBody>
                  <a:tcPr/>
                </a:tc>
              </a:tr>
            </a:tbl>
          </a:graphicData>
        </a:graphic>
      </p:graphicFrame>
    </p:spTree>
    <p:extLst>
      <p:ext uri="{BB962C8B-B14F-4D97-AF65-F5344CB8AC3E}">
        <p14:creationId xmlns:p14="http://schemas.microsoft.com/office/powerpoint/2010/main" val="37100954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4377648" cy="172622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latin typeface="Calibri" panose="020F0502020204030204" pitchFamily="34" charset="0"/>
              </a:rPr>
              <a:t>PF Refinancing </a:t>
            </a:r>
            <a:r>
              <a:rPr lang="en-US" sz="5200" b="1" dirty="0" smtClean="0">
                <a:latin typeface="Calibri" panose="020F0502020204030204" pitchFamily="34" charset="0"/>
              </a:rPr>
              <a:t>Disbursement Issue</a:t>
            </a:r>
            <a:endParaRPr lang="en-MY" sz="5200" dirty="0">
              <a:latin typeface="Calibri" panose="020F0502020204030204" pitchFamily="34" charset="0"/>
            </a:endParaRPr>
          </a:p>
        </p:txBody>
      </p:sp>
      <p:sp>
        <p:nvSpPr>
          <p:cNvPr id="7" name="Rectangle 2"/>
          <p:cNvSpPr>
            <a:spLocks/>
          </p:cNvSpPr>
          <p:nvPr/>
        </p:nvSpPr>
        <p:spPr bwMode="auto">
          <a:xfrm>
            <a:off x="-1" y="393826"/>
            <a:ext cx="243776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gn="ctr"/>
            <a:endParaRPr lang="en-US" sz="6000" b="1" dirty="0">
              <a:solidFill>
                <a:schemeClr val="bg1"/>
              </a:solidFill>
              <a:latin typeface="Calibri" pitchFamily="34" charset="0"/>
              <a:ea typeface="ＭＳ Ｐゴシック" charset="0"/>
              <a:cs typeface="Lato Regular"/>
              <a:sym typeface="Bebas Neue" charset="0"/>
            </a:endParaRPr>
          </a:p>
        </p:txBody>
      </p:sp>
      <p:sp>
        <p:nvSpPr>
          <p:cNvPr id="9" name="Rectangle 2"/>
          <p:cNvSpPr>
            <a:spLocks/>
          </p:cNvSpPr>
          <p:nvPr/>
        </p:nvSpPr>
        <p:spPr bwMode="auto">
          <a:xfrm>
            <a:off x="549723" y="1968426"/>
            <a:ext cx="982149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r>
              <a:rPr lang="en-US" sz="5000" b="1" dirty="0">
                <a:solidFill>
                  <a:srgbClr val="0000FF"/>
                </a:solidFill>
                <a:latin typeface="Calibri" panose="020F0502020204030204" pitchFamily="34" charset="0"/>
              </a:rPr>
              <a:t>Appendix</a:t>
            </a:r>
          </a:p>
        </p:txBody>
      </p:sp>
      <p:graphicFrame>
        <p:nvGraphicFramePr>
          <p:cNvPr id="10" name="Table 9"/>
          <p:cNvGraphicFramePr>
            <a:graphicFrameLocks noGrp="1"/>
          </p:cNvGraphicFramePr>
          <p:nvPr>
            <p:extLst>
              <p:ext uri="{D42A27DB-BD31-4B8C-83A1-F6EECF244321}">
                <p14:modId xmlns:p14="http://schemas.microsoft.com/office/powerpoint/2010/main" val="1654068968"/>
              </p:ext>
            </p:extLst>
          </p:nvPr>
        </p:nvGraphicFramePr>
        <p:xfrm>
          <a:off x="310682" y="2810056"/>
          <a:ext cx="23824665" cy="10149840"/>
        </p:xfrm>
        <a:graphic>
          <a:graphicData uri="http://schemas.openxmlformats.org/drawingml/2006/table">
            <a:tbl>
              <a:tblPr firstRow="1" bandRow="1">
                <a:tableStyleId>{9D7B26C5-4107-4FEC-AEDC-1716B250A1EF}</a:tableStyleId>
              </a:tblPr>
              <a:tblGrid>
                <a:gridCol w="4220885"/>
                <a:gridCol w="383717"/>
                <a:gridCol w="1820045"/>
                <a:gridCol w="4344142"/>
                <a:gridCol w="4025224"/>
                <a:gridCol w="2891178"/>
                <a:gridCol w="6139474"/>
              </a:tblGrid>
              <a:tr h="370840">
                <a:tc>
                  <a:txBody>
                    <a:bodyPr/>
                    <a:lstStyle/>
                    <a:p>
                      <a:pPr algn="ctr"/>
                      <a:r>
                        <a:rPr lang="en-US" sz="4000" b="1" dirty="0" smtClean="0">
                          <a:solidFill>
                            <a:srgbClr val="041B31"/>
                          </a:solidFill>
                          <a:latin typeface="Calibri" panose="020F0502020204030204" pitchFamily="34" charset="0"/>
                        </a:rPr>
                        <a:t>Account Status</a:t>
                      </a:r>
                      <a:endParaRPr lang="en-MY" sz="4000" b="1" dirty="0">
                        <a:solidFill>
                          <a:srgbClr val="041B3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1" i="0" u="none" strike="noStrike" kern="1200" baseline="0" dirty="0" smtClean="0">
                          <a:solidFill>
                            <a:srgbClr val="041B31"/>
                          </a:solidFill>
                          <a:latin typeface="Calibri" panose="020F0502020204030204" pitchFamily="34" charset="0"/>
                          <a:ea typeface="+mn-ea"/>
                          <a:cs typeface="+mn-cs"/>
                        </a:rPr>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MY" sz="1600" b="1" i="0" u="none" strike="noStrike"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1" i="0" u="none" strike="noStrike" kern="1200" baseline="0" dirty="0" smtClean="0">
                          <a:solidFill>
                            <a:srgbClr val="041B31"/>
                          </a:solidFill>
                          <a:latin typeface="Calibri" panose="020F0502020204030204" pitchFamily="34" charset="0"/>
                          <a:ea typeface="+mn-ea"/>
                          <a:cs typeface="+mn-cs"/>
                        </a:rPr>
                        <a:t>Expected TT Amount (RM)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1" i="0" u="none" strike="noStrike" kern="1200" baseline="0" dirty="0" smtClean="0">
                          <a:solidFill>
                            <a:srgbClr val="041B31"/>
                          </a:solidFill>
                          <a:latin typeface="Calibri" panose="020F0502020204030204" pitchFamily="34" charset="0"/>
                          <a:ea typeface="+mn-ea"/>
                          <a:cs typeface="+mn-cs"/>
                        </a:rPr>
                        <a:t>Actual TT Amount (RM)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1" i="0" u="none" strike="noStrike" kern="1200" baseline="0" dirty="0" smtClean="0">
                          <a:solidFill>
                            <a:srgbClr val="041B31"/>
                          </a:solidFill>
                          <a:latin typeface="Calibri" panose="020F0502020204030204" pitchFamily="34" charset="0"/>
                          <a:ea typeface="+mn-ea"/>
                          <a:cs typeface="+mn-cs"/>
                        </a:rPr>
                        <a:t>Variance (RM)</a:t>
                      </a:r>
                      <a:endParaRPr lang="en-MY" sz="4000" b="1" i="0" u="none" strike="noStrike" kern="1200" baseline="0" dirty="0" smtClean="0">
                        <a:solidFill>
                          <a:srgbClr val="041B31"/>
                        </a:solidFill>
                        <a:latin typeface="Calibri" panose="020F0502020204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1" i="0" u="none" strike="noStrike" kern="1200" baseline="0" dirty="0" smtClean="0">
                          <a:solidFill>
                            <a:srgbClr val="041B31"/>
                          </a:solidFill>
                          <a:latin typeface="Calibri" panose="020F0502020204030204" pitchFamily="34" charset="0"/>
                          <a:ea typeface="+mn-ea"/>
                          <a:cs typeface="+mn-cs"/>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1st Instalment on Dec 2, 2017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r>
              <a:tr h="433968">
                <a:tc>
                  <a:txBody>
                    <a:bodyPr/>
                    <a:lstStyle/>
                    <a:p>
                      <a:pPr algn="ctr"/>
                      <a:r>
                        <a:rPr lang="en-US" sz="4000" dirty="0" smtClean="0">
                          <a:solidFill>
                            <a:srgbClr val="041B31"/>
                          </a:solidFill>
                          <a:latin typeface="Calibri" panose="020F0502020204030204" pitchFamily="34" charset="0"/>
                        </a:rPr>
                        <a:t>This Month Sales</a:t>
                      </a:r>
                      <a:r>
                        <a:rPr lang="en-US" sz="4000" baseline="0" dirty="0" smtClean="0">
                          <a:solidFill>
                            <a:srgbClr val="041B31"/>
                          </a:solidFill>
                          <a:latin typeface="Calibri" panose="020F0502020204030204" pitchFamily="34" charset="0"/>
                        </a:rPr>
                        <a:t> </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144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MY" sz="1600" b="0" i="0" u="none" strike="noStrike" kern="1200" baseline="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1,073,190.18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1,067,226.63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5,963.55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Disbursed More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4000" dirty="0" smtClean="0">
                          <a:solidFill>
                            <a:srgbClr val="041B31"/>
                          </a:solidFill>
                          <a:latin typeface="Calibri" panose="020F0502020204030204" pitchFamily="34" charset="0"/>
                        </a:rPr>
                        <a:t>This Month Sales</a:t>
                      </a:r>
                      <a:r>
                        <a:rPr lang="en-US" sz="4000" baseline="0" dirty="0" smtClean="0">
                          <a:solidFill>
                            <a:srgbClr val="041B31"/>
                          </a:solidFill>
                          <a:latin typeface="Calibri" panose="020F0502020204030204" pitchFamily="34" charset="0"/>
                        </a:rPr>
                        <a:t> </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16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MY" sz="1600" b="0" i="0" u="none" strike="noStrike" kern="1200" baseline="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128,340.62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128,377.71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(37.09)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Disbursed Less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r>
              <a:tr h="370840">
                <a:tc>
                  <a:txBody>
                    <a:bodyPr/>
                    <a:lstStyle/>
                    <a:p>
                      <a:pPr algn="ctr"/>
                      <a:r>
                        <a:rPr lang="en-US" sz="4000" dirty="0" smtClean="0">
                          <a:solidFill>
                            <a:srgbClr val="041B31"/>
                          </a:solidFill>
                          <a:latin typeface="Calibri" panose="020F0502020204030204" pitchFamily="34" charset="0"/>
                        </a:rPr>
                        <a:t>This Month Sales</a:t>
                      </a:r>
                      <a:r>
                        <a:rPr lang="en-US" sz="4000" baseline="0" dirty="0" smtClean="0">
                          <a:solidFill>
                            <a:srgbClr val="041B31"/>
                          </a:solidFill>
                          <a:latin typeface="Calibri" panose="020F0502020204030204" pitchFamily="34" charset="0"/>
                        </a:rPr>
                        <a:t> </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4000" dirty="0" smtClean="0">
                          <a:solidFill>
                            <a:srgbClr val="041B31"/>
                          </a:solidFill>
                          <a:latin typeface="Calibri" panose="020F0502020204030204" pitchFamily="34" charset="0"/>
                        </a:rPr>
                        <a:t>1</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MY"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3,252.44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1,510.56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1,741.88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Manual Disbursement - successful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MY" sz="4000" b="0" i="0" u="none" strike="noStrike" kern="1200" baseline="0" dirty="0" smtClean="0">
                        <a:solidFill>
                          <a:srgbClr val="041B31"/>
                        </a:solidFill>
                        <a:latin typeface="Calibri" panose="020F0502020204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tr>
              <a:tr h="370840">
                <a:tc gridSpan="7">
                  <a:txBody>
                    <a:bodyPr/>
                    <a:lstStyle/>
                    <a:p>
                      <a:pPr algn="l"/>
                      <a:r>
                        <a:rPr lang="en-MY" sz="4000" b="0" i="0" u="none" strike="noStrike" kern="1200" baseline="0" dirty="0" smtClean="0">
                          <a:solidFill>
                            <a:srgbClr val="041B31"/>
                          </a:solidFill>
                          <a:latin typeface="Calibri" panose="020F0502020204030204" pitchFamily="34" charset="0"/>
                          <a:ea typeface="+mn-ea"/>
                          <a:cs typeface="+mn-cs"/>
                        </a:rPr>
                        <a:t>TOTAL – By Remarks </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MY"/>
                    </a:p>
                  </a:txBody>
                  <a:tcPr/>
                </a:tc>
                <a:tc hMerge="1">
                  <a:txBody>
                    <a:bodyPr/>
                    <a:lstStyle/>
                    <a:p>
                      <a:endParaRPr lang="en-MY"/>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MY" sz="1800" b="0" i="0" u="none" strike="noStrike" kern="1200" baseline="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MY" sz="1800" b="0" i="0" u="none" strike="noStrike" kern="1200" baseline="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Disbursed More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hMerge="1">
                  <a:txBody>
                    <a:bodyPr/>
                    <a:lstStyle/>
                    <a:p>
                      <a:endParaRPr lang="en-MY"/>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1,715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algn="ctr"/>
                      <a:r>
                        <a:rPr lang="en-MY" sz="4000" b="0" i="0" u="none" strike="noStrike" kern="1200" baseline="0" dirty="0" smtClean="0">
                          <a:solidFill>
                            <a:srgbClr val="041B31"/>
                          </a:solidFill>
                          <a:latin typeface="Calibri" panose="020F0502020204030204" pitchFamily="34" charset="0"/>
                          <a:ea typeface="+mn-ea"/>
                          <a:cs typeface="+mn-cs"/>
                        </a:rPr>
                        <a:t>13,154,368.55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13,078,824.08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75,544.47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algn="ctr"/>
                      <a:r>
                        <a:rPr lang="en-US" sz="4000" dirty="0" smtClean="0">
                          <a:solidFill>
                            <a:srgbClr val="041B31"/>
                          </a:solidFill>
                          <a:latin typeface="Calibri" panose="020F0502020204030204" pitchFamily="34" charset="0"/>
                        </a:rPr>
                        <a:t>-</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Disbursed Less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MY"/>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213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1,676,142.03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1,676,298.39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(156.36)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smtClean="0">
                          <a:solidFill>
                            <a:srgbClr val="041B31"/>
                          </a:solidFill>
                          <a:latin typeface="Calibri" panose="020F0502020204030204" pitchFamily="34" charset="0"/>
                        </a:rPr>
                        <a:t>-</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Manual disbursement - successful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a:txBody>
                    <a:bodyPr/>
                    <a:lstStyle/>
                    <a:p>
                      <a:pPr algn="ctr"/>
                      <a:r>
                        <a:rPr lang="en-US" sz="4000" dirty="0" smtClean="0">
                          <a:solidFill>
                            <a:srgbClr val="041B31"/>
                          </a:solidFill>
                          <a:latin typeface="Calibri" panose="020F0502020204030204" pitchFamily="34" charset="0"/>
                        </a:rPr>
                        <a:t>1</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3,252.44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1,510.56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0" i="0" u="none" strike="noStrike" kern="1200" baseline="0" dirty="0" smtClean="0">
                          <a:solidFill>
                            <a:srgbClr val="041B31"/>
                          </a:solidFill>
                          <a:latin typeface="Calibri" panose="020F0502020204030204" pitchFamily="34" charset="0"/>
                          <a:ea typeface="+mn-ea"/>
                          <a:cs typeface="+mn-cs"/>
                        </a:rPr>
                        <a:t>1,741.88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4000" dirty="0" smtClean="0">
                          <a:solidFill>
                            <a:srgbClr val="041B31"/>
                          </a:solidFill>
                          <a:latin typeface="Calibri" panose="020F0502020204030204" pitchFamily="34" charset="0"/>
                        </a:rPr>
                        <a:t>-</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2">
                  <a:txBody>
                    <a:bodyPr/>
                    <a:lstStyle/>
                    <a:p>
                      <a:pPr algn="ctr"/>
                      <a:r>
                        <a:rPr lang="en-US" sz="4000" b="1" dirty="0" smtClean="0">
                          <a:solidFill>
                            <a:srgbClr val="041B31"/>
                          </a:solidFill>
                          <a:latin typeface="Calibri" panose="020F0502020204030204" pitchFamily="34" charset="0"/>
                        </a:rPr>
                        <a:t>Total</a:t>
                      </a:r>
                      <a:endParaRPr lang="en-MY" sz="4000" b="1"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hMerge="1">
                  <a:txBody>
                    <a:bodyPr/>
                    <a:lstStyle/>
                    <a:p>
                      <a:endParaRPr lang="en-MY"/>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1" i="0" u="none" strike="noStrike" kern="1200" baseline="0" dirty="0" smtClean="0">
                          <a:solidFill>
                            <a:srgbClr val="041B31"/>
                          </a:solidFill>
                          <a:latin typeface="Calibri" panose="020F0502020204030204" pitchFamily="34" charset="0"/>
                          <a:ea typeface="+mn-ea"/>
                          <a:cs typeface="+mn-cs"/>
                        </a:rPr>
                        <a:t>1,929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1" i="0" u="none" strike="noStrike" kern="1200" baseline="0" dirty="0" smtClean="0">
                          <a:solidFill>
                            <a:srgbClr val="041B31"/>
                          </a:solidFill>
                          <a:latin typeface="Calibri" panose="020F0502020204030204" pitchFamily="34" charset="0"/>
                          <a:ea typeface="+mn-ea"/>
                          <a:cs typeface="+mn-cs"/>
                        </a:rPr>
                        <a:t>14,833,763.02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1" i="0" u="none" strike="noStrike" kern="1200" baseline="0" dirty="0" smtClean="0">
                          <a:solidFill>
                            <a:srgbClr val="041B31"/>
                          </a:solidFill>
                          <a:latin typeface="Calibri" panose="020F0502020204030204" pitchFamily="34" charset="0"/>
                          <a:ea typeface="+mn-ea"/>
                          <a:cs typeface="+mn-cs"/>
                        </a:rPr>
                        <a:t>14,756,633.03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MY" sz="4000" b="1" i="0" u="none" strike="noStrike" kern="1200" baseline="0" dirty="0" smtClean="0">
                          <a:solidFill>
                            <a:srgbClr val="041B31"/>
                          </a:solidFill>
                          <a:latin typeface="Calibri" panose="020F0502020204030204" pitchFamily="34" charset="0"/>
                          <a:ea typeface="+mn-ea"/>
                          <a:cs typeface="+mn-cs"/>
                        </a:rPr>
                        <a:t>77,129.99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algn="ctr"/>
                      <a:r>
                        <a:rPr lang="en-US" sz="4000" dirty="0" smtClean="0">
                          <a:solidFill>
                            <a:srgbClr val="041B31"/>
                          </a:solidFill>
                          <a:latin typeface="Calibri" panose="020F0502020204030204" pitchFamily="34" charset="0"/>
                        </a:rPr>
                        <a:t>-</a:t>
                      </a:r>
                      <a:endParaRPr lang="en-MY" sz="4000" dirty="0">
                        <a:solidFill>
                          <a:srgbClr val="041B31"/>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r>
            </a:tbl>
          </a:graphicData>
        </a:graphic>
      </p:graphicFrame>
    </p:spTree>
    <p:extLst>
      <p:ext uri="{BB962C8B-B14F-4D97-AF65-F5344CB8AC3E}">
        <p14:creationId xmlns:p14="http://schemas.microsoft.com/office/powerpoint/2010/main" val="221118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
          <p:cNvSpPr>
            <a:spLocks/>
          </p:cNvSpPr>
          <p:nvPr/>
        </p:nvSpPr>
        <p:spPr bwMode="auto">
          <a:xfrm>
            <a:off x="-48126" y="6736591"/>
            <a:ext cx="2437764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sz="7200" b="1" dirty="0" smtClean="0">
                <a:solidFill>
                  <a:schemeClr val="accent1"/>
                </a:solidFill>
                <a:latin typeface="Calibri" pitchFamily="34" charset="0"/>
                <a:ea typeface="ＭＳ Ｐゴシック" charset="0"/>
                <a:cs typeface="Lato Regular"/>
                <a:sym typeface="Bebas Neue" charset="0"/>
              </a:rPr>
              <a:t>End</a:t>
            </a:r>
            <a:endParaRPr lang="en-US" sz="7200" b="1" dirty="0">
              <a:solidFill>
                <a:schemeClr val="accent1"/>
              </a:solidFill>
              <a:latin typeface="Calibri" pitchFamily="34" charset="0"/>
              <a:ea typeface="ＭＳ Ｐゴシック" charset="0"/>
              <a:cs typeface="Lato Regular"/>
              <a:sym typeface="Bebas Neue" charset="0"/>
            </a:endParaRPr>
          </a:p>
        </p:txBody>
      </p:sp>
    </p:spTree>
    <p:extLst>
      <p:ext uri="{BB962C8B-B14F-4D97-AF65-F5344CB8AC3E}">
        <p14:creationId xmlns:p14="http://schemas.microsoft.com/office/powerpoint/2010/main" val="37021610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1"/>
          <p:cNvSpPr>
            <a:spLocks/>
          </p:cNvSpPr>
          <p:nvPr/>
        </p:nvSpPr>
        <p:spPr bwMode="auto">
          <a:xfrm>
            <a:off x="10291638" y="719959"/>
            <a:ext cx="140860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r>
              <a:rPr lang="en-US" sz="7200" b="1" dirty="0" smtClean="0">
                <a:solidFill>
                  <a:srgbClr val="FF0066"/>
                </a:solidFill>
                <a:latin typeface="Calibri" pitchFamily="34" charset="0"/>
                <a:ea typeface="ＭＳ Ｐゴシック" charset="0"/>
                <a:cs typeface="Lato Regular"/>
                <a:sym typeface="Bebas Neue" charset="0"/>
              </a:rPr>
              <a:t>Contents</a:t>
            </a:r>
            <a:endParaRPr lang="en-US" sz="7200" b="1" dirty="0">
              <a:solidFill>
                <a:srgbClr val="FF0066"/>
              </a:solidFill>
              <a:latin typeface="Calibri" pitchFamily="34" charset="0"/>
              <a:ea typeface="ＭＳ Ｐゴシック" charset="0"/>
              <a:cs typeface="Lato Regular"/>
              <a:sym typeface="Bebas Neue" charset="0"/>
            </a:endParaRPr>
          </a:p>
        </p:txBody>
      </p:sp>
      <p:grpSp>
        <p:nvGrpSpPr>
          <p:cNvPr id="2" name="Group 14"/>
          <p:cNvGrpSpPr/>
          <p:nvPr/>
        </p:nvGrpSpPr>
        <p:grpSpPr>
          <a:xfrm>
            <a:off x="724434" y="4061237"/>
            <a:ext cx="6935803" cy="6947464"/>
            <a:chOff x="6361113" y="1190625"/>
            <a:chExt cx="4470400" cy="4476750"/>
          </a:xfrm>
        </p:grpSpPr>
        <p:sp>
          <p:nvSpPr>
            <p:cNvPr id="16" name="Freeform 15"/>
            <p:cNvSpPr>
              <a:spLocks/>
            </p:cNvSpPr>
            <p:nvPr/>
          </p:nvSpPr>
          <p:spPr bwMode="auto">
            <a:xfrm>
              <a:off x="6361113" y="1190625"/>
              <a:ext cx="4470400" cy="4476750"/>
            </a:xfrm>
            <a:custGeom>
              <a:avLst/>
              <a:gdLst>
                <a:gd name="T0" fmla="*/ 397 w 397"/>
                <a:gd name="T1" fmla="*/ 199 h 397"/>
                <a:gd name="T2" fmla="*/ 199 w 397"/>
                <a:gd name="T3" fmla="*/ 397 h 397"/>
                <a:gd name="T4" fmla="*/ 0 w 397"/>
                <a:gd name="T5" fmla="*/ 199 h 397"/>
                <a:gd name="T6" fmla="*/ 200 w 397"/>
                <a:gd name="T7" fmla="*/ 0 h 397"/>
                <a:gd name="T8" fmla="*/ 397 w 397"/>
                <a:gd name="T9" fmla="*/ 199 h 397"/>
              </a:gdLst>
              <a:ahLst/>
              <a:cxnLst>
                <a:cxn ang="0">
                  <a:pos x="T0" y="T1"/>
                </a:cxn>
                <a:cxn ang="0">
                  <a:pos x="T2" y="T3"/>
                </a:cxn>
                <a:cxn ang="0">
                  <a:pos x="T4" y="T5"/>
                </a:cxn>
                <a:cxn ang="0">
                  <a:pos x="T6" y="T7"/>
                </a:cxn>
                <a:cxn ang="0">
                  <a:pos x="T8" y="T9"/>
                </a:cxn>
              </a:cxnLst>
              <a:rect l="0" t="0" r="r" b="b"/>
              <a:pathLst>
                <a:path w="397" h="397">
                  <a:moveTo>
                    <a:pt x="397" y="199"/>
                  </a:moveTo>
                  <a:cubicBezTo>
                    <a:pt x="397" y="308"/>
                    <a:pt x="308" y="397"/>
                    <a:pt x="199" y="397"/>
                  </a:cubicBezTo>
                  <a:cubicBezTo>
                    <a:pt x="89" y="397"/>
                    <a:pt x="0" y="308"/>
                    <a:pt x="0" y="199"/>
                  </a:cubicBezTo>
                  <a:cubicBezTo>
                    <a:pt x="0" y="89"/>
                    <a:pt x="90" y="0"/>
                    <a:pt x="200" y="0"/>
                  </a:cubicBezTo>
                  <a:cubicBezTo>
                    <a:pt x="309" y="0"/>
                    <a:pt x="397" y="89"/>
                    <a:pt x="397" y="199"/>
                  </a:cubicBezTo>
                  <a:close/>
                </a:path>
              </a:pathLst>
            </a:custGeom>
            <a:gradFill flip="none" rotWithShape="1">
              <a:gsLst>
                <a:gs pos="31000">
                  <a:schemeClr val="accent1"/>
                </a:gs>
                <a:gs pos="82000">
                  <a:schemeClr val="accent1">
                    <a:lumMod val="50000"/>
                  </a:schemeClr>
                </a:gs>
              </a:gsLst>
              <a:path path="circle">
                <a:fillToRect l="100000" b="100000"/>
              </a:path>
              <a:tileRect t="-100000" r="-100000"/>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Line 6"/>
            <p:cNvSpPr>
              <a:spLocks noChangeShapeType="1"/>
            </p:cNvSpPr>
            <p:nvPr/>
          </p:nvSpPr>
          <p:spPr bwMode="auto">
            <a:xfrm flipV="1">
              <a:off x="6664326" y="3389313"/>
              <a:ext cx="1949450" cy="293688"/>
            </a:xfrm>
            <a:prstGeom prst="line">
              <a:avLst/>
            </a:prstGeom>
            <a:noFill/>
            <a:ln w="11113" cap="flat">
              <a:solidFill>
                <a:srgbClr val="2D008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7"/>
            <p:cNvSpPr>
              <a:spLocks noChangeShapeType="1"/>
            </p:cNvSpPr>
            <p:nvPr/>
          </p:nvSpPr>
          <p:spPr bwMode="auto">
            <a:xfrm>
              <a:off x="8613776" y="3389313"/>
              <a:ext cx="1430338" cy="395288"/>
            </a:xfrm>
            <a:prstGeom prst="line">
              <a:avLst/>
            </a:prstGeom>
            <a:noFill/>
            <a:ln w="11113" cap="flat">
              <a:solidFill>
                <a:srgbClr val="2D008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6664326" y="1190625"/>
              <a:ext cx="1949450" cy="2492375"/>
            </a:xfrm>
            <a:custGeom>
              <a:avLst/>
              <a:gdLst>
                <a:gd name="T0" fmla="*/ 0 w 173"/>
                <a:gd name="T1" fmla="*/ 221 h 221"/>
                <a:gd name="T2" fmla="*/ 173 w 173"/>
                <a:gd name="T3" fmla="*/ 0 h 221"/>
                <a:gd name="T4" fmla="*/ 173 w 173"/>
                <a:gd name="T5" fmla="*/ 195 h 221"/>
                <a:gd name="T6" fmla="*/ 0 w 173"/>
                <a:gd name="T7" fmla="*/ 221 h 221"/>
              </a:gdLst>
              <a:ahLst/>
              <a:cxnLst>
                <a:cxn ang="0">
                  <a:pos x="T0" y="T1"/>
                </a:cxn>
                <a:cxn ang="0">
                  <a:pos x="T2" y="T3"/>
                </a:cxn>
                <a:cxn ang="0">
                  <a:pos x="T4" y="T5"/>
                </a:cxn>
                <a:cxn ang="0">
                  <a:pos x="T6" y="T7"/>
                </a:cxn>
              </a:cxnLst>
              <a:rect l="0" t="0" r="r" b="b"/>
              <a:pathLst>
                <a:path w="173" h="221">
                  <a:moveTo>
                    <a:pt x="0" y="221"/>
                  </a:moveTo>
                  <a:cubicBezTo>
                    <a:pt x="0" y="111"/>
                    <a:pt x="82" y="0"/>
                    <a:pt x="173" y="0"/>
                  </a:cubicBezTo>
                  <a:cubicBezTo>
                    <a:pt x="173" y="195"/>
                    <a:pt x="173" y="195"/>
                    <a:pt x="173" y="195"/>
                  </a:cubicBezTo>
                  <a:lnTo>
                    <a:pt x="0" y="22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7115176" y="1674813"/>
              <a:ext cx="1498600" cy="1939925"/>
            </a:xfrm>
            <a:custGeom>
              <a:avLst/>
              <a:gdLst>
                <a:gd name="T0" fmla="*/ 0 w 133"/>
                <a:gd name="T1" fmla="*/ 172 h 172"/>
                <a:gd name="T2" fmla="*/ 133 w 133"/>
                <a:gd name="T3" fmla="*/ 0 h 172"/>
                <a:gd name="T4" fmla="*/ 133 w 133"/>
                <a:gd name="T5" fmla="*/ 152 h 172"/>
                <a:gd name="T6" fmla="*/ 0 w 133"/>
                <a:gd name="T7" fmla="*/ 172 h 172"/>
              </a:gdLst>
              <a:ahLst/>
              <a:cxnLst>
                <a:cxn ang="0">
                  <a:pos x="T0" y="T1"/>
                </a:cxn>
                <a:cxn ang="0">
                  <a:pos x="T2" y="T3"/>
                </a:cxn>
                <a:cxn ang="0">
                  <a:pos x="T4" y="T5"/>
                </a:cxn>
                <a:cxn ang="0">
                  <a:pos x="T6" y="T7"/>
                </a:cxn>
              </a:cxnLst>
              <a:rect l="0" t="0" r="r" b="b"/>
              <a:pathLst>
                <a:path w="133" h="172">
                  <a:moveTo>
                    <a:pt x="0" y="172"/>
                  </a:moveTo>
                  <a:cubicBezTo>
                    <a:pt x="0" y="87"/>
                    <a:pt x="63" y="0"/>
                    <a:pt x="133" y="0"/>
                  </a:cubicBezTo>
                  <a:cubicBezTo>
                    <a:pt x="133" y="152"/>
                    <a:pt x="133" y="152"/>
                    <a:pt x="133" y="152"/>
                  </a:cubicBezTo>
                  <a:lnTo>
                    <a:pt x="0" y="172"/>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7566026" y="2171700"/>
              <a:ext cx="1047750" cy="1376363"/>
            </a:xfrm>
            <a:custGeom>
              <a:avLst/>
              <a:gdLst>
                <a:gd name="T0" fmla="*/ 0 w 93"/>
                <a:gd name="T1" fmla="*/ 122 h 122"/>
                <a:gd name="T2" fmla="*/ 93 w 93"/>
                <a:gd name="T3" fmla="*/ 0 h 122"/>
                <a:gd name="T4" fmla="*/ 93 w 93"/>
                <a:gd name="T5" fmla="*/ 108 h 122"/>
                <a:gd name="T6" fmla="*/ 0 w 93"/>
                <a:gd name="T7" fmla="*/ 122 h 122"/>
              </a:gdLst>
              <a:ahLst/>
              <a:cxnLst>
                <a:cxn ang="0">
                  <a:pos x="T0" y="T1"/>
                </a:cxn>
                <a:cxn ang="0">
                  <a:pos x="T2" y="T3"/>
                </a:cxn>
                <a:cxn ang="0">
                  <a:pos x="T4" y="T5"/>
                </a:cxn>
                <a:cxn ang="0">
                  <a:pos x="T6" y="T7"/>
                </a:cxn>
              </a:cxnLst>
              <a:rect l="0" t="0" r="r" b="b"/>
              <a:pathLst>
                <a:path w="93" h="122">
                  <a:moveTo>
                    <a:pt x="0" y="122"/>
                  </a:moveTo>
                  <a:cubicBezTo>
                    <a:pt x="0" y="61"/>
                    <a:pt x="44" y="0"/>
                    <a:pt x="93" y="0"/>
                  </a:cubicBezTo>
                  <a:cubicBezTo>
                    <a:pt x="93" y="108"/>
                    <a:pt x="93" y="108"/>
                    <a:pt x="93" y="108"/>
                  </a:cubicBezTo>
                  <a:lnTo>
                    <a:pt x="0" y="122"/>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8016876" y="2655888"/>
              <a:ext cx="596900" cy="823913"/>
            </a:xfrm>
            <a:custGeom>
              <a:avLst/>
              <a:gdLst>
                <a:gd name="T0" fmla="*/ 0 w 53"/>
                <a:gd name="T1" fmla="*/ 73 h 73"/>
                <a:gd name="T2" fmla="*/ 53 w 53"/>
                <a:gd name="T3" fmla="*/ 0 h 73"/>
                <a:gd name="T4" fmla="*/ 53 w 53"/>
                <a:gd name="T5" fmla="*/ 65 h 73"/>
                <a:gd name="T6" fmla="*/ 0 w 53"/>
                <a:gd name="T7" fmla="*/ 73 h 73"/>
              </a:gdLst>
              <a:ahLst/>
              <a:cxnLst>
                <a:cxn ang="0">
                  <a:pos x="T0" y="T1"/>
                </a:cxn>
                <a:cxn ang="0">
                  <a:pos x="T2" y="T3"/>
                </a:cxn>
                <a:cxn ang="0">
                  <a:pos x="T4" y="T5"/>
                </a:cxn>
                <a:cxn ang="0">
                  <a:pos x="T6" y="T7"/>
                </a:cxn>
              </a:cxnLst>
              <a:rect l="0" t="0" r="r" b="b"/>
              <a:pathLst>
                <a:path w="53" h="73">
                  <a:moveTo>
                    <a:pt x="0" y="73"/>
                  </a:moveTo>
                  <a:cubicBezTo>
                    <a:pt x="0" y="37"/>
                    <a:pt x="25" y="0"/>
                    <a:pt x="53" y="0"/>
                  </a:cubicBezTo>
                  <a:cubicBezTo>
                    <a:pt x="53" y="65"/>
                    <a:pt x="53" y="65"/>
                    <a:pt x="53" y="65"/>
                  </a:cubicBezTo>
                  <a:lnTo>
                    <a:pt x="0" y="7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6664326" y="3389313"/>
              <a:ext cx="3379788" cy="496888"/>
            </a:xfrm>
            <a:custGeom>
              <a:avLst/>
              <a:gdLst>
                <a:gd name="T0" fmla="*/ 0 w 300"/>
                <a:gd name="T1" fmla="*/ 26 h 44"/>
                <a:gd name="T2" fmla="*/ 172 w 300"/>
                <a:gd name="T3" fmla="*/ 44 h 44"/>
                <a:gd name="T4" fmla="*/ 300 w 300"/>
                <a:gd name="T5" fmla="*/ 35 h 44"/>
                <a:gd name="T6" fmla="*/ 173 w 300"/>
                <a:gd name="T7" fmla="*/ 0 h 44"/>
                <a:gd name="T8" fmla="*/ 0 w 300"/>
                <a:gd name="T9" fmla="*/ 26 h 44"/>
              </a:gdLst>
              <a:ahLst/>
              <a:cxnLst>
                <a:cxn ang="0">
                  <a:pos x="T0" y="T1"/>
                </a:cxn>
                <a:cxn ang="0">
                  <a:pos x="T2" y="T3"/>
                </a:cxn>
                <a:cxn ang="0">
                  <a:pos x="T4" y="T5"/>
                </a:cxn>
                <a:cxn ang="0">
                  <a:pos x="T6" y="T7"/>
                </a:cxn>
                <a:cxn ang="0">
                  <a:pos x="T8" y="T9"/>
                </a:cxn>
              </a:cxnLst>
              <a:rect l="0" t="0" r="r" b="b"/>
              <a:pathLst>
                <a:path w="300" h="44">
                  <a:moveTo>
                    <a:pt x="0" y="26"/>
                  </a:moveTo>
                  <a:cubicBezTo>
                    <a:pt x="34" y="37"/>
                    <a:pt x="98" y="44"/>
                    <a:pt x="172" y="44"/>
                  </a:cubicBezTo>
                  <a:cubicBezTo>
                    <a:pt x="221" y="44"/>
                    <a:pt x="266" y="41"/>
                    <a:pt x="300" y="35"/>
                  </a:cubicBezTo>
                  <a:cubicBezTo>
                    <a:pt x="173" y="0"/>
                    <a:pt x="173" y="0"/>
                    <a:pt x="173" y="0"/>
                  </a:cubicBezTo>
                  <a:lnTo>
                    <a:pt x="0" y="26"/>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7115176" y="3389313"/>
              <a:ext cx="2601913" cy="384175"/>
            </a:xfrm>
            <a:custGeom>
              <a:avLst/>
              <a:gdLst>
                <a:gd name="T0" fmla="*/ 0 w 231"/>
                <a:gd name="T1" fmla="*/ 20 h 34"/>
                <a:gd name="T2" fmla="*/ 132 w 231"/>
                <a:gd name="T3" fmla="*/ 34 h 34"/>
                <a:gd name="T4" fmla="*/ 231 w 231"/>
                <a:gd name="T5" fmla="*/ 27 h 34"/>
                <a:gd name="T6" fmla="*/ 133 w 231"/>
                <a:gd name="T7" fmla="*/ 0 h 34"/>
                <a:gd name="T8" fmla="*/ 0 w 231"/>
                <a:gd name="T9" fmla="*/ 20 h 34"/>
              </a:gdLst>
              <a:ahLst/>
              <a:cxnLst>
                <a:cxn ang="0">
                  <a:pos x="T0" y="T1"/>
                </a:cxn>
                <a:cxn ang="0">
                  <a:pos x="T2" y="T3"/>
                </a:cxn>
                <a:cxn ang="0">
                  <a:pos x="T4" y="T5"/>
                </a:cxn>
                <a:cxn ang="0">
                  <a:pos x="T6" y="T7"/>
                </a:cxn>
                <a:cxn ang="0">
                  <a:pos x="T8" y="T9"/>
                </a:cxn>
              </a:cxnLst>
              <a:rect l="0" t="0" r="r" b="b"/>
              <a:pathLst>
                <a:path w="231" h="34">
                  <a:moveTo>
                    <a:pt x="0" y="20"/>
                  </a:moveTo>
                  <a:cubicBezTo>
                    <a:pt x="27" y="28"/>
                    <a:pt x="76" y="34"/>
                    <a:pt x="132" y="34"/>
                  </a:cubicBezTo>
                  <a:cubicBezTo>
                    <a:pt x="170" y="34"/>
                    <a:pt x="204" y="31"/>
                    <a:pt x="231" y="27"/>
                  </a:cubicBezTo>
                  <a:cubicBezTo>
                    <a:pt x="133" y="0"/>
                    <a:pt x="133" y="0"/>
                    <a:pt x="133" y="0"/>
                  </a:cubicBezTo>
                  <a:lnTo>
                    <a:pt x="0" y="20"/>
                  </a:ln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7566026" y="3389313"/>
              <a:ext cx="1812925" cy="260350"/>
            </a:xfrm>
            <a:custGeom>
              <a:avLst/>
              <a:gdLst>
                <a:gd name="T0" fmla="*/ 161 w 161"/>
                <a:gd name="T1" fmla="*/ 19 h 23"/>
                <a:gd name="T2" fmla="*/ 92 w 161"/>
                <a:gd name="T3" fmla="*/ 23 h 23"/>
                <a:gd name="T4" fmla="*/ 0 w 161"/>
                <a:gd name="T5" fmla="*/ 14 h 23"/>
                <a:gd name="T6" fmla="*/ 93 w 161"/>
                <a:gd name="T7" fmla="*/ 0 h 23"/>
                <a:gd name="T8" fmla="*/ 161 w 161"/>
                <a:gd name="T9" fmla="*/ 19 h 23"/>
              </a:gdLst>
              <a:ahLst/>
              <a:cxnLst>
                <a:cxn ang="0">
                  <a:pos x="T0" y="T1"/>
                </a:cxn>
                <a:cxn ang="0">
                  <a:pos x="T2" y="T3"/>
                </a:cxn>
                <a:cxn ang="0">
                  <a:pos x="T4" y="T5"/>
                </a:cxn>
                <a:cxn ang="0">
                  <a:pos x="T6" y="T7"/>
                </a:cxn>
                <a:cxn ang="0">
                  <a:pos x="T8" y="T9"/>
                </a:cxn>
              </a:cxnLst>
              <a:rect l="0" t="0" r="r" b="b"/>
              <a:pathLst>
                <a:path w="161" h="23">
                  <a:moveTo>
                    <a:pt x="161" y="19"/>
                  </a:moveTo>
                  <a:cubicBezTo>
                    <a:pt x="142" y="21"/>
                    <a:pt x="118" y="23"/>
                    <a:pt x="92" y="23"/>
                  </a:cubicBezTo>
                  <a:cubicBezTo>
                    <a:pt x="54" y="23"/>
                    <a:pt x="20" y="19"/>
                    <a:pt x="0" y="14"/>
                  </a:cubicBezTo>
                  <a:cubicBezTo>
                    <a:pt x="93" y="0"/>
                    <a:pt x="93" y="0"/>
                    <a:pt x="93" y="0"/>
                  </a:cubicBezTo>
                  <a:lnTo>
                    <a:pt x="161" y="19"/>
                  </a:lnTo>
                  <a:close/>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8016876" y="3389313"/>
              <a:ext cx="1023938" cy="146050"/>
            </a:xfrm>
            <a:custGeom>
              <a:avLst/>
              <a:gdLst>
                <a:gd name="T0" fmla="*/ 0 w 91"/>
                <a:gd name="T1" fmla="*/ 8 h 13"/>
                <a:gd name="T2" fmla="*/ 53 w 91"/>
                <a:gd name="T3" fmla="*/ 13 h 13"/>
                <a:gd name="T4" fmla="*/ 91 w 91"/>
                <a:gd name="T5" fmla="*/ 10 h 13"/>
                <a:gd name="T6" fmla="*/ 53 w 91"/>
                <a:gd name="T7" fmla="*/ 0 h 13"/>
                <a:gd name="T8" fmla="*/ 0 w 91"/>
                <a:gd name="T9" fmla="*/ 8 h 13"/>
              </a:gdLst>
              <a:ahLst/>
              <a:cxnLst>
                <a:cxn ang="0">
                  <a:pos x="T0" y="T1"/>
                </a:cxn>
                <a:cxn ang="0">
                  <a:pos x="T2" y="T3"/>
                </a:cxn>
                <a:cxn ang="0">
                  <a:pos x="T4" y="T5"/>
                </a:cxn>
                <a:cxn ang="0">
                  <a:pos x="T6" y="T7"/>
                </a:cxn>
                <a:cxn ang="0">
                  <a:pos x="T8" y="T9"/>
                </a:cxn>
              </a:cxnLst>
              <a:rect l="0" t="0" r="r" b="b"/>
              <a:pathLst>
                <a:path w="91" h="13">
                  <a:moveTo>
                    <a:pt x="0" y="8"/>
                  </a:moveTo>
                  <a:cubicBezTo>
                    <a:pt x="13" y="11"/>
                    <a:pt x="32" y="13"/>
                    <a:pt x="53" y="13"/>
                  </a:cubicBezTo>
                  <a:cubicBezTo>
                    <a:pt x="67" y="13"/>
                    <a:pt x="80" y="12"/>
                    <a:pt x="91" y="10"/>
                  </a:cubicBezTo>
                  <a:cubicBezTo>
                    <a:pt x="53" y="0"/>
                    <a:pt x="53" y="0"/>
                    <a:pt x="53" y="0"/>
                  </a:cubicBezTo>
                  <a:lnTo>
                    <a:pt x="0" y="8"/>
                  </a:ln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8613776" y="1190625"/>
              <a:ext cx="1430338" cy="2593975"/>
            </a:xfrm>
            <a:custGeom>
              <a:avLst/>
              <a:gdLst>
                <a:gd name="T0" fmla="*/ 0 w 127"/>
                <a:gd name="T1" fmla="*/ 0 h 230"/>
                <a:gd name="T2" fmla="*/ 127 w 127"/>
                <a:gd name="T3" fmla="*/ 230 h 230"/>
                <a:gd name="T4" fmla="*/ 0 w 127"/>
                <a:gd name="T5" fmla="*/ 195 h 230"/>
                <a:gd name="T6" fmla="*/ 0 w 127"/>
                <a:gd name="T7" fmla="*/ 0 h 230"/>
              </a:gdLst>
              <a:ahLst/>
              <a:cxnLst>
                <a:cxn ang="0">
                  <a:pos x="T0" y="T1"/>
                </a:cxn>
                <a:cxn ang="0">
                  <a:pos x="T2" y="T3"/>
                </a:cxn>
                <a:cxn ang="0">
                  <a:pos x="T4" y="T5"/>
                </a:cxn>
                <a:cxn ang="0">
                  <a:pos x="T6" y="T7"/>
                </a:cxn>
              </a:cxnLst>
              <a:rect l="0" t="0" r="r" b="b"/>
              <a:pathLst>
                <a:path w="127" h="230">
                  <a:moveTo>
                    <a:pt x="0" y="0"/>
                  </a:moveTo>
                  <a:cubicBezTo>
                    <a:pt x="67" y="0"/>
                    <a:pt x="127" y="120"/>
                    <a:pt x="127" y="230"/>
                  </a:cubicBezTo>
                  <a:cubicBezTo>
                    <a:pt x="0" y="195"/>
                    <a:pt x="0" y="195"/>
                    <a:pt x="0" y="195"/>
                  </a:cubicBezTo>
                  <a:lnTo>
                    <a:pt x="0"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p:nvSpPr>
          <p:spPr bwMode="auto">
            <a:xfrm>
              <a:off x="8613776" y="1674813"/>
              <a:ext cx="1103313" cy="2019300"/>
            </a:xfrm>
            <a:custGeom>
              <a:avLst/>
              <a:gdLst>
                <a:gd name="T0" fmla="*/ 0 w 98"/>
                <a:gd name="T1" fmla="*/ 0 h 179"/>
                <a:gd name="T2" fmla="*/ 98 w 98"/>
                <a:gd name="T3" fmla="*/ 179 h 179"/>
                <a:gd name="T4" fmla="*/ 0 w 98"/>
                <a:gd name="T5" fmla="*/ 152 h 179"/>
                <a:gd name="T6" fmla="*/ 0 w 98"/>
                <a:gd name="T7" fmla="*/ 0 h 179"/>
              </a:gdLst>
              <a:ahLst/>
              <a:cxnLst>
                <a:cxn ang="0">
                  <a:pos x="T0" y="T1"/>
                </a:cxn>
                <a:cxn ang="0">
                  <a:pos x="T2" y="T3"/>
                </a:cxn>
                <a:cxn ang="0">
                  <a:pos x="T4" y="T5"/>
                </a:cxn>
                <a:cxn ang="0">
                  <a:pos x="T6" y="T7"/>
                </a:cxn>
              </a:cxnLst>
              <a:rect l="0" t="0" r="r" b="b"/>
              <a:pathLst>
                <a:path w="98" h="179">
                  <a:moveTo>
                    <a:pt x="0" y="0"/>
                  </a:moveTo>
                  <a:cubicBezTo>
                    <a:pt x="52" y="0"/>
                    <a:pt x="98" y="94"/>
                    <a:pt x="98" y="179"/>
                  </a:cubicBezTo>
                  <a:cubicBezTo>
                    <a:pt x="0" y="152"/>
                    <a:pt x="0" y="152"/>
                    <a:pt x="0" y="152"/>
                  </a:cubicBezTo>
                  <a:lnTo>
                    <a:pt x="0" y="0"/>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8613776" y="2171700"/>
              <a:ext cx="765175" cy="1431925"/>
            </a:xfrm>
            <a:custGeom>
              <a:avLst/>
              <a:gdLst>
                <a:gd name="T0" fmla="*/ 0 w 68"/>
                <a:gd name="T1" fmla="*/ 0 h 127"/>
                <a:gd name="T2" fmla="*/ 68 w 68"/>
                <a:gd name="T3" fmla="*/ 127 h 127"/>
                <a:gd name="T4" fmla="*/ 0 w 68"/>
                <a:gd name="T5" fmla="*/ 108 h 127"/>
                <a:gd name="T6" fmla="*/ 0 w 68"/>
                <a:gd name="T7" fmla="*/ 0 h 127"/>
              </a:gdLst>
              <a:ahLst/>
              <a:cxnLst>
                <a:cxn ang="0">
                  <a:pos x="T0" y="T1"/>
                </a:cxn>
                <a:cxn ang="0">
                  <a:pos x="T2" y="T3"/>
                </a:cxn>
                <a:cxn ang="0">
                  <a:pos x="T4" y="T5"/>
                </a:cxn>
                <a:cxn ang="0">
                  <a:pos x="T6" y="T7"/>
                </a:cxn>
              </a:cxnLst>
              <a:rect l="0" t="0" r="r" b="b"/>
              <a:pathLst>
                <a:path w="68" h="127">
                  <a:moveTo>
                    <a:pt x="0" y="0"/>
                  </a:moveTo>
                  <a:cubicBezTo>
                    <a:pt x="36" y="0"/>
                    <a:pt x="68" y="66"/>
                    <a:pt x="68" y="127"/>
                  </a:cubicBezTo>
                  <a:cubicBezTo>
                    <a:pt x="0" y="108"/>
                    <a:pt x="0" y="108"/>
                    <a:pt x="0" y="108"/>
                  </a:cubicBezTo>
                  <a:lnTo>
                    <a:pt x="0" y="0"/>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p:nvSpPr>
          <p:spPr bwMode="auto">
            <a:xfrm>
              <a:off x="8613776" y="2655888"/>
              <a:ext cx="427038" cy="846138"/>
            </a:xfrm>
            <a:custGeom>
              <a:avLst/>
              <a:gdLst>
                <a:gd name="T0" fmla="*/ 0 w 38"/>
                <a:gd name="T1" fmla="*/ 0 h 75"/>
                <a:gd name="T2" fmla="*/ 38 w 38"/>
                <a:gd name="T3" fmla="*/ 75 h 75"/>
                <a:gd name="T4" fmla="*/ 0 w 38"/>
                <a:gd name="T5" fmla="*/ 65 h 75"/>
                <a:gd name="T6" fmla="*/ 0 w 38"/>
                <a:gd name="T7" fmla="*/ 0 h 75"/>
              </a:gdLst>
              <a:ahLst/>
              <a:cxnLst>
                <a:cxn ang="0">
                  <a:pos x="T0" y="T1"/>
                </a:cxn>
                <a:cxn ang="0">
                  <a:pos x="T2" y="T3"/>
                </a:cxn>
                <a:cxn ang="0">
                  <a:pos x="T4" y="T5"/>
                </a:cxn>
                <a:cxn ang="0">
                  <a:pos x="T6" y="T7"/>
                </a:cxn>
              </a:cxnLst>
              <a:rect l="0" t="0" r="r" b="b"/>
              <a:pathLst>
                <a:path w="38" h="75">
                  <a:moveTo>
                    <a:pt x="0" y="0"/>
                  </a:moveTo>
                  <a:cubicBezTo>
                    <a:pt x="21" y="0"/>
                    <a:pt x="38" y="40"/>
                    <a:pt x="38" y="75"/>
                  </a:cubicBezTo>
                  <a:cubicBezTo>
                    <a:pt x="0" y="65"/>
                    <a:pt x="0" y="65"/>
                    <a:pt x="0" y="65"/>
                  </a:cubicBezTo>
                  <a:lnTo>
                    <a:pt x="0" y="0"/>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44" name="Straight Arrow Connector 43"/>
          <p:cNvCxnSpPr>
            <a:stCxn id="66" idx="2"/>
          </p:cNvCxnSpPr>
          <p:nvPr/>
        </p:nvCxnSpPr>
        <p:spPr>
          <a:xfrm rot="10800000">
            <a:off x="4881978" y="6992140"/>
            <a:ext cx="5409661" cy="310377"/>
          </a:xfrm>
          <a:prstGeom prst="straightConnector1">
            <a:avLst/>
          </a:prstGeom>
          <a:ln>
            <a:solidFill>
              <a:schemeClr val="tx1">
                <a:lumMod val="50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7" idx="2"/>
          </p:cNvCxnSpPr>
          <p:nvPr/>
        </p:nvCxnSpPr>
        <p:spPr>
          <a:xfrm rot="10800000">
            <a:off x="4484700" y="7240935"/>
            <a:ext cx="5806938" cy="2106229"/>
          </a:xfrm>
          <a:prstGeom prst="straightConnector1">
            <a:avLst/>
          </a:prstGeom>
          <a:ln>
            <a:solidFill>
              <a:schemeClr val="tx1">
                <a:lumMod val="50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5" idx="2"/>
          </p:cNvCxnSpPr>
          <p:nvPr/>
        </p:nvCxnSpPr>
        <p:spPr>
          <a:xfrm rot="10800000" flipV="1">
            <a:off x="5329012" y="5254390"/>
            <a:ext cx="4962627" cy="639089"/>
          </a:xfrm>
          <a:prstGeom prst="straightConnector1">
            <a:avLst/>
          </a:prstGeom>
          <a:ln>
            <a:solidFill>
              <a:schemeClr val="tx1">
                <a:lumMod val="50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4" idx="2"/>
          </p:cNvCxnSpPr>
          <p:nvPr/>
        </p:nvCxnSpPr>
        <p:spPr>
          <a:xfrm rot="10800000" flipV="1">
            <a:off x="5406594" y="3239541"/>
            <a:ext cx="4885044" cy="1985997"/>
          </a:xfrm>
          <a:prstGeom prst="straightConnector1">
            <a:avLst/>
          </a:prstGeom>
          <a:ln>
            <a:solidFill>
              <a:schemeClr val="tx1">
                <a:lumMod val="5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10291638" y="2600454"/>
            <a:ext cx="1277677" cy="127817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0" bIns="64008" rtlCol="0" anchor="ctr"/>
          <a:lstStyle/>
          <a:p>
            <a:pPr algn="ctr"/>
            <a:endParaRPr lang="en-US" sz="2800" dirty="0">
              <a:latin typeface="Lato Regular"/>
              <a:cs typeface="Lato Regular"/>
            </a:endParaRPr>
          </a:p>
        </p:txBody>
      </p:sp>
      <p:sp>
        <p:nvSpPr>
          <p:cNvPr id="65" name="Oval 64"/>
          <p:cNvSpPr/>
          <p:nvPr/>
        </p:nvSpPr>
        <p:spPr>
          <a:xfrm>
            <a:off x="10291638" y="4615303"/>
            <a:ext cx="1277677" cy="127817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tIns="0" bIns="64008" rtlCol="0" anchor="ctr"/>
          <a:lstStyle/>
          <a:p>
            <a:pPr algn="ctr"/>
            <a:endParaRPr lang="en-US" sz="2800" dirty="0">
              <a:latin typeface="Lato Regular"/>
              <a:cs typeface="Lato Regular"/>
            </a:endParaRPr>
          </a:p>
        </p:txBody>
      </p:sp>
      <p:sp>
        <p:nvSpPr>
          <p:cNvPr id="66" name="Oval 65"/>
          <p:cNvSpPr/>
          <p:nvPr/>
        </p:nvSpPr>
        <p:spPr>
          <a:xfrm>
            <a:off x="10291638" y="6663428"/>
            <a:ext cx="1277677" cy="1278175"/>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bIns="64008" rtlCol="0" anchor="ctr"/>
          <a:lstStyle/>
          <a:p>
            <a:pPr algn="ctr"/>
            <a:endParaRPr lang="en-US" sz="2800" dirty="0">
              <a:latin typeface="Lato Regular"/>
              <a:cs typeface="Lato Regular"/>
            </a:endParaRPr>
          </a:p>
        </p:txBody>
      </p:sp>
      <p:sp>
        <p:nvSpPr>
          <p:cNvPr id="67" name="Oval 66"/>
          <p:cNvSpPr/>
          <p:nvPr/>
        </p:nvSpPr>
        <p:spPr>
          <a:xfrm>
            <a:off x="10291638" y="8708075"/>
            <a:ext cx="1277677" cy="1278175"/>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tIns="0" bIns="64008" rtlCol="0" anchor="ctr"/>
          <a:lstStyle/>
          <a:p>
            <a:pPr algn="ctr"/>
            <a:endParaRPr lang="en-US" sz="2800" dirty="0">
              <a:latin typeface="Lato Regular"/>
              <a:cs typeface="Lato Regular"/>
            </a:endParaRPr>
          </a:p>
        </p:txBody>
      </p:sp>
      <p:sp>
        <p:nvSpPr>
          <p:cNvPr id="69" name="TextBox 68"/>
          <p:cNvSpPr txBox="1"/>
          <p:nvPr/>
        </p:nvSpPr>
        <p:spPr>
          <a:xfrm>
            <a:off x="11938729" y="2611880"/>
            <a:ext cx="3140090" cy="577081"/>
          </a:xfrm>
          <a:prstGeom prst="rect">
            <a:avLst/>
          </a:prstGeom>
          <a:noFill/>
        </p:spPr>
        <p:txBody>
          <a:bodyPr wrap="none" lIns="0" tIns="0" rIns="0" bIns="0" rtlCol="0">
            <a:spAutoFit/>
          </a:bodyPr>
          <a:lstStyle/>
          <a:p>
            <a:pPr>
              <a:lnSpc>
                <a:spcPts val="4533"/>
              </a:lnSpc>
              <a:spcAft>
                <a:spcPts val="1600"/>
              </a:spcAft>
            </a:pPr>
            <a:r>
              <a:rPr lang="en-US" sz="4000" b="1" cap="all" spc="53" dirty="0" smtClean="0">
                <a:solidFill>
                  <a:srgbClr val="0000FF"/>
                </a:solidFill>
                <a:latin typeface="Calibri" pitchFamily="34" charset="0"/>
                <a:cs typeface="Lato Regular"/>
              </a:rPr>
              <a:t>Background</a:t>
            </a:r>
            <a:endParaRPr lang="en-US" sz="4000" b="1" cap="all" spc="53" dirty="0">
              <a:solidFill>
                <a:srgbClr val="0000FF"/>
              </a:solidFill>
              <a:latin typeface="Calibri" pitchFamily="34" charset="0"/>
              <a:cs typeface="Lato Regular"/>
            </a:endParaRPr>
          </a:p>
        </p:txBody>
      </p:sp>
      <p:sp>
        <p:nvSpPr>
          <p:cNvPr id="70" name="TextBox 69"/>
          <p:cNvSpPr txBox="1"/>
          <p:nvPr/>
        </p:nvSpPr>
        <p:spPr>
          <a:xfrm>
            <a:off x="11947927" y="5211714"/>
            <a:ext cx="11361991" cy="436017"/>
          </a:xfrm>
          <a:prstGeom prst="rect">
            <a:avLst/>
          </a:prstGeom>
          <a:noFill/>
        </p:spPr>
        <p:txBody>
          <a:bodyPr wrap="square" lIns="0" tIns="0" rIns="0" bIns="0" rtlCol="0">
            <a:spAutoFit/>
          </a:bodyPr>
          <a:lstStyle/>
          <a:p>
            <a:pPr>
              <a:lnSpc>
                <a:spcPts val="3400"/>
              </a:lnSpc>
              <a:defRPr/>
            </a:pPr>
            <a:r>
              <a:rPr lang="en-US" sz="3000" b="1" dirty="0" smtClean="0">
                <a:solidFill>
                  <a:schemeClr val="tx1">
                    <a:lumMod val="50000"/>
                  </a:schemeClr>
                </a:solidFill>
                <a:latin typeface="Calibri" pitchFamily="34" charset="0"/>
                <a:cs typeface="Lato Light"/>
              </a:rPr>
              <a:t>Root Cause</a:t>
            </a:r>
            <a:endParaRPr lang="en-US" sz="3000" b="1" dirty="0">
              <a:solidFill>
                <a:schemeClr val="tx1">
                  <a:lumMod val="50000"/>
                </a:schemeClr>
              </a:solidFill>
              <a:latin typeface="Calibri" pitchFamily="34" charset="0"/>
              <a:cs typeface="Lato Light"/>
            </a:endParaRPr>
          </a:p>
        </p:txBody>
      </p:sp>
      <p:sp>
        <p:nvSpPr>
          <p:cNvPr id="71" name="TextBox 70"/>
          <p:cNvSpPr txBox="1"/>
          <p:nvPr/>
        </p:nvSpPr>
        <p:spPr>
          <a:xfrm>
            <a:off x="11938729" y="4648458"/>
            <a:ext cx="3498650" cy="577081"/>
          </a:xfrm>
          <a:prstGeom prst="rect">
            <a:avLst/>
          </a:prstGeom>
          <a:noFill/>
        </p:spPr>
        <p:txBody>
          <a:bodyPr wrap="none" lIns="0" tIns="0" rIns="0" bIns="0" rtlCol="0">
            <a:spAutoFit/>
          </a:bodyPr>
          <a:lstStyle/>
          <a:p>
            <a:pPr>
              <a:lnSpc>
                <a:spcPts val="4533"/>
              </a:lnSpc>
              <a:spcAft>
                <a:spcPts val="1600"/>
              </a:spcAft>
            </a:pPr>
            <a:r>
              <a:rPr lang="en-US" sz="4000" b="1" cap="all" spc="53" dirty="0" smtClean="0">
                <a:solidFill>
                  <a:srgbClr val="0000FF"/>
                </a:solidFill>
                <a:latin typeface="Calibri" pitchFamily="34" charset="0"/>
                <a:cs typeface="Lato Regular"/>
              </a:rPr>
              <a:t>Incident Flow</a:t>
            </a:r>
            <a:endParaRPr lang="en-US" sz="4000" b="1" cap="all" spc="53" dirty="0">
              <a:solidFill>
                <a:srgbClr val="0000FF"/>
              </a:solidFill>
              <a:latin typeface="Calibri" pitchFamily="34" charset="0"/>
              <a:cs typeface="Lato Regular"/>
            </a:endParaRPr>
          </a:p>
        </p:txBody>
      </p:sp>
      <p:sp>
        <p:nvSpPr>
          <p:cNvPr id="73" name="TextBox 72"/>
          <p:cNvSpPr txBox="1"/>
          <p:nvPr/>
        </p:nvSpPr>
        <p:spPr>
          <a:xfrm>
            <a:off x="11890603" y="8793802"/>
            <a:ext cx="5224956" cy="577081"/>
          </a:xfrm>
          <a:prstGeom prst="rect">
            <a:avLst/>
          </a:prstGeom>
          <a:noFill/>
        </p:spPr>
        <p:txBody>
          <a:bodyPr wrap="none" lIns="0" tIns="0" rIns="0" bIns="0" rtlCol="0">
            <a:spAutoFit/>
          </a:bodyPr>
          <a:lstStyle/>
          <a:p>
            <a:pPr>
              <a:lnSpc>
                <a:spcPts val="4533"/>
              </a:lnSpc>
              <a:spcAft>
                <a:spcPts val="1600"/>
              </a:spcAft>
            </a:pPr>
            <a:r>
              <a:rPr lang="en-US" sz="4000" b="1" cap="all" spc="53" dirty="0">
                <a:solidFill>
                  <a:srgbClr val="0000FF"/>
                </a:solidFill>
                <a:latin typeface="Calibri" pitchFamily="34" charset="0"/>
                <a:cs typeface="Lato Regular"/>
              </a:rPr>
              <a:t>Business ACTION PLAN</a:t>
            </a:r>
          </a:p>
        </p:txBody>
      </p:sp>
      <p:sp>
        <p:nvSpPr>
          <p:cNvPr id="74" name="TextBox 73"/>
          <p:cNvSpPr txBox="1"/>
          <p:nvPr/>
        </p:nvSpPr>
        <p:spPr>
          <a:xfrm>
            <a:off x="11947928" y="7248293"/>
            <a:ext cx="9372038" cy="872034"/>
          </a:xfrm>
          <a:prstGeom prst="rect">
            <a:avLst/>
          </a:prstGeom>
          <a:noFill/>
        </p:spPr>
        <p:txBody>
          <a:bodyPr wrap="square" lIns="0" tIns="0" rIns="0" bIns="0" rtlCol="0">
            <a:spAutoFit/>
          </a:bodyPr>
          <a:lstStyle/>
          <a:p>
            <a:pPr>
              <a:lnSpc>
                <a:spcPts val="3400"/>
              </a:lnSpc>
              <a:defRPr/>
            </a:pPr>
            <a:r>
              <a:rPr lang="en-US" sz="3000" b="1" dirty="0" smtClean="0">
                <a:solidFill>
                  <a:schemeClr val="tx1">
                    <a:lumMod val="50000"/>
                  </a:schemeClr>
                </a:solidFill>
                <a:latin typeface="Calibri" pitchFamily="34" charset="0"/>
                <a:cs typeface="Lato Light"/>
              </a:rPr>
              <a:t>System Impact</a:t>
            </a:r>
          </a:p>
          <a:p>
            <a:pPr>
              <a:lnSpc>
                <a:spcPts val="3400"/>
              </a:lnSpc>
              <a:defRPr/>
            </a:pPr>
            <a:r>
              <a:rPr lang="en-US" sz="3000" b="1" dirty="0" smtClean="0">
                <a:solidFill>
                  <a:schemeClr val="tx1">
                    <a:lumMod val="50000"/>
                  </a:schemeClr>
                </a:solidFill>
                <a:latin typeface="Calibri" pitchFamily="34" charset="0"/>
                <a:cs typeface="Lato Light"/>
              </a:rPr>
              <a:t>Business Impact</a:t>
            </a:r>
            <a:endParaRPr lang="en-US" sz="3000" b="1" dirty="0">
              <a:solidFill>
                <a:schemeClr val="tx1">
                  <a:lumMod val="50000"/>
                </a:schemeClr>
              </a:solidFill>
              <a:latin typeface="Calibri" pitchFamily="34" charset="0"/>
              <a:cs typeface="Lato Light"/>
            </a:endParaRPr>
          </a:p>
        </p:txBody>
      </p:sp>
      <p:sp>
        <p:nvSpPr>
          <p:cNvPr id="75" name="TextBox 74"/>
          <p:cNvSpPr txBox="1"/>
          <p:nvPr/>
        </p:nvSpPr>
        <p:spPr>
          <a:xfrm>
            <a:off x="11938729" y="6685037"/>
            <a:ext cx="4587538" cy="577081"/>
          </a:xfrm>
          <a:prstGeom prst="rect">
            <a:avLst/>
          </a:prstGeom>
          <a:noFill/>
        </p:spPr>
        <p:txBody>
          <a:bodyPr wrap="none" lIns="0" tIns="0" rIns="0" bIns="0" rtlCol="0">
            <a:spAutoFit/>
          </a:bodyPr>
          <a:lstStyle/>
          <a:p>
            <a:pPr>
              <a:lnSpc>
                <a:spcPts val="4533"/>
              </a:lnSpc>
              <a:spcAft>
                <a:spcPts val="1600"/>
              </a:spcAft>
            </a:pPr>
            <a:r>
              <a:rPr lang="en-US" sz="4000" b="1" cap="all" spc="53" dirty="0" smtClean="0">
                <a:solidFill>
                  <a:srgbClr val="0000FF"/>
                </a:solidFill>
                <a:latin typeface="Calibri" pitchFamily="34" charset="0"/>
                <a:cs typeface="Lato Regular"/>
              </a:rPr>
              <a:t>Affected Account</a:t>
            </a:r>
            <a:endParaRPr lang="en-US" sz="4000" b="1" cap="all" spc="53" dirty="0">
              <a:solidFill>
                <a:srgbClr val="0000FF"/>
              </a:solidFill>
              <a:latin typeface="Calibri" pitchFamily="34" charset="0"/>
              <a:cs typeface="Lato Regular"/>
            </a:endParaRPr>
          </a:p>
        </p:txBody>
      </p:sp>
      <p:sp>
        <p:nvSpPr>
          <p:cNvPr id="76" name="Freeform 9"/>
          <p:cNvSpPr>
            <a:spLocks noChangeArrowheads="1"/>
          </p:cNvSpPr>
          <p:nvPr/>
        </p:nvSpPr>
        <p:spPr bwMode="auto">
          <a:xfrm>
            <a:off x="10640912" y="6992139"/>
            <a:ext cx="599542" cy="599696"/>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77" name="Freeform 39"/>
          <p:cNvSpPr>
            <a:spLocks noChangeArrowheads="1"/>
          </p:cNvSpPr>
          <p:nvPr/>
        </p:nvSpPr>
        <p:spPr bwMode="auto">
          <a:xfrm>
            <a:off x="10625775" y="4927379"/>
            <a:ext cx="624316" cy="624478"/>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78" name="Freeform 79"/>
          <p:cNvSpPr>
            <a:spLocks noChangeArrowheads="1"/>
          </p:cNvSpPr>
          <p:nvPr/>
        </p:nvSpPr>
        <p:spPr bwMode="auto">
          <a:xfrm>
            <a:off x="10610835" y="8977409"/>
            <a:ext cx="668912" cy="674040"/>
          </a:xfrm>
          <a:custGeom>
            <a:avLst/>
            <a:gdLst>
              <a:gd name="T0" fmla="*/ 239 w 479"/>
              <a:gd name="T1" fmla="*/ 0 h 479"/>
              <a:gd name="T2" fmla="*/ 239 w 479"/>
              <a:gd name="T3" fmla="*/ 0 h 479"/>
              <a:gd name="T4" fmla="*/ 0 w 479"/>
              <a:gd name="T5" fmla="*/ 239 h 479"/>
              <a:gd name="T6" fmla="*/ 239 w 479"/>
              <a:gd name="T7" fmla="*/ 478 h 479"/>
              <a:gd name="T8" fmla="*/ 478 w 479"/>
              <a:gd name="T9" fmla="*/ 239 h 479"/>
              <a:gd name="T10" fmla="*/ 239 w 479"/>
              <a:gd name="T11" fmla="*/ 0 h 479"/>
              <a:gd name="T12" fmla="*/ 443 w 479"/>
              <a:gd name="T13" fmla="*/ 239 h 479"/>
              <a:gd name="T14" fmla="*/ 443 w 479"/>
              <a:gd name="T15" fmla="*/ 239 h 479"/>
              <a:gd name="T16" fmla="*/ 399 w 479"/>
              <a:gd name="T17" fmla="*/ 363 h 479"/>
              <a:gd name="T18" fmla="*/ 390 w 479"/>
              <a:gd name="T19" fmla="*/ 328 h 479"/>
              <a:gd name="T20" fmla="*/ 399 w 479"/>
              <a:gd name="T21" fmla="*/ 257 h 479"/>
              <a:gd name="T22" fmla="*/ 372 w 479"/>
              <a:gd name="T23" fmla="*/ 204 h 479"/>
              <a:gd name="T24" fmla="*/ 319 w 479"/>
              <a:gd name="T25" fmla="*/ 178 h 479"/>
              <a:gd name="T26" fmla="*/ 346 w 479"/>
              <a:gd name="T27" fmla="*/ 88 h 479"/>
              <a:gd name="T28" fmla="*/ 293 w 479"/>
              <a:gd name="T29" fmla="*/ 62 h 479"/>
              <a:gd name="T30" fmla="*/ 301 w 479"/>
              <a:gd name="T31" fmla="*/ 53 h 479"/>
              <a:gd name="T32" fmla="*/ 443 w 479"/>
              <a:gd name="T33" fmla="*/ 239 h 479"/>
              <a:gd name="T34" fmla="*/ 212 w 479"/>
              <a:gd name="T35" fmla="*/ 44 h 479"/>
              <a:gd name="T36" fmla="*/ 212 w 479"/>
              <a:gd name="T37" fmla="*/ 44 h 479"/>
              <a:gd name="T38" fmla="*/ 186 w 479"/>
              <a:gd name="T39" fmla="*/ 62 h 479"/>
              <a:gd name="T40" fmla="*/ 150 w 479"/>
              <a:gd name="T41" fmla="*/ 88 h 479"/>
              <a:gd name="T42" fmla="*/ 115 w 479"/>
              <a:gd name="T43" fmla="*/ 133 h 479"/>
              <a:gd name="T44" fmla="*/ 133 w 479"/>
              <a:gd name="T45" fmla="*/ 159 h 479"/>
              <a:gd name="T46" fmla="*/ 177 w 479"/>
              <a:gd name="T47" fmla="*/ 159 h 479"/>
              <a:gd name="T48" fmla="*/ 248 w 479"/>
              <a:gd name="T49" fmla="*/ 239 h 479"/>
              <a:gd name="T50" fmla="*/ 186 w 479"/>
              <a:gd name="T51" fmla="*/ 292 h 479"/>
              <a:gd name="T52" fmla="*/ 177 w 479"/>
              <a:gd name="T53" fmla="*/ 337 h 479"/>
              <a:gd name="T54" fmla="*/ 177 w 479"/>
              <a:gd name="T55" fmla="*/ 390 h 479"/>
              <a:gd name="T56" fmla="*/ 133 w 479"/>
              <a:gd name="T57" fmla="*/ 345 h 479"/>
              <a:gd name="T58" fmla="*/ 124 w 479"/>
              <a:gd name="T59" fmla="*/ 284 h 479"/>
              <a:gd name="T60" fmla="*/ 88 w 479"/>
              <a:gd name="T61" fmla="*/ 239 h 479"/>
              <a:gd name="T62" fmla="*/ 106 w 479"/>
              <a:gd name="T63" fmla="*/ 186 h 479"/>
              <a:gd name="T64" fmla="*/ 53 w 479"/>
              <a:gd name="T65" fmla="*/ 169 h 479"/>
              <a:gd name="T66" fmla="*/ 212 w 479"/>
              <a:gd name="T67" fmla="*/ 44 h 479"/>
              <a:gd name="T68" fmla="*/ 177 w 479"/>
              <a:gd name="T69" fmla="*/ 434 h 479"/>
              <a:gd name="T70" fmla="*/ 177 w 479"/>
              <a:gd name="T71" fmla="*/ 434 h 479"/>
              <a:gd name="T72" fmla="*/ 204 w 479"/>
              <a:gd name="T73" fmla="*/ 416 h 479"/>
              <a:gd name="T74" fmla="*/ 239 w 479"/>
              <a:gd name="T75" fmla="*/ 407 h 479"/>
              <a:gd name="T76" fmla="*/ 293 w 479"/>
              <a:gd name="T77" fmla="*/ 390 h 479"/>
              <a:gd name="T78" fmla="*/ 354 w 479"/>
              <a:gd name="T79" fmla="*/ 407 h 479"/>
              <a:gd name="T80" fmla="*/ 239 w 479"/>
              <a:gd name="T81" fmla="*/ 443 h 479"/>
              <a:gd name="T82" fmla="*/ 177 w 479"/>
              <a:gd name="T83" fmla="*/ 4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9" h="479">
                <a:moveTo>
                  <a:pt x="239" y="0"/>
                </a:moveTo>
                <a:lnTo>
                  <a:pt x="239" y="0"/>
                </a:lnTo>
                <a:cubicBezTo>
                  <a:pt x="106" y="0"/>
                  <a:pt x="0" y="106"/>
                  <a:pt x="0" y="239"/>
                </a:cubicBezTo>
                <a:cubicBezTo>
                  <a:pt x="0" y="372"/>
                  <a:pt x="106" y="478"/>
                  <a:pt x="239" y="478"/>
                </a:cubicBezTo>
                <a:cubicBezTo>
                  <a:pt x="372" y="478"/>
                  <a:pt x="478" y="372"/>
                  <a:pt x="478" y="239"/>
                </a:cubicBezTo>
                <a:cubicBezTo>
                  <a:pt x="478" y="106"/>
                  <a:pt x="372" y="0"/>
                  <a:pt x="239" y="0"/>
                </a:cubicBezTo>
                <a:close/>
                <a:moveTo>
                  <a:pt x="443" y="239"/>
                </a:moveTo>
                <a:lnTo>
                  <a:pt x="443" y="239"/>
                </a:lnTo>
                <a:cubicBezTo>
                  <a:pt x="443" y="292"/>
                  <a:pt x="425" y="328"/>
                  <a:pt x="399" y="363"/>
                </a:cubicBezTo>
                <a:cubicBezTo>
                  <a:pt x="390" y="363"/>
                  <a:pt x="381" y="345"/>
                  <a:pt x="390" y="328"/>
                </a:cubicBezTo>
                <a:cubicBezTo>
                  <a:pt x="399" y="310"/>
                  <a:pt x="399" y="275"/>
                  <a:pt x="399" y="257"/>
                </a:cubicBezTo>
                <a:cubicBezTo>
                  <a:pt x="399" y="239"/>
                  <a:pt x="390" y="204"/>
                  <a:pt x="372" y="204"/>
                </a:cubicBezTo>
                <a:cubicBezTo>
                  <a:pt x="346" y="204"/>
                  <a:pt x="337" y="204"/>
                  <a:pt x="319" y="178"/>
                </a:cubicBezTo>
                <a:cubicBezTo>
                  <a:pt x="301" y="124"/>
                  <a:pt x="372" y="115"/>
                  <a:pt x="346" y="88"/>
                </a:cubicBezTo>
                <a:cubicBezTo>
                  <a:pt x="337" y="80"/>
                  <a:pt x="301" y="115"/>
                  <a:pt x="293" y="62"/>
                </a:cubicBezTo>
                <a:lnTo>
                  <a:pt x="301" y="53"/>
                </a:lnTo>
                <a:cubicBezTo>
                  <a:pt x="381" y="80"/>
                  <a:pt x="443" y="150"/>
                  <a:pt x="443" y="239"/>
                </a:cubicBezTo>
                <a:close/>
                <a:moveTo>
                  <a:pt x="212" y="44"/>
                </a:moveTo>
                <a:lnTo>
                  <a:pt x="212" y="44"/>
                </a:lnTo>
                <a:cubicBezTo>
                  <a:pt x="204" y="53"/>
                  <a:pt x="194" y="53"/>
                  <a:pt x="186" y="62"/>
                </a:cubicBezTo>
                <a:cubicBezTo>
                  <a:pt x="168" y="80"/>
                  <a:pt x="159" y="71"/>
                  <a:pt x="150" y="88"/>
                </a:cubicBezTo>
                <a:cubicBezTo>
                  <a:pt x="141" y="106"/>
                  <a:pt x="115" y="124"/>
                  <a:pt x="115" y="133"/>
                </a:cubicBezTo>
                <a:cubicBezTo>
                  <a:pt x="115" y="142"/>
                  <a:pt x="133" y="159"/>
                  <a:pt x="133" y="159"/>
                </a:cubicBezTo>
                <a:cubicBezTo>
                  <a:pt x="141" y="150"/>
                  <a:pt x="159" y="150"/>
                  <a:pt x="177" y="159"/>
                </a:cubicBezTo>
                <a:cubicBezTo>
                  <a:pt x="186" y="159"/>
                  <a:pt x="275" y="169"/>
                  <a:pt x="248" y="239"/>
                </a:cubicBezTo>
                <a:cubicBezTo>
                  <a:pt x="239" y="266"/>
                  <a:pt x="194" y="257"/>
                  <a:pt x="186" y="292"/>
                </a:cubicBezTo>
                <a:cubicBezTo>
                  <a:pt x="186" y="301"/>
                  <a:pt x="186" y="328"/>
                  <a:pt x="177" y="337"/>
                </a:cubicBezTo>
                <a:cubicBezTo>
                  <a:pt x="177" y="345"/>
                  <a:pt x="186" y="390"/>
                  <a:pt x="177" y="390"/>
                </a:cubicBezTo>
                <a:cubicBezTo>
                  <a:pt x="168" y="390"/>
                  <a:pt x="133" y="345"/>
                  <a:pt x="133" y="345"/>
                </a:cubicBezTo>
                <a:cubicBezTo>
                  <a:pt x="133" y="337"/>
                  <a:pt x="124" y="310"/>
                  <a:pt x="124" y="284"/>
                </a:cubicBezTo>
                <a:cubicBezTo>
                  <a:pt x="124" y="266"/>
                  <a:pt x="88" y="266"/>
                  <a:pt x="88" y="239"/>
                </a:cubicBezTo>
                <a:cubicBezTo>
                  <a:pt x="88" y="213"/>
                  <a:pt x="106" y="195"/>
                  <a:pt x="106" y="186"/>
                </a:cubicBezTo>
                <a:cubicBezTo>
                  <a:pt x="97" y="169"/>
                  <a:pt x="62" y="169"/>
                  <a:pt x="53" y="169"/>
                </a:cubicBezTo>
                <a:cubicBezTo>
                  <a:pt x="80" y="97"/>
                  <a:pt x="141" y="53"/>
                  <a:pt x="212" y="44"/>
                </a:cubicBezTo>
                <a:close/>
                <a:moveTo>
                  <a:pt x="177" y="434"/>
                </a:moveTo>
                <a:lnTo>
                  <a:pt x="177" y="434"/>
                </a:lnTo>
                <a:cubicBezTo>
                  <a:pt x="186" y="425"/>
                  <a:pt x="186" y="416"/>
                  <a:pt x="204" y="416"/>
                </a:cubicBezTo>
                <a:cubicBezTo>
                  <a:pt x="212" y="416"/>
                  <a:pt x="221" y="416"/>
                  <a:pt x="239" y="407"/>
                </a:cubicBezTo>
                <a:cubicBezTo>
                  <a:pt x="248" y="407"/>
                  <a:pt x="275" y="398"/>
                  <a:pt x="293" y="390"/>
                </a:cubicBezTo>
                <a:cubicBezTo>
                  <a:pt x="310" y="390"/>
                  <a:pt x="346" y="398"/>
                  <a:pt x="354" y="407"/>
                </a:cubicBezTo>
                <a:cubicBezTo>
                  <a:pt x="319" y="434"/>
                  <a:pt x="284" y="443"/>
                  <a:pt x="239" y="443"/>
                </a:cubicBezTo>
                <a:cubicBezTo>
                  <a:pt x="221" y="443"/>
                  <a:pt x="194" y="443"/>
                  <a:pt x="177" y="434"/>
                </a:cubicBez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sp>
        <p:nvSpPr>
          <p:cNvPr id="79" name="Freeform 133"/>
          <p:cNvSpPr>
            <a:spLocks noChangeArrowheads="1"/>
          </p:cNvSpPr>
          <p:nvPr/>
        </p:nvSpPr>
        <p:spPr bwMode="auto">
          <a:xfrm>
            <a:off x="10596013" y="2868881"/>
            <a:ext cx="698638" cy="669086"/>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bg1"/>
          </a:solidFill>
          <a:ln>
            <a:noFill/>
          </a:ln>
          <a:effectLst/>
          <a:extLst/>
        </p:spPr>
        <p:txBody>
          <a:bodyPr wrap="none" lIns="91424" tIns="45712" rIns="91424" bIns="45712" anchor="ctr"/>
          <a:lstStyle/>
          <a:p>
            <a:pPr>
              <a:defRPr/>
            </a:pPr>
            <a:endParaRPr lang="en-US" dirty="0">
              <a:latin typeface="+mn-lt"/>
              <a:ea typeface="+mn-ea"/>
              <a:cs typeface="+mn-cs"/>
            </a:endParaRPr>
          </a:p>
        </p:txBody>
      </p:sp>
      <p:cxnSp>
        <p:nvCxnSpPr>
          <p:cNvPr id="46" name="Straight Connector 45"/>
          <p:cNvCxnSpPr/>
          <p:nvPr/>
        </p:nvCxnSpPr>
        <p:spPr>
          <a:xfrm>
            <a:off x="10291638" y="1827955"/>
            <a:ext cx="13070155" cy="1588"/>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10299660" y="10809578"/>
            <a:ext cx="1277677" cy="1278175"/>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tIns="0" bIns="64008" rtlCol="0" anchor="ctr"/>
          <a:lstStyle/>
          <a:p>
            <a:pPr algn="ctr"/>
            <a:endParaRPr lang="en-US" sz="2800" dirty="0">
              <a:latin typeface="Lato Regular"/>
              <a:cs typeface="Lato Regular"/>
            </a:endParaRPr>
          </a:p>
        </p:txBody>
      </p:sp>
      <p:sp>
        <p:nvSpPr>
          <p:cNvPr id="47" name="TextBox 46"/>
          <p:cNvSpPr txBox="1"/>
          <p:nvPr/>
        </p:nvSpPr>
        <p:spPr>
          <a:xfrm>
            <a:off x="11970814" y="10871242"/>
            <a:ext cx="2240870" cy="577081"/>
          </a:xfrm>
          <a:prstGeom prst="rect">
            <a:avLst/>
          </a:prstGeom>
          <a:noFill/>
        </p:spPr>
        <p:txBody>
          <a:bodyPr wrap="none" lIns="0" tIns="0" rIns="0" bIns="0" rtlCol="0">
            <a:spAutoFit/>
          </a:bodyPr>
          <a:lstStyle/>
          <a:p>
            <a:pPr>
              <a:lnSpc>
                <a:spcPts val="4533"/>
              </a:lnSpc>
              <a:spcAft>
                <a:spcPts val="1600"/>
              </a:spcAft>
            </a:pPr>
            <a:r>
              <a:rPr lang="en-US" sz="4000" b="1" cap="all" spc="53" dirty="0" smtClean="0">
                <a:solidFill>
                  <a:srgbClr val="0000FF"/>
                </a:solidFill>
                <a:latin typeface="Calibri" pitchFamily="34" charset="0"/>
                <a:cs typeface="Lato Regular"/>
              </a:rPr>
              <a:t>APPENDIX</a:t>
            </a:r>
            <a:endParaRPr lang="en-US" sz="4000" b="1" cap="all" spc="53" dirty="0">
              <a:solidFill>
                <a:srgbClr val="0000FF"/>
              </a:solidFill>
              <a:latin typeface="Calibri" pitchFamily="34" charset="0"/>
              <a:cs typeface="Lato Regular"/>
            </a:endParaRPr>
          </a:p>
        </p:txBody>
      </p:sp>
      <p:cxnSp>
        <p:nvCxnSpPr>
          <p:cNvPr id="49" name="Straight Arrow Connector 48"/>
          <p:cNvCxnSpPr>
            <a:stCxn id="42" idx="2"/>
          </p:cNvCxnSpPr>
          <p:nvPr/>
        </p:nvCxnSpPr>
        <p:spPr>
          <a:xfrm rot="10800000">
            <a:off x="4219432" y="7842516"/>
            <a:ext cx="6080229" cy="3606151"/>
          </a:xfrm>
          <a:prstGeom prst="straightConnector1">
            <a:avLst/>
          </a:prstGeom>
          <a:ln>
            <a:solidFill>
              <a:schemeClr val="tx1">
                <a:lumMod val="5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62" name="Freeform 88"/>
          <p:cNvSpPr>
            <a:spLocks noChangeArrowheads="1"/>
          </p:cNvSpPr>
          <p:nvPr/>
        </p:nvSpPr>
        <p:spPr bwMode="auto">
          <a:xfrm>
            <a:off x="10644139" y="11132160"/>
            <a:ext cx="575583" cy="584200"/>
          </a:xfrm>
          <a:custGeom>
            <a:avLst/>
            <a:gdLst>
              <a:gd name="T0" fmla="*/ 38327818 w 601"/>
              <a:gd name="T1" fmla="*/ 78678142 h 609"/>
              <a:gd name="T2" fmla="*/ 38327818 w 601"/>
              <a:gd name="T3" fmla="*/ 78678142 h 609"/>
              <a:gd name="T4" fmla="*/ 0 w 601"/>
              <a:gd name="T5" fmla="*/ 39339251 h 609"/>
              <a:gd name="T6" fmla="*/ 38327818 w 601"/>
              <a:gd name="T7" fmla="*/ 0 h 609"/>
              <a:gd name="T8" fmla="*/ 77429787 w 601"/>
              <a:gd name="T9" fmla="*/ 39339251 h 609"/>
              <a:gd name="T10" fmla="*/ 38327818 w 601"/>
              <a:gd name="T11" fmla="*/ 78678142 h 609"/>
              <a:gd name="T12" fmla="*/ 38327818 w 601"/>
              <a:gd name="T13" fmla="*/ 7376244 h 609"/>
              <a:gd name="T14" fmla="*/ 38327818 w 601"/>
              <a:gd name="T15" fmla="*/ 7376244 h 609"/>
              <a:gd name="T16" fmla="*/ 7226723 w 601"/>
              <a:gd name="T17" fmla="*/ 39339251 h 609"/>
              <a:gd name="T18" fmla="*/ 15485886 w 601"/>
              <a:gd name="T19" fmla="*/ 60431965 h 609"/>
              <a:gd name="T20" fmla="*/ 23616083 w 601"/>
              <a:gd name="T21" fmla="*/ 57714571 h 609"/>
              <a:gd name="T22" fmla="*/ 31875246 w 601"/>
              <a:gd name="T23" fmla="*/ 54091380 h 609"/>
              <a:gd name="T24" fmla="*/ 31875246 w 601"/>
              <a:gd name="T25" fmla="*/ 48526731 h 609"/>
              <a:gd name="T26" fmla="*/ 28261705 w 601"/>
              <a:gd name="T27" fmla="*/ 41280349 h 609"/>
              <a:gd name="T28" fmla="*/ 26455114 w 601"/>
              <a:gd name="T29" fmla="*/ 38433453 h 609"/>
              <a:gd name="T30" fmla="*/ 27358589 w 601"/>
              <a:gd name="T31" fmla="*/ 32998307 h 609"/>
              <a:gd name="T32" fmla="*/ 27358589 w 601"/>
              <a:gd name="T33" fmla="*/ 26527860 h 609"/>
              <a:gd name="T34" fmla="*/ 38327818 w 601"/>
              <a:gd name="T35" fmla="*/ 17469523 h 609"/>
              <a:gd name="T36" fmla="*/ 50200163 w 601"/>
              <a:gd name="T37" fmla="*/ 26527860 h 609"/>
              <a:gd name="T38" fmla="*/ 49167722 w 601"/>
              <a:gd name="T39" fmla="*/ 32998307 h 609"/>
              <a:gd name="T40" fmla="*/ 50200163 w 601"/>
              <a:gd name="T41" fmla="*/ 38433453 h 609"/>
              <a:gd name="T42" fmla="*/ 48264607 w 601"/>
              <a:gd name="T43" fmla="*/ 41280349 h 609"/>
              <a:gd name="T44" fmla="*/ 45554541 w 601"/>
              <a:gd name="T45" fmla="*/ 48526731 h 609"/>
              <a:gd name="T46" fmla="*/ 45554541 w 601"/>
              <a:gd name="T47" fmla="*/ 54091380 h 609"/>
              <a:gd name="T48" fmla="*/ 52910229 w 601"/>
              <a:gd name="T49" fmla="*/ 57714571 h 609"/>
              <a:gd name="T50" fmla="*/ 61943901 w 601"/>
              <a:gd name="T51" fmla="*/ 60431965 h 609"/>
              <a:gd name="T52" fmla="*/ 70203064 w 601"/>
              <a:gd name="T53" fmla="*/ 39339251 h 609"/>
              <a:gd name="T54" fmla="*/ 38327818 w 601"/>
              <a:gd name="T55" fmla="*/ 7376244 h 60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01" h="609">
                <a:moveTo>
                  <a:pt x="297" y="608"/>
                </a:moveTo>
                <a:lnTo>
                  <a:pt x="297" y="608"/>
                </a:lnTo>
                <a:cubicBezTo>
                  <a:pt x="134" y="608"/>
                  <a:pt x="0" y="474"/>
                  <a:pt x="0" y="304"/>
                </a:cubicBezTo>
                <a:cubicBezTo>
                  <a:pt x="0" y="135"/>
                  <a:pt x="134" y="0"/>
                  <a:pt x="297" y="0"/>
                </a:cubicBezTo>
                <a:cubicBezTo>
                  <a:pt x="466" y="0"/>
                  <a:pt x="600" y="135"/>
                  <a:pt x="600" y="304"/>
                </a:cubicBezTo>
                <a:cubicBezTo>
                  <a:pt x="600" y="474"/>
                  <a:pt x="466" y="608"/>
                  <a:pt x="297" y="608"/>
                </a:cubicBezTo>
                <a:close/>
                <a:moveTo>
                  <a:pt x="297" y="57"/>
                </a:moveTo>
                <a:lnTo>
                  <a:pt x="297" y="57"/>
                </a:lnTo>
                <a:cubicBezTo>
                  <a:pt x="162" y="57"/>
                  <a:pt x="56" y="170"/>
                  <a:pt x="56" y="304"/>
                </a:cubicBezTo>
                <a:cubicBezTo>
                  <a:pt x="56" y="368"/>
                  <a:pt x="78" y="425"/>
                  <a:pt x="120" y="467"/>
                </a:cubicBezTo>
                <a:cubicBezTo>
                  <a:pt x="155" y="453"/>
                  <a:pt x="141" y="467"/>
                  <a:pt x="183" y="446"/>
                </a:cubicBezTo>
                <a:cubicBezTo>
                  <a:pt x="233" y="425"/>
                  <a:pt x="247" y="418"/>
                  <a:pt x="247" y="418"/>
                </a:cubicBezTo>
                <a:cubicBezTo>
                  <a:pt x="247" y="375"/>
                  <a:pt x="247" y="375"/>
                  <a:pt x="247" y="375"/>
                </a:cubicBezTo>
                <a:cubicBezTo>
                  <a:pt x="247" y="375"/>
                  <a:pt x="226" y="361"/>
                  <a:pt x="219" y="319"/>
                </a:cubicBezTo>
                <a:cubicBezTo>
                  <a:pt x="212" y="326"/>
                  <a:pt x="205" y="304"/>
                  <a:pt x="205" y="297"/>
                </a:cubicBezTo>
                <a:cubicBezTo>
                  <a:pt x="205" y="283"/>
                  <a:pt x="198" y="255"/>
                  <a:pt x="212" y="255"/>
                </a:cubicBezTo>
                <a:cubicBezTo>
                  <a:pt x="212" y="234"/>
                  <a:pt x="212" y="220"/>
                  <a:pt x="212" y="205"/>
                </a:cubicBezTo>
                <a:cubicBezTo>
                  <a:pt x="212" y="177"/>
                  <a:pt x="247" y="135"/>
                  <a:pt x="297" y="135"/>
                </a:cubicBezTo>
                <a:cubicBezTo>
                  <a:pt x="360" y="135"/>
                  <a:pt x="381" y="177"/>
                  <a:pt x="389" y="205"/>
                </a:cubicBezTo>
                <a:cubicBezTo>
                  <a:pt x="389" y="220"/>
                  <a:pt x="389" y="234"/>
                  <a:pt x="381" y="255"/>
                </a:cubicBezTo>
                <a:cubicBezTo>
                  <a:pt x="396" y="255"/>
                  <a:pt x="389" y="283"/>
                  <a:pt x="389" y="297"/>
                </a:cubicBezTo>
                <a:cubicBezTo>
                  <a:pt x="389" y="304"/>
                  <a:pt x="389" y="326"/>
                  <a:pt x="374" y="319"/>
                </a:cubicBezTo>
                <a:cubicBezTo>
                  <a:pt x="367" y="361"/>
                  <a:pt x="353" y="375"/>
                  <a:pt x="353" y="375"/>
                </a:cubicBezTo>
                <a:cubicBezTo>
                  <a:pt x="353" y="418"/>
                  <a:pt x="353" y="418"/>
                  <a:pt x="353" y="418"/>
                </a:cubicBezTo>
                <a:cubicBezTo>
                  <a:pt x="353" y="418"/>
                  <a:pt x="367" y="425"/>
                  <a:pt x="410" y="446"/>
                </a:cubicBezTo>
                <a:cubicBezTo>
                  <a:pt x="459" y="467"/>
                  <a:pt x="445" y="453"/>
                  <a:pt x="480" y="467"/>
                </a:cubicBezTo>
                <a:cubicBezTo>
                  <a:pt x="523" y="425"/>
                  <a:pt x="544" y="368"/>
                  <a:pt x="544" y="304"/>
                </a:cubicBezTo>
                <a:cubicBezTo>
                  <a:pt x="544" y="170"/>
                  <a:pt x="431" y="57"/>
                  <a:pt x="297" y="5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93801758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376736"/>
            <a:ext cx="24377648" cy="1726227"/>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2" name="Rectangle 2"/>
          <p:cNvSpPr>
            <a:spLocks/>
          </p:cNvSpPr>
          <p:nvPr/>
        </p:nvSpPr>
        <p:spPr bwMode="auto">
          <a:xfrm>
            <a:off x="-1" y="6770562"/>
            <a:ext cx="243776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MY" sz="6000" b="1" dirty="0" smtClean="0">
                <a:solidFill>
                  <a:srgbClr val="0000FF"/>
                </a:solidFill>
                <a:latin typeface="Calibri" pitchFamily="34" charset="0"/>
                <a:ea typeface="ＭＳ Ｐゴシック" charset="0"/>
                <a:cs typeface="Lato Regular"/>
                <a:sym typeface="Bebas Neue" charset="0"/>
              </a:rPr>
              <a:t>Background</a:t>
            </a:r>
            <a:endParaRPr lang="en-US" sz="6000" b="1" dirty="0">
              <a:solidFill>
                <a:srgbClr val="0000FF"/>
              </a:solidFill>
              <a:latin typeface="Calibri" pitchFamily="34" charset="0"/>
              <a:ea typeface="ＭＳ Ｐゴシック" charset="0"/>
              <a:cs typeface="Lato Regular"/>
              <a:sym typeface="Bebas Neue" charset="0"/>
            </a:endParaRPr>
          </a:p>
        </p:txBody>
      </p:sp>
    </p:spTree>
    <p:extLst>
      <p:ext uri="{BB962C8B-B14F-4D97-AF65-F5344CB8AC3E}">
        <p14:creationId xmlns:p14="http://schemas.microsoft.com/office/powerpoint/2010/main" val="37021610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4377648" cy="172622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latin typeface="Calibri" panose="020F0502020204030204" pitchFamily="34" charset="0"/>
              </a:rPr>
              <a:t>PF Refinancing </a:t>
            </a:r>
            <a:r>
              <a:rPr lang="en-US" sz="5200" b="1" dirty="0" smtClean="0">
                <a:latin typeface="Calibri" panose="020F0502020204030204" pitchFamily="34" charset="0"/>
              </a:rPr>
              <a:t>Disbursement Issue</a:t>
            </a:r>
            <a:endParaRPr lang="en-MY" sz="5200" dirty="0">
              <a:latin typeface="Calibri" panose="020F0502020204030204" pitchFamily="34" charset="0"/>
            </a:endParaRPr>
          </a:p>
        </p:txBody>
      </p:sp>
      <p:sp>
        <p:nvSpPr>
          <p:cNvPr id="7" name="Rectangle 2"/>
          <p:cNvSpPr>
            <a:spLocks/>
          </p:cNvSpPr>
          <p:nvPr/>
        </p:nvSpPr>
        <p:spPr bwMode="auto">
          <a:xfrm>
            <a:off x="-1" y="393826"/>
            <a:ext cx="243776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gn="ctr"/>
            <a:endParaRPr lang="en-US" sz="6000" b="1" dirty="0">
              <a:solidFill>
                <a:schemeClr val="bg1"/>
              </a:solidFill>
              <a:latin typeface="Calibri" pitchFamily="34" charset="0"/>
              <a:ea typeface="ＭＳ Ｐゴシック" charset="0"/>
              <a:cs typeface="Lato Regular"/>
              <a:sym typeface="Bebas Neue" charset="0"/>
            </a:endParaRPr>
          </a:p>
        </p:txBody>
      </p:sp>
      <p:sp>
        <p:nvSpPr>
          <p:cNvPr id="9" name="Rectangle 2"/>
          <p:cNvSpPr>
            <a:spLocks/>
          </p:cNvSpPr>
          <p:nvPr/>
        </p:nvSpPr>
        <p:spPr bwMode="auto">
          <a:xfrm>
            <a:off x="549723" y="1968426"/>
            <a:ext cx="438322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r>
              <a:rPr lang="en-MY" sz="5000" b="1" dirty="0" smtClean="0">
                <a:solidFill>
                  <a:srgbClr val="0000FF"/>
                </a:solidFill>
                <a:latin typeface="Calibri" pitchFamily="34" charset="0"/>
                <a:ea typeface="ＭＳ Ｐゴシック" charset="0"/>
                <a:cs typeface="Lato Regular"/>
                <a:sym typeface="Bebas Neue" charset="0"/>
              </a:rPr>
              <a:t>Background</a:t>
            </a:r>
            <a:endParaRPr lang="en-US" sz="5000" b="1" dirty="0">
              <a:solidFill>
                <a:srgbClr val="0000FF"/>
              </a:solidFill>
              <a:latin typeface="Calibri" pitchFamily="34" charset="0"/>
              <a:ea typeface="ＭＳ Ｐゴシック" charset="0"/>
              <a:cs typeface="Lato Regular"/>
              <a:sym typeface="Bebas Neue" charset="0"/>
            </a:endParaRPr>
          </a:p>
        </p:txBody>
      </p:sp>
      <p:sp>
        <p:nvSpPr>
          <p:cNvPr id="10" name="Rectangle 2"/>
          <p:cNvSpPr>
            <a:spLocks/>
          </p:cNvSpPr>
          <p:nvPr/>
        </p:nvSpPr>
        <p:spPr bwMode="auto">
          <a:xfrm>
            <a:off x="549723" y="3614466"/>
            <a:ext cx="23248740"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gn="just"/>
            <a:r>
              <a:rPr lang="en-US" sz="5000" b="1" dirty="0">
                <a:solidFill>
                  <a:srgbClr val="041B31"/>
                </a:solidFill>
                <a:latin typeface="Calibri" panose="020F0502020204030204" pitchFamily="34" charset="0"/>
              </a:rPr>
              <a:t>On October 2017,</a:t>
            </a:r>
            <a:r>
              <a:rPr lang="en-MY" sz="5000" b="1" dirty="0">
                <a:solidFill>
                  <a:srgbClr val="041B31"/>
                </a:solidFill>
                <a:latin typeface="Calibri" panose="020F0502020204030204" pitchFamily="34" charset="0"/>
              </a:rPr>
              <a:t> </a:t>
            </a:r>
            <a:r>
              <a:rPr lang="en-MY" sz="5000" dirty="0">
                <a:solidFill>
                  <a:srgbClr val="041B31"/>
                </a:solidFill>
                <a:latin typeface="Calibri" panose="020F0502020204030204" pitchFamily="34" charset="0"/>
              </a:rPr>
              <a:t>CSU / Branch noticed irregularity on the offset amount displayed in the “</a:t>
            </a:r>
            <a:r>
              <a:rPr lang="en-MY" sz="5000" b="1" dirty="0">
                <a:solidFill>
                  <a:srgbClr val="041B31"/>
                </a:solidFill>
                <a:latin typeface="Calibri" panose="020F0502020204030204" pitchFamily="34" charset="0"/>
              </a:rPr>
              <a:t>Letter of Authorization to Offset Amount</a:t>
            </a:r>
            <a:r>
              <a:rPr lang="en-MY" sz="5000" dirty="0">
                <a:solidFill>
                  <a:srgbClr val="041B31"/>
                </a:solidFill>
                <a:latin typeface="Calibri" panose="020F0502020204030204" pitchFamily="34" charset="0"/>
              </a:rPr>
              <a:t>” against the posted Early Settlement amount in the old PF Account – and immediately raised ITH &amp; IR to </a:t>
            </a:r>
            <a:r>
              <a:rPr lang="en-MY" sz="5000" dirty="0" smtClean="0">
                <a:solidFill>
                  <a:srgbClr val="041B31"/>
                </a:solidFill>
                <a:latin typeface="Calibri" panose="020F0502020204030204" pitchFamily="34" charset="0"/>
              </a:rPr>
              <a:t>ITG. </a:t>
            </a:r>
          </a:p>
          <a:p>
            <a:pPr algn="just"/>
            <a:endParaRPr lang="en-US" sz="5000" dirty="0" smtClean="0">
              <a:solidFill>
                <a:srgbClr val="041B31"/>
              </a:solidFill>
              <a:latin typeface="Calibri" panose="020F0502020204030204" pitchFamily="34" charset="0"/>
              <a:ea typeface="ＭＳ Ｐゴシック" charset="0"/>
              <a:cs typeface="Lato Regular"/>
              <a:sym typeface="Bebas Neue" charset="0"/>
            </a:endParaRPr>
          </a:p>
          <a:p>
            <a:pPr algn="just"/>
            <a:r>
              <a:rPr lang="en-US" sz="5000" dirty="0" smtClean="0">
                <a:solidFill>
                  <a:srgbClr val="041B31"/>
                </a:solidFill>
                <a:latin typeface="Calibri" panose="020F0502020204030204" pitchFamily="34" charset="0"/>
                <a:ea typeface="ＭＳ Ｐゴシック" charset="0"/>
                <a:cs typeface="Lato Regular"/>
                <a:sym typeface="Bebas Neue" charset="0"/>
              </a:rPr>
              <a:t>The posted Early Settlement amount to close the Old PF Account had been computed with the enhanced formula. However the amount show in “Letter of Authorization to Offset Amount” has displayed using the Old formula. </a:t>
            </a:r>
            <a:endParaRPr lang="en-US" sz="5000" dirty="0">
              <a:solidFill>
                <a:srgbClr val="041B31"/>
              </a:solidFill>
              <a:latin typeface="Calibri" pitchFamily="34" charset="0"/>
              <a:ea typeface="ＭＳ Ｐゴシック" charset="0"/>
              <a:cs typeface="Lato Regular"/>
              <a:sym typeface="Bebas Neue" charset="0"/>
            </a:endParaRPr>
          </a:p>
        </p:txBody>
      </p:sp>
    </p:spTree>
    <p:extLst>
      <p:ext uri="{BB962C8B-B14F-4D97-AF65-F5344CB8AC3E}">
        <p14:creationId xmlns:p14="http://schemas.microsoft.com/office/powerpoint/2010/main" val="37021610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4063" y="2359623"/>
            <a:ext cx="24377649" cy="103216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pSp>
        <p:nvGrpSpPr>
          <p:cNvPr id="2" name="Group 38"/>
          <p:cNvGrpSpPr/>
          <p:nvPr/>
        </p:nvGrpSpPr>
        <p:grpSpPr>
          <a:xfrm>
            <a:off x="264696" y="2847110"/>
            <a:ext cx="20417984" cy="9414006"/>
            <a:chOff x="3564933" y="6226971"/>
            <a:chExt cx="15435437" cy="6019920"/>
          </a:xfrm>
        </p:grpSpPr>
        <p:sp>
          <p:nvSpPr>
            <p:cNvPr id="11" name="Freeform 10"/>
            <p:cNvSpPr/>
            <p:nvPr/>
          </p:nvSpPr>
          <p:spPr>
            <a:xfrm>
              <a:off x="3564933" y="6226971"/>
              <a:ext cx="9651063" cy="5996245"/>
            </a:xfrm>
            <a:custGeom>
              <a:avLst/>
              <a:gdLst>
                <a:gd name="connsiteX0" fmla="*/ 0 w 8949014"/>
                <a:gd name="connsiteY0" fmla="*/ 4474507 h 8949014"/>
                <a:gd name="connsiteX1" fmla="*/ 4474507 w 8949014"/>
                <a:gd name="connsiteY1" fmla="*/ 0 h 8949014"/>
                <a:gd name="connsiteX2" fmla="*/ 8949014 w 8949014"/>
                <a:gd name="connsiteY2" fmla="*/ 4474507 h 8949014"/>
                <a:gd name="connsiteX3" fmla="*/ 4474507 w 8949014"/>
                <a:gd name="connsiteY3" fmla="*/ 8949014 h 8949014"/>
                <a:gd name="connsiteX4" fmla="*/ 0 w 8949014"/>
                <a:gd name="connsiteY4" fmla="*/ 4474507 h 894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9014" h="8949014">
                  <a:moveTo>
                    <a:pt x="0" y="4474507"/>
                  </a:moveTo>
                  <a:cubicBezTo>
                    <a:pt x="0" y="2003305"/>
                    <a:pt x="2003305" y="0"/>
                    <a:pt x="4474507" y="0"/>
                  </a:cubicBezTo>
                  <a:cubicBezTo>
                    <a:pt x="6945709" y="0"/>
                    <a:pt x="8949014" y="2003305"/>
                    <a:pt x="8949014" y="4474507"/>
                  </a:cubicBezTo>
                  <a:cubicBezTo>
                    <a:pt x="8949014" y="6945709"/>
                    <a:pt x="6945709" y="8949014"/>
                    <a:pt x="4474507" y="8949014"/>
                  </a:cubicBezTo>
                  <a:cubicBezTo>
                    <a:pt x="2003305" y="8949014"/>
                    <a:pt x="0" y="6945709"/>
                    <a:pt x="0" y="4474507"/>
                  </a:cubicBezTo>
                  <a:close/>
                </a:path>
              </a:pathLst>
            </a:custGeom>
            <a:solidFill>
              <a:schemeClr val="accent3">
                <a:lumMod val="40000"/>
                <a:lumOff val="60000"/>
              </a:schemeClr>
            </a:solidFill>
            <a:ln w="3175">
              <a:noFill/>
            </a:ln>
            <a:effectLst/>
          </p:spPr>
          <p:style>
            <a:lnRef idx="0">
              <a:scrgbClr r="0" g="0" b="0"/>
            </a:lnRef>
            <a:fillRef idx="3">
              <a:scrgbClr r="0" g="0" b="0"/>
            </a:fillRef>
            <a:effectRef idx="2">
              <a:scrgbClr r="0" g="0" b="0"/>
            </a:effectRef>
            <a:fontRef idx="minor">
              <a:schemeClr val="lt1"/>
            </a:fontRef>
          </p:style>
          <p:txBody>
            <a:bodyPr spcFirstLastPara="0" vert="horz" wrap="square" lIns="3301667" tIns="525682" rIns="3301667" bIns="7237444" numCol="1" spcCol="1270" anchor="ctr" anchorCtr="0">
              <a:noAutofit/>
            </a:bodyPr>
            <a:lstStyle/>
            <a:p>
              <a:pPr lvl="0" algn="ctr" defTabSz="488950">
                <a:lnSpc>
                  <a:spcPct val="90000"/>
                </a:lnSpc>
                <a:spcBef>
                  <a:spcPct val="0"/>
                </a:spcBef>
                <a:spcAft>
                  <a:spcPct val="35000"/>
                </a:spcAft>
              </a:pPr>
              <a:endParaRPr lang="en-US" sz="2400" kern="1200" dirty="0">
                <a:solidFill>
                  <a:srgbClr val="FFFFFF"/>
                </a:solidFill>
                <a:latin typeface="Lato Regular"/>
                <a:cs typeface="Lato Regular"/>
              </a:endParaRPr>
            </a:p>
          </p:txBody>
        </p:sp>
        <p:sp>
          <p:nvSpPr>
            <p:cNvPr id="12" name="Freeform 11"/>
            <p:cNvSpPr/>
            <p:nvPr/>
          </p:nvSpPr>
          <p:spPr>
            <a:xfrm>
              <a:off x="4442998" y="7137599"/>
              <a:ext cx="7894932" cy="5109292"/>
            </a:xfrm>
            <a:custGeom>
              <a:avLst/>
              <a:gdLst>
                <a:gd name="connsiteX0" fmla="*/ 0 w 7159211"/>
                <a:gd name="connsiteY0" fmla="*/ 3579606 h 7159211"/>
                <a:gd name="connsiteX1" fmla="*/ 3579606 w 7159211"/>
                <a:gd name="connsiteY1" fmla="*/ 0 h 7159211"/>
                <a:gd name="connsiteX2" fmla="*/ 7159212 w 7159211"/>
                <a:gd name="connsiteY2" fmla="*/ 3579606 h 7159211"/>
                <a:gd name="connsiteX3" fmla="*/ 3579606 w 7159211"/>
                <a:gd name="connsiteY3" fmla="*/ 7159212 h 7159211"/>
                <a:gd name="connsiteX4" fmla="*/ 0 w 7159211"/>
                <a:gd name="connsiteY4" fmla="*/ 3579606 h 7159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59211" h="7159211">
                  <a:moveTo>
                    <a:pt x="0" y="3579606"/>
                  </a:moveTo>
                  <a:cubicBezTo>
                    <a:pt x="0" y="1602644"/>
                    <a:pt x="1602644" y="0"/>
                    <a:pt x="3579606" y="0"/>
                  </a:cubicBezTo>
                  <a:cubicBezTo>
                    <a:pt x="5556568" y="0"/>
                    <a:pt x="7159212" y="1602644"/>
                    <a:pt x="7159212" y="3579606"/>
                  </a:cubicBezTo>
                  <a:cubicBezTo>
                    <a:pt x="7159212" y="5556568"/>
                    <a:pt x="5556568" y="7159212"/>
                    <a:pt x="3579606" y="7159212"/>
                  </a:cubicBezTo>
                  <a:cubicBezTo>
                    <a:pt x="1602644" y="7159212"/>
                    <a:pt x="0" y="5556568"/>
                    <a:pt x="0" y="3579606"/>
                  </a:cubicBezTo>
                  <a:close/>
                </a:path>
              </a:pathLst>
            </a:custGeom>
            <a:solidFill>
              <a:schemeClr val="accent2"/>
            </a:solidFill>
            <a:ln w="3175">
              <a:noFill/>
            </a:ln>
            <a:effectLst/>
          </p:spPr>
          <p:style>
            <a:lnRef idx="0">
              <a:scrgbClr r="0" g="0" b="0"/>
            </a:lnRef>
            <a:fillRef idx="3">
              <a:scrgbClr r="0" g="0" b="0"/>
            </a:fillRef>
            <a:effectRef idx="2">
              <a:scrgbClr r="0" g="0" b="0"/>
            </a:effectRef>
            <a:fontRef idx="minor">
              <a:schemeClr val="lt1"/>
            </a:fontRef>
          </p:style>
          <p:txBody>
            <a:bodyPr spcFirstLastPara="0" vert="horz" wrap="square" lIns="2406765" tIns="507785" rIns="2406766" bIns="5519232" numCol="1" spcCol="1270" anchor="ctr" anchorCtr="0">
              <a:noAutofit/>
            </a:bodyPr>
            <a:lstStyle/>
            <a:p>
              <a:pPr lvl="0" algn="ctr" defTabSz="488950">
                <a:lnSpc>
                  <a:spcPct val="90000"/>
                </a:lnSpc>
                <a:spcBef>
                  <a:spcPct val="0"/>
                </a:spcBef>
                <a:spcAft>
                  <a:spcPct val="35000"/>
                </a:spcAft>
              </a:pPr>
              <a:endParaRPr lang="en-US" sz="2400" kern="1200" dirty="0">
                <a:solidFill>
                  <a:srgbClr val="FFFFFF"/>
                </a:solidFill>
                <a:latin typeface="Lato Regular"/>
                <a:cs typeface="Lato Regular"/>
              </a:endParaRPr>
            </a:p>
          </p:txBody>
        </p:sp>
        <p:sp>
          <p:nvSpPr>
            <p:cNvPr id="13" name="Freeform 12"/>
            <p:cNvSpPr/>
            <p:nvPr/>
          </p:nvSpPr>
          <p:spPr>
            <a:xfrm>
              <a:off x="5347659" y="8268166"/>
              <a:ext cx="6021248" cy="3948850"/>
            </a:xfrm>
            <a:custGeom>
              <a:avLst/>
              <a:gdLst>
                <a:gd name="connsiteX0" fmla="*/ 0 w 5369408"/>
                <a:gd name="connsiteY0" fmla="*/ 2684704 h 5369408"/>
                <a:gd name="connsiteX1" fmla="*/ 2684704 w 5369408"/>
                <a:gd name="connsiteY1" fmla="*/ 0 h 5369408"/>
                <a:gd name="connsiteX2" fmla="*/ 5369408 w 5369408"/>
                <a:gd name="connsiteY2" fmla="*/ 2684704 h 5369408"/>
                <a:gd name="connsiteX3" fmla="*/ 2684704 w 5369408"/>
                <a:gd name="connsiteY3" fmla="*/ 5369408 h 5369408"/>
                <a:gd name="connsiteX4" fmla="*/ 0 w 5369408"/>
                <a:gd name="connsiteY4" fmla="*/ 2684704 h 5369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408" h="5369408">
                  <a:moveTo>
                    <a:pt x="0" y="2684704"/>
                  </a:moveTo>
                  <a:cubicBezTo>
                    <a:pt x="0" y="1201983"/>
                    <a:pt x="1201983" y="0"/>
                    <a:pt x="2684704" y="0"/>
                  </a:cubicBezTo>
                  <a:cubicBezTo>
                    <a:pt x="4167425" y="0"/>
                    <a:pt x="5369408" y="1201983"/>
                    <a:pt x="5369408" y="2684704"/>
                  </a:cubicBezTo>
                  <a:cubicBezTo>
                    <a:pt x="5369408" y="4167425"/>
                    <a:pt x="4167425" y="5369408"/>
                    <a:pt x="2684704" y="5369408"/>
                  </a:cubicBezTo>
                  <a:cubicBezTo>
                    <a:pt x="1201983" y="5369408"/>
                    <a:pt x="0" y="4167425"/>
                    <a:pt x="0" y="2684704"/>
                  </a:cubicBezTo>
                  <a:close/>
                </a:path>
              </a:pathLst>
            </a:custGeom>
            <a:solidFill>
              <a:schemeClr val="accent3"/>
            </a:solidFill>
            <a:ln w="3175">
              <a:noFill/>
            </a:ln>
            <a:effectLst/>
          </p:spPr>
          <p:style>
            <a:lnRef idx="0">
              <a:scrgbClr r="0" g="0" b="0"/>
            </a:lnRef>
            <a:fillRef idx="3">
              <a:scrgbClr r="0" g="0" b="0"/>
            </a:fillRef>
            <a:effectRef idx="2">
              <a:scrgbClr r="0" g="0" b="0"/>
            </a:effectRef>
            <a:fontRef idx="minor">
              <a:schemeClr val="lt1"/>
            </a:fontRef>
          </p:style>
          <p:txBody>
            <a:bodyPr spcFirstLastPara="0" vert="horz" wrap="square" lIns="1511864" tIns="480937" rIns="1511864" bIns="3836819" numCol="1" spcCol="1270" anchor="ctr" anchorCtr="0">
              <a:noAutofit/>
            </a:bodyPr>
            <a:lstStyle/>
            <a:p>
              <a:pPr lvl="0" algn="ctr" defTabSz="488950">
                <a:lnSpc>
                  <a:spcPct val="90000"/>
                </a:lnSpc>
                <a:spcBef>
                  <a:spcPct val="0"/>
                </a:spcBef>
                <a:spcAft>
                  <a:spcPct val="35000"/>
                </a:spcAft>
              </a:pPr>
              <a:endParaRPr lang="en-US" sz="2400" kern="1200" dirty="0">
                <a:solidFill>
                  <a:srgbClr val="FFFFFF"/>
                </a:solidFill>
                <a:latin typeface="Lato Regular"/>
                <a:cs typeface="Lato Regular"/>
              </a:endParaRPr>
            </a:p>
          </p:txBody>
        </p:sp>
        <p:sp>
          <p:nvSpPr>
            <p:cNvPr id="14" name="Freeform 13"/>
            <p:cNvSpPr/>
            <p:nvPr/>
          </p:nvSpPr>
          <p:spPr>
            <a:xfrm>
              <a:off x="6270981" y="9683961"/>
              <a:ext cx="3896751" cy="2532700"/>
            </a:xfrm>
            <a:custGeom>
              <a:avLst/>
              <a:gdLst>
                <a:gd name="connsiteX0" fmla="*/ 0 w 3579605"/>
                <a:gd name="connsiteY0" fmla="*/ 1789803 h 3579605"/>
                <a:gd name="connsiteX1" fmla="*/ 1789803 w 3579605"/>
                <a:gd name="connsiteY1" fmla="*/ 0 h 3579605"/>
                <a:gd name="connsiteX2" fmla="*/ 3579606 w 3579605"/>
                <a:gd name="connsiteY2" fmla="*/ 1789803 h 3579605"/>
                <a:gd name="connsiteX3" fmla="*/ 1789803 w 3579605"/>
                <a:gd name="connsiteY3" fmla="*/ 3579606 h 3579605"/>
                <a:gd name="connsiteX4" fmla="*/ 0 w 3579605"/>
                <a:gd name="connsiteY4" fmla="*/ 1789803 h 3579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9605" h="3579605">
                  <a:moveTo>
                    <a:pt x="0" y="1789803"/>
                  </a:moveTo>
                  <a:cubicBezTo>
                    <a:pt x="0" y="801322"/>
                    <a:pt x="801322" y="0"/>
                    <a:pt x="1789803" y="0"/>
                  </a:cubicBezTo>
                  <a:cubicBezTo>
                    <a:pt x="2778284" y="0"/>
                    <a:pt x="3579606" y="801322"/>
                    <a:pt x="3579606" y="1789803"/>
                  </a:cubicBezTo>
                  <a:cubicBezTo>
                    <a:pt x="3579606" y="2778284"/>
                    <a:pt x="2778284" y="3579606"/>
                    <a:pt x="1789803" y="3579606"/>
                  </a:cubicBezTo>
                  <a:cubicBezTo>
                    <a:pt x="801322" y="3579606"/>
                    <a:pt x="0" y="2778284"/>
                    <a:pt x="0" y="1789803"/>
                  </a:cubicBezTo>
                  <a:close/>
                </a:path>
              </a:pathLst>
            </a:custGeom>
            <a:solidFill>
              <a:schemeClr val="accent4"/>
            </a:solidFill>
            <a:ln w="3175">
              <a:noFill/>
            </a:ln>
            <a:effectLst/>
          </p:spPr>
          <p:style>
            <a:lnRef idx="0">
              <a:scrgbClr r="0" g="0" b="0"/>
            </a:lnRef>
            <a:fillRef idx="3">
              <a:scrgbClr r="0" g="0" b="0"/>
            </a:fillRef>
            <a:effectRef idx="2">
              <a:scrgbClr r="0" g="0" b="0"/>
            </a:effectRef>
            <a:fontRef idx="minor">
              <a:schemeClr val="lt1"/>
            </a:fontRef>
          </p:style>
          <p:txBody>
            <a:bodyPr spcFirstLastPara="0" vert="horz" wrap="square" lIns="602453" tIns="973133" rIns="602453" bIns="973134" numCol="1" spcCol="1270" anchor="ctr" anchorCtr="0">
              <a:noAutofit/>
            </a:bodyPr>
            <a:lstStyle/>
            <a:p>
              <a:pPr lvl="0" algn="ctr" defTabSz="488950">
                <a:lnSpc>
                  <a:spcPct val="90000"/>
                </a:lnSpc>
                <a:spcBef>
                  <a:spcPct val="0"/>
                </a:spcBef>
                <a:spcAft>
                  <a:spcPct val="35000"/>
                </a:spcAft>
              </a:pPr>
              <a:endParaRPr lang="en-US" sz="2400" kern="1200" dirty="0">
                <a:solidFill>
                  <a:srgbClr val="FFFFFF"/>
                </a:solidFill>
                <a:latin typeface="Lato Regular"/>
                <a:cs typeface="Lato Regular"/>
              </a:endParaRPr>
            </a:p>
          </p:txBody>
        </p:sp>
        <p:sp>
          <p:nvSpPr>
            <p:cNvPr id="15" name="TextBox 14"/>
            <p:cNvSpPr txBox="1"/>
            <p:nvPr/>
          </p:nvSpPr>
          <p:spPr>
            <a:xfrm>
              <a:off x="6627972" y="7439661"/>
              <a:ext cx="3597758" cy="747863"/>
            </a:xfrm>
            <a:prstGeom prst="rect">
              <a:avLst/>
            </a:prstGeom>
            <a:noFill/>
          </p:spPr>
          <p:txBody>
            <a:bodyPr wrap="none" lIns="182843" tIns="91422" rIns="182843" bIns="91422" rtlCol="0">
              <a:spAutoFit/>
            </a:bodyPr>
            <a:lstStyle/>
            <a:p>
              <a:pPr algn="ctr"/>
              <a:r>
                <a:rPr lang="en-MY" sz="3200" b="1" dirty="0" smtClean="0">
                  <a:solidFill>
                    <a:schemeClr val="bg1"/>
                  </a:solidFill>
                  <a:latin typeface="Calibri" panose="020F0502020204030204" pitchFamily="34" charset="0"/>
                </a:rPr>
                <a:t>Perform Early Settlement </a:t>
              </a:r>
            </a:p>
            <a:p>
              <a:pPr algn="ctr"/>
              <a:r>
                <a:rPr lang="en-US" sz="3200" b="1" dirty="0" smtClean="0">
                  <a:solidFill>
                    <a:schemeClr val="bg1"/>
                  </a:solidFill>
                  <a:latin typeface="Calibri" panose="020F0502020204030204" pitchFamily="34" charset="0"/>
                </a:rPr>
                <a:t>to </a:t>
              </a:r>
              <a:r>
                <a:rPr lang="en-US" sz="3200" b="1" dirty="0">
                  <a:solidFill>
                    <a:schemeClr val="bg1"/>
                  </a:solidFill>
                  <a:latin typeface="Calibri" panose="020F0502020204030204" pitchFamily="34" charset="0"/>
                </a:rPr>
                <a:t>Old </a:t>
              </a:r>
              <a:r>
                <a:rPr lang="en-US" sz="3200" b="1" dirty="0" smtClean="0">
                  <a:solidFill>
                    <a:schemeClr val="bg1"/>
                  </a:solidFill>
                  <a:latin typeface="Calibri" panose="020F0502020204030204" pitchFamily="34" charset="0"/>
                </a:rPr>
                <a:t>Account</a:t>
              </a:r>
              <a:endParaRPr lang="id-ID" sz="3000" b="1" dirty="0">
                <a:solidFill>
                  <a:schemeClr val="bg1"/>
                </a:solidFill>
                <a:latin typeface="Calibri" pitchFamily="34" charset="0"/>
                <a:cs typeface="Lato Regular"/>
              </a:endParaRPr>
            </a:p>
          </p:txBody>
        </p:sp>
        <p:sp>
          <p:nvSpPr>
            <p:cNvPr id="16" name="TextBox 15"/>
            <p:cNvSpPr txBox="1"/>
            <p:nvPr/>
          </p:nvSpPr>
          <p:spPr>
            <a:xfrm>
              <a:off x="6213557" y="9757468"/>
              <a:ext cx="4099704" cy="747863"/>
            </a:xfrm>
            <a:prstGeom prst="rect">
              <a:avLst/>
            </a:prstGeom>
            <a:noFill/>
          </p:spPr>
          <p:txBody>
            <a:bodyPr wrap="square" lIns="182843" tIns="91422" rIns="182843" bIns="91422" rtlCol="0">
              <a:spAutoFit/>
            </a:bodyPr>
            <a:lstStyle/>
            <a:p>
              <a:pPr algn="ctr"/>
              <a:r>
                <a:rPr lang="en-US" sz="3200" b="1" dirty="0" smtClean="0">
                  <a:solidFill>
                    <a:schemeClr val="bg1"/>
                  </a:solidFill>
                  <a:latin typeface="Calibri" pitchFamily="34" charset="0"/>
                  <a:cs typeface="Lato Regular"/>
                </a:rPr>
                <a:t>TT Net</a:t>
              </a:r>
            </a:p>
            <a:p>
              <a:pPr algn="ctr"/>
              <a:r>
                <a:rPr lang="en-US" sz="3200" b="1" dirty="0" smtClean="0">
                  <a:solidFill>
                    <a:schemeClr val="bg1"/>
                  </a:solidFill>
                  <a:latin typeface="Calibri" pitchFamily="34" charset="0"/>
                  <a:cs typeface="Lato Regular"/>
                </a:rPr>
                <a:t>Disbursement amount</a:t>
              </a:r>
              <a:endParaRPr lang="id-ID" sz="3200" b="1" dirty="0">
                <a:solidFill>
                  <a:schemeClr val="bg1"/>
                </a:solidFill>
                <a:latin typeface="Calibri" pitchFamily="34" charset="0"/>
                <a:cs typeface="Lato Regular"/>
              </a:endParaRPr>
            </a:p>
          </p:txBody>
        </p:sp>
        <p:cxnSp>
          <p:nvCxnSpPr>
            <p:cNvPr id="23" name="Elbow Connector 22"/>
            <p:cNvCxnSpPr/>
            <p:nvPr/>
          </p:nvCxnSpPr>
          <p:spPr>
            <a:xfrm rot="10800000">
              <a:off x="9796486" y="6841052"/>
              <a:ext cx="9203884" cy="1"/>
            </a:xfrm>
            <a:prstGeom prst="bentConnector3">
              <a:avLst>
                <a:gd name="adj1" fmla="val 50000"/>
              </a:avLst>
            </a:prstGeom>
            <a:ln>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7047728" y="10482277"/>
              <a:ext cx="2394980" cy="1734387"/>
            </a:xfrm>
            <a:custGeom>
              <a:avLst/>
              <a:gdLst>
                <a:gd name="connsiteX0" fmla="*/ 0 w 3579605"/>
                <a:gd name="connsiteY0" fmla="*/ 1789803 h 3579605"/>
                <a:gd name="connsiteX1" fmla="*/ 1789803 w 3579605"/>
                <a:gd name="connsiteY1" fmla="*/ 0 h 3579605"/>
                <a:gd name="connsiteX2" fmla="*/ 3579606 w 3579605"/>
                <a:gd name="connsiteY2" fmla="*/ 1789803 h 3579605"/>
                <a:gd name="connsiteX3" fmla="*/ 1789803 w 3579605"/>
                <a:gd name="connsiteY3" fmla="*/ 3579606 h 3579605"/>
                <a:gd name="connsiteX4" fmla="*/ 0 w 3579605"/>
                <a:gd name="connsiteY4" fmla="*/ 1789803 h 3579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9605" h="3579605">
                  <a:moveTo>
                    <a:pt x="0" y="1789803"/>
                  </a:moveTo>
                  <a:cubicBezTo>
                    <a:pt x="0" y="801322"/>
                    <a:pt x="801322" y="0"/>
                    <a:pt x="1789803" y="0"/>
                  </a:cubicBezTo>
                  <a:cubicBezTo>
                    <a:pt x="2778284" y="0"/>
                    <a:pt x="3579606" y="801322"/>
                    <a:pt x="3579606" y="1789803"/>
                  </a:cubicBezTo>
                  <a:cubicBezTo>
                    <a:pt x="3579606" y="2778284"/>
                    <a:pt x="2778284" y="3579606"/>
                    <a:pt x="1789803" y="3579606"/>
                  </a:cubicBezTo>
                  <a:cubicBezTo>
                    <a:pt x="801322" y="3579606"/>
                    <a:pt x="0" y="2778284"/>
                    <a:pt x="0" y="1789803"/>
                  </a:cubicBezTo>
                  <a:close/>
                </a:path>
              </a:pathLst>
            </a:custGeom>
            <a:solidFill>
              <a:srgbClr val="0000FF"/>
            </a:solidFill>
            <a:ln w="3175">
              <a:noFill/>
            </a:ln>
            <a:effectLst/>
          </p:spPr>
          <p:style>
            <a:lnRef idx="0">
              <a:scrgbClr r="0" g="0" b="0"/>
            </a:lnRef>
            <a:fillRef idx="3">
              <a:scrgbClr r="0" g="0" b="0"/>
            </a:fillRef>
            <a:effectRef idx="2">
              <a:scrgbClr r="0" g="0" b="0"/>
            </a:effectRef>
            <a:fontRef idx="minor">
              <a:schemeClr val="lt1"/>
            </a:fontRef>
          </p:style>
          <p:txBody>
            <a:bodyPr spcFirstLastPara="0" vert="horz" wrap="square" lIns="602453" tIns="973133" rIns="602453" bIns="973134" numCol="1" spcCol="1270" anchor="ctr" anchorCtr="0">
              <a:noAutofit/>
            </a:bodyPr>
            <a:lstStyle/>
            <a:p>
              <a:pPr lvl="0" algn="ctr" defTabSz="488950">
                <a:lnSpc>
                  <a:spcPct val="90000"/>
                </a:lnSpc>
                <a:spcBef>
                  <a:spcPct val="0"/>
                </a:spcBef>
                <a:spcAft>
                  <a:spcPct val="35000"/>
                </a:spcAft>
              </a:pPr>
              <a:endParaRPr lang="en-US" sz="2400" kern="1200" dirty="0">
                <a:solidFill>
                  <a:srgbClr val="FFFFFF"/>
                </a:solidFill>
                <a:latin typeface="Lato Regular"/>
                <a:cs typeface="Lato Regular"/>
              </a:endParaRPr>
            </a:p>
          </p:txBody>
        </p:sp>
        <p:sp>
          <p:nvSpPr>
            <p:cNvPr id="31" name="TextBox 30"/>
            <p:cNvSpPr txBox="1"/>
            <p:nvPr/>
          </p:nvSpPr>
          <p:spPr>
            <a:xfrm>
              <a:off x="7120492" y="6405573"/>
              <a:ext cx="2457702" cy="747863"/>
            </a:xfrm>
            <a:prstGeom prst="rect">
              <a:avLst/>
            </a:prstGeom>
            <a:noFill/>
          </p:spPr>
          <p:txBody>
            <a:bodyPr wrap="square" lIns="182843" tIns="91422" rIns="182843" bIns="91422" rtlCol="0">
              <a:spAutoFit/>
            </a:bodyPr>
            <a:lstStyle/>
            <a:p>
              <a:pPr algn="ctr"/>
              <a:r>
                <a:rPr lang="en-US" sz="3200" b="1" dirty="0" smtClean="0">
                  <a:solidFill>
                    <a:srgbClr val="041B31"/>
                  </a:solidFill>
                  <a:latin typeface="Calibri" pitchFamily="34" charset="0"/>
                  <a:cs typeface="Lato Regular"/>
                </a:rPr>
                <a:t>Old </a:t>
              </a:r>
              <a:r>
                <a:rPr lang="en-US" sz="3200" b="1" dirty="0">
                  <a:solidFill>
                    <a:srgbClr val="041B31"/>
                  </a:solidFill>
                  <a:latin typeface="Calibri" pitchFamily="34" charset="0"/>
                  <a:cs typeface="Lato Regular"/>
                </a:rPr>
                <a:t>PF </a:t>
              </a:r>
              <a:r>
                <a:rPr lang="en-US" sz="3200" b="1" dirty="0" smtClean="0">
                  <a:solidFill>
                    <a:srgbClr val="041B31"/>
                  </a:solidFill>
                  <a:latin typeface="Calibri" pitchFamily="34" charset="0"/>
                  <a:cs typeface="Lato Regular"/>
                </a:rPr>
                <a:t>Account  (821)</a:t>
              </a:r>
              <a:endParaRPr lang="id-ID" sz="3200" b="1" dirty="0">
                <a:solidFill>
                  <a:srgbClr val="041B31"/>
                </a:solidFill>
                <a:latin typeface="Calibri" pitchFamily="34" charset="0"/>
                <a:cs typeface="Lato Regular"/>
              </a:endParaRPr>
            </a:p>
          </p:txBody>
        </p:sp>
        <p:sp>
          <p:nvSpPr>
            <p:cNvPr id="32" name="TextBox 31"/>
            <p:cNvSpPr txBox="1"/>
            <p:nvPr/>
          </p:nvSpPr>
          <p:spPr>
            <a:xfrm>
              <a:off x="6063478" y="8711348"/>
              <a:ext cx="4581208" cy="894210"/>
            </a:xfrm>
            <a:prstGeom prst="rect">
              <a:avLst/>
            </a:prstGeom>
            <a:noFill/>
          </p:spPr>
          <p:txBody>
            <a:bodyPr wrap="square" lIns="182843" tIns="91422" rIns="182843" bIns="91422" rtlCol="0">
              <a:spAutoFit/>
            </a:bodyPr>
            <a:lstStyle/>
            <a:p>
              <a:pPr algn="ctr"/>
              <a:r>
                <a:rPr lang="en-US" sz="3200" b="1" dirty="0">
                  <a:solidFill>
                    <a:schemeClr val="bg1"/>
                  </a:solidFill>
                  <a:latin typeface="Calibri" panose="020F0502020204030204" pitchFamily="34" charset="0"/>
                  <a:ea typeface="ＭＳ Ｐゴシック" charset="0"/>
                  <a:cs typeface="Lato Regular"/>
                  <a:sym typeface="Bebas Neue" charset="0"/>
                </a:rPr>
                <a:t>Letter of </a:t>
              </a:r>
              <a:r>
                <a:rPr lang="en-US" sz="3200" b="1" dirty="0" smtClean="0">
                  <a:solidFill>
                    <a:schemeClr val="bg1"/>
                  </a:solidFill>
                  <a:latin typeface="Calibri" panose="020F0502020204030204" pitchFamily="34" charset="0"/>
                  <a:ea typeface="ＭＳ Ｐゴシック" charset="0"/>
                  <a:cs typeface="Lato Regular"/>
                  <a:sym typeface="Bebas Neue" charset="0"/>
                </a:rPr>
                <a:t>Authorization</a:t>
              </a:r>
            </a:p>
            <a:p>
              <a:pPr algn="ctr"/>
              <a:r>
                <a:rPr lang="en-US" sz="3200" b="1" dirty="0" smtClean="0">
                  <a:solidFill>
                    <a:schemeClr val="bg1"/>
                  </a:solidFill>
                  <a:latin typeface="Calibri" panose="020F0502020204030204" pitchFamily="34" charset="0"/>
                  <a:ea typeface="ＭＳ Ｐゴシック" charset="0"/>
                  <a:cs typeface="Lato Regular"/>
                  <a:sym typeface="Bebas Neue" charset="0"/>
                </a:rPr>
                <a:t>to </a:t>
              </a:r>
              <a:r>
                <a:rPr lang="en-US" sz="3200" b="1" dirty="0">
                  <a:solidFill>
                    <a:schemeClr val="bg1"/>
                  </a:solidFill>
                  <a:latin typeface="Calibri" panose="020F0502020204030204" pitchFamily="34" charset="0"/>
                  <a:ea typeface="ＭＳ Ｐゴシック" charset="0"/>
                  <a:cs typeface="Lato Regular"/>
                  <a:sym typeface="Bebas Neue" charset="0"/>
                </a:rPr>
                <a:t>Offset Amount</a:t>
              </a:r>
              <a:endParaRPr lang="id-ID" sz="3000" b="1" dirty="0">
                <a:solidFill>
                  <a:schemeClr val="bg1"/>
                </a:solidFill>
                <a:latin typeface="Calibri" pitchFamily="34" charset="0"/>
                <a:cs typeface="Lato Regular"/>
              </a:endParaRPr>
            </a:p>
          </p:txBody>
        </p:sp>
        <p:sp>
          <p:nvSpPr>
            <p:cNvPr id="18" name="TextBox 17"/>
            <p:cNvSpPr txBox="1"/>
            <p:nvPr/>
          </p:nvSpPr>
          <p:spPr>
            <a:xfrm>
              <a:off x="6706338" y="10799861"/>
              <a:ext cx="3090148" cy="1062762"/>
            </a:xfrm>
            <a:prstGeom prst="rect">
              <a:avLst/>
            </a:prstGeom>
            <a:noFill/>
          </p:spPr>
          <p:txBody>
            <a:bodyPr wrap="square" lIns="182843" tIns="91422" rIns="182843" bIns="91422" rtlCol="0">
              <a:spAutoFit/>
            </a:bodyPr>
            <a:lstStyle/>
            <a:p>
              <a:pPr algn="ctr"/>
              <a:r>
                <a:rPr lang="en-US" sz="3200" b="1" dirty="0">
                  <a:solidFill>
                    <a:schemeClr val="bg1"/>
                  </a:solidFill>
                  <a:latin typeface="Calibri" pitchFamily="34" charset="0"/>
                  <a:cs typeface="Lato Regular"/>
                </a:rPr>
                <a:t>New </a:t>
              </a:r>
              <a:r>
                <a:rPr lang="en-US" sz="3200" b="1" dirty="0" smtClean="0">
                  <a:solidFill>
                    <a:schemeClr val="bg1"/>
                  </a:solidFill>
                  <a:latin typeface="Calibri" pitchFamily="34" charset="0"/>
                  <a:cs typeface="Lato Regular"/>
                </a:rPr>
                <a:t>PF</a:t>
              </a:r>
            </a:p>
            <a:p>
              <a:pPr algn="ctr"/>
              <a:r>
                <a:rPr lang="en-US" sz="3200" b="1" dirty="0" smtClean="0">
                  <a:solidFill>
                    <a:schemeClr val="bg1"/>
                  </a:solidFill>
                  <a:latin typeface="Calibri" pitchFamily="34" charset="0"/>
                  <a:cs typeface="Lato Regular"/>
                </a:rPr>
                <a:t>Refinancing Loan</a:t>
              </a:r>
            </a:p>
            <a:p>
              <a:pPr algn="ctr"/>
              <a:r>
                <a:rPr lang="en-US" sz="3200" b="1" dirty="0" smtClean="0">
                  <a:solidFill>
                    <a:schemeClr val="bg1"/>
                  </a:solidFill>
                  <a:latin typeface="Calibri" pitchFamily="34" charset="0"/>
                  <a:cs typeface="Lato Regular"/>
                </a:rPr>
                <a:t>(851)</a:t>
              </a:r>
              <a:endParaRPr lang="id-ID" sz="3200" b="1" dirty="0">
                <a:solidFill>
                  <a:schemeClr val="bg1"/>
                </a:solidFill>
                <a:latin typeface="Calibri" pitchFamily="34" charset="0"/>
                <a:cs typeface="Lato Regular"/>
              </a:endParaRPr>
            </a:p>
          </p:txBody>
        </p:sp>
      </p:grpSp>
      <p:sp>
        <p:nvSpPr>
          <p:cNvPr id="38" name="Rectangle 37"/>
          <p:cNvSpPr/>
          <p:nvPr/>
        </p:nvSpPr>
        <p:spPr>
          <a:xfrm>
            <a:off x="0" y="0"/>
            <a:ext cx="24377648" cy="172622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latin typeface="Calibri" panose="020F0502020204030204" pitchFamily="34" charset="0"/>
              </a:rPr>
              <a:t>PF Refinancing </a:t>
            </a:r>
            <a:r>
              <a:rPr lang="en-US" sz="5200" b="1" dirty="0" smtClean="0">
                <a:latin typeface="Calibri" panose="020F0502020204030204" pitchFamily="34" charset="0"/>
              </a:rPr>
              <a:t>Disbursement Issue</a:t>
            </a:r>
            <a:endParaRPr lang="en-MY" sz="5200" dirty="0">
              <a:latin typeface="Calibri" panose="020F0502020204030204" pitchFamily="34" charset="0"/>
            </a:endParaRPr>
          </a:p>
        </p:txBody>
      </p:sp>
      <p:sp>
        <p:nvSpPr>
          <p:cNvPr id="39" name="Rectangle 2"/>
          <p:cNvSpPr>
            <a:spLocks/>
          </p:cNvSpPr>
          <p:nvPr/>
        </p:nvSpPr>
        <p:spPr bwMode="auto">
          <a:xfrm>
            <a:off x="216530" y="1649285"/>
            <a:ext cx="551050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r>
              <a:rPr lang="en-US" sz="5000" b="1" dirty="0" smtClean="0">
                <a:solidFill>
                  <a:srgbClr val="0000FF"/>
                </a:solidFill>
                <a:latin typeface="Calibri" pitchFamily="34" charset="0"/>
                <a:ea typeface="ＭＳ Ｐゴシック" charset="0"/>
                <a:cs typeface="Lato Regular"/>
                <a:sym typeface="Bebas Neue" charset="0"/>
              </a:rPr>
              <a:t>Incident Flow</a:t>
            </a:r>
            <a:endParaRPr lang="en-US" sz="5000" b="1" dirty="0">
              <a:solidFill>
                <a:srgbClr val="0000FF"/>
              </a:solidFill>
              <a:latin typeface="Calibri" pitchFamily="34" charset="0"/>
              <a:ea typeface="ＭＳ Ｐゴシック" charset="0"/>
              <a:cs typeface="Lato Regular"/>
              <a:sym typeface="Bebas Neue" charset="0"/>
            </a:endParaRPr>
          </a:p>
        </p:txBody>
      </p:sp>
      <p:cxnSp>
        <p:nvCxnSpPr>
          <p:cNvPr id="47" name="Elbow Connector 46"/>
          <p:cNvCxnSpPr/>
          <p:nvPr/>
        </p:nvCxnSpPr>
        <p:spPr>
          <a:xfrm rot="10800000">
            <a:off x="8998873" y="4967339"/>
            <a:ext cx="9698204" cy="702975"/>
          </a:xfrm>
          <a:prstGeom prst="bentConnector3">
            <a:avLst>
              <a:gd name="adj1" fmla="val 50000"/>
            </a:avLst>
          </a:prstGeom>
          <a:ln>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8" name="Elbow Connector 47"/>
          <p:cNvCxnSpPr/>
          <p:nvPr/>
        </p:nvCxnSpPr>
        <p:spPr>
          <a:xfrm rot="10800000">
            <a:off x="8783053" y="7118570"/>
            <a:ext cx="7555834" cy="860611"/>
          </a:xfrm>
          <a:prstGeom prst="bentConnector3">
            <a:avLst>
              <a:gd name="adj1" fmla="val 50000"/>
            </a:avLst>
          </a:prstGeom>
          <a:ln>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0800000" flipV="1">
            <a:off x="7098633" y="11465676"/>
            <a:ext cx="9456823" cy="1"/>
          </a:xfrm>
          <a:prstGeom prst="bentConnector3">
            <a:avLst>
              <a:gd name="adj1" fmla="val 50000"/>
            </a:avLst>
          </a:prstGeom>
          <a:ln>
            <a:solidFill>
              <a:schemeClr val="accent4"/>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3884071" y="11119570"/>
            <a:ext cx="10113916" cy="584775"/>
          </a:xfrm>
          <a:prstGeom prst="rect">
            <a:avLst/>
          </a:prstGeom>
          <a:solidFill>
            <a:srgbClr val="FFFF66"/>
          </a:solidFill>
        </p:spPr>
        <p:txBody>
          <a:bodyPr wrap="square" rtlCol="0">
            <a:spAutoFit/>
          </a:bodyPr>
          <a:lstStyle/>
          <a:p>
            <a:pPr algn="ctr"/>
            <a:r>
              <a:rPr lang="en-US" sz="3200" b="1" dirty="0" smtClean="0">
                <a:solidFill>
                  <a:srgbClr val="0000FF"/>
                </a:solidFill>
                <a:latin typeface="Calibri" panose="020F0502020204030204" pitchFamily="34" charset="0"/>
              </a:rPr>
              <a:t>Disbursement Amount had Shortfall / Over Disbursement</a:t>
            </a:r>
            <a:endParaRPr lang="en-MY" sz="3200" b="1" dirty="0">
              <a:solidFill>
                <a:srgbClr val="0000FF"/>
              </a:solidFill>
              <a:latin typeface="Calibri" panose="020F0502020204030204" pitchFamily="34" charset="0"/>
            </a:endParaRPr>
          </a:p>
        </p:txBody>
      </p:sp>
      <p:sp>
        <p:nvSpPr>
          <p:cNvPr id="61" name="TextBox 60"/>
          <p:cNvSpPr txBox="1"/>
          <p:nvPr/>
        </p:nvSpPr>
        <p:spPr>
          <a:xfrm>
            <a:off x="15929811" y="6875938"/>
            <a:ext cx="8068175" cy="2062103"/>
          </a:xfrm>
          <a:prstGeom prst="rect">
            <a:avLst/>
          </a:prstGeom>
          <a:solidFill>
            <a:srgbClr val="FFCCFF"/>
          </a:solidFill>
        </p:spPr>
        <p:txBody>
          <a:bodyPr wrap="square" rtlCol="0">
            <a:spAutoFit/>
          </a:bodyPr>
          <a:lstStyle/>
          <a:p>
            <a:pPr algn="ctr"/>
            <a:r>
              <a:rPr lang="en-US" sz="3200" dirty="0" smtClean="0">
                <a:solidFill>
                  <a:srgbClr val="0000FF"/>
                </a:solidFill>
                <a:latin typeface="Calibri" panose="020F0502020204030204" pitchFamily="34" charset="0"/>
              </a:rPr>
              <a:t>“Letter of Authorization to Offset Amount” in AS400 captured the amount based on old formula. This impact the New Disbursement Amount.</a:t>
            </a:r>
            <a:endParaRPr lang="en-MY" sz="3200" dirty="0">
              <a:solidFill>
                <a:srgbClr val="0000FF"/>
              </a:solidFill>
              <a:latin typeface="Calibri" panose="020F0502020204030204" pitchFamily="34" charset="0"/>
            </a:endParaRPr>
          </a:p>
        </p:txBody>
      </p:sp>
      <p:sp>
        <p:nvSpPr>
          <p:cNvPr id="62" name="TextBox 61"/>
          <p:cNvSpPr txBox="1"/>
          <p:nvPr/>
        </p:nvSpPr>
        <p:spPr>
          <a:xfrm>
            <a:off x="17277347" y="4855827"/>
            <a:ext cx="6720639" cy="1569660"/>
          </a:xfrm>
          <a:prstGeom prst="rect">
            <a:avLst/>
          </a:prstGeom>
          <a:solidFill>
            <a:schemeClr val="bg1"/>
          </a:solidFill>
        </p:spPr>
        <p:txBody>
          <a:bodyPr wrap="square" rtlCol="0">
            <a:spAutoFit/>
          </a:bodyPr>
          <a:lstStyle/>
          <a:p>
            <a:pPr algn="ctr"/>
            <a:r>
              <a:rPr lang="en-US" sz="3200" dirty="0" smtClean="0">
                <a:solidFill>
                  <a:srgbClr val="0000FF"/>
                </a:solidFill>
                <a:latin typeface="Calibri" panose="020F0502020204030204" pitchFamily="34" charset="0"/>
              </a:rPr>
              <a:t>Correct Formula has been used to capture the amount for Early settlement and has successfully posted. </a:t>
            </a:r>
            <a:endParaRPr lang="en-MY" sz="3200" dirty="0">
              <a:solidFill>
                <a:srgbClr val="0000FF"/>
              </a:solidFill>
              <a:latin typeface="Calibri" panose="020F0502020204030204" pitchFamily="34" charset="0"/>
            </a:endParaRPr>
          </a:p>
        </p:txBody>
      </p:sp>
      <p:sp>
        <p:nvSpPr>
          <p:cNvPr id="63" name="TextBox 62"/>
          <p:cNvSpPr txBox="1"/>
          <p:nvPr/>
        </p:nvSpPr>
        <p:spPr>
          <a:xfrm>
            <a:off x="18997614" y="2834534"/>
            <a:ext cx="5000373" cy="1569660"/>
          </a:xfrm>
          <a:prstGeom prst="rect">
            <a:avLst/>
          </a:prstGeom>
          <a:solidFill>
            <a:schemeClr val="bg1"/>
          </a:solidFill>
        </p:spPr>
        <p:txBody>
          <a:bodyPr wrap="square" rtlCol="0">
            <a:spAutoFit/>
          </a:bodyPr>
          <a:lstStyle/>
          <a:p>
            <a:pPr algn="ctr"/>
            <a:r>
              <a:rPr lang="en-US" sz="3200" dirty="0" smtClean="0">
                <a:solidFill>
                  <a:srgbClr val="0000FF"/>
                </a:solidFill>
                <a:latin typeface="Calibri" panose="020F0502020204030204" pitchFamily="34" charset="0"/>
              </a:rPr>
              <a:t>Old 821 Account to be Replaced with Refinancing 851 Account</a:t>
            </a:r>
            <a:endParaRPr lang="en-MY" sz="3200" dirty="0">
              <a:solidFill>
                <a:srgbClr val="0000FF"/>
              </a:solidFill>
              <a:latin typeface="Calibri" panose="020F0502020204030204" pitchFamily="34" charset="0"/>
            </a:endParaRPr>
          </a:p>
        </p:txBody>
      </p:sp>
      <p:sp>
        <p:nvSpPr>
          <p:cNvPr id="90" name="TextBox 89"/>
          <p:cNvSpPr txBox="1"/>
          <p:nvPr/>
        </p:nvSpPr>
        <p:spPr>
          <a:xfrm>
            <a:off x="13997243" y="9160390"/>
            <a:ext cx="10000743" cy="1569660"/>
          </a:xfrm>
          <a:prstGeom prst="rect">
            <a:avLst/>
          </a:prstGeom>
          <a:solidFill>
            <a:srgbClr val="FFCCFF"/>
          </a:solidFill>
        </p:spPr>
        <p:txBody>
          <a:bodyPr wrap="square" rtlCol="0">
            <a:spAutoFit/>
          </a:bodyPr>
          <a:lstStyle/>
          <a:p>
            <a:pPr algn="ctr"/>
            <a:r>
              <a:rPr lang="en-US" sz="3200" dirty="0" smtClean="0">
                <a:solidFill>
                  <a:srgbClr val="0000FF"/>
                </a:solidFill>
                <a:latin typeface="Calibri" panose="020F0502020204030204" pitchFamily="34" charset="0"/>
              </a:rPr>
              <a:t>Net </a:t>
            </a:r>
            <a:r>
              <a:rPr lang="en-US" sz="3200" dirty="0">
                <a:solidFill>
                  <a:srgbClr val="0000FF"/>
                </a:solidFill>
                <a:latin typeface="Calibri" panose="020F0502020204030204" pitchFamily="34" charset="0"/>
              </a:rPr>
              <a:t>d</a:t>
            </a:r>
            <a:r>
              <a:rPr lang="en-US" sz="3200" dirty="0" smtClean="0">
                <a:solidFill>
                  <a:srgbClr val="0000FF"/>
                </a:solidFill>
                <a:latin typeface="Calibri" panose="020F0502020204030204" pitchFamily="34" charset="0"/>
              </a:rPr>
              <a:t>isbursement amount for New 851 account was computed from the wrong Offset amount captured from “Letter of Authorization”</a:t>
            </a:r>
            <a:endParaRPr lang="en-MY" sz="3200" dirty="0">
              <a:solidFill>
                <a:srgbClr val="0000FF"/>
              </a:solidFill>
              <a:latin typeface="Calibri" panose="020F0502020204030204" pitchFamily="34" charset="0"/>
            </a:endParaRPr>
          </a:p>
        </p:txBody>
      </p:sp>
      <p:cxnSp>
        <p:nvCxnSpPr>
          <p:cNvPr id="91" name="Elbow Connector 90"/>
          <p:cNvCxnSpPr/>
          <p:nvPr/>
        </p:nvCxnSpPr>
        <p:spPr>
          <a:xfrm rot="10800000">
            <a:off x="8507790" y="9064138"/>
            <a:ext cx="5551943" cy="723384"/>
          </a:xfrm>
          <a:prstGeom prst="bentConnector3">
            <a:avLst>
              <a:gd name="adj1" fmla="val 9259"/>
            </a:avLst>
          </a:prstGeom>
          <a:ln>
            <a:solidFill>
              <a:schemeClr val="accent1"/>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21610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4377648" cy="172622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latin typeface="Calibri" panose="020F0502020204030204" pitchFamily="34" charset="0"/>
              </a:rPr>
              <a:t>PF Refinancing </a:t>
            </a:r>
            <a:r>
              <a:rPr lang="en-US" sz="5200" b="1" dirty="0" smtClean="0">
                <a:latin typeface="Calibri" panose="020F0502020204030204" pitchFamily="34" charset="0"/>
              </a:rPr>
              <a:t>Disbursement Issue</a:t>
            </a:r>
            <a:endParaRPr lang="en-MY" sz="5200" dirty="0">
              <a:latin typeface="Calibri" panose="020F0502020204030204" pitchFamily="34" charset="0"/>
            </a:endParaRPr>
          </a:p>
        </p:txBody>
      </p:sp>
      <p:sp>
        <p:nvSpPr>
          <p:cNvPr id="7" name="Rectangle 2"/>
          <p:cNvSpPr>
            <a:spLocks/>
          </p:cNvSpPr>
          <p:nvPr/>
        </p:nvSpPr>
        <p:spPr bwMode="auto">
          <a:xfrm>
            <a:off x="-1" y="393826"/>
            <a:ext cx="243776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gn="ctr"/>
            <a:endParaRPr lang="en-US" sz="6000" b="1" dirty="0">
              <a:solidFill>
                <a:schemeClr val="bg1"/>
              </a:solidFill>
              <a:latin typeface="Calibri" pitchFamily="34" charset="0"/>
              <a:ea typeface="ＭＳ Ｐゴシック" charset="0"/>
              <a:cs typeface="Lato Regular"/>
              <a:sym typeface="Bebas Neue" charset="0"/>
            </a:endParaRPr>
          </a:p>
        </p:txBody>
      </p:sp>
      <p:sp>
        <p:nvSpPr>
          <p:cNvPr id="9" name="Rectangle 2"/>
          <p:cNvSpPr>
            <a:spLocks/>
          </p:cNvSpPr>
          <p:nvPr/>
        </p:nvSpPr>
        <p:spPr bwMode="auto">
          <a:xfrm>
            <a:off x="549723" y="1968426"/>
            <a:ext cx="508105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r>
              <a:rPr lang="en-US" sz="5000" b="1" dirty="0">
                <a:solidFill>
                  <a:srgbClr val="0000FF"/>
                </a:solidFill>
                <a:latin typeface="Calibri" panose="020F0502020204030204" pitchFamily="34" charset="0"/>
              </a:rPr>
              <a:t>Root Cause</a:t>
            </a:r>
          </a:p>
        </p:txBody>
      </p:sp>
      <p:sp>
        <p:nvSpPr>
          <p:cNvPr id="10" name="Rectangle 2"/>
          <p:cNvSpPr>
            <a:spLocks/>
          </p:cNvSpPr>
          <p:nvPr/>
        </p:nvSpPr>
        <p:spPr bwMode="auto">
          <a:xfrm>
            <a:off x="549723" y="3013197"/>
            <a:ext cx="23248740" cy="615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marL="342900" indent="-342900" algn="just">
              <a:buFont typeface="Arial" panose="020B0604020202020204" pitchFamily="34" charset="0"/>
              <a:buChar char="•"/>
            </a:pPr>
            <a:r>
              <a:rPr lang="en-US" sz="5000" dirty="0">
                <a:solidFill>
                  <a:srgbClr val="041B31"/>
                </a:solidFill>
                <a:latin typeface="Calibri" panose="020F0502020204030204" pitchFamily="34" charset="0"/>
              </a:rPr>
              <a:t>The main issue is due to the Early Settlement Enhancement which was done to rectify the existing rebate formula, </a:t>
            </a:r>
            <a:r>
              <a:rPr lang="en-MY" sz="5000" dirty="0">
                <a:solidFill>
                  <a:srgbClr val="041B31"/>
                </a:solidFill>
                <a:latin typeface="Calibri" panose="020F0502020204030204" pitchFamily="34" charset="0"/>
              </a:rPr>
              <a:t>which was one of the audit finding items</a:t>
            </a:r>
            <a:r>
              <a:rPr lang="en-MY" sz="5000" dirty="0" smtClean="0">
                <a:solidFill>
                  <a:srgbClr val="041B31"/>
                </a:solidFill>
                <a:latin typeface="Calibri" panose="020F0502020204030204" pitchFamily="34" charset="0"/>
              </a:rPr>
              <a:t>.</a:t>
            </a:r>
          </a:p>
          <a:p>
            <a:pPr algn="just"/>
            <a:endParaRPr lang="en-MY" sz="5000" dirty="0">
              <a:solidFill>
                <a:srgbClr val="041B31"/>
              </a:solidFill>
              <a:latin typeface="Calibri" panose="020F0502020204030204" pitchFamily="34" charset="0"/>
            </a:endParaRPr>
          </a:p>
          <a:p>
            <a:pPr marL="342900" indent="-342900" algn="just">
              <a:buFont typeface="Arial" panose="020B0604020202020204" pitchFamily="34" charset="0"/>
              <a:buChar char="•"/>
            </a:pPr>
            <a:r>
              <a:rPr lang="en-MY" sz="5000" dirty="0">
                <a:solidFill>
                  <a:srgbClr val="041B31"/>
                </a:solidFill>
                <a:latin typeface="Calibri" panose="020F0502020204030204" pitchFamily="34" charset="0"/>
              </a:rPr>
              <a:t>The rebate formula has been done, however there is one program/routine during S&amp;P Refinancing process that calculates the offset amount to close the previous PF Account that was left out during development. Thus, after promotion on the 6</a:t>
            </a:r>
            <a:r>
              <a:rPr lang="en-MY" sz="5000" baseline="30000" dirty="0">
                <a:solidFill>
                  <a:srgbClr val="041B31"/>
                </a:solidFill>
                <a:latin typeface="Calibri" panose="020F0502020204030204" pitchFamily="34" charset="0"/>
              </a:rPr>
              <a:t>th </a:t>
            </a:r>
            <a:r>
              <a:rPr lang="en-MY" sz="5000" dirty="0">
                <a:solidFill>
                  <a:srgbClr val="041B31"/>
                </a:solidFill>
                <a:latin typeface="Calibri" panose="020F0502020204030204" pitchFamily="34" charset="0"/>
              </a:rPr>
              <a:t>of August, 2017 the module for PF Refinancing </a:t>
            </a:r>
            <a:r>
              <a:rPr lang="en-MY" sz="5000" dirty="0" smtClean="0">
                <a:solidFill>
                  <a:srgbClr val="041B31"/>
                </a:solidFill>
                <a:latin typeface="Calibri" panose="020F0502020204030204" pitchFamily="34" charset="0"/>
              </a:rPr>
              <a:t>was </a:t>
            </a:r>
            <a:r>
              <a:rPr lang="en-MY" sz="5000" dirty="0" smtClean="0">
                <a:solidFill>
                  <a:srgbClr val="041B31"/>
                </a:solidFill>
                <a:latin typeface="Calibri" panose="020F0502020204030204" pitchFamily="34" charset="0"/>
              </a:rPr>
              <a:t>still </a:t>
            </a:r>
            <a:r>
              <a:rPr lang="en-MY" sz="5000" dirty="0">
                <a:solidFill>
                  <a:srgbClr val="041B31"/>
                </a:solidFill>
                <a:latin typeface="Calibri" panose="020F0502020204030204" pitchFamily="34" charset="0"/>
              </a:rPr>
              <a:t>using the old computation, wherein the amount </a:t>
            </a:r>
            <a:r>
              <a:rPr lang="en-MY" sz="5000" dirty="0" smtClean="0">
                <a:solidFill>
                  <a:srgbClr val="041B31"/>
                </a:solidFill>
                <a:latin typeface="Calibri" panose="020F0502020204030204" pitchFamily="34" charset="0"/>
              </a:rPr>
              <a:t>was </a:t>
            </a:r>
            <a:r>
              <a:rPr lang="en-MY" sz="5000" dirty="0">
                <a:solidFill>
                  <a:srgbClr val="041B31"/>
                </a:solidFill>
                <a:latin typeface="Calibri" panose="020F0502020204030204" pitchFamily="34" charset="0"/>
              </a:rPr>
              <a:t>usually higher than the amount produced using new formula. </a:t>
            </a:r>
          </a:p>
        </p:txBody>
      </p:sp>
    </p:spTree>
    <p:extLst>
      <p:ext uri="{BB962C8B-B14F-4D97-AF65-F5344CB8AC3E}">
        <p14:creationId xmlns:p14="http://schemas.microsoft.com/office/powerpoint/2010/main" val="7071395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0" y="0"/>
            <a:ext cx="24377648" cy="172622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latin typeface="Calibri" panose="020F0502020204030204" pitchFamily="34" charset="0"/>
              </a:rPr>
              <a:t>PF Refinancing Disbursement </a:t>
            </a:r>
            <a:r>
              <a:rPr lang="en-US" sz="5200" b="1" dirty="0" smtClean="0">
                <a:latin typeface="Calibri" panose="020F0502020204030204" pitchFamily="34" charset="0"/>
              </a:rPr>
              <a:t>Issue</a:t>
            </a:r>
            <a:endParaRPr lang="en-MY" sz="5200" dirty="0">
              <a:latin typeface="Calibri" panose="020F0502020204030204" pitchFamily="34" charset="0"/>
            </a:endParaRPr>
          </a:p>
        </p:txBody>
      </p:sp>
      <p:sp>
        <p:nvSpPr>
          <p:cNvPr id="7172" name="AutoShape 4" descr="Image result for Salaried Professiona"/>
          <p:cNvSpPr>
            <a:spLocks noChangeAspect="1" noChangeArrowheads="1"/>
          </p:cNvSpPr>
          <p:nvPr/>
        </p:nvSpPr>
        <p:spPr bwMode="auto">
          <a:xfrm>
            <a:off x="63500" y="-860425"/>
            <a:ext cx="1266825" cy="1800225"/>
          </a:xfrm>
          <a:prstGeom prst="rect">
            <a:avLst/>
          </a:prstGeom>
          <a:noFill/>
        </p:spPr>
        <p:txBody>
          <a:bodyPr vert="horz" wrap="square" lIns="91440" tIns="45720" rIns="91440" bIns="45720" numCol="1" anchor="t" anchorCtr="0" compatLnSpc="1">
            <a:prstTxWarp prst="textNoShape">
              <a:avLst/>
            </a:prstTxWarp>
          </a:bodyPr>
          <a:lstStyle/>
          <a:p>
            <a:endParaRPr lang="en-MY"/>
          </a:p>
        </p:txBody>
      </p:sp>
      <p:sp>
        <p:nvSpPr>
          <p:cNvPr id="7" name="TextBox 6"/>
          <p:cNvSpPr txBox="1"/>
          <p:nvPr/>
        </p:nvSpPr>
        <p:spPr>
          <a:xfrm>
            <a:off x="13350259" y="4034761"/>
            <a:ext cx="6477985" cy="1540550"/>
          </a:xfrm>
          <a:prstGeom prst="rect">
            <a:avLst/>
          </a:prstGeom>
          <a:noFill/>
        </p:spPr>
        <p:txBody>
          <a:bodyPr wrap="square" rtlCol="0">
            <a:spAutoFit/>
          </a:bodyPr>
          <a:lstStyle/>
          <a:p>
            <a:pPr>
              <a:lnSpc>
                <a:spcPct val="110000"/>
              </a:lnSpc>
            </a:pPr>
            <a:r>
              <a:rPr lang="en-US" sz="2900" b="1" dirty="0" smtClean="0">
                <a:solidFill>
                  <a:srgbClr val="041B31"/>
                </a:solidFill>
                <a:latin typeface="Calibri" pitchFamily="34" charset="0"/>
                <a:ea typeface="Open Sans" panose="020B0606030504020204" pitchFamily="34" charset="0"/>
                <a:cs typeface="Lato Light"/>
              </a:rPr>
              <a:t>1 account has been successfully performed manual disbursement amount of RM1,741.88</a:t>
            </a:r>
            <a:endParaRPr lang="en-US" sz="2900" b="1" dirty="0">
              <a:solidFill>
                <a:srgbClr val="041B31"/>
              </a:solidFill>
              <a:latin typeface="Calibri" pitchFamily="34" charset="0"/>
              <a:ea typeface="Open Sans" panose="020B0606030504020204" pitchFamily="34" charset="0"/>
              <a:cs typeface="Open Sans" panose="020B0606030504020204" pitchFamily="34" charset="0"/>
            </a:endParaRPr>
          </a:p>
        </p:txBody>
      </p:sp>
      <p:sp>
        <p:nvSpPr>
          <p:cNvPr id="8" name="Rectangle 7"/>
          <p:cNvSpPr/>
          <p:nvPr/>
        </p:nvSpPr>
        <p:spPr>
          <a:xfrm>
            <a:off x="13295759" y="3375001"/>
            <a:ext cx="6152838" cy="707886"/>
          </a:xfrm>
          <a:prstGeom prst="rect">
            <a:avLst/>
          </a:prstGeom>
        </p:spPr>
        <p:txBody>
          <a:bodyPr wrap="none">
            <a:spAutoFit/>
          </a:bodyPr>
          <a:lstStyle/>
          <a:p>
            <a:r>
              <a:rPr lang="en-US" sz="4000" b="1" dirty="0" smtClean="0">
                <a:solidFill>
                  <a:srgbClr val="0000FF"/>
                </a:solidFill>
                <a:latin typeface="Calibri" pitchFamily="34" charset="0"/>
                <a:cs typeface="Lato Regular"/>
              </a:rPr>
              <a:t>Done Manual Disbursement</a:t>
            </a:r>
            <a:endParaRPr lang="en-US" sz="4000" b="1" dirty="0">
              <a:solidFill>
                <a:srgbClr val="0000FF"/>
              </a:solidFill>
              <a:latin typeface="Calibri" pitchFamily="34" charset="0"/>
              <a:cs typeface="Lato Regular"/>
            </a:endParaRPr>
          </a:p>
        </p:txBody>
      </p:sp>
      <p:sp>
        <p:nvSpPr>
          <p:cNvPr id="10" name="Freeform 9"/>
          <p:cNvSpPr/>
          <p:nvPr/>
        </p:nvSpPr>
        <p:spPr>
          <a:xfrm>
            <a:off x="9406273" y="2735982"/>
            <a:ext cx="3790792" cy="3348197"/>
          </a:xfrm>
          <a:custGeom>
            <a:avLst/>
            <a:gdLst>
              <a:gd name="connsiteX0" fmla="*/ 0 w 3207956"/>
              <a:gd name="connsiteY0" fmla="*/ 3207956 h 3207956"/>
              <a:gd name="connsiteX1" fmla="*/ 1603978 w 3207956"/>
              <a:gd name="connsiteY1" fmla="*/ 0 h 3207956"/>
              <a:gd name="connsiteX2" fmla="*/ 3207956 w 3207956"/>
              <a:gd name="connsiteY2" fmla="*/ 3207956 h 3207956"/>
              <a:gd name="connsiteX3" fmla="*/ 0 w 3207956"/>
              <a:gd name="connsiteY3" fmla="*/ 3207956 h 3207956"/>
            </a:gdLst>
            <a:ahLst/>
            <a:cxnLst>
              <a:cxn ang="0">
                <a:pos x="connsiteX0" y="connsiteY0"/>
              </a:cxn>
              <a:cxn ang="0">
                <a:pos x="connsiteX1" y="connsiteY1"/>
              </a:cxn>
              <a:cxn ang="0">
                <a:pos x="connsiteX2" y="connsiteY2"/>
              </a:cxn>
              <a:cxn ang="0">
                <a:pos x="connsiteX3" y="connsiteY3"/>
              </a:cxn>
            </a:cxnLst>
            <a:rect l="l" t="t" r="r" b="b"/>
            <a:pathLst>
              <a:path w="3207956" h="3207956">
                <a:moveTo>
                  <a:pt x="0" y="3207956"/>
                </a:moveTo>
                <a:lnTo>
                  <a:pt x="1603978" y="0"/>
                </a:lnTo>
                <a:lnTo>
                  <a:pt x="3207956" y="3207956"/>
                </a:lnTo>
                <a:lnTo>
                  <a:pt x="0" y="3207956"/>
                </a:lnTo>
                <a:close/>
              </a:path>
            </a:pathLst>
          </a:custGeom>
          <a:solidFill>
            <a:srgbClr val="FFC000"/>
          </a:solidFill>
          <a:ln>
            <a:noFill/>
          </a:ln>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878189" tIns="1680178" rIns="878189" bIns="76200" numCol="1" spcCol="1270" anchor="ctr" anchorCtr="0">
            <a:noAutofit/>
          </a:bodyPr>
          <a:lstStyle/>
          <a:p>
            <a:pPr lvl="0" algn="ctr" defTabSz="889000">
              <a:lnSpc>
                <a:spcPct val="90000"/>
              </a:lnSpc>
              <a:spcBef>
                <a:spcPct val="0"/>
              </a:spcBef>
              <a:spcAft>
                <a:spcPct val="35000"/>
              </a:spcAft>
            </a:pPr>
            <a:endParaRPr lang="en-US" sz="2400" kern="1200" dirty="0">
              <a:solidFill>
                <a:schemeClr val="bg1"/>
              </a:solidFill>
              <a:latin typeface="Lato Regular"/>
              <a:cs typeface="Lato Regular"/>
            </a:endParaRPr>
          </a:p>
        </p:txBody>
      </p:sp>
      <p:sp>
        <p:nvSpPr>
          <p:cNvPr id="11" name="Freeform 10"/>
          <p:cNvSpPr/>
          <p:nvPr/>
        </p:nvSpPr>
        <p:spPr>
          <a:xfrm>
            <a:off x="7559002" y="6084179"/>
            <a:ext cx="3790792" cy="3348197"/>
          </a:xfrm>
          <a:custGeom>
            <a:avLst/>
            <a:gdLst>
              <a:gd name="connsiteX0" fmla="*/ 0 w 3207956"/>
              <a:gd name="connsiteY0" fmla="*/ 3207956 h 3207956"/>
              <a:gd name="connsiteX1" fmla="*/ 1603978 w 3207956"/>
              <a:gd name="connsiteY1" fmla="*/ 0 h 3207956"/>
              <a:gd name="connsiteX2" fmla="*/ 3207956 w 3207956"/>
              <a:gd name="connsiteY2" fmla="*/ 3207956 h 3207956"/>
              <a:gd name="connsiteX3" fmla="*/ 0 w 3207956"/>
              <a:gd name="connsiteY3" fmla="*/ 3207956 h 3207956"/>
            </a:gdLst>
            <a:ahLst/>
            <a:cxnLst>
              <a:cxn ang="0">
                <a:pos x="connsiteX0" y="connsiteY0"/>
              </a:cxn>
              <a:cxn ang="0">
                <a:pos x="connsiteX1" y="connsiteY1"/>
              </a:cxn>
              <a:cxn ang="0">
                <a:pos x="connsiteX2" y="connsiteY2"/>
              </a:cxn>
              <a:cxn ang="0">
                <a:pos x="connsiteX3" y="connsiteY3"/>
              </a:cxn>
            </a:cxnLst>
            <a:rect l="l" t="t" r="r" b="b"/>
            <a:pathLst>
              <a:path w="3207956" h="3207956">
                <a:moveTo>
                  <a:pt x="0" y="3207956"/>
                </a:moveTo>
                <a:lnTo>
                  <a:pt x="1603978" y="0"/>
                </a:lnTo>
                <a:lnTo>
                  <a:pt x="3207956" y="3207956"/>
                </a:lnTo>
                <a:lnTo>
                  <a:pt x="0" y="3207956"/>
                </a:lnTo>
                <a:close/>
              </a:path>
            </a:pathLst>
          </a:custGeom>
          <a:solidFill>
            <a:srgbClr val="0000FF"/>
          </a:solidFill>
          <a:ln>
            <a:no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78189" tIns="1680178" rIns="878189" bIns="76200" numCol="1" spcCol="1270" anchor="ctr" anchorCtr="0">
            <a:noAutofit/>
          </a:bodyPr>
          <a:lstStyle/>
          <a:p>
            <a:pPr lvl="0" algn="ctr" defTabSz="889000">
              <a:lnSpc>
                <a:spcPct val="90000"/>
              </a:lnSpc>
              <a:spcBef>
                <a:spcPct val="0"/>
              </a:spcBef>
              <a:spcAft>
                <a:spcPct val="35000"/>
              </a:spcAft>
            </a:pPr>
            <a:endParaRPr lang="en-US" sz="2400" dirty="0">
              <a:solidFill>
                <a:schemeClr val="bg1"/>
              </a:solidFill>
              <a:latin typeface="Lato Regular"/>
              <a:cs typeface="Lato Regular"/>
            </a:endParaRPr>
          </a:p>
        </p:txBody>
      </p:sp>
      <p:sp>
        <p:nvSpPr>
          <p:cNvPr id="12" name="Freeform 11"/>
          <p:cNvSpPr/>
          <p:nvPr/>
        </p:nvSpPr>
        <p:spPr>
          <a:xfrm>
            <a:off x="9382210" y="6084177"/>
            <a:ext cx="3790794" cy="3348198"/>
          </a:xfrm>
          <a:custGeom>
            <a:avLst/>
            <a:gdLst>
              <a:gd name="connsiteX0" fmla="*/ 0 w 3207956"/>
              <a:gd name="connsiteY0" fmla="*/ 3207956 h 3207956"/>
              <a:gd name="connsiteX1" fmla="*/ 1603978 w 3207956"/>
              <a:gd name="connsiteY1" fmla="*/ 0 h 3207956"/>
              <a:gd name="connsiteX2" fmla="*/ 3207956 w 3207956"/>
              <a:gd name="connsiteY2" fmla="*/ 3207956 h 3207956"/>
              <a:gd name="connsiteX3" fmla="*/ 0 w 3207956"/>
              <a:gd name="connsiteY3" fmla="*/ 3207956 h 3207956"/>
            </a:gdLst>
            <a:ahLst/>
            <a:cxnLst>
              <a:cxn ang="0">
                <a:pos x="connsiteX0" y="connsiteY0"/>
              </a:cxn>
              <a:cxn ang="0">
                <a:pos x="connsiteX1" y="connsiteY1"/>
              </a:cxn>
              <a:cxn ang="0">
                <a:pos x="connsiteX2" y="connsiteY2"/>
              </a:cxn>
              <a:cxn ang="0">
                <a:pos x="connsiteX3" y="connsiteY3"/>
              </a:cxn>
            </a:cxnLst>
            <a:rect l="l" t="t" r="r" b="b"/>
            <a:pathLst>
              <a:path w="3207956" h="3207956">
                <a:moveTo>
                  <a:pt x="3207956" y="0"/>
                </a:moveTo>
                <a:lnTo>
                  <a:pt x="1603978" y="3207956"/>
                </a:lnTo>
                <a:lnTo>
                  <a:pt x="0" y="0"/>
                </a:lnTo>
                <a:lnTo>
                  <a:pt x="3207956" y="0"/>
                </a:lnTo>
                <a:close/>
              </a:path>
            </a:pathLst>
          </a:custGeom>
          <a:solidFill>
            <a:srgbClr val="0000FF"/>
          </a:solidFill>
          <a:ln>
            <a:noFill/>
          </a:ln>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878189" tIns="76201" rIns="878190" bIns="1680177" numCol="1" spcCol="1270" anchor="ctr" anchorCtr="0">
            <a:noAutofit/>
          </a:bodyPr>
          <a:lstStyle/>
          <a:p>
            <a:pPr lvl="0" algn="ctr" defTabSz="889000">
              <a:lnSpc>
                <a:spcPct val="90000"/>
              </a:lnSpc>
              <a:spcBef>
                <a:spcPct val="0"/>
              </a:spcBef>
              <a:spcAft>
                <a:spcPct val="35000"/>
              </a:spcAft>
            </a:pPr>
            <a:endParaRPr lang="en-US" sz="2400" dirty="0">
              <a:solidFill>
                <a:schemeClr val="bg1"/>
              </a:solidFill>
              <a:latin typeface="Lato Regular"/>
              <a:cs typeface="Lato Regular"/>
            </a:endParaRPr>
          </a:p>
        </p:txBody>
      </p:sp>
      <p:sp>
        <p:nvSpPr>
          <p:cNvPr id="13" name="Freeform 12"/>
          <p:cNvSpPr/>
          <p:nvPr/>
        </p:nvSpPr>
        <p:spPr>
          <a:xfrm>
            <a:off x="11181355" y="6036053"/>
            <a:ext cx="3790792" cy="3348197"/>
          </a:xfrm>
          <a:custGeom>
            <a:avLst/>
            <a:gdLst>
              <a:gd name="connsiteX0" fmla="*/ 0 w 3207956"/>
              <a:gd name="connsiteY0" fmla="*/ 3207956 h 3207956"/>
              <a:gd name="connsiteX1" fmla="*/ 1603978 w 3207956"/>
              <a:gd name="connsiteY1" fmla="*/ 0 h 3207956"/>
              <a:gd name="connsiteX2" fmla="*/ 3207956 w 3207956"/>
              <a:gd name="connsiteY2" fmla="*/ 3207956 h 3207956"/>
              <a:gd name="connsiteX3" fmla="*/ 0 w 3207956"/>
              <a:gd name="connsiteY3" fmla="*/ 3207956 h 3207956"/>
            </a:gdLst>
            <a:ahLst/>
            <a:cxnLst>
              <a:cxn ang="0">
                <a:pos x="connsiteX0" y="connsiteY0"/>
              </a:cxn>
              <a:cxn ang="0">
                <a:pos x="connsiteX1" y="connsiteY1"/>
              </a:cxn>
              <a:cxn ang="0">
                <a:pos x="connsiteX2" y="connsiteY2"/>
              </a:cxn>
              <a:cxn ang="0">
                <a:pos x="connsiteX3" y="connsiteY3"/>
              </a:cxn>
            </a:cxnLst>
            <a:rect l="l" t="t" r="r" b="b"/>
            <a:pathLst>
              <a:path w="3207956" h="3207956">
                <a:moveTo>
                  <a:pt x="0" y="3207956"/>
                </a:moveTo>
                <a:lnTo>
                  <a:pt x="1603978" y="0"/>
                </a:lnTo>
                <a:lnTo>
                  <a:pt x="3207956" y="3207956"/>
                </a:lnTo>
                <a:lnTo>
                  <a:pt x="0" y="3207956"/>
                </a:lnTo>
                <a:close/>
              </a:path>
            </a:pathLst>
          </a:custGeom>
          <a:solidFill>
            <a:srgbClr val="0000FF"/>
          </a:solidFill>
          <a:ln>
            <a:noFill/>
          </a:ln>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878189" tIns="1680178" rIns="878189" bIns="76200" numCol="1" spcCol="1270" anchor="ctr" anchorCtr="0">
            <a:noAutofit/>
          </a:bodyPr>
          <a:lstStyle/>
          <a:p>
            <a:pPr lvl="0" algn="ctr" defTabSz="889000">
              <a:lnSpc>
                <a:spcPct val="90000"/>
              </a:lnSpc>
              <a:spcBef>
                <a:spcPct val="0"/>
              </a:spcBef>
              <a:spcAft>
                <a:spcPct val="35000"/>
              </a:spcAft>
            </a:pPr>
            <a:endParaRPr lang="en-US" sz="2400" dirty="0">
              <a:solidFill>
                <a:schemeClr val="bg1"/>
              </a:solidFill>
              <a:latin typeface="Lato Regular"/>
              <a:cs typeface="Lato Regular"/>
            </a:endParaRPr>
          </a:p>
        </p:txBody>
      </p:sp>
      <p:sp>
        <p:nvSpPr>
          <p:cNvPr id="14" name="Freeform 13"/>
          <p:cNvSpPr/>
          <p:nvPr/>
        </p:nvSpPr>
        <p:spPr>
          <a:xfrm>
            <a:off x="5711733" y="9332815"/>
            <a:ext cx="3790792" cy="3348197"/>
          </a:xfrm>
          <a:custGeom>
            <a:avLst/>
            <a:gdLst>
              <a:gd name="connsiteX0" fmla="*/ 0 w 3207956"/>
              <a:gd name="connsiteY0" fmla="*/ 3207956 h 3207956"/>
              <a:gd name="connsiteX1" fmla="*/ 1603978 w 3207956"/>
              <a:gd name="connsiteY1" fmla="*/ 0 h 3207956"/>
              <a:gd name="connsiteX2" fmla="*/ 3207956 w 3207956"/>
              <a:gd name="connsiteY2" fmla="*/ 3207956 h 3207956"/>
              <a:gd name="connsiteX3" fmla="*/ 0 w 3207956"/>
              <a:gd name="connsiteY3" fmla="*/ 3207956 h 3207956"/>
            </a:gdLst>
            <a:ahLst/>
            <a:cxnLst>
              <a:cxn ang="0">
                <a:pos x="connsiteX0" y="connsiteY0"/>
              </a:cxn>
              <a:cxn ang="0">
                <a:pos x="connsiteX1" y="connsiteY1"/>
              </a:cxn>
              <a:cxn ang="0">
                <a:pos x="connsiteX2" y="connsiteY2"/>
              </a:cxn>
              <a:cxn ang="0">
                <a:pos x="connsiteX3" y="connsiteY3"/>
              </a:cxn>
            </a:cxnLst>
            <a:rect l="l" t="t" r="r" b="b"/>
            <a:pathLst>
              <a:path w="3207956" h="3207956">
                <a:moveTo>
                  <a:pt x="0" y="3207956"/>
                </a:moveTo>
                <a:lnTo>
                  <a:pt x="1603978" y="0"/>
                </a:lnTo>
                <a:lnTo>
                  <a:pt x="3207956" y="3207956"/>
                </a:lnTo>
                <a:lnTo>
                  <a:pt x="0" y="3207956"/>
                </a:lnTo>
                <a:close/>
              </a:path>
            </a:pathLst>
          </a:custGeom>
          <a:solidFill>
            <a:srgbClr val="041B31"/>
          </a:solidFill>
          <a:ln>
            <a:solidFill>
              <a:srgbClr val="041B31"/>
            </a:solidFill>
          </a:ln>
          <a:effectLst>
            <a:reflection blurRad="6350" stA="52000" endA="300" endPos="35000" dir="5400000" sy="-100000" algn="bl" rotWithShape="0"/>
          </a:effectLst>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78189" tIns="1680178" rIns="878189" bIns="76200" numCol="1" spcCol="1270" anchor="ctr" anchorCtr="0">
            <a:noAutofit/>
          </a:bodyPr>
          <a:lstStyle/>
          <a:p>
            <a:pPr lvl="0" algn="ctr" defTabSz="889000">
              <a:lnSpc>
                <a:spcPct val="90000"/>
              </a:lnSpc>
              <a:spcBef>
                <a:spcPct val="0"/>
              </a:spcBef>
              <a:spcAft>
                <a:spcPct val="35000"/>
              </a:spcAft>
            </a:pPr>
            <a:endParaRPr lang="en-US" sz="2400" dirty="0">
              <a:solidFill>
                <a:schemeClr val="bg1"/>
              </a:solidFill>
              <a:latin typeface="Lato Regular"/>
              <a:cs typeface="Lato Regular"/>
            </a:endParaRPr>
          </a:p>
        </p:txBody>
      </p:sp>
      <p:sp>
        <p:nvSpPr>
          <p:cNvPr id="15" name="Freeform 14"/>
          <p:cNvSpPr/>
          <p:nvPr/>
        </p:nvSpPr>
        <p:spPr>
          <a:xfrm>
            <a:off x="7626275" y="9388830"/>
            <a:ext cx="3790794" cy="3348198"/>
          </a:xfrm>
          <a:custGeom>
            <a:avLst/>
            <a:gdLst>
              <a:gd name="connsiteX0" fmla="*/ 0 w 3207956"/>
              <a:gd name="connsiteY0" fmla="*/ 3207956 h 3207956"/>
              <a:gd name="connsiteX1" fmla="*/ 1603978 w 3207956"/>
              <a:gd name="connsiteY1" fmla="*/ 0 h 3207956"/>
              <a:gd name="connsiteX2" fmla="*/ 3207956 w 3207956"/>
              <a:gd name="connsiteY2" fmla="*/ 3207956 h 3207956"/>
              <a:gd name="connsiteX3" fmla="*/ 0 w 3207956"/>
              <a:gd name="connsiteY3" fmla="*/ 3207956 h 3207956"/>
            </a:gdLst>
            <a:ahLst/>
            <a:cxnLst>
              <a:cxn ang="0">
                <a:pos x="connsiteX0" y="connsiteY0"/>
              </a:cxn>
              <a:cxn ang="0">
                <a:pos x="connsiteX1" y="connsiteY1"/>
              </a:cxn>
              <a:cxn ang="0">
                <a:pos x="connsiteX2" y="connsiteY2"/>
              </a:cxn>
              <a:cxn ang="0">
                <a:pos x="connsiteX3" y="connsiteY3"/>
              </a:cxn>
            </a:cxnLst>
            <a:rect l="l" t="t" r="r" b="b"/>
            <a:pathLst>
              <a:path w="3207956" h="3207956">
                <a:moveTo>
                  <a:pt x="3207956" y="0"/>
                </a:moveTo>
                <a:lnTo>
                  <a:pt x="1603978" y="3207956"/>
                </a:lnTo>
                <a:lnTo>
                  <a:pt x="0" y="0"/>
                </a:lnTo>
                <a:lnTo>
                  <a:pt x="3207956" y="0"/>
                </a:lnTo>
                <a:close/>
              </a:path>
            </a:pathLst>
          </a:custGeom>
          <a:solidFill>
            <a:srgbClr val="041B31"/>
          </a:solidFill>
          <a:ln>
            <a:solidFill>
              <a:srgbClr val="041B31"/>
            </a:solidFill>
          </a:ln>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878189" tIns="76201" rIns="878190" bIns="1680177" numCol="1" spcCol="1270" anchor="ctr" anchorCtr="0">
            <a:noAutofit/>
          </a:bodyPr>
          <a:lstStyle/>
          <a:p>
            <a:pPr lvl="0" algn="ctr" defTabSz="889000">
              <a:lnSpc>
                <a:spcPct val="90000"/>
              </a:lnSpc>
              <a:spcBef>
                <a:spcPct val="0"/>
              </a:spcBef>
              <a:spcAft>
                <a:spcPct val="35000"/>
              </a:spcAft>
            </a:pPr>
            <a:endParaRPr lang="en-US" sz="2400" dirty="0">
              <a:solidFill>
                <a:schemeClr val="bg1"/>
              </a:solidFill>
              <a:latin typeface="Lato Regular"/>
              <a:cs typeface="Lato Regular"/>
            </a:endParaRPr>
          </a:p>
        </p:txBody>
      </p:sp>
      <p:sp>
        <p:nvSpPr>
          <p:cNvPr id="16" name="Freeform 15"/>
          <p:cNvSpPr/>
          <p:nvPr/>
        </p:nvSpPr>
        <p:spPr>
          <a:xfrm>
            <a:off x="9360589" y="9364769"/>
            <a:ext cx="3790792" cy="3348197"/>
          </a:xfrm>
          <a:custGeom>
            <a:avLst/>
            <a:gdLst>
              <a:gd name="connsiteX0" fmla="*/ 0 w 3207956"/>
              <a:gd name="connsiteY0" fmla="*/ 3207956 h 3207956"/>
              <a:gd name="connsiteX1" fmla="*/ 1603978 w 3207956"/>
              <a:gd name="connsiteY1" fmla="*/ 0 h 3207956"/>
              <a:gd name="connsiteX2" fmla="*/ 3207956 w 3207956"/>
              <a:gd name="connsiteY2" fmla="*/ 3207956 h 3207956"/>
              <a:gd name="connsiteX3" fmla="*/ 0 w 3207956"/>
              <a:gd name="connsiteY3" fmla="*/ 3207956 h 3207956"/>
            </a:gdLst>
            <a:ahLst/>
            <a:cxnLst>
              <a:cxn ang="0">
                <a:pos x="connsiteX0" y="connsiteY0"/>
              </a:cxn>
              <a:cxn ang="0">
                <a:pos x="connsiteX1" y="connsiteY1"/>
              </a:cxn>
              <a:cxn ang="0">
                <a:pos x="connsiteX2" y="connsiteY2"/>
              </a:cxn>
              <a:cxn ang="0">
                <a:pos x="connsiteX3" y="connsiteY3"/>
              </a:cxn>
            </a:cxnLst>
            <a:rect l="l" t="t" r="r" b="b"/>
            <a:pathLst>
              <a:path w="3207956" h="3207956">
                <a:moveTo>
                  <a:pt x="0" y="3207956"/>
                </a:moveTo>
                <a:lnTo>
                  <a:pt x="1603978" y="0"/>
                </a:lnTo>
                <a:lnTo>
                  <a:pt x="3207956" y="3207956"/>
                </a:lnTo>
                <a:lnTo>
                  <a:pt x="0" y="3207956"/>
                </a:lnTo>
                <a:close/>
              </a:path>
            </a:pathLst>
          </a:custGeom>
          <a:solidFill>
            <a:srgbClr val="041B31"/>
          </a:solidFill>
          <a:ln>
            <a:solidFill>
              <a:srgbClr val="041B31"/>
            </a:solidFill>
          </a:ln>
          <a:effectLst>
            <a:reflection blurRad="6350" stA="52000" endA="300" endPos="35000" dir="5400000" sy="-100000" algn="bl" rotWithShape="0"/>
          </a:effectLst>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878189" tIns="1680178" rIns="878189" bIns="76200" numCol="1" spcCol="1270" anchor="ctr" anchorCtr="0">
            <a:noAutofit/>
          </a:bodyPr>
          <a:lstStyle/>
          <a:p>
            <a:pPr lvl="0" algn="ctr" defTabSz="889000">
              <a:lnSpc>
                <a:spcPct val="90000"/>
              </a:lnSpc>
              <a:spcBef>
                <a:spcPct val="0"/>
              </a:spcBef>
              <a:spcAft>
                <a:spcPct val="35000"/>
              </a:spcAft>
            </a:pPr>
            <a:endParaRPr lang="en-US" sz="2400" dirty="0">
              <a:solidFill>
                <a:schemeClr val="bg1"/>
              </a:solidFill>
              <a:latin typeface="Lato Regular"/>
              <a:cs typeface="Lato Regular"/>
            </a:endParaRPr>
          </a:p>
        </p:txBody>
      </p:sp>
      <p:sp>
        <p:nvSpPr>
          <p:cNvPr id="18" name="Freeform 17"/>
          <p:cNvSpPr/>
          <p:nvPr/>
        </p:nvSpPr>
        <p:spPr>
          <a:xfrm>
            <a:off x="11167756" y="9388828"/>
            <a:ext cx="3790794" cy="3348198"/>
          </a:xfrm>
          <a:custGeom>
            <a:avLst/>
            <a:gdLst>
              <a:gd name="connsiteX0" fmla="*/ 0 w 3207956"/>
              <a:gd name="connsiteY0" fmla="*/ 3207956 h 3207956"/>
              <a:gd name="connsiteX1" fmla="*/ 1603978 w 3207956"/>
              <a:gd name="connsiteY1" fmla="*/ 0 h 3207956"/>
              <a:gd name="connsiteX2" fmla="*/ 3207956 w 3207956"/>
              <a:gd name="connsiteY2" fmla="*/ 3207956 h 3207956"/>
              <a:gd name="connsiteX3" fmla="*/ 0 w 3207956"/>
              <a:gd name="connsiteY3" fmla="*/ 3207956 h 3207956"/>
            </a:gdLst>
            <a:ahLst/>
            <a:cxnLst>
              <a:cxn ang="0">
                <a:pos x="connsiteX0" y="connsiteY0"/>
              </a:cxn>
              <a:cxn ang="0">
                <a:pos x="connsiteX1" y="connsiteY1"/>
              </a:cxn>
              <a:cxn ang="0">
                <a:pos x="connsiteX2" y="connsiteY2"/>
              </a:cxn>
              <a:cxn ang="0">
                <a:pos x="connsiteX3" y="connsiteY3"/>
              </a:cxn>
            </a:cxnLst>
            <a:rect l="l" t="t" r="r" b="b"/>
            <a:pathLst>
              <a:path w="3207956" h="3207956">
                <a:moveTo>
                  <a:pt x="3207956" y="0"/>
                </a:moveTo>
                <a:lnTo>
                  <a:pt x="1603978" y="3207956"/>
                </a:lnTo>
                <a:lnTo>
                  <a:pt x="0" y="0"/>
                </a:lnTo>
                <a:lnTo>
                  <a:pt x="3207956" y="0"/>
                </a:lnTo>
                <a:close/>
              </a:path>
            </a:pathLst>
          </a:custGeom>
          <a:solidFill>
            <a:srgbClr val="041B31"/>
          </a:solidFill>
          <a:ln>
            <a:solidFill>
              <a:srgbClr val="041B31"/>
            </a:solidFill>
          </a:ln>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878189" tIns="76201" rIns="878190" bIns="1680177" numCol="1" spcCol="1270" anchor="ctr" anchorCtr="0">
            <a:noAutofit/>
          </a:bodyPr>
          <a:lstStyle/>
          <a:p>
            <a:pPr lvl="0" algn="ctr" defTabSz="889000">
              <a:lnSpc>
                <a:spcPct val="90000"/>
              </a:lnSpc>
              <a:spcBef>
                <a:spcPct val="0"/>
              </a:spcBef>
              <a:spcAft>
                <a:spcPct val="35000"/>
              </a:spcAft>
            </a:pPr>
            <a:endParaRPr lang="en-US" sz="2400" dirty="0">
              <a:solidFill>
                <a:schemeClr val="bg1"/>
              </a:solidFill>
              <a:latin typeface="Lato Regular"/>
              <a:cs typeface="Lato Regular"/>
            </a:endParaRPr>
          </a:p>
        </p:txBody>
      </p:sp>
      <p:sp>
        <p:nvSpPr>
          <p:cNvPr id="19" name="Freeform 18"/>
          <p:cNvSpPr/>
          <p:nvPr/>
        </p:nvSpPr>
        <p:spPr>
          <a:xfrm>
            <a:off x="13061503" y="9388830"/>
            <a:ext cx="3790792" cy="3348197"/>
          </a:xfrm>
          <a:custGeom>
            <a:avLst/>
            <a:gdLst>
              <a:gd name="connsiteX0" fmla="*/ 0 w 3207956"/>
              <a:gd name="connsiteY0" fmla="*/ 3207956 h 3207956"/>
              <a:gd name="connsiteX1" fmla="*/ 1603978 w 3207956"/>
              <a:gd name="connsiteY1" fmla="*/ 0 h 3207956"/>
              <a:gd name="connsiteX2" fmla="*/ 3207956 w 3207956"/>
              <a:gd name="connsiteY2" fmla="*/ 3207956 h 3207956"/>
              <a:gd name="connsiteX3" fmla="*/ 0 w 3207956"/>
              <a:gd name="connsiteY3" fmla="*/ 3207956 h 3207956"/>
            </a:gdLst>
            <a:ahLst/>
            <a:cxnLst>
              <a:cxn ang="0">
                <a:pos x="connsiteX0" y="connsiteY0"/>
              </a:cxn>
              <a:cxn ang="0">
                <a:pos x="connsiteX1" y="connsiteY1"/>
              </a:cxn>
              <a:cxn ang="0">
                <a:pos x="connsiteX2" y="connsiteY2"/>
              </a:cxn>
              <a:cxn ang="0">
                <a:pos x="connsiteX3" y="connsiteY3"/>
              </a:cxn>
            </a:cxnLst>
            <a:rect l="l" t="t" r="r" b="b"/>
            <a:pathLst>
              <a:path w="3207956" h="3207956">
                <a:moveTo>
                  <a:pt x="0" y="3207956"/>
                </a:moveTo>
                <a:lnTo>
                  <a:pt x="1603978" y="0"/>
                </a:lnTo>
                <a:lnTo>
                  <a:pt x="3207956" y="3207956"/>
                </a:lnTo>
                <a:lnTo>
                  <a:pt x="0" y="3207956"/>
                </a:lnTo>
                <a:close/>
              </a:path>
            </a:pathLst>
          </a:custGeom>
          <a:solidFill>
            <a:srgbClr val="041B31"/>
          </a:solidFill>
          <a:ln>
            <a:solidFill>
              <a:srgbClr val="041B31"/>
            </a:solidFill>
          </a:ln>
          <a:effectLst>
            <a:reflection blurRad="6350" stA="52000" endA="300" endPos="35000" dir="5400000" sy="-100000" algn="bl" rotWithShape="0"/>
          </a:effectLst>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878189" tIns="1680178" rIns="878189" bIns="76200" numCol="1" spcCol="1270" anchor="ctr" anchorCtr="0">
            <a:noAutofit/>
          </a:bodyPr>
          <a:lstStyle/>
          <a:p>
            <a:pPr lvl="0" algn="ctr" defTabSz="889000">
              <a:lnSpc>
                <a:spcPct val="90000"/>
              </a:lnSpc>
              <a:spcBef>
                <a:spcPct val="0"/>
              </a:spcBef>
              <a:spcAft>
                <a:spcPct val="35000"/>
              </a:spcAft>
            </a:pPr>
            <a:endParaRPr lang="en-US" sz="2400" dirty="0">
              <a:solidFill>
                <a:schemeClr val="bg1"/>
              </a:solidFill>
              <a:latin typeface="Lato Regular"/>
              <a:cs typeface="Lato Regular"/>
            </a:endParaRPr>
          </a:p>
        </p:txBody>
      </p:sp>
      <p:sp>
        <p:nvSpPr>
          <p:cNvPr id="22" name="TextBox 21"/>
          <p:cNvSpPr txBox="1"/>
          <p:nvPr/>
        </p:nvSpPr>
        <p:spPr>
          <a:xfrm>
            <a:off x="15098836" y="7253062"/>
            <a:ext cx="6477985" cy="1049646"/>
          </a:xfrm>
          <a:prstGeom prst="rect">
            <a:avLst/>
          </a:prstGeom>
          <a:noFill/>
        </p:spPr>
        <p:txBody>
          <a:bodyPr wrap="square" rtlCol="0">
            <a:spAutoFit/>
          </a:bodyPr>
          <a:lstStyle/>
          <a:p>
            <a:pPr>
              <a:lnSpc>
                <a:spcPct val="110000"/>
              </a:lnSpc>
            </a:pPr>
            <a:r>
              <a:rPr lang="en-US" sz="2900" b="1" dirty="0" smtClean="0">
                <a:solidFill>
                  <a:srgbClr val="041B31"/>
                </a:solidFill>
                <a:latin typeface="Calibri" pitchFamily="34" charset="0"/>
                <a:ea typeface="Open Sans" panose="020B0606030504020204" pitchFamily="34" charset="0"/>
                <a:cs typeface="Lato Light"/>
              </a:rPr>
              <a:t>A total of 213 accounts affected at total RM156.36</a:t>
            </a:r>
            <a:endParaRPr lang="en-US" sz="2900" b="1" dirty="0">
              <a:solidFill>
                <a:srgbClr val="041B31"/>
              </a:solidFill>
              <a:latin typeface="Calibri" pitchFamily="34" charset="0"/>
              <a:ea typeface="Open Sans" panose="020B0606030504020204" pitchFamily="34" charset="0"/>
              <a:cs typeface="Open Sans" panose="020B0606030504020204" pitchFamily="34" charset="0"/>
            </a:endParaRPr>
          </a:p>
        </p:txBody>
      </p:sp>
      <p:sp>
        <p:nvSpPr>
          <p:cNvPr id="23" name="Rectangle 22"/>
          <p:cNvSpPr/>
          <p:nvPr/>
        </p:nvSpPr>
        <p:spPr>
          <a:xfrm>
            <a:off x="15020273" y="6641428"/>
            <a:ext cx="5425716" cy="707886"/>
          </a:xfrm>
          <a:prstGeom prst="rect">
            <a:avLst/>
          </a:prstGeom>
        </p:spPr>
        <p:txBody>
          <a:bodyPr wrap="none">
            <a:spAutoFit/>
          </a:bodyPr>
          <a:lstStyle/>
          <a:p>
            <a:r>
              <a:rPr lang="en-US" sz="4000" b="1" dirty="0" smtClean="0">
                <a:solidFill>
                  <a:srgbClr val="0000FF"/>
                </a:solidFill>
                <a:latin typeface="Calibri" pitchFamily="34" charset="0"/>
                <a:cs typeface="Lato Regular"/>
              </a:rPr>
              <a:t>Disbursed More Amount</a:t>
            </a:r>
            <a:endParaRPr lang="en-US" sz="4000" b="1" dirty="0">
              <a:solidFill>
                <a:srgbClr val="0000FF"/>
              </a:solidFill>
              <a:latin typeface="Calibri" pitchFamily="34" charset="0"/>
              <a:cs typeface="Lato Regular"/>
            </a:endParaRPr>
          </a:p>
        </p:txBody>
      </p:sp>
      <p:sp>
        <p:nvSpPr>
          <p:cNvPr id="24" name="TextBox 23"/>
          <p:cNvSpPr txBox="1"/>
          <p:nvPr/>
        </p:nvSpPr>
        <p:spPr>
          <a:xfrm>
            <a:off x="16956571" y="10694095"/>
            <a:ext cx="6477985" cy="1049646"/>
          </a:xfrm>
          <a:prstGeom prst="rect">
            <a:avLst/>
          </a:prstGeom>
          <a:noFill/>
        </p:spPr>
        <p:txBody>
          <a:bodyPr wrap="square" rtlCol="0">
            <a:spAutoFit/>
          </a:bodyPr>
          <a:lstStyle/>
          <a:p>
            <a:pPr>
              <a:lnSpc>
                <a:spcPct val="110000"/>
              </a:lnSpc>
            </a:pPr>
            <a:r>
              <a:rPr lang="en-US" sz="2900" b="1" dirty="0" smtClean="0">
                <a:solidFill>
                  <a:srgbClr val="041B31"/>
                </a:solidFill>
                <a:latin typeface="Calibri" pitchFamily="34" charset="0"/>
                <a:ea typeface="Open Sans" panose="020B0606030504020204" pitchFamily="34" charset="0"/>
                <a:cs typeface="Lato Light"/>
              </a:rPr>
              <a:t>A total of 1,712 accounts  affected at total RM75,544.4</a:t>
            </a:r>
            <a:endParaRPr lang="en-US" sz="2900" b="1" dirty="0">
              <a:solidFill>
                <a:srgbClr val="041B31"/>
              </a:solidFill>
              <a:latin typeface="Calibri" pitchFamily="34" charset="0"/>
              <a:ea typeface="Open Sans" panose="020B0606030504020204" pitchFamily="34" charset="0"/>
              <a:cs typeface="Open Sans" panose="020B0606030504020204" pitchFamily="34" charset="0"/>
            </a:endParaRPr>
          </a:p>
        </p:txBody>
      </p:sp>
      <p:sp>
        <p:nvSpPr>
          <p:cNvPr id="25" name="Rectangle 24"/>
          <p:cNvSpPr/>
          <p:nvPr/>
        </p:nvSpPr>
        <p:spPr>
          <a:xfrm>
            <a:off x="16950197" y="9986209"/>
            <a:ext cx="5266378" cy="707886"/>
          </a:xfrm>
          <a:prstGeom prst="rect">
            <a:avLst/>
          </a:prstGeom>
        </p:spPr>
        <p:txBody>
          <a:bodyPr wrap="none">
            <a:spAutoFit/>
          </a:bodyPr>
          <a:lstStyle/>
          <a:p>
            <a:r>
              <a:rPr lang="en-US" sz="4000" b="1" dirty="0" smtClean="0">
                <a:solidFill>
                  <a:srgbClr val="0000FF"/>
                </a:solidFill>
                <a:latin typeface="Calibri" pitchFamily="34" charset="0"/>
                <a:cs typeface="Lato Regular"/>
              </a:rPr>
              <a:t>Disbursed Less Amount </a:t>
            </a:r>
            <a:endParaRPr lang="en-US" sz="4000" b="1" dirty="0">
              <a:solidFill>
                <a:srgbClr val="0000FF"/>
              </a:solidFill>
              <a:latin typeface="Calibri" pitchFamily="34" charset="0"/>
              <a:cs typeface="Lato Regular"/>
            </a:endParaRPr>
          </a:p>
        </p:txBody>
      </p:sp>
      <p:sp>
        <p:nvSpPr>
          <p:cNvPr id="26" name="Rectangle 25"/>
          <p:cNvSpPr/>
          <p:nvPr/>
        </p:nvSpPr>
        <p:spPr>
          <a:xfrm>
            <a:off x="9749389" y="10307050"/>
            <a:ext cx="3415487" cy="1477328"/>
          </a:xfrm>
          <a:prstGeom prst="rect">
            <a:avLst/>
          </a:prstGeom>
        </p:spPr>
        <p:txBody>
          <a:bodyPr wrap="none">
            <a:spAutoFit/>
          </a:bodyPr>
          <a:lstStyle/>
          <a:p>
            <a:r>
              <a:rPr lang="en-US" sz="4000" b="1" dirty="0" smtClean="0">
                <a:solidFill>
                  <a:srgbClr val="FFC000"/>
                </a:solidFill>
                <a:latin typeface="Calibri" pitchFamily="34" charset="0"/>
                <a:cs typeface="Lato Regular"/>
              </a:rPr>
              <a:t>1,715 Accounts</a:t>
            </a:r>
          </a:p>
          <a:p>
            <a:endParaRPr lang="en-US" sz="1000" b="1" dirty="0" smtClean="0">
              <a:solidFill>
                <a:srgbClr val="FFC000"/>
              </a:solidFill>
              <a:latin typeface="Calibri" pitchFamily="34" charset="0"/>
              <a:cs typeface="Lato Regular"/>
            </a:endParaRPr>
          </a:p>
          <a:p>
            <a:pPr algn="ctr"/>
            <a:r>
              <a:rPr lang="en-US" sz="4000" b="1" dirty="0" smtClean="0">
                <a:solidFill>
                  <a:srgbClr val="FFC000"/>
                </a:solidFill>
                <a:latin typeface="Calibri" pitchFamily="34" charset="0"/>
                <a:cs typeface="Lato Regular"/>
              </a:rPr>
              <a:t>RM 75,544.40</a:t>
            </a:r>
            <a:endParaRPr lang="en-US" sz="4000" b="1" dirty="0">
              <a:solidFill>
                <a:srgbClr val="FFC000"/>
              </a:solidFill>
              <a:latin typeface="Calibri" pitchFamily="34" charset="0"/>
              <a:cs typeface="Lato Regular"/>
            </a:endParaRPr>
          </a:p>
        </p:txBody>
      </p:sp>
      <p:sp>
        <p:nvSpPr>
          <p:cNvPr id="27" name="Rectangle 26"/>
          <p:cNvSpPr/>
          <p:nvPr/>
        </p:nvSpPr>
        <p:spPr>
          <a:xfrm>
            <a:off x="9764239" y="7046282"/>
            <a:ext cx="3022751" cy="1477328"/>
          </a:xfrm>
          <a:prstGeom prst="rect">
            <a:avLst/>
          </a:prstGeom>
        </p:spPr>
        <p:txBody>
          <a:bodyPr wrap="none">
            <a:spAutoFit/>
          </a:bodyPr>
          <a:lstStyle/>
          <a:p>
            <a:pPr algn="ctr"/>
            <a:r>
              <a:rPr lang="en-US" sz="4000" b="1" dirty="0" smtClean="0">
                <a:solidFill>
                  <a:schemeClr val="bg1"/>
                </a:solidFill>
                <a:latin typeface="Calibri" pitchFamily="34" charset="0"/>
                <a:cs typeface="Lato Regular"/>
              </a:rPr>
              <a:t>213 Accounts</a:t>
            </a:r>
          </a:p>
          <a:p>
            <a:pPr algn="ctr"/>
            <a:endParaRPr lang="en-US" sz="1000" b="1" dirty="0" smtClean="0">
              <a:solidFill>
                <a:schemeClr val="bg1"/>
              </a:solidFill>
              <a:latin typeface="Calibri" pitchFamily="34" charset="0"/>
              <a:cs typeface="Lato Regular"/>
            </a:endParaRPr>
          </a:p>
          <a:p>
            <a:pPr algn="ctr"/>
            <a:r>
              <a:rPr lang="en-US" sz="4000" b="1" dirty="0" smtClean="0">
                <a:solidFill>
                  <a:schemeClr val="bg1"/>
                </a:solidFill>
                <a:latin typeface="Calibri" pitchFamily="34" charset="0"/>
                <a:cs typeface="Lato Regular"/>
              </a:rPr>
              <a:t>(RM 156.36)</a:t>
            </a:r>
            <a:endParaRPr lang="en-US" sz="4000" b="1" dirty="0">
              <a:solidFill>
                <a:schemeClr val="bg1"/>
              </a:solidFill>
              <a:latin typeface="Calibri" pitchFamily="34" charset="0"/>
              <a:cs typeface="Lato Regular"/>
            </a:endParaRPr>
          </a:p>
        </p:txBody>
      </p:sp>
      <p:sp>
        <p:nvSpPr>
          <p:cNvPr id="28" name="Rectangle 27"/>
          <p:cNvSpPr/>
          <p:nvPr/>
        </p:nvSpPr>
        <p:spPr>
          <a:xfrm>
            <a:off x="10167110" y="4037634"/>
            <a:ext cx="2259080" cy="1938992"/>
          </a:xfrm>
          <a:prstGeom prst="rect">
            <a:avLst/>
          </a:prstGeom>
        </p:spPr>
        <p:txBody>
          <a:bodyPr wrap="none">
            <a:spAutoFit/>
          </a:bodyPr>
          <a:lstStyle/>
          <a:p>
            <a:pPr algn="ctr"/>
            <a:r>
              <a:rPr lang="en-US" sz="4000" b="1" dirty="0" smtClean="0">
                <a:solidFill>
                  <a:srgbClr val="041B31"/>
                </a:solidFill>
                <a:latin typeface="Calibri" pitchFamily="34" charset="0"/>
                <a:cs typeface="Lato Regular"/>
              </a:rPr>
              <a:t>1 Acct</a:t>
            </a:r>
          </a:p>
          <a:p>
            <a:pPr algn="ctr"/>
            <a:r>
              <a:rPr lang="en-US" sz="4000" b="1" dirty="0">
                <a:solidFill>
                  <a:srgbClr val="041B31"/>
                </a:solidFill>
                <a:latin typeface="Calibri" pitchFamily="34" charset="0"/>
                <a:cs typeface="Lato Regular"/>
              </a:rPr>
              <a:t>m</a:t>
            </a:r>
            <a:r>
              <a:rPr lang="en-US" sz="4000" b="1" dirty="0" smtClean="0">
                <a:solidFill>
                  <a:srgbClr val="041B31"/>
                </a:solidFill>
                <a:latin typeface="Calibri" pitchFamily="34" charset="0"/>
                <a:cs typeface="Lato Regular"/>
              </a:rPr>
              <a:t>anually</a:t>
            </a:r>
          </a:p>
          <a:p>
            <a:pPr algn="ctr"/>
            <a:r>
              <a:rPr lang="en-US" sz="4000" b="1" dirty="0">
                <a:solidFill>
                  <a:srgbClr val="041B31"/>
                </a:solidFill>
                <a:latin typeface="Calibri" pitchFamily="34" charset="0"/>
                <a:cs typeface="Lato Regular"/>
              </a:rPr>
              <a:t>d</a:t>
            </a:r>
            <a:r>
              <a:rPr lang="en-US" sz="4000" b="1" dirty="0" smtClean="0">
                <a:solidFill>
                  <a:srgbClr val="041B31"/>
                </a:solidFill>
                <a:latin typeface="Calibri" pitchFamily="34" charset="0"/>
                <a:cs typeface="Lato Regular"/>
              </a:rPr>
              <a:t>isbursed</a:t>
            </a:r>
            <a:endParaRPr lang="en-US" sz="4000" b="1" dirty="0">
              <a:solidFill>
                <a:srgbClr val="041B31"/>
              </a:solidFill>
              <a:latin typeface="Calibri" pitchFamily="34" charset="0"/>
              <a:cs typeface="Lato Regular"/>
            </a:endParaRPr>
          </a:p>
        </p:txBody>
      </p:sp>
      <p:sp>
        <p:nvSpPr>
          <p:cNvPr id="29" name="Rectangle 28"/>
          <p:cNvSpPr/>
          <p:nvPr/>
        </p:nvSpPr>
        <p:spPr>
          <a:xfrm>
            <a:off x="6647631" y="7339255"/>
            <a:ext cx="1350050" cy="553998"/>
          </a:xfrm>
          <a:prstGeom prst="rect">
            <a:avLst/>
          </a:prstGeom>
        </p:spPr>
        <p:txBody>
          <a:bodyPr wrap="none">
            <a:spAutoFit/>
          </a:bodyPr>
          <a:lstStyle/>
          <a:p>
            <a:pPr algn="r"/>
            <a:r>
              <a:rPr lang="en-US" sz="3000" b="1" dirty="0" smtClean="0">
                <a:solidFill>
                  <a:srgbClr val="FF4218"/>
                </a:solidFill>
                <a:latin typeface="Calibri" pitchFamily="34" charset="0"/>
                <a:cs typeface="Lato Regular"/>
              </a:rPr>
              <a:t>11.04%</a:t>
            </a:r>
          </a:p>
        </p:txBody>
      </p:sp>
      <p:sp>
        <p:nvSpPr>
          <p:cNvPr id="30" name="Rectangle 29"/>
          <p:cNvSpPr/>
          <p:nvPr/>
        </p:nvSpPr>
        <p:spPr>
          <a:xfrm>
            <a:off x="8391252" y="4026583"/>
            <a:ext cx="1154483" cy="553998"/>
          </a:xfrm>
          <a:prstGeom prst="rect">
            <a:avLst/>
          </a:prstGeom>
        </p:spPr>
        <p:txBody>
          <a:bodyPr wrap="none">
            <a:spAutoFit/>
          </a:bodyPr>
          <a:lstStyle/>
          <a:p>
            <a:pPr algn="r"/>
            <a:r>
              <a:rPr lang="en-US" sz="3000" b="1" dirty="0" smtClean="0">
                <a:solidFill>
                  <a:srgbClr val="FF4218"/>
                </a:solidFill>
                <a:latin typeface="Calibri" pitchFamily="34" charset="0"/>
                <a:cs typeface="Lato Regular"/>
              </a:rPr>
              <a:t>0.05%</a:t>
            </a:r>
          </a:p>
        </p:txBody>
      </p:sp>
      <p:sp>
        <p:nvSpPr>
          <p:cNvPr id="31" name="Rectangle 30"/>
          <p:cNvSpPr/>
          <p:nvPr/>
        </p:nvSpPr>
        <p:spPr>
          <a:xfrm>
            <a:off x="4874062" y="10504596"/>
            <a:ext cx="1350050" cy="553998"/>
          </a:xfrm>
          <a:prstGeom prst="rect">
            <a:avLst/>
          </a:prstGeom>
        </p:spPr>
        <p:txBody>
          <a:bodyPr wrap="none">
            <a:spAutoFit/>
          </a:bodyPr>
          <a:lstStyle/>
          <a:p>
            <a:pPr algn="r"/>
            <a:r>
              <a:rPr lang="en-US" sz="3000" b="1" dirty="0" smtClean="0">
                <a:solidFill>
                  <a:srgbClr val="FF4218"/>
                </a:solidFill>
                <a:latin typeface="Calibri" pitchFamily="34" charset="0"/>
                <a:cs typeface="Lato Regular"/>
              </a:rPr>
              <a:t>89.04%</a:t>
            </a:r>
          </a:p>
        </p:txBody>
      </p:sp>
      <p:sp>
        <p:nvSpPr>
          <p:cNvPr id="32" name="Rectangle 2"/>
          <p:cNvSpPr>
            <a:spLocks/>
          </p:cNvSpPr>
          <p:nvPr/>
        </p:nvSpPr>
        <p:spPr bwMode="auto">
          <a:xfrm>
            <a:off x="-1" y="393826"/>
            <a:ext cx="243776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gn="ctr"/>
            <a:endParaRPr lang="en-US" sz="6000" b="1" dirty="0">
              <a:solidFill>
                <a:schemeClr val="bg1"/>
              </a:solidFill>
              <a:latin typeface="Calibri" pitchFamily="34" charset="0"/>
              <a:ea typeface="ＭＳ Ｐゴシック" charset="0"/>
              <a:cs typeface="Lato Regular"/>
              <a:sym typeface="Bebas Neue" charset="0"/>
            </a:endParaRPr>
          </a:p>
        </p:txBody>
      </p:sp>
      <p:sp>
        <p:nvSpPr>
          <p:cNvPr id="33" name="Rectangle 2"/>
          <p:cNvSpPr>
            <a:spLocks/>
          </p:cNvSpPr>
          <p:nvPr/>
        </p:nvSpPr>
        <p:spPr bwMode="auto">
          <a:xfrm>
            <a:off x="534425" y="1896237"/>
            <a:ext cx="508105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gn="just"/>
            <a:r>
              <a:rPr lang="en-US" sz="5000" b="1" dirty="0" smtClean="0">
                <a:solidFill>
                  <a:srgbClr val="0000FF"/>
                </a:solidFill>
                <a:latin typeface="Calibri" panose="020F0502020204030204" pitchFamily="34" charset="0"/>
              </a:rPr>
              <a:t>Affected Account</a:t>
            </a:r>
            <a:endParaRPr lang="en-US" sz="5000" b="1" dirty="0">
              <a:solidFill>
                <a:srgbClr val="0000FF"/>
              </a:solidFill>
              <a:latin typeface="Calibri" panose="020F0502020204030204" pitchFamily="34" charset="0"/>
            </a:endParaRPr>
          </a:p>
        </p:txBody>
      </p:sp>
      <p:sp>
        <p:nvSpPr>
          <p:cNvPr id="3" name="TextBox 2"/>
          <p:cNvSpPr txBox="1"/>
          <p:nvPr/>
        </p:nvSpPr>
        <p:spPr>
          <a:xfrm>
            <a:off x="480344" y="2869678"/>
            <a:ext cx="5719705" cy="5632311"/>
          </a:xfrm>
          <a:prstGeom prst="rect">
            <a:avLst/>
          </a:prstGeom>
          <a:noFill/>
        </p:spPr>
        <p:txBody>
          <a:bodyPr wrap="square" rtlCol="0">
            <a:spAutoFit/>
          </a:bodyPr>
          <a:lstStyle/>
          <a:p>
            <a:r>
              <a:rPr lang="en-US" sz="4000" dirty="0">
                <a:solidFill>
                  <a:srgbClr val="041B31"/>
                </a:solidFill>
                <a:latin typeface="Calibri" panose="020F0502020204030204" pitchFamily="34" charset="0"/>
              </a:rPr>
              <a:t>Upon ITG checking, the irregularity on the offset amount has affected a total of 1,929 accounts which</a:t>
            </a:r>
            <a:r>
              <a:rPr lang="en-US" sz="4000" b="1" dirty="0">
                <a:solidFill>
                  <a:srgbClr val="041B31"/>
                </a:solidFill>
                <a:latin typeface="Calibri" panose="020F0502020204030204" pitchFamily="34" charset="0"/>
              </a:rPr>
              <a:t> </a:t>
            </a:r>
            <a:r>
              <a:rPr lang="en-US" sz="4000" b="1" dirty="0" smtClean="0">
                <a:solidFill>
                  <a:srgbClr val="041B31"/>
                </a:solidFill>
                <a:latin typeface="Calibri" panose="020F0502020204030204" pitchFamily="34" charset="0"/>
              </a:rPr>
              <a:t>1,716 </a:t>
            </a:r>
            <a:r>
              <a:rPr lang="en-US" sz="4000" b="1" dirty="0">
                <a:solidFill>
                  <a:srgbClr val="041B31"/>
                </a:solidFill>
                <a:latin typeface="Calibri" panose="020F0502020204030204" pitchFamily="34" charset="0"/>
              </a:rPr>
              <a:t>was disbursed </a:t>
            </a:r>
            <a:r>
              <a:rPr lang="en-US" sz="4000" b="1" dirty="0" smtClean="0">
                <a:solidFill>
                  <a:srgbClr val="041B31"/>
                </a:solidFill>
                <a:latin typeface="Calibri" panose="020F0502020204030204" pitchFamily="34" charset="0"/>
              </a:rPr>
              <a:t>less</a:t>
            </a:r>
            <a:r>
              <a:rPr lang="en-US" sz="4000" dirty="0" smtClean="0">
                <a:solidFill>
                  <a:srgbClr val="041B31"/>
                </a:solidFill>
                <a:latin typeface="Calibri" panose="020F0502020204030204" pitchFamily="34" charset="0"/>
              </a:rPr>
              <a:t>, and </a:t>
            </a:r>
            <a:r>
              <a:rPr lang="en-US" sz="4000" b="1" dirty="0" smtClean="0">
                <a:solidFill>
                  <a:srgbClr val="041B31"/>
                </a:solidFill>
                <a:latin typeface="Calibri" panose="020F0502020204030204" pitchFamily="34" charset="0"/>
              </a:rPr>
              <a:t>213 </a:t>
            </a:r>
            <a:r>
              <a:rPr lang="en-US" sz="4000" b="1" dirty="0">
                <a:solidFill>
                  <a:srgbClr val="041B31"/>
                </a:solidFill>
                <a:latin typeface="Calibri" panose="020F0502020204030204" pitchFamily="34" charset="0"/>
              </a:rPr>
              <a:t>accounts was disbursed more</a:t>
            </a:r>
            <a:r>
              <a:rPr lang="en-US" sz="4000" dirty="0">
                <a:solidFill>
                  <a:srgbClr val="041B31"/>
                </a:solidFill>
                <a:latin typeface="Calibri" panose="020F0502020204030204" pitchFamily="34" charset="0"/>
              </a:rPr>
              <a:t> than the correct amount</a:t>
            </a:r>
            <a:r>
              <a:rPr lang="en-US" sz="4000" dirty="0" smtClean="0">
                <a:solidFill>
                  <a:srgbClr val="041B31"/>
                </a:solidFill>
                <a:latin typeface="Calibri" panose="020F0502020204030204" pitchFamily="34" charset="0"/>
              </a:rPr>
              <a:t>.</a:t>
            </a:r>
            <a:endParaRPr lang="en-US" sz="4000" dirty="0">
              <a:solidFill>
                <a:srgbClr val="041B31"/>
              </a:solidFill>
              <a:latin typeface="Calibri" panose="020F0502020204030204" pitchFamily="34" charset="0"/>
            </a:endParaRPr>
          </a:p>
        </p:txBody>
      </p:sp>
    </p:spTree>
    <p:extLst>
      <p:ext uri="{BB962C8B-B14F-4D97-AF65-F5344CB8AC3E}">
        <p14:creationId xmlns:p14="http://schemas.microsoft.com/office/powerpoint/2010/main" val="37021610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4377648" cy="172622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latin typeface="Calibri" panose="020F0502020204030204" pitchFamily="34" charset="0"/>
              </a:rPr>
              <a:t>PF Refinancing </a:t>
            </a:r>
            <a:r>
              <a:rPr lang="en-US" sz="5200" b="1" dirty="0" smtClean="0">
                <a:latin typeface="Calibri" panose="020F0502020204030204" pitchFamily="34" charset="0"/>
              </a:rPr>
              <a:t>Disbursement Issue</a:t>
            </a:r>
            <a:endParaRPr lang="en-MY" sz="5200" dirty="0">
              <a:latin typeface="Calibri" panose="020F0502020204030204" pitchFamily="34" charset="0"/>
            </a:endParaRPr>
          </a:p>
        </p:txBody>
      </p:sp>
      <p:sp>
        <p:nvSpPr>
          <p:cNvPr id="7" name="Rectangle 2"/>
          <p:cNvSpPr>
            <a:spLocks/>
          </p:cNvSpPr>
          <p:nvPr/>
        </p:nvSpPr>
        <p:spPr bwMode="auto">
          <a:xfrm>
            <a:off x="-1" y="393826"/>
            <a:ext cx="243776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gn="ctr"/>
            <a:endParaRPr lang="en-US" sz="6000" b="1" dirty="0">
              <a:solidFill>
                <a:schemeClr val="bg1"/>
              </a:solidFill>
              <a:latin typeface="Calibri" pitchFamily="34" charset="0"/>
              <a:ea typeface="ＭＳ Ｐゴシック" charset="0"/>
              <a:cs typeface="Lato Regular"/>
              <a:sym typeface="Bebas Neue" charset="0"/>
            </a:endParaRPr>
          </a:p>
        </p:txBody>
      </p:sp>
      <p:sp>
        <p:nvSpPr>
          <p:cNvPr id="9" name="Rectangle 2"/>
          <p:cNvSpPr>
            <a:spLocks/>
          </p:cNvSpPr>
          <p:nvPr/>
        </p:nvSpPr>
        <p:spPr bwMode="auto">
          <a:xfrm>
            <a:off x="549723" y="1968426"/>
            <a:ext cx="508105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gn="just"/>
            <a:r>
              <a:rPr lang="en-US" sz="5000" b="1" dirty="0">
                <a:solidFill>
                  <a:srgbClr val="0000FF"/>
                </a:solidFill>
                <a:latin typeface="Calibri" panose="020F0502020204030204" pitchFamily="34" charset="0"/>
              </a:rPr>
              <a:t>System Impact</a:t>
            </a:r>
          </a:p>
        </p:txBody>
      </p:sp>
      <p:sp>
        <p:nvSpPr>
          <p:cNvPr id="10" name="Rectangle 2"/>
          <p:cNvSpPr>
            <a:spLocks/>
          </p:cNvSpPr>
          <p:nvPr/>
        </p:nvSpPr>
        <p:spPr bwMode="auto">
          <a:xfrm>
            <a:off x="549723" y="3421693"/>
            <a:ext cx="2324874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marL="342900" indent="-342900" algn="just">
              <a:buFont typeface="Arial" panose="020B0604020202020204" pitchFamily="34" charset="0"/>
              <a:buChar char="•"/>
            </a:pPr>
            <a:r>
              <a:rPr lang="en-US" sz="5000" dirty="0">
                <a:solidFill>
                  <a:srgbClr val="041B31"/>
                </a:solidFill>
                <a:latin typeface="Calibri" panose="020F0502020204030204" pitchFamily="34" charset="0"/>
              </a:rPr>
              <a:t>ITG has done an immediate fix on 16</a:t>
            </a:r>
            <a:r>
              <a:rPr lang="en-US" sz="5000" baseline="30000" dirty="0">
                <a:solidFill>
                  <a:srgbClr val="041B31"/>
                </a:solidFill>
                <a:latin typeface="Calibri" panose="020F0502020204030204" pitchFamily="34" charset="0"/>
              </a:rPr>
              <a:t>th</a:t>
            </a:r>
            <a:r>
              <a:rPr lang="en-US" sz="5000" dirty="0">
                <a:solidFill>
                  <a:srgbClr val="041B31"/>
                </a:solidFill>
                <a:latin typeface="Calibri" panose="020F0502020204030204" pitchFamily="34" charset="0"/>
              </a:rPr>
              <a:t> October 2017. No additional cases recorded after the fix.</a:t>
            </a:r>
          </a:p>
          <a:p>
            <a:pPr marL="342900" indent="-342900" algn="just">
              <a:buFont typeface="Arial" panose="020B0604020202020204" pitchFamily="34" charset="0"/>
              <a:buChar char="•"/>
            </a:pPr>
            <a:r>
              <a:rPr lang="en-US" sz="5000" dirty="0">
                <a:solidFill>
                  <a:srgbClr val="041B31"/>
                </a:solidFill>
                <a:latin typeface="Calibri" panose="020F0502020204030204" pitchFamily="34" charset="0"/>
              </a:rPr>
              <a:t>A total of </a:t>
            </a:r>
            <a:r>
              <a:rPr lang="en-US" sz="5000" b="1" dirty="0" smtClean="0">
                <a:solidFill>
                  <a:srgbClr val="041B31"/>
                </a:solidFill>
                <a:latin typeface="Calibri" panose="020F0502020204030204" pitchFamily="34" charset="0"/>
              </a:rPr>
              <a:t>1,712</a:t>
            </a:r>
            <a:r>
              <a:rPr lang="en-US" sz="5000" dirty="0" smtClean="0">
                <a:solidFill>
                  <a:srgbClr val="041B31"/>
                </a:solidFill>
                <a:latin typeface="Calibri" panose="020F0502020204030204" pitchFamily="34" charset="0"/>
              </a:rPr>
              <a:t> </a:t>
            </a:r>
            <a:r>
              <a:rPr lang="en-US" sz="5000" dirty="0">
                <a:solidFill>
                  <a:srgbClr val="041B31"/>
                </a:solidFill>
                <a:latin typeface="Calibri" panose="020F0502020204030204" pitchFamily="34" charset="0"/>
              </a:rPr>
              <a:t>accounts are </a:t>
            </a:r>
            <a:r>
              <a:rPr lang="en-US" sz="5000" dirty="0" smtClean="0">
                <a:solidFill>
                  <a:srgbClr val="041B31"/>
                </a:solidFill>
                <a:latin typeface="Calibri" panose="020F0502020204030204" pitchFamily="34" charset="0"/>
              </a:rPr>
              <a:t>required</a:t>
            </a:r>
            <a:r>
              <a:rPr lang="en-US" sz="5000" dirty="0" smtClean="0">
                <a:solidFill>
                  <a:srgbClr val="041B31"/>
                </a:solidFill>
                <a:latin typeface="Calibri" panose="020F0502020204030204" pitchFamily="34" charset="0"/>
              </a:rPr>
              <a:t> </a:t>
            </a:r>
            <a:r>
              <a:rPr lang="en-US" sz="5000" dirty="0">
                <a:solidFill>
                  <a:srgbClr val="041B31"/>
                </a:solidFill>
                <a:latin typeface="Calibri" panose="020F0502020204030204" pitchFamily="34" charset="0"/>
              </a:rPr>
              <a:t>to be perform manual disbursement due to the less amount received by the customer. </a:t>
            </a:r>
            <a:r>
              <a:rPr lang="en-US" sz="5000" b="1" dirty="0" smtClean="0">
                <a:solidFill>
                  <a:srgbClr val="041B31"/>
                </a:solidFill>
                <a:latin typeface="Calibri" panose="020F0502020204030204" pitchFamily="34" charset="0"/>
              </a:rPr>
              <a:t>3</a:t>
            </a:r>
            <a:r>
              <a:rPr lang="en-US" sz="5000" dirty="0" smtClean="0">
                <a:solidFill>
                  <a:srgbClr val="041B31"/>
                </a:solidFill>
                <a:latin typeface="Calibri" panose="020F0502020204030204" pitchFamily="34" charset="0"/>
              </a:rPr>
              <a:t> accounts had been Early Settlement &amp; </a:t>
            </a:r>
            <a:r>
              <a:rPr lang="en-US" sz="5000" b="1" dirty="0" smtClean="0">
                <a:solidFill>
                  <a:srgbClr val="041B31"/>
                </a:solidFill>
                <a:latin typeface="Calibri" panose="020F0502020204030204" pitchFamily="34" charset="0"/>
              </a:rPr>
              <a:t>1</a:t>
            </a:r>
            <a:r>
              <a:rPr lang="en-US" sz="5000" dirty="0" smtClean="0">
                <a:solidFill>
                  <a:srgbClr val="041B31"/>
                </a:solidFill>
                <a:latin typeface="Calibri" panose="020F0502020204030204" pitchFamily="34" charset="0"/>
              </a:rPr>
              <a:t> Manual Settlement. Data </a:t>
            </a:r>
            <a:r>
              <a:rPr lang="en-US" sz="5000" dirty="0">
                <a:solidFill>
                  <a:srgbClr val="041B31"/>
                </a:solidFill>
                <a:latin typeface="Calibri" panose="020F0502020204030204" pitchFamily="34" charset="0"/>
              </a:rPr>
              <a:t>rectification is required after successful manual disbursement. This is to show the rightful disbursement amount to customers’ account. </a:t>
            </a:r>
          </a:p>
        </p:txBody>
      </p:sp>
    </p:spTree>
    <p:extLst>
      <p:ext uri="{BB962C8B-B14F-4D97-AF65-F5344CB8AC3E}">
        <p14:creationId xmlns:p14="http://schemas.microsoft.com/office/powerpoint/2010/main" val="5558029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24377648" cy="1726227"/>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latin typeface="Calibri" panose="020F0502020204030204" pitchFamily="34" charset="0"/>
              </a:rPr>
              <a:t>PF Refinancing </a:t>
            </a:r>
            <a:r>
              <a:rPr lang="en-US" sz="5200" b="1" dirty="0" smtClean="0">
                <a:latin typeface="Calibri" panose="020F0502020204030204" pitchFamily="34" charset="0"/>
              </a:rPr>
              <a:t>Disbursement Issue</a:t>
            </a:r>
            <a:endParaRPr lang="en-MY" sz="5200" dirty="0">
              <a:latin typeface="Calibri" panose="020F0502020204030204" pitchFamily="34" charset="0"/>
            </a:endParaRPr>
          </a:p>
        </p:txBody>
      </p:sp>
      <p:sp>
        <p:nvSpPr>
          <p:cNvPr id="7" name="Rectangle 2"/>
          <p:cNvSpPr>
            <a:spLocks/>
          </p:cNvSpPr>
          <p:nvPr/>
        </p:nvSpPr>
        <p:spPr bwMode="auto">
          <a:xfrm>
            <a:off x="-1" y="393826"/>
            <a:ext cx="243776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gn="ctr"/>
            <a:endParaRPr lang="en-US" sz="6000" b="1" dirty="0">
              <a:solidFill>
                <a:schemeClr val="bg1"/>
              </a:solidFill>
              <a:latin typeface="Calibri" pitchFamily="34" charset="0"/>
              <a:ea typeface="ＭＳ Ｐゴシック" charset="0"/>
              <a:cs typeface="Lato Regular"/>
              <a:sym typeface="Bebas Neue" charset="0"/>
            </a:endParaRPr>
          </a:p>
        </p:txBody>
      </p:sp>
      <p:sp>
        <p:nvSpPr>
          <p:cNvPr id="9" name="Rectangle 2"/>
          <p:cNvSpPr>
            <a:spLocks/>
          </p:cNvSpPr>
          <p:nvPr/>
        </p:nvSpPr>
        <p:spPr bwMode="auto">
          <a:xfrm>
            <a:off x="549723" y="1968426"/>
            <a:ext cx="508105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r>
              <a:rPr lang="en-US" sz="5000" b="1" dirty="0">
                <a:solidFill>
                  <a:srgbClr val="0000FF"/>
                </a:solidFill>
                <a:latin typeface="Calibri" panose="020F0502020204030204" pitchFamily="34" charset="0"/>
              </a:rPr>
              <a:t>Business Impact</a:t>
            </a:r>
          </a:p>
        </p:txBody>
      </p:sp>
      <p:sp>
        <p:nvSpPr>
          <p:cNvPr id="10" name="Rectangle 2"/>
          <p:cNvSpPr>
            <a:spLocks/>
          </p:cNvSpPr>
          <p:nvPr/>
        </p:nvSpPr>
        <p:spPr bwMode="auto">
          <a:xfrm>
            <a:off x="549723" y="3228613"/>
            <a:ext cx="23248740"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marL="342900" indent="-342900" algn="just">
              <a:buFont typeface="Arial" panose="020B0604020202020204" pitchFamily="34" charset="0"/>
              <a:buChar char="•"/>
            </a:pPr>
            <a:r>
              <a:rPr lang="en-US" sz="5000" dirty="0">
                <a:solidFill>
                  <a:srgbClr val="041B31"/>
                </a:solidFill>
                <a:latin typeface="Calibri" panose="020F0502020204030204" pitchFamily="34" charset="0"/>
              </a:rPr>
              <a:t>Personal Financing customers under Loan Code </a:t>
            </a:r>
            <a:r>
              <a:rPr lang="en-US" sz="5000" dirty="0" smtClean="0">
                <a:solidFill>
                  <a:srgbClr val="041B31"/>
                </a:solidFill>
                <a:latin typeface="Calibri" panose="020F0502020204030204" pitchFamily="34" charset="0"/>
              </a:rPr>
              <a:t>851 </a:t>
            </a:r>
            <a:r>
              <a:rPr lang="en-US" sz="5000" dirty="0">
                <a:solidFill>
                  <a:srgbClr val="041B31"/>
                </a:solidFill>
                <a:latin typeface="Calibri" panose="020F0502020204030204" pitchFamily="34" charset="0"/>
              </a:rPr>
              <a:t>received lesser or more amount than the rightful amount of disbursement.</a:t>
            </a:r>
          </a:p>
          <a:p>
            <a:pPr marL="342900" indent="-342900" algn="just">
              <a:buFont typeface="Arial" panose="020B0604020202020204" pitchFamily="34" charset="0"/>
              <a:buChar char="•"/>
            </a:pPr>
            <a:r>
              <a:rPr lang="en-US" sz="5000" dirty="0" smtClean="0">
                <a:solidFill>
                  <a:srgbClr val="041B31"/>
                </a:solidFill>
                <a:latin typeface="Calibri" panose="020F0502020204030204" pitchFamily="34" charset="0"/>
              </a:rPr>
              <a:t>These had affected </a:t>
            </a:r>
            <a:r>
              <a:rPr lang="en-US" sz="5000" dirty="0">
                <a:solidFill>
                  <a:srgbClr val="041B31"/>
                </a:solidFill>
                <a:latin typeface="Calibri" panose="020F0502020204030204" pitchFamily="34" charset="0"/>
              </a:rPr>
              <a:t>the company P&amp;L especially due to accounts which has received higher disbursement amount</a:t>
            </a:r>
            <a:r>
              <a:rPr lang="en-US" sz="5000" dirty="0" smtClean="0">
                <a:solidFill>
                  <a:srgbClr val="041B31"/>
                </a:solidFill>
                <a:latin typeface="Calibri" panose="020F0502020204030204" pitchFamily="34" charset="0"/>
              </a:rPr>
              <a:t>.</a:t>
            </a:r>
            <a:endParaRPr lang="en-MY" sz="5000" dirty="0">
              <a:solidFill>
                <a:srgbClr val="041B31"/>
              </a:solidFill>
              <a:latin typeface="Calibri" panose="020F0502020204030204" pitchFamily="34" charset="0"/>
            </a:endParaRPr>
          </a:p>
        </p:txBody>
      </p:sp>
    </p:spTree>
    <p:extLst>
      <p:ext uri="{BB962C8B-B14F-4D97-AF65-F5344CB8AC3E}">
        <p14:creationId xmlns:p14="http://schemas.microsoft.com/office/powerpoint/2010/main" val="22012654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Jetfabrik - Aquarium - Light">
      <a:dk1>
        <a:srgbClr val="7E7E7E"/>
      </a:dk1>
      <a:lt1>
        <a:sysClr val="window" lastClr="FFFFFF"/>
      </a:lt1>
      <a:dk2>
        <a:srgbClr val="6B6B6B"/>
      </a:dk2>
      <a:lt2>
        <a:srgbClr val="FFFFFF"/>
      </a:lt2>
      <a:accent1>
        <a:srgbClr val="212428"/>
      </a:accent1>
      <a:accent2>
        <a:srgbClr val="25AEDB"/>
      </a:accent2>
      <a:accent3>
        <a:srgbClr val="2CE1BE"/>
      </a:accent3>
      <a:accent4>
        <a:srgbClr val="212428"/>
      </a:accent4>
      <a:accent5>
        <a:srgbClr val="25AEDB"/>
      </a:accent5>
      <a:accent6>
        <a:srgbClr val="2CE1BE"/>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26487</TotalTime>
  <Words>900</Words>
  <Application>Microsoft Office PowerPoint</Application>
  <PresentationFormat>Custom</PresentationFormat>
  <Paragraphs>212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Barcena</dc:title>
  <dc:creator>SlidePro;Dr. Veronica Sebastian</dc:creator>
  <cp:lastModifiedBy>Sarvindran Nair A/L Krishnan Kutty (HQ-CCG-MPD)</cp:lastModifiedBy>
  <cp:revision>5625</cp:revision>
  <dcterms:created xsi:type="dcterms:W3CDTF">2014-11-12T21:47:38Z</dcterms:created>
  <dcterms:modified xsi:type="dcterms:W3CDTF">2017-12-08T08:23:45Z</dcterms:modified>
</cp:coreProperties>
</file>