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38" r:id="rId3"/>
    <p:sldId id="760" r:id="rId4"/>
    <p:sldId id="839" r:id="rId6"/>
    <p:sldId id="837" r:id="rId7"/>
    <p:sldId id="841" r:id="rId8"/>
    <p:sldId id="854" r:id="rId9"/>
    <p:sldId id="871" r:id="rId10"/>
    <p:sldId id="842" r:id="rId11"/>
    <p:sldId id="868" r:id="rId12"/>
    <p:sldId id="840" r:id="rId13"/>
    <p:sldId id="858" r:id="rId14"/>
    <p:sldId id="869" r:id="rId15"/>
    <p:sldId id="843" r:id="rId16"/>
    <p:sldId id="872" r:id="rId17"/>
    <p:sldId id="863" r:id="rId18"/>
    <p:sldId id="864" r:id="rId19"/>
    <p:sldId id="866" r:id="rId20"/>
    <p:sldId id="867" r:id="rId21"/>
    <p:sldId id="870" r:id="rId22"/>
    <p:sldId id="845" r:id="rId23"/>
    <p:sldId id="846" r:id="rId24"/>
    <p:sldId id="856" r:id="rId25"/>
    <p:sldId id="850" r:id="rId26"/>
    <p:sldId id="851" r:id="rId27"/>
    <p:sldId id="857" r:id="rId28"/>
    <p:sldId id="65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览" id="{8D6DDA3F-5FF5-4954-8F4D-C8A4C891C232}">
          <p14:sldIdLst>
            <p14:sldId id="838"/>
            <p14:sldId id="760"/>
            <p14:sldId id="839"/>
            <p14:sldId id="837"/>
            <p14:sldId id="841"/>
            <p14:sldId id="854"/>
            <p14:sldId id="871"/>
            <p14:sldId id="842"/>
            <p14:sldId id="868"/>
            <p14:sldId id="840"/>
            <p14:sldId id="858"/>
            <p14:sldId id="869"/>
            <p14:sldId id="843"/>
            <p14:sldId id="872"/>
            <p14:sldId id="863"/>
            <p14:sldId id="864"/>
            <p14:sldId id="866"/>
            <p14:sldId id="867"/>
            <p14:sldId id="870"/>
            <p14:sldId id="845"/>
            <p14:sldId id="846"/>
            <p14:sldId id="856"/>
            <p14:sldId id="850"/>
            <p14:sldId id="851"/>
            <p14:sldId id="857"/>
            <p14:sldId id="6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BC223F"/>
    <a:srgbClr val="A61E36"/>
    <a:srgbClr val="203864"/>
    <a:srgbClr val="A62B36"/>
    <a:srgbClr val="C52F1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0694" autoAdjust="0"/>
  </p:normalViewPr>
  <p:slideViewPr>
    <p:cSldViewPr snapToGrid="0" showGuides="1">
      <p:cViewPr varScale="1">
        <p:scale>
          <a:sx n="102" d="100"/>
          <a:sy n="102" d="100"/>
        </p:scale>
        <p:origin x="1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4FB23B-A6CD-4B34-AB81-E30D11860D7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9C99E9-910D-47FD-9616-B4DD0D55D4F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CCBE9-086D-4F32-815A-E61CBF3484D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CCBE9-086D-4F32-815A-E61CBF3484D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CCBE9-086D-4F32-815A-E61CBF3484D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CCBE9-086D-4F32-815A-E61CBF3484D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CCBE9-086D-4F32-815A-E61CBF3484D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CCBE9-086D-4F32-815A-E61CBF3484D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C99E9-910D-47FD-9616-B4DD0D55D4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zh-CN" dirty="0"/>
          </a:p>
          <a:p>
            <a:r>
              <a:rPr lang="en-US" altLang="zh-CN" dirty="0"/>
              <a:t>XXXXX</a:t>
            </a:r>
            <a:endParaRPr lang="en-US" altLang="zh-CN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数据科学与工程学院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5" y="136525"/>
            <a:ext cx="1768581" cy="571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BD25-BAEE-4CF2-9303-C53735EA3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BD25-BAEE-4CF2-9303-C53735EA343F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" y="4107647"/>
            <a:ext cx="12190992" cy="2750353"/>
          </a:xfrm>
          <a:prstGeom prst="rect">
            <a:avLst/>
          </a:prstGeom>
        </p:spPr>
      </p:pic>
      <p:sp>
        <p:nvSpPr>
          <p:cNvPr id="18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0367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800">
                <a:solidFill>
                  <a:srgbClr val="A62B36"/>
                </a:solidFill>
              </a:defRPr>
            </a:lvl1pPr>
          </a:lstStyle>
          <a:p>
            <a:r>
              <a:rPr lang="en-US" altLang="zh-CN" dirty="0"/>
              <a:t>Subsection title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5BD25-BAEE-4CF2-9303-C53735EA3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BD25-BAEE-4CF2-9303-C53735EA3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BD25-BAEE-4CF2-9303-C53735EA3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BD25-BAEE-4CF2-9303-C53735EA3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b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b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BD25-BAEE-4CF2-9303-C53735EA3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br>
              <a:rPr kumimoji="1" lang="en-US" altLang="zh-CN" sz="3200" b="1" dirty="0">
                <a:solidFill>
                  <a:srgbClr val="A51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BD25-BAEE-4CF2-9303-C53735EA3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 单击此处编辑母版文本样式 </a:t>
            </a:r>
            <a:endParaRPr lang="zh-CN" altLang="en-US" dirty="0"/>
          </a:p>
          <a:p>
            <a:pPr lvl="1"/>
            <a:r>
              <a:rPr lang="zh-CN" altLang="en-US" dirty="0"/>
              <a:t> 二级</a:t>
            </a:r>
            <a:endParaRPr lang="zh-CN" altLang="en-US" dirty="0"/>
          </a:p>
          <a:p>
            <a:pPr lvl="2"/>
            <a:r>
              <a:rPr lang="zh-CN" altLang="en-US" dirty="0"/>
              <a:t> 三级</a:t>
            </a:r>
            <a:endParaRPr lang="zh-CN" altLang="en-US" dirty="0"/>
          </a:p>
          <a:p>
            <a:pPr lvl="3"/>
            <a:r>
              <a:rPr lang="zh-CN" altLang="en-US" dirty="0"/>
              <a:t> 四级</a:t>
            </a:r>
            <a:endParaRPr lang="zh-CN" altLang="en-US" dirty="0"/>
          </a:p>
          <a:p>
            <a:pPr lvl="4"/>
            <a:r>
              <a:rPr lang="zh-CN" altLang="en-US" dirty="0"/>
              <a:t> 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BD25-BAEE-4CF2-9303-C53735EA343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51" y="461025"/>
            <a:ext cx="1767694" cy="5668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A62B3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5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4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36812" y="1494472"/>
            <a:ext cx="10318376" cy="1761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3700" dirty="0"/>
              <a:t>基于 </a:t>
            </a:r>
            <a:r>
              <a:rPr kumimoji="1" lang="en-US" altLang="zh-CN" sz="3700" dirty="0"/>
              <a:t>Spark </a:t>
            </a:r>
            <a:r>
              <a:rPr kumimoji="1" lang="zh-CN" altLang="en-US" sz="3700" dirty="0"/>
              <a:t>的分布式查询优化实验</a:t>
            </a:r>
            <a:endParaRPr kumimoji="1" lang="en-US" sz="3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33663" y="0"/>
            <a:ext cx="9265024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基于 </a:t>
            </a:r>
            <a:r>
              <a:rPr lang="en-US" altLang="zh-CN" sz="3200" dirty="0"/>
              <a:t>Spark RDD </a:t>
            </a:r>
            <a:r>
              <a:rPr lang="zh-CN" altLang="en-US" sz="3200" dirty="0"/>
              <a:t>实现</a:t>
            </a:r>
            <a:r>
              <a:rPr lang="en-US" altLang="zh-CN" sz="3200" dirty="0"/>
              <a:t>TPC-H</a:t>
            </a:r>
            <a:r>
              <a:rPr lang="zh-CN" altLang="en-US" sz="3200" dirty="0"/>
              <a:t>中复杂</a:t>
            </a:r>
            <a:r>
              <a:rPr lang="en-US" altLang="zh-CN" sz="3200" dirty="0"/>
              <a:t>SQL</a:t>
            </a:r>
            <a:br>
              <a:rPr kumimoji="1" lang="en-US" altLang="zh-CN" dirty="0"/>
            </a:br>
            <a:endParaRPr kumimoji="1" lang="zh-CN" altLang="en-US" sz="18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3663" y="866616"/>
            <a:ext cx="78804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Q3</a:t>
            </a:r>
            <a:endParaRPr lang="en-US" altLang="zh-CN" sz="20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箭头: 右 1"/>
          <p:cNvSpPr/>
          <p:nvPr/>
        </p:nvSpPr>
        <p:spPr>
          <a:xfrm>
            <a:off x="5880912" y="3037562"/>
            <a:ext cx="901874" cy="5010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663" y="1215429"/>
            <a:ext cx="5163801" cy="47759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35" y="989555"/>
            <a:ext cx="5325765" cy="5442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33663" y="0"/>
            <a:ext cx="9265024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TPC-H</a:t>
            </a:r>
            <a:r>
              <a:rPr lang="zh-CN" altLang="en-US" sz="3200" dirty="0"/>
              <a:t>中</a:t>
            </a:r>
            <a:r>
              <a:rPr lang="en-US" altLang="zh-CN" sz="3200" dirty="0"/>
              <a:t>Q3</a:t>
            </a:r>
            <a:r>
              <a:rPr lang="zh-CN" altLang="en-US" sz="3200" dirty="0"/>
              <a:t>的逻辑计算模型</a:t>
            </a:r>
            <a:r>
              <a:rPr lang="en-US" altLang="zh-CN" sz="3200" dirty="0"/>
              <a:t>RDD Lineage</a:t>
            </a:r>
            <a:endParaRPr kumimoji="1" lang="zh-CN" altLang="en-US" sz="18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3664" y="976324"/>
            <a:ext cx="7146947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RDD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变换的角度来描述计算过程</a:t>
            </a:r>
            <a:endParaRPr lang="en-US" altLang="zh-CN" sz="20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upload_post_object_v2_31712087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664" y="1524503"/>
            <a:ext cx="11372645" cy="4584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 flipV="1">
            <a:off x="-4218440" y="3829820"/>
            <a:ext cx="6858002" cy="3399520"/>
          </a:xfrm>
          <a:prstGeom prst="triangle">
            <a:avLst/>
          </a:prstGeom>
          <a:solidFill>
            <a:srgbClr val="A61E36"/>
          </a:solidFill>
          <a:ln>
            <a:noFill/>
          </a:ln>
          <a:effectLst>
            <a:outerShdw blurRad="203200" dist="38100" sx="108000" sy="108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5842737" flipV="1">
            <a:off x="-1948180" y="4191000"/>
            <a:ext cx="4067175" cy="6348730"/>
          </a:xfrm>
          <a:custGeom>
            <a:avLst/>
            <a:gdLst>
              <a:gd name="connsiteX0" fmla="*/ 2567882 w 2567882"/>
              <a:gd name="connsiteY0" fmla="*/ 2663360 h 4648754"/>
              <a:gd name="connsiteX1" fmla="*/ 0 w 2567882"/>
              <a:gd name="connsiteY1" fmla="*/ 0 h 4648754"/>
              <a:gd name="connsiteX2" fmla="*/ 0 w 2567882"/>
              <a:gd name="connsiteY2" fmla="*/ 4648754 h 4648754"/>
              <a:gd name="connsiteX3" fmla="*/ 508668 w 2567882"/>
              <a:gd name="connsiteY3" fmla="*/ 4648754 h 464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7882" h="4648754">
                <a:moveTo>
                  <a:pt x="2567882" y="2663360"/>
                </a:moveTo>
                <a:lnTo>
                  <a:pt x="0" y="0"/>
                </a:lnTo>
                <a:lnTo>
                  <a:pt x="0" y="4648754"/>
                </a:lnTo>
                <a:lnTo>
                  <a:pt x="508668" y="4648754"/>
                </a:lnTo>
                <a:close/>
              </a:path>
            </a:pathLst>
          </a:custGeom>
          <a:solidFill>
            <a:srgbClr val="A61E36"/>
          </a:solidFill>
          <a:ln>
            <a:noFill/>
          </a:ln>
          <a:effectLst>
            <a:outerShdw blurRad="165100" dist="38100" sx="114000" sy="114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7" name="任意多边形: 形状 46"/>
          <p:cNvSpPr/>
          <p:nvPr/>
        </p:nvSpPr>
        <p:spPr>
          <a:xfrm rot="18976625">
            <a:off x="9899650" y="-3059430"/>
            <a:ext cx="3416935" cy="6405880"/>
          </a:xfrm>
          <a:custGeom>
            <a:avLst/>
            <a:gdLst>
              <a:gd name="connsiteX0" fmla="*/ 0 w 2597924"/>
              <a:gd name="connsiteY0" fmla="*/ 4464750 h 4464750"/>
              <a:gd name="connsiteX1" fmla="*/ 0 w 2597924"/>
              <a:gd name="connsiteY1" fmla="*/ 0 h 4464750"/>
              <a:gd name="connsiteX2" fmla="*/ 2597924 w 2597924"/>
              <a:gd name="connsiteY2" fmla="*/ 2484620 h 4464750"/>
              <a:gd name="connsiteX3" fmla="*/ 704155 w 2597924"/>
              <a:gd name="connsiteY3" fmla="*/ 4464750 h 446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924" h="4464750">
                <a:moveTo>
                  <a:pt x="0" y="4464750"/>
                </a:moveTo>
                <a:lnTo>
                  <a:pt x="0" y="0"/>
                </a:lnTo>
                <a:lnTo>
                  <a:pt x="2597924" y="2484620"/>
                </a:lnTo>
                <a:lnTo>
                  <a:pt x="704155" y="4464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03200" dist="38100" sx="120000" sy="120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5400000" flipV="1">
            <a:off x="10252536" y="2039152"/>
            <a:ext cx="3181366" cy="1577007"/>
          </a:xfrm>
          <a:custGeom>
            <a:avLst/>
            <a:gdLst>
              <a:gd name="connsiteX0" fmla="*/ 3181366 w 3181366"/>
              <a:gd name="connsiteY0" fmla="*/ 1577007 h 1577007"/>
              <a:gd name="connsiteX1" fmla="*/ 1590683 w 3181366"/>
              <a:gd name="connsiteY1" fmla="*/ 0 h 1577007"/>
              <a:gd name="connsiteX2" fmla="*/ 0 w 3181366"/>
              <a:gd name="connsiteY2" fmla="*/ 1577007 h 157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1366" h="1577007">
                <a:moveTo>
                  <a:pt x="3181366" y="1577007"/>
                </a:moveTo>
                <a:lnTo>
                  <a:pt x="1590683" y="0"/>
                </a:lnTo>
                <a:lnTo>
                  <a:pt x="0" y="1577007"/>
                </a:lnTo>
                <a:close/>
              </a:path>
            </a:pathLst>
          </a:custGeom>
          <a:solidFill>
            <a:srgbClr val="A61E36"/>
          </a:solidFill>
          <a:ln>
            <a:noFill/>
          </a:ln>
          <a:effectLst>
            <a:outerShdw blurRad="165100" sx="115000" sy="115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3312450" y="2459990"/>
            <a:ext cx="6243269" cy="1938020"/>
            <a:chOff x="2148797" y="2931226"/>
            <a:chExt cx="3769427" cy="1169485"/>
          </a:xfrm>
        </p:grpSpPr>
        <p:sp>
          <p:nvSpPr>
            <p:cNvPr id="20" name="TextBox 76"/>
            <p:cNvSpPr txBox="1"/>
            <p:nvPr>
              <p:custDataLst>
                <p:tags r:id="rId2"/>
              </p:custDataLst>
            </p:nvPr>
          </p:nvSpPr>
          <p:spPr>
            <a:xfrm>
              <a:off x="2973729" y="2931226"/>
              <a:ext cx="2944495" cy="1169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4000" dirty="0">
                  <a:latin typeface="+mj-lt"/>
                  <a:cs typeface="Times New Roman" panose="02020603050405020304" pitchFamily="18" charset="0"/>
                  <a:sym typeface="+mn-ea"/>
                </a:rPr>
                <a:t>SQLite</a:t>
              </a:r>
              <a:r>
                <a:rPr kumimoji="1" lang="zh-CN" altLang="en-US" sz="4000" dirty="0">
                  <a:latin typeface="+mj-lt"/>
                  <a:cs typeface="Times New Roman" panose="02020603050405020304" pitchFamily="18" charset="0"/>
                  <a:sym typeface="+mn-ea"/>
                </a:rPr>
                <a:t>、</a:t>
              </a:r>
              <a:r>
                <a:rPr kumimoji="1" lang="en-US" altLang="zh-CN" sz="4000" dirty="0">
                  <a:latin typeface="+mj-lt"/>
                  <a:cs typeface="Times New Roman" panose="02020603050405020304" pitchFamily="18" charset="0"/>
                  <a:sym typeface="+mn-ea"/>
                </a:rPr>
                <a:t>SparkRDD</a:t>
              </a:r>
              <a:r>
                <a:rPr kumimoji="1" lang="zh-CN" altLang="en-US" sz="4000" dirty="0">
                  <a:latin typeface="+mj-lt"/>
                  <a:cs typeface="Times New Roman" panose="02020603050405020304" pitchFamily="18" charset="0"/>
                  <a:sym typeface="+mn-ea"/>
                </a:rPr>
                <a:t>和</a:t>
              </a:r>
              <a:r>
                <a:rPr kumimoji="1" lang="en-US" altLang="zh-CN" sz="4000" dirty="0">
                  <a:latin typeface="+mj-lt"/>
                  <a:cs typeface="Times New Roman" panose="02020603050405020304" pitchFamily="18" charset="0"/>
                  <a:sym typeface="+mn-ea"/>
                </a:rPr>
                <a:t>SparkSQL</a:t>
              </a:r>
              <a:r>
                <a:rPr kumimoji="1" lang="zh-CN" altLang="en-US" sz="4000" dirty="0">
                  <a:latin typeface="+mj-lt"/>
                  <a:cs typeface="Times New Roman" panose="02020603050405020304" pitchFamily="18" charset="0"/>
                  <a:sym typeface="+mn-ea"/>
                </a:rPr>
                <a:t>的性能对比</a:t>
              </a:r>
              <a:endParaRPr kumimoji="1" lang="en-US" altLang="zh-CN" sz="4000" dirty="0">
                <a:latin typeface="+mj-lt"/>
                <a:cs typeface="Times New Roman" panose="02020603050405020304" pitchFamily="18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48797" y="3029714"/>
              <a:ext cx="526059" cy="526060"/>
              <a:chOff x="6493849" y="1538921"/>
              <a:chExt cx="668616" cy="668616"/>
            </a:xfrm>
          </p:grpSpPr>
          <p:sp>
            <p:nvSpPr>
              <p:cNvPr id="23" name="圆角矩形 74"/>
              <p:cNvSpPr/>
              <p:nvPr>
                <p:custDataLst>
                  <p:tags r:id="rId3"/>
                </p:custDataLst>
              </p:nvPr>
            </p:nvSpPr>
            <p:spPr>
              <a:xfrm>
                <a:off x="6493849" y="1538921"/>
                <a:ext cx="668616" cy="668616"/>
              </a:xfrm>
              <a:prstGeom prst="roundRect">
                <a:avLst>
                  <a:gd name="adj" fmla="val 1849"/>
                </a:avLst>
              </a:prstGeom>
              <a:solidFill>
                <a:srgbClr val="BC223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643064" y="1649431"/>
                <a:ext cx="401775" cy="447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Regular" pitchFamily="34" charset="-122"/>
                    <a:ea typeface="思源黑体 CN Regular" pitchFamily="34" charset="-122"/>
                  </a:rPr>
                  <a:t>②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8690" y="219710"/>
            <a:ext cx="2066925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65024" cy="1325563"/>
          </a:xfrm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kumimoji="1" lang="zh-CN" altLang="en-US" dirty="0">
                <a:solidFill>
                  <a:srgbClr val="A62B36"/>
                </a:solidFill>
              </a:rPr>
              <a:t>基础数据</a:t>
            </a:r>
            <a:br>
              <a:rPr kumimoji="1" lang="zh-CN" altLang="en-US" dirty="0"/>
            </a:br>
            <a:br>
              <a:rPr kumimoji="1" lang="en-US" altLang="zh-CN" dirty="0"/>
            </a:br>
            <a:endParaRPr kumimoji="1" lang="zh-CN" altLang="en-US" sz="18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upload_post_object_v2_7435386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619" y="2269813"/>
            <a:ext cx="11276762" cy="2466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65024" cy="1325563"/>
          </a:xfrm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kumimoji="1" lang="zh-CN" altLang="en-US" dirty="0">
                <a:solidFill>
                  <a:srgbClr val="A62B36"/>
                </a:solidFill>
              </a:rPr>
              <a:t>基础数据</a:t>
            </a:r>
            <a:br>
              <a:rPr kumimoji="1" lang="zh-CN" altLang="en-US" dirty="0"/>
            </a:br>
            <a:br>
              <a:rPr kumimoji="1" lang="en-US" altLang="zh-CN" dirty="0"/>
            </a:br>
            <a:endParaRPr kumimoji="1" lang="zh-CN" altLang="en-US" sz="18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71605" y="3543370"/>
            <a:ext cx="9679084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en-US" altLang="zh-CN"/>
              <a:t>GC</a:t>
            </a:r>
            <a:r>
              <a:rPr lang="zh-CN" altLang="en-US"/>
              <a:t>时间：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SparkSQL</a:t>
            </a:r>
            <a:r>
              <a:rPr lang="zh-CN" altLang="en-US"/>
              <a:t>：</a:t>
            </a:r>
            <a:endParaRPr lang="zh-CN" altLang="en-US"/>
          </a:p>
          <a:p>
            <a:pPr lvl="1" algn="l"/>
            <a:r>
              <a:rPr lang="zh-CN" altLang="en-US"/>
              <a:t>优化器的智能内存管理</a:t>
            </a:r>
            <a:br>
              <a:rPr lang="zh-CN" altLang="en-US"/>
            </a:br>
            <a:endParaRPr lang="en-US" altLang="zh-CN"/>
          </a:p>
          <a:p>
            <a:pPr algn="l"/>
            <a:endParaRPr lang="zh-CN" altLang="en-US"/>
          </a:p>
        </p:txBody>
      </p:sp>
      <p:pic>
        <p:nvPicPr>
          <p:cNvPr id="5" name="图片 4" descr="upload_post_object_v2_10242835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724" y="1282732"/>
            <a:ext cx="9717974" cy="2133399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626013" y="4711770"/>
            <a:ext cx="1724025" cy="14351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1600"/>
              <a:t>主要优化策略：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谓词下推</a:t>
            </a:r>
            <a:endParaRPr lang="zh-CN" alt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列裁剪</a:t>
            </a:r>
            <a:endParaRPr lang="zh-CN" alt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常量折叠</a:t>
            </a:r>
            <a:endParaRPr lang="zh-CN" alt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/>
              <a:t>Join</a:t>
            </a:r>
            <a:r>
              <a:rPr lang="zh-CN" altLang="en-US" sz="1600"/>
              <a:t>优化</a:t>
            </a:r>
            <a:br>
              <a:rPr lang="zh-CN" altLang="en-US" sz="1600"/>
            </a:br>
            <a:endParaRPr lang="zh-CN" altLang="en-US" sz="16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251575" y="4124325"/>
            <a:ext cx="429577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en-US" altLang="zh-CN"/>
              <a:t>SparkRDD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zh-CN" altLang="en-US"/>
              <a:t>更多的对象创建和销毁</a:t>
            </a:r>
            <a:endParaRPr lang="zh-CN" altLang="en-US"/>
          </a:p>
          <a:p>
            <a:pPr algn="l"/>
            <a:r>
              <a:rPr lang="zh-CN" altLang="en-US"/>
              <a:t>较大的</a:t>
            </a:r>
            <a:r>
              <a:rPr lang="en-US" altLang="zh-CN"/>
              <a:t>Shuffle</a:t>
            </a:r>
            <a:r>
              <a:rPr lang="zh-CN" altLang="en-US"/>
              <a:t>操作（约</a:t>
            </a:r>
            <a:r>
              <a:rPr lang="en-US" altLang="zh-CN"/>
              <a:t>470MB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65024" cy="1325563"/>
          </a:xfrm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执行时间</a:t>
            </a:r>
            <a:br>
              <a:rPr kumimoji="1" lang="zh-CN" altLang="en-US" dirty="0"/>
            </a:br>
            <a:br>
              <a:rPr kumimoji="1" lang="en-US" altLang="zh-CN" dirty="0"/>
            </a:br>
            <a:endParaRPr kumimoji="1" lang="zh-CN" altLang="en-US" sz="18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1818669"/>
            <a:ext cx="110129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endParaRPr lang="zh-CN" altLang="en-US" sz="2000" dirty="0"/>
          </a:p>
        </p:txBody>
      </p:sp>
      <p:pic>
        <p:nvPicPr>
          <p:cNvPr id="2" name="图片 1" descr="upload_post_object_v2_37266883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603" y="1496168"/>
            <a:ext cx="7527912" cy="448312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953470" y="3148743"/>
            <a:ext cx="4105275" cy="1177925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en-US" altLang="zh-CN"/>
              <a:t>MySQL</a:t>
            </a:r>
            <a:r>
              <a:rPr lang="zh-CN" altLang="en-US"/>
              <a:t>：单机环境的</a:t>
            </a:r>
            <a:r>
              <a:rPr lang="en-US" altLang="zh-CN"/>
              <a:t>I/O</a:t>
            </a:r>
            <a:r>
              <a:rPr lang="zh-CN" altLang="en-US"/>
              <a:t>限制</a:t>
            </a:r>
            <a:endParaRPr lang="zh-CN" altLang="en-US"/>
          </a:p>
          <a:p>
            <a:pPr algn="l"/>
            <a:r>
              <a:rPr lang="en-US" altLang="zh-CN"/>
              <a:t>SparkSQL</a:t>
            </a:r>
            <a:r>
              <a:rPr lang="zh-CN" altLang="en-US"/>
              <a:t>：自动优化策略</a:t>
            </a:r>
            <a:endParaRPr lang="zh-CN" altLang="en-US"/>
          </a:p>
          <a:p>
            <a:pPr algn="l"/>
            <a:r>
              <a:rPr lang="en-US" altLang="zh-CN"/>
              <a:t>SparkRDD</a:t>
            </a:r>
            <a:r>
              <a:rPr lang="zh-CN" altLang="en-US"/>
              <a:t>：手动优化、</a:t>
            </a:r>
            <a:r>
              <a:rPr lang="en-US" altLang="zh-CN"/>
              <a:t>Shuffle</a:t>
            </a:r>
            <a:r>
              <a:rPr lang="zh-CN" altLang="en-US"/>
              <a:t>开销大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资源利用——内存使用</a:t>
            </a:r>
            <a:endParaRPr lang="zh-CN" altLang="en-US"/>
          </a:p>
        </p:txBody>
      </p:sp>
      <p:pic>
        <p:nvPicPr>
          <p:cNvPr id="4" name="图片 3" descr="upload_post_object_v2_34973713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256" y="1328738"/>
            <a:ext cx="9155728" cy="5443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资源利用——</a:t>
            </a:r>
            <a:r>
              <a:rPr lang="en-US" altLang="zh-CN"/>
              <a:t>I/O</a:t>
            </a:r>
            <a:r>
              <a:rPr lang="zh-CN" altLang="en-US"/>
              <a:t>操作</a:t>
            </a:r>
            <a:endParaRPr lang="zh-CN" altLang="en-US"/>
          </a:p>
        </p:txBody>
      </p:sp>
      <p:pic>
        <p:nvPicPr>
          <p:cNvPr id="4" name="图片 3" descr="upload_post_object_v2_22733415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29" y="1629580"/>
            <a:ext cx="7607966" cy="4530799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366125" y="2524125"/>
            <a:ext cx="3324225" cy="26162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en-US" altLang="zh-CN"/>
              <a:t>Spark SQL</a:t>
            </a:r>
            <a:r>
              <a:rPr lang="zh-CN" altLang="en-US"/>
              <a:t>：</a:t>
            </a:r>
            <a:r>
              <a:rPr lang="en-US" altLang="zh-CN"/>
              <a:t>44MB Shuffle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自动选择广播小表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智能选择</a:t>
            </a:r>
            <a:r>
              <a:rPr lang="en-US" altLang="zh-CN"/>
              <a:t> Join </a:t>
            </a:r>
            <a:r>
              <a:rPr lang="zh-CN" altLang="en-US"/>
              <a:t>顺序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自动合并操作减少</a:t>
            </a:r>
            <a:r>
              <a:rPr lang="en-US" altLang="zh-CN"/>
              <a:t> Shuffle </a:t>
            </a:r>
            <a:r>
              <a:rPr lang="zh-CN" altLang="en-US"/>
              <a:t>次数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Spark RDD</a:t>
            </a:r>
            <a:r>
              <a:rPr lang="zh-CN" altLang="en-US"/>
              <a:t>：</a:t>
            </a:r>
            <a:r>
              <a:rPr lang="en-US" altLang="zh-CN"/>
              <a:t>470MB Shuffle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每次</a:t>
            </a:r>
            <a:r>
              <a:rPr lang="en-US" altLang="zh-CN"/>
              <a:t> Join </a:t>
            </a:r>
            <a:r>
              <a:rPr lang="zh-CN" altLang="en-US"/>
              <a:t>都需要</a:t>
            </a:r>
            <a:r>
              <a:rPr lang="en-US" altLang="zh-CN"/>
              <a:t> Shuffle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没有自动的小表广播机制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操作链无法自动优化合并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A62B36"/>
                </a:solidFill>
              </a:rPr>
              <a:t>策略与优化</a:t>
            </a:r>
            <a:endParaRPr lang="zh-CN" altLang="en-US"/>
          </a:p>
        </p:txBody>
      </p:sp>
      <p:pic>
        <p:nvPicPr>
          <p:cNvPr id="2" name="图片 1" descr="upload_post_object_v2_1773695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1600"/>
            <a:ext cx="12192000" cy="3943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 flipV="1">
            <a:off x="-4218440" y="3829820"/>
            <a:ext cx="6858002" cy="3399520"/>
          </a:xfrm>
          <a:prstGeom prst="triangle">
            <a:avLst/>
          </a:prstGeom>
          <a:solidFill>
            <a:srgbClr val="A61E36"/>
          </a:solidFill>
          <a:ln>
            <a:noFill/>
          </a:ln>
          <a:effectLst>
            <a:outerShdw blurRad="203200" dist="38100" sx="108000" sy="108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5842737" flipV="1">
            <a:off x="-1948180" y="4191000"/>
            <a:ext cx="4067175" cy="6348730"/>
          </a:xfrm>
          <a:custGeom>
            <a:avLst/>
            <a:gdLst>
              <a:gd name="connsiteX0" fmla="*/ 2567882 w 2567882"/>
              <a:gd name="connsiteY0" fmla="*/ 2663360 h 4648754"/>
              <a:gd name="connsiteX1" fmla="*/ 0 w 2567882"/>
              <a:gd name="connsiteY1" fmla="*/ 0 h 4648754"/>
              <a:gd name="connsiteX2" fmla="*/ 0 w 2567882"/>
              <a:gd name="connsiteY2" fmla="*/ 4648754 h 4648754"/>
              <a:gd name="connsiteX3" fmla="*/ 508668 w 2567882"/>
              <a:gd name="connsiteY3" fmla="*/ 4648754 h 464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7882" h="4648754">
                <a:moveTo>
                  <a:pt x="2567882" y="2663360"/>
                </a:moveTo>
                <a:lnTo>
                  <a:pt x="0" y="0"/>
                </a:lnTo>
                <a:lnTo>
                  <a:pt x="0" y="4648754"/>
                </a:lnTo>
                <a:lnTo>
                  <a:pt x="508668" y="4648754"/>
                </a:lnTo>
                <a:close/>
              </a:path>
            </a:pathLst>
          </a:custGeom>
          <a:solidFill>
            <a:srgbClr val="A61E36"/>
          </a:solidFill>
          <a:ln>
            <a:noFill/>
          </a:ln>
          <a:effectLst>
            <a:outerShdw blurRad="165100" dist="38100" sx="114000" sy="114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7" name="任意多边形: 形状 46"/>
          <p:cNvSpPr/>
          <p:nvPr/>
        </p:nvSpPr>
        <p:spPr>
          <a:xfrm rot="18976625">
            <a:off x="9899650" y="-3059430"/>
            <a:ext cx="3416935" cy="6405880"/>
          </a:xfrm>
          <a:custGeom>
            <a:avLst/>
            <a:gdLst>
              <a:gd name="connsiteX0" fmla="*/ 0 w 2597924"/>
              <a:gd name="connsiteY0" fmla="*/ 4464750 h 4464750"/>
              <a:gd name="connsiteX1" fmla="*/ 0 w 2597924"/>
              <a:gd name="connsiteY1" fmla="*/ 0 h 4464750"/>
              <a:gd name="connsiteX2" fmla="*/ 2597924 w 2597924"/>
              <a:gd name="connsiteY2" fmla="*/ 2484620 h 4464750"/>
              <a:gd name="connsiteX3" fmla="*/ 704155 w 2597924"/>
              <a:gd name="connsiteY3" fmla="*/ 4464750 h 446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924" h="4464750">
                <a:moveTo>
                  <a:pt x="0" y="4464750"/>
                </a:moveTo>
                <a:lnTo>
                  <a:pt x="0" y="0"/>
                </a:lnTo>
                <a:lnTo>
                  <a:pt x="2597924" y="2484620"/>
                </a:lnTo>
                <a:lnTo>
                  <a:pt x="704155" y="4464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03200" dist="38100" sx="120000" sy="120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5400000" flipV="1">
            <a:off x="10252536" y="2039152"/>
            <a:ext cx="3181366" cy="1577007"/>
          </a:xfrm>
          <a:custGeom>
            <a:avLst/>
            <a:gdLst>
              <a:gd name="connsiteX0" fmla="*/ 3181366 w 3181366"/>
              <a:gd name="connsiteY0" fmla="*/ 1577007 h 1577007"/>
              <a:gd name="connsiteX1" fmla="*/ 1590683 w 3181366"/>
              <a:gd name="connsiteY1" fmla="*/ 0 h 1577007"/>
              <a:gd name="connsiteX2" fmla="*/ 0 w 3181366"/>
              <a:gd name="connsiteY2" fmla="*/ 1577007 h 157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1366" h="1577007">
                <a:moveTo>
                  <a:pt x="3181366" y="1577007"/>
                </a:moveTo>
                <a:lnTo>
                  <a:pt x="1590683" y="0"/>
                </a:lnTo>
                <a:lnTo>
                  <a:pt x="0" y="1577007"/>
                </a:lnTo>
                <a:close/>
              </a:path>
            </a:pathLst>
          </a:custGeom>
          <a:solidFill>
            <a:srgbClr val="A61E36"/>
          </a:solidFill>
          <a:ln>
            <a:noFill/>
          </a:ln>
          <a:effectLst>
            <a:outerShdw blurRad="165100" sx="115000" sy="115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3312450" y="2623200"/>
            <a:ext cx="6207645" cy="871764"/>
            <a:chOff x="2148797" y="3029714"/>
            <a:chExt cx="3747919" cy="526060"/>
          </a:xfrm>
        </p:grpSpPr>
        <p:sp>
          <p:nvSpPr>
            <p:cNvPr id="20" name="TextBox 76"/>
            <p:cNvSpPr txBox="1"/>
            <p:nvPr>
              <p:custDataLst>
                <p:tags r:id="rId2"/>
              </p:custDataLst>
            </p:nvPr>
          </p:nvSpPr>
          <p:spPr>
            <a:xfrm>
              <a:off x="2952221" y="3079477"/>
              <a:ext cx="2944495" cy="426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4000" dirty="0">
                  <a:latin typeface="+mj-lt"/>
                  <a:cs typeface="Times New Roman" panose="02020603050405020304" pitchFamily="18" charset="0"/>
                  <a:sym typeface="+mn-ea"/>
                </a:rPr>
                <a:t>SparkRDD</a:t>
              </a:r>
              <a:r>
                <a:rPr kumimoji="1" lang="zh-CN" altLang="en-US" sz="4000" dirty="0">
                  <a:latin typeface="+mj-lt"/>
                  <a:cs typeface="Times New Roman" panose="02020603050405020304" pitchFamily="18" charset="0"/>
                  <a:sym typeface="+mn-ea"/>
                </a:rPr>
                <a:t>任务优化</a:t>
              </a:r>
              <a:endParaRPr kumimoji="1" lang="en-US" altLang="zh-CN" sz="4000" dirty="0">
                <a:latin typeface="+mj-lt"/>
                <a:cs typeface="Times New Roman" panose="02020603050405020304" pitchFamily="18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48797" y="3029714"/>
              <a:ext cx="526059" cy="526060"/>
              <a:chOff x="6493849" y="1538921"/>
              <a:chExt cx="668616" cy="668616"/>
            </a:xfrm>
          </p:grpSpPr>
          <p:sp>
            <p:nvSpPr>
              <p:cNvPr id="23" name="圆角矩形 74"/>
              <p:cNvSpPr/>
              <p:nvPr>
                <p:custDataLst>
                  <p:tags r:id="rId3"/>
                </p:custDataLst>
              </p:nvPr>
            </p:nvSpPr>
            <p:spPr>
              <a:xfrm>
                <a:off x="6493849" y="1538921"/>
                <a:ext cx="668616" cy="668616"/>
              </a:xfrm>
              <a:prstGeom prst="roundRect">
                <a:avLst>
                  <a:gd name="adj" fmla="val 1849"/>
                </a:avLst>
              </a:prstGeom>
              <a:solidFill>
                <a:srgbClr val="BC223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643064" y="1649431"/>
                <a:ext cx="401775" cy="447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Regular" pitchFamily="34" charset="-122"/>
                    <a:ea typeface="思源黑体 CN Regular" pitchFamily="34" charset="-122"/>
                  </a:rPr>
                  <a:t>③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8690" y="219710"/>
            <a:ext cx="2066925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 flipV="1">
            <a:off x="-4218440" y="3829820"/>
            <a:ext cx="6858002" cy="3399520"/>
          </a:xfrm>
          <a:prstGeom prst="triangle">
            <a:avLst/>
          </a:prstGeom>
          <a:solidFill>
            <a:srgbClr val="A61E36"/>
          </a:solidFill>
          <a:ln>
            <a:noFill/>
          </a:ln>
          <a:effectLst>
            <a:outerShdw blurRad="203200" dist="38100" sx="108000" sy="108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5842737" flipV="1">
            <a:off x="-1948180" y="4191000"/>
            <a:ext cx="4067175" cy="6348730"/>
          </a:xfrm>
          <a:custGeom>
            <a:avLst/>
            <a:gdLst>
              <a:gd name="connsiteX0" fmla="*/ 2567882 w 2567882"/>
              <a:gd name="connsiteY0" fmla="*/ 2663360 h 4648754"/>
              <a:gd name="connsiteX1" fmla="*/ 0 w 2567882"/>
              <a:gd name="connsiteY1" fmla="*/ 0 h 4648754"/>
              <a:gd name="connsiteX2" fmla="*/ 0 w 2567882"/>
              <a:gd name="connsiteY2" fmla="*/ 4648754 h 4648754"/>
              <a:gd name="connsiteX3" fmla="*/ 508668 w 2567882"/>
              <a:gd name="connsiteY3" fmla="*/ 4648754 h 464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7882" h="4648754">
                <a:moveTo>
                  <a:pt x="2567882" y="2663360"/>
                </a:moveTo>
                <a:lnTo>
                  <a:pt x="0" y="0"/>
                </a:lnTo>
                <a:lnTo>
                  <a:pt x="0" y="4648754"/>
                </a:lnTo>
                <a:lnTo>
                  <a:pt x="508668" y="4648754"/>
                </a:lnTo>
                <a:close/>
              </a:path>
            </a:pathLst>
          </a:custGeom>
          <a:solidFill>
            <a:srgbClr val="A61E36"/>
          </a:solidFill>
          <a:ln>
            <a:noFill/>
          </a:ln>
          <a:effectLst>
            <a:outerShdw blurRad="165100" dist="38100" sx="114000" sy="114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7" name="任意多边形: 形状 46"/>
          <p:cNvSpPr/>
          <p:nvPr/>
        </p:nvSpPr>
        <p:spPr>
          <a:xfrm rot="18976625">
            <a:off x="9899650" y="-3059430"/>
            <a:ext cx="3416935" cy="6405880"/>
          </a:xfrm>
          <a:custGeom>
            <a:avLst/>
            <a:gdLst>
              <a:gd name="connsiteX0" fmla="*/ 0 w 2597924"/>
              <a:gd name="connsiteY0" fmla="*/ 4464750 h 4464750"/>
              <a:gd name="connsiteX1" fmla="*/ 0 w 2597924"/>
              <a:gd name="connsiteY1" fmla="*/ 0 h 4464750"/>
              <a:gd name="connsiteX2" fmla="*/ 2597924 w 2597924"/>
              <a:gd name="connsiteY2" fmla="*/ 2484620 h 4464750"/>
              <a:gd name="connsiteX3" fmla="*/ 704155 w 2597924"/>
              <a:gd name="connsiteY3" fmla="*/ 4464750 h 446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924" h="4464750">
                <a:moveTo>
                  <a:pt x="0" y="4464750"/>
                </a:moveTo>
                <a:lnTo>
                  <a:pt x="0" y="0"/>
                </a:lnTo>
                <a:lnTo>
                  <a:pt x="2597924" y="2484620"/>
                </a:lnTo>
                <a:lnTo>
                  <a:pt x="704155" y="4464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03200" dist="38100" sx="120000" sy="120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5400000" flipV="1">
            <a:off x="10252536" y="2039152"/>
            <a:ext cx="3181366" cy="1577007"/>
          </a:xfrm>
          <a:custGeom>
            <a:avLst/>
            <a:gdLst>
              <a:gd name="connsiteX0" fmla="*/ 3181366 w 3181366"/>
              <a:gd name="connsiteY0" fmla="*/ 1577007 h 1577007"/>
              <a:gd name="connsiteX1" fmla="*/ 1590683 w 3181366"/>
              <a:gd name="connsiteY1" fmla="*/ 0 h 1577007"/>
              <a:gd name="connsiteX2" fmla="*/ 0 w 3181366"/>
              <a:gd name="connsiteY2" fmla="*/ 1577007 h 157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1366" h="1577007">
                <a:moveTo>
                  <a:pt x="3181366" y="1577007"/>
                </a:moveTo>
                <a:lnTo>
                  <a:pt x="1590683" y="0"/>
                </a:lnTo>
                <a:lnTo>
                  <a:pt x="0" y="1577007"/>
                </a:lnTo>
                <a:close/>
              </a:path>
            </a:pathLst>
          </a:custGeom>
          <a:solidFill>
            <a:srgbClr val="A61E36"/>
          </a:solidFill>
          <a:ln>
            <a:noFill/>
          </a:ln>
          <a:effectLst>
            <a:outerShdw blurRad="165100" sx="115000" sy="115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4337878" y="1753442"/>
            <a:ext cx="3843019" cy="584775"/>
            <a:chOff x="2158437" y="2862565"/>
            <a:chExt cx="3843028" cy="584775"/>
          </a:xfrm>
        </p:grpSpPr>
        <p:sp>
          <p:nvSpPr>
            <p:cNvPr id="20" name="TextBox 76"/>
            <p:cNvSpPr txBox="1"/>
            <p:nvPr>
              <p:custDataLst>
                <p:tags r:id="rId2"/>
              </p:custDataLst>
            </p:nvPr>
          </p:nvSpPr>
          <p:spPr>
            <a:xfrm>
              <a:off x="3056970" y="2926700"/>
              <a:ext cx="2944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2400" dirty="0">
                  <a:latin typeface="+mj-lt"/>
                  <a:cs typeface="Times New Roman" panose="02020603050405020304" pitchFamily="18" charset="0"/>
                  <a:sym typeface="+mn-ea"/>
                </a:rPr>
                <a:t>实验简介</a:t>
              </a:r>
              <a:endParaRPr kumimoji="1" lang="en-US" altLang="zh-CN" sz="2400" dirty="0">
                <a:latin typeface="+mj-lt"/>
                <a:cs typeface="Times New Roman" panose="02020603050405020304" pitchFamily="18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58437" y="2862565"/>
              <a:ext cx="526059" cy="584775"/>
              <a:chOff x="6506102" y="1326476"/>
              <a:chExt cx="668616" cy="743242"/>
            </a:xfrm>
          </p:grpSpPr>
          <p:sp>
            <p:nvSpPr>
              <p:cNvPr id="23" name="圆角矩形 74"/>
              <p:cNvSpPr/>
              <p:nvPr>
                <p:custDataLst>
                  <p:tags r:id="rId3"/>
                </p:custDataLst>
              </p:nvPr>
            </p:nvSpPr>
            <p:spPr>
              <a:xfrm>
                <a:off x="6506102" y="1386723"/>
                <a:ext cx="668616" cy="668616"/>
              </a:xfrm>
              <a:prstGeom prst="roundRect">
                <a:avLst>
                  <a:gd name="adj" fmla="val 1849"/>
                </a:avLst>
              </a:prstGeom>
              <a:solidFill>
                <a:srgbClr val="BC223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639522" y="1326476"/>
                <a:ext cx="401775" cy="743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Regular" pitchFamily="34" charset="-122"/>
                    <a:ea typeface="思源黑体 CN Regular" pitchFamily="34" charset="-122"/>
                  </a:rPr>
                  <a:t>1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602740" y="934720"/>
            <a:ext cx="2042795" cy="4887595"/>
            <a:chOff x="3675290" y="3004529"/>
            <a:chExt cx="2042604" cy="1092909"/>
          </a:xfrm>
        </p:grpSpPr>
        <p:grpSp>
          <p:nvGrpSpPr>
            <p:cNvPr id="5" name="组合 4"/>
            <p:cNvGrpSpPr/>
            <p:nvPr/>
          </p:nvGrpSpPr>
          <p:grpSpPr>
            <a:xfrm>
              <a:off x="4040175" y="3314970"/>
              <a:ext cx="830503" cy="397008"/>
              <a:chOff x="4279268" y="3013479"/>
              <a:chExt cx="830503" cy="397008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4279268" y="3013479"/>
                <a:ext cx="466681" cy="39700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91B2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A91B2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 flipV="1">
                <a:off x="5019609" y="3089586"/>
                <a:ext cx="90162" cy="247207"/>
              </a:xfrm>
              <a:prstGeom prst="rect">
                <a:avLst/>
              </a:prstGeom>
              <a:solidFill>
                <a:srgbClr val="BC22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</p:grpSp>
        <p:sp>
          <p:nvSpPr>
            <p:cNvPr id="25" name="矩形: 圆角 24"/>
            <p:cNvSpPr/>
            <p:nvPr/>
          </p:nvSpPr>
          <p:spPr>
            <a:xfrm>
              <a:off x="3675290" y="3004529"/>
              <a:ext cx="2042604" cy="1092909"/>
            </a:xfrm>
            <a:prstGeom prst="roundRect">
              <a:avLst>
                <a:gd name="adj" fmla="val 0"/>
              </a:avLst>
            </a:prstGeom>
            <a:noFill/>
            <a:ln w="28575">
              <a:gradFill>
                <a:gsLst>
                  <a:gs pos="0">
                    <a:srgbClr val="A71B22"/>
                  </a:gs>
                  <a:gs pos="36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 pitchFamily="34" charset="-122"/>
                <a:ea typeface="思源黑体 CN Regular" pitchFamily="3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5"/>
            </p:custDataLst>
          </p:nvPr>
        </p:nvGrpSpPr>
        <p:grpSpPr>
          <a:xfrm>
            <a:off x="4337878" y="4221987"/>
            <a:ext cx="5733271" cy="584775"/>
            <a:chOff x="2158446" y="2862565"/>
            <a:chExt cx="5733271" cy="584775"/>
          </a:xfrm>
        </p:grpSpPr>
        <p:sp>
          <p:nvSpPr>
            <p:cNvPr id="33" name="TextBox 76"/>
            <p:cNvSpPr txBox="1"/>
            <p:nvPr>
              <p:custDataLst>
                <p:tags r:id="rId6"/>
              </p:custDataLst>
            </p:nvPr>
          </p:nvSpPr>
          <p:spPr>
            <a:xfrm>
              <a:off x="3056970" y="2942164"/>
              <a:ext cx="4834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1" lang="zh-CN" altLang="en-US" sz="2400" dirty="0">
                  <a:latin typeface="+mj-lt"/>
                  <a:cs typeface="Times New Roman" panose="02020603050405020304" pitchFamily="18" charset="0"/>
                </a:rPr>
                <a:t>结果分析</a:t>
              </a:r>
              <a:endParaRPr kumimoji="1" lang="zh-CN" alt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158446" y="2862565"/>
              <a:ext cx="526060" cy="584775"/>
              <a:chOff x="6506102" y="1326476"/>
              <a:chExt cx="668616" cy="743242"/>
            </a:xfrm>
          </p:grpSpPr>
          <p:sp>
            <p:nvSpPr>
              <p:cNvPr id="36" name="圆角矩形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6506102" y="1386723"/>
                <a:ext cx="668616" cy="668616"/>
              </a:xfrm>
              <a:prstGeom prst="roundRect">
                <a:avLst>
                  <a:gd name="adj" fmla="val 0"/>
                </a:avLst>
              </a:prstGeom>
              <a:solidFill>
                <a:srgbClr val="BC223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  <p:sp>
            <p:nvSpPr>
              <p:cNvPr id="37" name="文本框 36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639522" y="1326476"/>
                <a:ext cx="401775" cy="743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Regular" pitchFamily="34" charset="-122"/>
                    <a:ea typeface="思源黑体 CN Regular" pitchFamily="34" charset="-122"/>
                  </a:rPr>
                  <a:t>3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8690" y="219710"/>
            <a:ext cx="2066925" cy="819150"/>
          </a:xfrm>
          <a:prstGeom prst="rect">
            <a:avLst/>
          </a:prstGeom>
        </p:spPr>
      </p:pic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4337878" y="2966140"/>
            <a:ext cx="4124243" cy="584775"/>
            <a:chOff x="2158446" y="2862565"/>
            <a:chExt cx="4124243" cy="584775"/>
          </a:xfrm>
        </p:grpSpPr>
        <p:sp>
          <p:nvSpPr>
            <p:cNvPr id="9" name="TextBox 76"/>
            <p:cNvSpPr txBox="1"/>
            <p:nvPr>
              <p:custDataLst>
                <p:tags r:id="rId12"/>
              </p:custDataLst>
            </p:nvPr>
          </p:nvSpPr>
          <p:spPr>
            <a:xfrm>
              <a:off x="3056971" y="2926844"/>
              <a:ext cx="3225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dirty="0">
                  <a:latin typeface="+mj-lt"/>
                  <a:cs typeface="Times New Roman" panose="02020603050405020304" pitchFamily="18" charset="0"/>
                </a:rPr>
                <a:t>实验过程</a:t>
              </a:r>
              <a:endParaRPr kumimoji="1" lang="zh-CN" alt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158446" y="2862565"/>
              <a:ext cx="526060" cy="584775"/>
              <a:chOff x="6506102" y="1326476"/>
              <a:chExt cx="668616" cy="743242"/>
            </a:xfrm>
          </p:grpSpPr>
          <p:sp>
            <p:nvSpPr>
              <p:cNvPr id="11" name="圆角矩形 74"/>
              <p:cNvSpPr/>
              <p:nvPr>
                <p:custDataLst>
                  <p:tags r:id="rId13"/>
                </p:custDataLst>
              </p:nvPr>
            </p:nvSpPr>
            <p:spPr>
              <a:xfrm>
                <a:off x="6506102" y="1386723"/>
                <a:ext cx="668616" cy="668616"/>
              </a:xfrm>
              <a:prstGeom prst="roundRect">
                <a:avLst>
                  <a:gd name="adj" fmla="val 0"/>
                </a:avLst>
              </a:prstGeom>
              <a:solidFill>
                <a:srgbClr val="BC223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6639522" y="1326476"/>
                <a:ext cx="401775" cy="743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Regular" pitchFamily="34" charset="-122"/>
                    <a:ea typeface="思源黑体 CN Regular" pitchFamily="34" charset="-122"/>
                  </a:rPr>
                  <a:t>2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 advClick="0"/>
    </mc:Choice>
    <mc:Fallback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3637"/>
            <a:ext cx="9265024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调整算子</a:t>
            </a:r>
            <a:br>
              <a:rPr kumimoji="1" lang="en-US" altLang="zh-CN" dirty="0"/>
            </a:br>
            <a:endParaRPr kumimoji="1" lang="zh-CN" altLang="en-US" sz="18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740317"/>
            <a:ext cx="1101290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选用不同算子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reduceByKey</a:t>
            </a:r>
            <a:r>
              <a:rPr lang="en-US" altLang="zh-CN" sz="2000" dirty="0"/>
              <a:t>                                                         </a:t>
            </a:r>
            <a:r>
              <a:rPr lang="en-US" altLang="zh-CN" sz="2000" dirty="0" err="1"/>
              <a:t>aggregateByKey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01606"/>
            <a:ext cx="4896102" cy="21781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399" y="1677055"/>
            <a:ext cx="4883401" cy="219721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8200" y="4121063"/>
            <a:ext cx="104289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/>
              <a:t>foldByKey</a:t>
            </a:r>
            <a:r>
              <a:rPr lang="zh-CN" altLang="en-US" dirty="0"/>
              <a:t>                                                                  </a:t>
            </a:r>
            <a:r>
              <a:rPr lang="en-US" altLang="zh-CN" sz="1800" dirty="0" err="1"/>
              <a:t>combineByKey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4816"/>
            <a:ext cx="5073911" cy="20321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399" y="4584816"/>
            <a:ext cx="4883401" cy="21337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-1343025" y="5689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925" y="240030"/>
            <a:ext cx="9265024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调整算子</a:t>
            </a:r>
            <a:br>
              <a:rPr kumimoji="1" lang="en-US" altLang="zh-CN" dirty="0"/>
            </a:br>
            <a:endParaRPr kumimoji="1" lang="zh-CN" altLang="en-US" sz="18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901" y="1043624"/>
            <a:ext cx="1101290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不同算子的时间对比</a:t>
            </a:r>
            <a:endParaRPr lang="zh-CN" altLang="en-US" sz="2000" dirty="0"/>
          </a:p>
        </p:txBody>
      </p:sp>
      <p:pic>
        <p:nvPicPr>
          <p:cNvPr id="2" name="图片 1" descr="{0C0DD0A4-F815-46F5-9029-006D02422977}"/>
          <p:cNvPicPr>
            <a:picLocks noChangeAspect="1"/>
          </p:cNvPicPr>
          <p:nvPr/>
        </p:nvPicPr>
        <p:blipFill>
          <a:blip r:embed="rId1"/>
          <a:srcRect l="24820"/>
          <a:stretch>
            <a:fillRect/>
          </a:stretch>
        </p:blipFill>
        <p:spPr>
          <a:xfrm>
            <a:off x="415615" y="2150305"/>
            <a:ext cx="6506882" cy="12471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97" y="1740628"/>
            <a:ext cx="6365457" cy="3747139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261390" y="3747529"/>
            <a:ext cx="5399350" cy="210622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FoldByKey </a:t>
            </a:r>
            <a:r>
              <a:rPr lang="zh-CN" altLang="en-US"/>
              <a:t>：运行时间最长，约为 </a:t>
            </a:r>
            <a:r>
              <a:rPr lang="en-US" altLang="zh-CN"/>
              <a:t>2.6 </a:t>
            </a:r>
            <a:r>
              <a:rPr lang="zh-CN" altLang="en-US"/>
              <a:t>分钟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en-US" altLang="zh-CN"/>
              <a:t>ombineByKey </a:t>
            </a:r>
            <a:r>
              <a:rPr lang="zh-CN" altLang="en-US"/>
              <a:t>：时间约为 </a:t>
            </a:r>
            <a:r>
              <a:rPr lang="en-US" altLang="zh-CN"/>
              <a:t>2.1 </a:t>
            </a:r>
            <a:r>
              <a:rPr lang="zh-CN" altLang="en-US"/>
              <a:t>分钟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 </a:t>
            </a:r>
            <a:r>
              <a:rPr lang="en-US" altLang="zh-CN"/>
              <a:t>ReduceByKey </a:t>
            </a:r>
            <a:r>
              <a:rPr lang="zh-CN" altLang="en-US"/>
              <a:t>和 </a:t>
            </a:r>
            <a:r>
              <a:rPr lang="en-US" altLang="zh-CN"/>
              <a:t>AggregateByKey </a:t>
            </a:r>
            <a:r>
              <a:rPr lang="zh-CN" altLang="en-US"/>
              <a:t>算子的</a:t>
            </a:r>
            <a:r>
              <a:rPr lang="zh-CN" altLang="en-US">
                <a:solidFill>
                  <a:schemeClr val="tx1"/>
                </a:solidFill>
              </a:rPr>
              <a:t>运行</a:t>
            </a:r>
            <a:r>
              <a:rPr lang="zh-CN" altLang="en-US"/>
              <a:t>时间相近，约 </a:t>
            </a:r>
            <a:r>
              <a:rPr lang="en-US" altLang="zh-CN"/>
              <a:t>1.9 </a:t>
            </a:r>
            <a:r>
              <a:rPr lang="zh-CN" altLang="en-US"/>
              <a:t>分钟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65024" cy="1325563"/>
          </a:xfrm>
        </p:spPr>
        <p:txBody>
          <a:bodyPr>
            <a:normAutofit/>
          </a:bodyPr>
          <a:lstStyle/>
          <a:p>
            <a:pPr indent="0" algn="l" defTabSz="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solidFill>
                  <a:srgbClr val="A62B36"/>
                </a:solidFill>
                <a:latin typeface="+mn-lt"/>
                <a:ea typeface="+mn-ea"/>
                <a:cs typeface="+mn-cs"/>
              </a:rPr>
              <a:t>并行度</a:t>
            </a:r>
            <a:endParaRPr lang="zh-CN" altLang="en-US" dirty="0">
              <a:solidFill>
                <a:srgbClr val="A62B3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17" y="1334075"/>
            <a:ext cx="110129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/>
              <a:t>不同并行度的时间对比</a:t>
            </a:r>
            <a:endParaRPr lang="zh-CN" altLang="en-US" sz="2000" dirty="0"/>
          </a:p>
        </p:txBody>
      </p:sp>
      <p:pic>
        <p:nvPicPr>
          <p:cNvPr id="5" name="图片 4" descr="upload_post_object_v2_37504703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17" y="2090714"/>
            <a:ext cx="4457700" cy="2676525"/>
          </a:xfrm>
          <a:prstGeom prst="rect">
            <a:avLst/>
          </a:prstGeom>
        </p:spPr>
      </p:pic>
      <p:pic>
        <p:nvPicPr>
          <p:cNvPr id="6" name="图片 5" descr="upload_post_object_v2_35542013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165" y="1468671"/>
            <a:ext cx="6553200" cy="1419225"/>
          </a:xfrm>
          <a:prstGeom prst="rect">
            <a:avLst/>
          </a:prstGeom>
        </p:spPr>
      </p:pic>
      <p:pic>
        <p:nvPicPr>
          <p:cNvPr id="7" name="图片 6" descr="upload_post_object_v2_3987535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151" y="3342884"/>
            <a:ext cx="6296025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7060" y="240030"/>
            <a:ext cx="9265024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缓存</a:t>
            </a:r>
            <a:br>
              <a:rPr kumimoji="1" lang="en-US" altLang="zh-CN" dirty="0"/>
            </a:br>
            <a:endParaRPr kumimoji="1" lang="zh-CN" altLang="en-US" sz="18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7048" y="1063963"/>
            <a:ext cx="11012805" cy="2389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/>
              <a:t> persist() </a:t>
            </a:r>
            <a:r>
              <a:rPr lang="zh-CN" altLang="en-US" sz="2000" dirty="0"/>
              <a:t>方法缓存</a:t>
            </a:r>
            <a:r>
              <a:rPr lang="en-US" altLang="zh-CN" sz="2000" dirty="0"/>
              <a:t>customers</a:t>
            </a:r>
            <a:r>
              <a:rPr lang="zh-CN" altLang="en-US" sz="2000" dirty="0"/>
              <a:t>、</a:t>
            </a:r>
            <a:r>
              <a:rPr lang="en-US" altLang="zh-CN" sz="2000" dirty="0"/>
              <a:t>orders </a:t>
            </a:r>
            <a:r>
              <a:rPr lang="zh-CN" altLang="en-US" sz="2000" dirty="0"/>
              <a:t>、</a:t>
            </a:r>
            <a:r>
              <a:rPr lang="en-US" altLang="zh-CN" sz="2000" dirty="0"/>
              <a:t>lineitems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存储级别：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MEMORY_ONLY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MEMORY_AND_DISK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4" name="图片 3" descr="upload_post_object_v2_1903044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283" y="3036654"/>
            <a:ext cx="9849714" cy="3062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7060" y="240030"/>
            <a:ext cx="9265024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缓存</a:t>
            </a:r>
            <a:br>
              <a:rPr kumimoji="1" lang="en-US" altLang="zh-CN" dirty="0"/>
            </a:br>
            <a:endParaRPr kumimoji="1" lang="zh-CN" altLang="en-US" sz="18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upload_post_object_v2_30250615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147" y="3026180"/>
            <a:ext cx="6877671" cy="1577502"/>
          </a:xfrm>
          <a:prstGeom prst="rect">
            <a:avLst/>
          </a:prstGeom>
        </p:spPr>
      </p:pic>
      <p:pic>
        <p:nvPicPr>
          <p:cNvPr id="9" name="图片 8" descr="upload_post_object_v2_2547094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7" y="4514710"/>
            <a:ext cx="6851784" cy="1635893"/>
          </a:xfrm>
          <a:prstGeom prst="rect">
            <a:avLst/>
          </a:prstGeom>
        </p:spPr>
      </p:pic>
      <p:pic>
        <p:nvPicPr>
          <p:cNvPr id="10" name="图片 9" descr="upload_post_object_v2_2408986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7" y="1577831"/>
            <a:ext cx="6851766" cy="1588555"/>
          </a:xfrm>
          <a:prstGeom prst="rect">
            <a:avLst/>
          </a:prstGeom>
        </p:spPr>
      </p:pic>
      <p:pic>
        <p:nvPicPr>
          <p:cNvPr id="2" name="图片 1" descr="upload_post_object_v2_12466865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632" y="2304649"/>
            <a:ext cx="5590706" cy="3336837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607077" y="1061852"/>
            <a:ext cx="2723398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>
                <a:cs typeface="Arial" panose="020B0604020202020204" pitchFamily="34" charset="0"/>
              </a:rPr>
              <a:t>不同存储级别时间对比</a:t>
            </a:r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984712" y="6067598"/>
            <a:ext cx="502162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可以</a:t>
            </a:r>
            <a:r>
              <a:rPr lang="zh-CN" altLang="en-US">
                <a:cs typeface="Arial" panose="020B0604020202020204" pitchFamily="34" charset="0"/>
              </a:rPr>
              <a:t>看出，</a:t>
            </a:r>
            <a:r>
              <a:rPr lang="en-US" altLang="zh-CN">
                <a:cs typeface="Arial" panose="020B0604020202020204" pitchFamily="34" charset="0"/>
              </a:rPr>
              <a:t>Memory_AND_DISK</a:t>
            </a:r>
            <a:r>
              <a:rPr lang="zh-CN" altLang="en-US">
                <a:cs typeface="Arial" panose="020B0604020202020204" pitchFamily="34" charset="0"/>
              </a:rPr>
              <a:t>的运行时间最短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65024" cy="1325563"/>
          </a:xfrm>
        </p:spPr>
        <p:txBody>
          <a:bodyPr>
            <a:normAutofit/>
          </a:bodyPr>
          <a:lstStyle/>
          <a:p>
            <a:pPr indent="0" algn="l" defTabSz="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solidFill>
                  <a:srgbClr val="A62B36"/>
                </a:solidFill>
                <a:latin typeface="+mn-lt"/>
                <a:ea typeface="+mn-ea"/>
                <a:cs typeface="+mn-cs"/>
              </a:rPr>
              <a:t>Driver和</a:t>
            </a:r>
            <a:r>
              <a:rPr lang="en-US" altLang="zh-CN" dirty="0">
                <a:solidFill>
                  <a:srgbClr val="A62B36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zh-CN" altLang="en-US" dirty="0">
                <a:solidFill>
                  <a:srgbClr val="A62B36"/>
                </a:solidFill>
                <a:latin typeface="+mn-lt"/>
                <a:ea typeface="+mn-ea"/>
                <a:cs typeface="+mn-cs"/>
              </a:rPr>
              <a:t>参数配置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17" y="1334075"/>
            <a:ext cx="110129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/>
              <a:t>不同运行参数的时间对比</a:t>
            </a:r>
            <a:endParaRPr lang="zh-CN" altLang="en-US" sz="2000" dirty="0"/>
          </a:p>
        </p:txBody>
      </p:sp>
      <p:pic>
        <p:nvPicPr>
          <p:cNvPr id="2" name="图片 1" descr="upload_post_object_v2_27103120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267" y="2305026"/>
            <a:ext cx="6124575" cy="2247900"/>
          </a:xfrm>
          <a:prstGeom prst="rect">
            <a:avLst/>
          </a:prstGeom>
        </p:spPr>
      </p:pic>
      <p:pic>
        <p:nvPicPr>
          <p:cNvPr id="8" name="图片 7" descr="upload_post_object_v2_69436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164" y="2085951"/>
            <a:ext cx="4457700" cy="26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8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6385" y="2333625"/>
            <a:ext cx="60102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</a:rPr>
              <a:t>THANKS</a:t>
            </a:r>
            <a:endParaRPr lang="en-US" altLang="zh-CN" sz="96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 flipV="1">
            <a:off x="-4218440" y="3829820"/>
            <a:ext cx="6858002" cy="3399520"/>
          </a:xfrm>
          <a:prstGeom prst="triangle">
            <a:avLst/>
          </a:prstGeom>
          <a:solidFill>
            <a:srgbClr val="A61E36"/>
          </a:solidFill>
          <a:ln>
            <a:noFill/>
          </a:ln>
          <a:effectLst>
            <a:outerShdw blurRad="203200" dist="38100" sx="108000" sy="108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5842737" flipV="1">
            <a:off x="-1948180" y="4191000"/>
            <a:ext cx="4067175" cy="6348730"/>
          </a:xfrm>
          <a:custGeom>
            <a:avLst/>
            <a:gdLst>
              <a:gd name="connsiteX0" fmla="*/ 2567882 w 2567882"/>
              <a:gd name="connsiteY0" fmla="*/ 2663360 h 4648754"/>
              <a:gd name="connsiteX1" fmla="*/ 0 w 2567882"/>
              <a:gd name="connsiteY1" fmla="*/ 0 h 4648754"/>
              <a:gd name="connsiteX2" fmla="*/ 0 w 2567882"/>
              <a:gd name="connsiteY2" fmla="*/ 4648754 h 4648754"/>
              <a:gd name="connsiteX3" fmla="*/ 508668 w 2567882"/>
              <a:gd name="connsiteY3" fmla="*/ 4648754 h 464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7882" h="4648754">
                <a:moveTo>
                  <a:pt x="2567882" y="2663360"/>
                </a:moveTo>
                <a:lnTo>
                  <a:pt x="0" y="0"/>
                </a:lnTo>
                <a:lnTo>
                  <a:pt x="0" y="4648754"/>
                </a:lnTo>
                <a:lnTo>
                  <a:pt x="508668" y="4648754"/>
                </a:lnTo>
                <a:close/>
              </a:path>
            </a:pathLst>
          </a:custGeom>
          <a:solidFill>
            <a:srgbClr val="A61E36"/>
          </a:solidFill>
          <a:ln>
            <a:noFill/>
          </a:ln>
          <a:effectLst>
            <a:outerShdw blurRad="165100" dist="38100" sx="114000" sy="114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7" name="任意多边形: 形状 46"/>
          <p:cNvSpPr/>
          <p:nvPr/>
        </p:nvSpPr>
        <p:spPr>
          <a:xfrm rot="18976625">
            <a:off x="9899650" y="-3059430"/>
            <a:ext cx="3416935" cy="6405880"/>
          </a:xfrm>
          <a:custGeom>
            <a:avLst/>
            <a:gdLst>
              <a:gd name="connsiteX0" fmla="*/ 0 w 2597924"/>
              <a:gd name="connsiteY0" fmla="*/ 4464750 h 4464750"/>
              <a:gd name="connsiteX1" fmla="*/ 0 w 2597924"/>
              <a:gd name="connsiteY1" fmla="*/ 0 h 4464750"/>
              <a:gd name="connsiteX2" fmla="*/ 2597924 w 2597924"/>
              <a:gd name="connsiteY2" fmla="*/ 2484620 h 4464750"/>
              <a:gd name="connsiteX3" fmla="*/ 704155 w 2597924"/>
              <a:gd name="connsiteY3" fmla="*/ 4464750 h 446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924" h="4464750">
                <a:moveTo>
                  <a:pt x="0" y="4464750"/>
                </a:moveTo>
                <a:lnTo>
                  <a:pt x="0" y="0"/>
                </a:lnTo>
                <a:lnTo>
                  <a:pt x="2597924" y="2484620"/>
                </a:lnTo>
                <a:lnTo>
                  <a:pt x="704155" y="4464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03200" dist="38100" sx="120000" sy="120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5400000" flipV="1">
            <a:off x="10252536" y="2039152"/>
            <a:ext cx="3181366" cy="1577007"/>
          </a:xfrm>
          <a:custGeom>
            <a:avLst/>
            <a:gdLst>
              <a:gd name="connsiteX0" fmla="*/ 3181366 w 3181366"/>
              <a:gd name="connsiteY0" fmla="*/ 1577007 h 1577007"/>
              <a:gd name="connsiteX1" fmla="*/ 1590683 w 3181366"/>
              <a:gd name="connsiteY1" fmla="*/ 0 h 1577007"/>
              <a:gd name="connsiteX2" fmla="*/ 0 w 3181366"/>
              <a:gd name="connsiteY2" fmla="*/ 1577007 h 157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1366" h="1577007">
                <a:moveTo>
                  <a:pt x="3181366" y="1577007"/>
                </a:moveTo>
                <a:lnTo>
                  <a:pt x="1590683" y="0"/>
                </a:lnTo>
                <a:lnTo>
                  <a:pt x="0" y="1577007"/>
                </a:lnTo>
                <a:close/>
              </a:path>
            </a:pathLst>
          </a:custGeom>
          <a:solidFill>
            <a:srgbClr val="A61E36"/>
          </a:solidFill>
          <a:ln>
            <a:noFill/>
          </a:ln>
          <a:effectLst>
            <a:outerShdw blurRad="165100" sx="115000" sy="115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4158485" y="2812703"/>
            <a:ext cx="6243307" cy="1100833"/>
            <a:chOff x="2148774" y="2889984"/>
            <a:chExt cx="3769450" cy="664290"/>
          </a:xfrm>
        </p:grpSpPr>
        <p:sp>
          <p:nvSpPr>
            <p:cNvPr id="20" name="TextBox 76"/>
            <p:cNvSpPr txBox="1"/>
            <p:nvPr>
              <p:custDataLst>
                <p:tags r:id="rId2"/>
              </p:custDataLst>
            </p:nvPr>
          </p:nvSpPr>
          <p:spPr>
            <a:xfrm>
              <a:off x="2973729" y="2931226"/>
              <a:ext cx="2944495" cy="42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4000" dirty="0">
                  <a:latin typeface="+mj-lt"/>
                  <a:cs typeface="Times New Roman" panose="02020603050405020304" pitchFamily="18" charset="0"/>
                  <a:sym typeface="+mn-ea"/>
                </a:rPr>
                <a:t>实验简介</a:t>
              </a:r>
              <a:endParaRPr kumimoji="1" lang="en-US" altLang="zh-CN" sz="4000" dirty="0">
                <a:latin typeface="+mj-lt"/>
                <a:cs typeface="Times New Roman" panose="02020603050405020304" pitchFamily="18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48774" y="2889984"/>
              <a:ext cx="526059" cy="664290"/>
              <a:chOff x="6493820" y="1361324"/>
              <a:chExt cx="668616" cy="844304"/>
            </a:xfrm>
          </p:grpSpPr>
          <p:sp>
            <p:nvSpPr>
              <p:cNvPr id="23" name="圆角矩形 74"/>
              <p:cNvSpPr/>
              <p:nvPr>
                <p:custDataLst>
                  <p:tags r:id="rId3"/>
                </p:custDataLst>
              </p:nvPr>
            </p:nvSpPr>
            <p:spPr>
              <a:xfrm>
                <a:off x="6493820" y="1361324"/>
                <a:ext cx="668616" cy="668616"/>
              </a:xfrm>
              <a:prstGeom prst="roundRect">
                <a:avLst>
                  <a:gd name="adj" fmla="val 1849"/>
                </a:avLst>
              </a:prstGeom>
              <a:solidFill>
                <a:srgbClr val="BC223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639522" y="1462386"/>
                <a:ext cx="401775" cy="743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Regular" pitchFamily="34" charset="-122"/>
                    <a:ea typeface="思源黑体 CN Regular" pitchFamily="34" charset="-122"/>
                  </a:rPr>
                  <a:t>1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8690" y="219710"/>
            <a:ext cx="2066925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65024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实验背景</a:t>
            </a:r>
            <a:br>
              <a:rPr kumimoji="1" lang="en-US" altLang="zh-CN" dirty="0"/>
            </a:br>
            <a:endParaRPr kumimoji="1" lang="zh-CN" altLang="en-US" sz="18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1818669"/>
            <a:ext cx="11012905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zh-CN" altLang="en-US" sz="2000" dirty="0"/>
              <a:t>在大数据时代下，</a:t>
            </a:r>
            <a:r>
              <a:rPr lang="en-US" altLang="zh-CN" sz="2000" dirty="0"/>
              <a:t>Spark </a:t>
            </a:r>
            <a:r>
              <a:rPr lang="zh-CN" altLang="en-US" sz="2000" dirty="0"/>
              <a:t>作为一种分布式计算框架，能够通过将计算任务划分成多个子任务并行处理，提高数据处理速度和效率。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Spark SQL</a:t>
            </a:r>
            <a:r>
              <a:rPr lang="zh-CN" altLang="en-US" sz="2000" dirty="0"/>
              <a:t>是</a:t>
            </a:r>
            <a:r>
              <a:rPr lang="en-US" altLang="zh-CN" sz="2000" dirty="0"/>
              <a:t>Spark</a:t>
            </a:r>
            <a:r>
              <a:rPr lang="zh-CN" altLang="en-US" sz="2000" dirty="0"/>
              <a:t>用来处理结构化数据的一个模块，而</a:t>
            </a:r>
            <a:r>
              <a:rPr lang="en-US" altLang="zh-CN" sz="2000" dirty="0"/>
              <a:t>Spark RDD </a:t>
            </a:r>
            <a:r>
              <a:rPr lang="zh-CN" altLang="en-US" sz="2000" dirty="0"/>
              <a:t>（</a:t>
            </a:r>
            <a:r>
              <a:rPr lang="en-US" altLang="zh-CN" sz="2000" dirty="0"/>
              <a:t>Resilient Distributed Datasets </a:t>
            </a:r>
            <a:r>
              <a:rPr lang="zh-CN" altLang="en-US" sz="2000" dirty="0"/>
              <a:t>弹性分布式数据集）是 </a:t>
            </a:r>
            <a:r>
              <a:rPr lang="en-US" altLang="zh-CN" sz="2000" dirty="0"/>
              <a:t>Spark </a:t>
            </a:r>
            <a:r>
              <a:rPr lang="zh-CN" altLang="en-US" sz="2000" dirty="0"/>
              <a:t>的核心数据结构。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TPC-H </a:t>
            </a:r>
            <a:r>
              <a:rPr lang="zh-CN" altLang="en-US" sz="2000" dirty="0"/>
              <a:t>是一个广泛用于评估数据库系统性能的标准基准测试，其中包含了</a:t>
            </a:r>
            <a:r>
              <a:rPr lang="en-US" altLang="zh-CN" sz="2000" dirty="0"/>
              <a:t>22</a:t>
            </a:r>
            <a:r>
              <a:rPr lang="zh-CN" altLang="en-US" sz="2000" dirty="0"/>
              <a:t>个复杂的 </a:t>
            </a:r>
            <a:r>
              <a:rPr lang="en-US" altLang="zh-CN" sz="2000" dirty="0"/>
              <a:t>SQL </a:t>
            </a:r>
            <a:r>
              <a:rPr lang="zh-CN" altLang="en-US" sz="2000" dirty="0"/>
              <a:t>查询。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65024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实验目的与内容</a:t>
            </a:r>
            <a:br>
              <a:rPr kumimoji="1" lang="en-US" altLang="zh-CN" dirty="0"/>
            </a:br>
            <a:endParaRPr kumimoji="1" lang="zh-CN" altLang="en-US" sz="18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1818669"/>
            <a:ext cx="1101290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本实验旨在研究</a:t>
            </a:r>
            <a:r>
              <a:rPr lang="en-US" altLang="zh-CN" sz="2000" dirty="0"/>
              <a:t>Spark</a:t>
            </a:r>
            <a:r>
              <a:rPr lang="zh-CN" altLang="en-US" sz="2000" dirty="0"/>
              <a:t>和</a:t>
            </a:r>
            <a:r>
              <a:rPr lang="en-US" altLang="zh-CN" sz="2000" dirty="0"/>
              <a:t> Spark SQL </a:t>
            </a:r>
            <a:r>
              <a:rPr lang="zh-CN" altLang="en-US" sz="2000" dirty="0"/>
              <a:t>查询优化机制，探索</a:t>
            </a:r>
            <a:r>
              <a:rPr lang="en-US" altLang="zh-CN" sz="2000" dirty="0"/>
              <a:t> TPC-H</a:t>
            </a:r>
            <a:r>
              <a:rPr lang="zh-CN" altLang="en-US" sz="2000" dirty="0"/>
              <a:t>中复杂</a:t>
            </a:r>
            <a:r>
              <a:rPr lang="en-US" altLang="zh-CN" sz="2000" dirty="0"/>
              <a:t> SOL </a:t>
            </a:r>
            <a:r>
              <a:rPr lang="zh-CN" altLang="en-US" sz="2000" dirty="0"/>
              <a:t>查询优化方案：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基于 </a:t>
            </a:r>
            <a:r>
              <a:rPr lang="en-US" altLang="zh-CN" sz="2000" dirty="0"/>
              <a:t>Spark RDD </a:t>
            </a:r>
            <a:r>
              <a:rPr lang="zh-CN" altLang="en-US" sz="2000" dirty="0"/>
              <a:t>实现</a:t>
            </a:r>
            <a:r>
              <a:rPr lang="en-US" altLang="zh-CN" sz="2000" dirty="0"/>
              <a:t>TPC-H</a:t>
            </a:r>
            <a:r>
              <a:rPr lang="zh-CN" altLang="en-US" sz="2000" dirty="0"/>
              <a:t>中复杂</a:t>
            </a:r>
            <a:r>
              <a:rPr lang="en-US" altLang="zh-CN" sz="2000" dirty="0"/>
              <a:t>SQL</a:t>
            </a:r>
            <a:r>
              <a:rPr lang="zh-CN" altLang="en-US" sz="2000" dirty="0"/>
              <a:t>（以</a:t>
            </a:r>
            <a:r>
              <a:rPr lang="en-US" altLang="zh-CN" sz="2000" dirty="0"/>
              <a:t>Q3</a:t>
            </a:r>
            <a:r>
              <a:rPr lang="zh-CN" altLang="en-US" sz="2000" dirty="0"/>
              <a:t>为例）。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   </a:t>
            </a:r>
            <a:r>
              <a:rPr lang="zh-CN" altLang="en-US" sz="2000" dirty="0"/>
              <a:t>与单机环境和 </a:t>
            </a:r>
            <a:r>
              <a:rPr lang="en-US" altLang="zh-CN" sz="2000" dirty="0"/>
              <a:t>Spark SQL </a:t>
            </a:r>
            <a:r>
              <a:rPr lang="zh-CN" altLang="en-US" sz="2000" dirty="0"/>
              <a:t>进行性能对比。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3.   </a:t>
            </a:r>
            <a:r>
              <a:rPr lang="zh-CN" altLang="en-US" sz="2000" dirty="0"/>
              <a:t>优化</a:t>
            </a:r>
            <a:r>
              <a:rPr lang="en-US" altLang="zh-CN" sz="2000" dirty="0"/>
              <a:t>Spark RDD</a:t>
            </a:r>
            <a:r>
              <a:rPr lang="zh-CN" altLang="en-US" sz="2000" dirty="0"/>
              <a:t>任务的执行效率，分别从任务级别</a:t>
            </a:r>
            <a:r>
              <a:rPr lang="en-US" altLang="zh-CN" sz="2000" dirty="0"/>
              <a:t>——Reduce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aggregateByKey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foldByKey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combineByKey</a:t>
            </a:r>
            <a:r>
              <a:rPr lang="zh-CN" altLang="en-US" sz="2000" dirty="0"/>
              <a:t>算子；任务调参</a:t>
            </a:r>
            <a:r>
              <a:rPr lang="en-US" altLang="zh-CN" sz="2000" dirty="0"/>
              <a:t>——</a:t>
            </a:r>
            <a:r>
              <a:rPr lang="zh-CN" altLang="en-US" sz="2000" dirty="0"/>
              <a:t>并行度、缓存；运行参数</a:t>
            </a:r>
            <a:r>
              <a:rPr lang="en-US" altLang="zh-CN" sz="2000" dirty="0"/>
              <a:t>——driver </a:t>
            </a:r>
            <a:r>
              <a:rPr lang="zh-CN" altLang="en-US" sz="2000" dirty="0"/>
              <a:t>和</a:t>
            </a:r>
            <a:r>
              <a:rPr lang="en-US" altLang="zh-CN" sz="2000" dirty="0"/>
              <a:t>worker </a:t>
            </a:r>
            <a:r>
              <a:rPr lang="zh-CN" altLang="en-US" sz="2000" dirty="0"/>
              <a:t>参数配置，三个角度来展开。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65024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实验目的与内容</a:t>
            </a:r>
            <a:br>
              <a:rPr kumimoji="1" lang="en-US" altLang="zh-CN" dirty="0"/>
            </a:br>
            <a:endParaRPr kumimoji="1" lang="zh-CN" altLang="en-US" sz="18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1818669"/>
            <a:ext cx="11012905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本实验旨在比较</a:t>
            </a:r>
            <a:r>
              <a:rPr lang="en-US" altLang="zh-CN" sz="2000" dirty="0"/>
              <a:t>Spark SQL</a:t>
            </a:r>
            <a:r>
              <a:rPr lang="zh-CN" altLang="en-US" sz="2000" dirty="0"/>
              <a:t>和</a:t>
            </a:r>
            <a:r>
              <a:rPr lang="en-US" altLang="zh-CN" sz="2000" dirty="0"/>
              <a:t>Spark RDD</a:t>
            </a:r>
            <a:r>
              <a:rPr lang="zh-CN" altLang="en-US" sz="2000" dirty="0"/>
              <a:t>在复杂查询中的性能差异，对此展开进行了三部分实验：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基于 </a:t>
            </a:r>
            <a:r>
              <a:rPr lang="en-US" altLang="zh-CN" sz="2000" dirty="0"/>
              <a:t>Spark RDD </a:t>
            </a:r>
            <a:r>
              <a:rPr lang="zh-CN" altLang="en-US" sz="2000" dirty="0"/>
              <a:t>实现</a:t>
            </a:r>
            <a:r>
              <a:rPr lang="en-US" altLang="zh-CN" sz="2000" dirty="0"/>
              <a:t>TPC-H</a:t>
            </a:r>
            <a:r>
              <a:rPr lang="zh-CN" altLang="en-US" sz="2000" dirty="0"/>
              <a:t>中复杂</a:t>
            </a:r>
            <a:r>
              <a:rPr lang="en-US" altLang="zh-CN" sz="2000" dirty="0"/>
              <a:t>SQL</a:t>
            </a:r>
            <a:r>
              <a:rPr lang="zh-CN" altLang="en-US" sz="2000" dirty="0"/>
              <a:t>（以</a:t>
            </a:r>
            <a:r>
              <a:rPr lang="en-US" altLang="zh-CN" sz="2000" dirty="0"/>
              <a:t>Q3</a:t>
            </a:r>
            <a:r>
              <a:rPr lang="zh-CN" altLang="en-US" sz="2000" dirty="0"/>
              <a:t>为例）。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   </a:t>
            </a:r>
            <a:r>
              <a:rPr lang="zh-CN" altLang="en-US" sz="2000" dirty="0"/>
              <a:t>与单机环境和 </a:t>
            </a:r>
            <a:r>
              <a:rPr lang="en-US" altLang="zh-CN" sz="2000" dirty="0"/>
              <a:t>Spark SQL </a:t>
            </a:r>
            <a:r>
              <a:rPr lang="zh-CN" altLang="en-US" sz="2000" dirty="0"/>
              <a:t>进行性能对比。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3.   </a:t>
            </a:r>
            <a:r>
              <a:rPr lang="zh-CN" altLang="en-US" sz="2000" dirty="0"/>
              <a:t>优化</a:t>
            </a:r>
            <a:r>
              <a:rPr lang="en-US" altLang="zh-CN" sz="2000" dirty="0"/>
              <a:t>Spark RDD</a:t>
            </a:r>
            <a:r>
              <a:rPr lang="zh-CN" altLang="en-US" sz="2000" dirty="0"/>
              <a:t>任务的执行效率，分别从任务级别</a:t>
            </a:r>
            <a:r>
              <a:rPr lang="en-US" altLang="zh-CN" sz="2000" dirty="0"/>
              <a:t>——Reduce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aggregateByKey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foldByKey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combineByKey</a:t>
            </a:r>
            <a:r>
              <a:rPr lang="zh-CN" altLang="en-US" sz="2000" dirty="0"/>
              <a:t>算子；任务调参</a:t>
            </a:r>
            <a:r>
              <a:rPr lang="en-US" altLang="zh-CN" sz="2000" dirty="0"/>
              <a:t>——</a:t>
            </a:r>
            <a:r>
              <a:rPr lang="zh-CN" altLang="en-US" sz="2000" dirty="0"/>
              <a:t>并行度、广播、缓存；和运行参数</a:t>
            </a:r>
            <a:r>
              <a:rPr lang="en-US" altLang="zh-CN" sz="2000" dirty="0"/>
              <a:t>——driver </a:t>
            </a:r>
            <a:r>
              <a:rPr lang="zh-CN" altLang="en-US" sz="2000" dirty="0"/>
              <a:t>和</a:t>
            </a:r>
            <a:r>
              <a:rPr lang="en-US" altLang="zh-CN" sz="2000" dirty="0"/>
              <a:t>worker </a:t>
            </a:r>
            <a:r>
              <a:rPr lang="zh-CN" altLang="en-US" sz="2000" dirty="0"/>
              <a:t>参数配置的角度来展开。</a:t>
            </a:r>
            <a:endParaRPr lang="zh-CN" altLang="en-US" sz="2000" dirty="0"/>
          </a:p>
        </p:txBody>
      </p:sp>
      <p:pic>
        <p:nvPicPr>
          <p:cNvPr id="2" name="图片 1" descr="upload_post_object_v2_6482143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upload_post_object_v2_32776367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875"/>
            <a:ext cx="12192000" cy="352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178" y="375976"/>
            <a:ext cx="10515600" cy="1325563"/>
          </a:xfrm>
        </p:spPr>
        <p:txBody>
          <a:bodyPr/>
          <a:p>
            <a:r>
              <a:rPr lang="zh-CN" altLang="en-US"/>
              <a:t>数据规模</a:t>
            </a:r>
            <a:endParaRPr lang="zh-CN" altLang="en-US"/>
          </a:p>
        </p:txBody>
      </p:sp>
      <p:pic>
        <p:nvPicPr>
          <p:cNvPr id="4" name="图片 3" descr="upload_post_object_v2_34875206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19287"/>
            <a:ext cx="12192000" cy="301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 flipV="1">
            <a:off x="-4218440" y="3829820"/>
            <a:ext cx="6858002" cy="3399520"/>
          </a:xfrm>
          <a:prstGeom prst="triangle">
            <a:avLst/>
          </a:prstGeom>
          <a:solidFill>
            <a:srgbClr val="A61E36"/>
          </a:solidFill>
          <a:ln>
            <a:noFill/>
          </a:ln>
          <a:effectLst>
            <a:outerShdw blurRad="203200" dist="38100" sx="108000" sy="108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5842737" flipV="1">
            <a:off x="-1948180" y="4191000"/>
            <a:ext cx="4067175" cy="6348730"/>
          </a:xfrm>
          <a:custGeom>
            <a:avLst/>
            <a:gdLst>
              <a:gd name="connsiteX0" fmla="*/ 2567882 w 2567882"/>
              <a:gd name="connsiteY0" fmla="*/ 2663360 h 4648754"/>
              <a:gd name="connsiteX1" fmla="*/ 0 w 2567882"/>
              <a:gd name="connsiteY1" fmla="*/ 0 h 4648754"/>
              <a:gd name="connsiteX2" fmla="*/ 0 w 2567882"/>
              <a:gd name="connsiteY2" fmla="*/ 4648754 h 4648754"/>
              <a:gd name="connsiteX3" fmla="*/ 508668 w 2567882"/>
              <a:gd name="connsiteY3" fmla="*/ 4648754 h 464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7882" h="4648754">
                <a:moveTo>
                  <a:pt x="2567882" y="2663360"/>
                </a:moveTo>
                <a:lnTo>
                  <a:pt x="0" y="0"/>
                </a:lnTo>
                <a:lnTo>
                  <a:pt x="0" y="4648754"/>
                </a:lnTo>
                <a:lnTo>
                  <a:pt x="508668" y="4648754"/>
                </a:lnTo>
                <a:close/>
              </a:path>
            </a:pathLst>
          </a:custGeom>
          <a:solidFill>
            <a:srgbClr val="A61E36"/>
          </a:solidFill>
          <a:ln>
            <a:noFill/>
          </a:ln>
          <a:effectLst>
            <a:outerShdw blurRad="165100" dist="38100" sx="114000" sy="114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7" name="任意多边形: 形状 46"/>
          <p:cNvSpPr/>
          <p:nvPr/>
        </p:nvSpPr>
        <p:spPr>
          <a:xfrm rot="18976625">
            <a:off x="9899650" y="-3059430"/>
            <a:ext cx="3416935" cy="6405880"/>
          </a:xfrm>
          <a:custGeom>
            <a:avLst/>
            <a:gdLst>
              <a:gd name="connsiteX0" fmla="*/ 0 w 2597924"/>
              <a:gd name="connsiteY0" fmla="*/ 4464750 h 4464750"/>
              <a:gd name="connsiteX1" fmla="*/ 0 w 2597924"/>
              <a:gd name="connsiteY1" fmla="*/ 0 h 4464750"/>
              <a:gd name="connsiteX2" fmla="*/ 2597924 w 2597924"/>
              <a:gd name="connsiteY2" fmla="*/ 2484620 h 4464750"/>
              <a:gd name="connsiteX3" fmla="*/ 704155 w 2597924"/>
              <a:gd name="connsiteY3" fmla="*/ 4464750 h 446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924" h="4464750">
                <a:moveTo>
                  <a:pt x="0" y="4464750"/>
                </a:moveTo>
                <a:lnTo>
                  <a:pt x="0" y="0"/>
                </a:lnTo>
                <a:lnTo>
                  <a:pt x="2597924" y="2484620"/>
                </a:lnTo>
                <a:lnTo>
                  <a:pt x="704155" y="4464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03200" dist="38100" sx="120000" sy="120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5400000" flipV="1">
            <a:off x="10252536" y="2039152"/>
            <a:ext cx="3181366" cy="1577007"/>
          </a:xfrm>
          <a:custGeom>
            <a:avLst/>
            <a:gdLst>
              <a:gd name="connsiteX0" fmla="*/ 3181366 w 3181366"/>
              <a:gd name="connsiteY0" fmla="*/ 1577007 h 1577007"/>
              <a:gd name="connsiteX1" fmla="*/ 1590683 w 3181366"/>
              <a:gd name="connsiteY1" fmla="*/ 0 h 1577007"/>
              <a:gd name="connsiteX2" fmla="*/ 0 w 3181366"/>
              <a:gd name="connsiteY2" fmla="*/ 1577007 h 157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1366" h="1577007">
                <a:moveTo>
                  <a:pt x="3181366" y="1577007"/>
                </a:moveTo>
                <a:lnTo>
                  <a:pt x="1590683" y="0"/>
                </a:lnTo>
                <a:lnTo>
                  <a:pt x="0" y="1577007"/>
                </a:lnTo>
                <a:close/>
              </a:path>
            </a:pathLst>
          </a:custGeom>
          <a:solidFill>
            <a:srgbClr val="A61E36"/>
          </a:solidFill>
          <a:ln>
            <a:noFill/>
          </a:ln>
          <a:effectLst>
            <a:outerShdw blurRad="165100" sx="115000" sy="115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4158485" y="2812701"/>
            <a:ext cx="6243307" cy="871764"/>
            <a:chOff x="2148774" y="2889983"/>
            <a:chExt cx="3769450" cy="526060"/>
          </a:xfrm>
        </p:grpSpPr>
        <p:sp>
          <p:nvSpPr>
            <p:cNvPr id="20" name="TextBox 76"/>
            <p:cNvSpPr txBox="1"/>
            <p:nvPr>
              <p:custDataLst>
                <p:tags r:id="rId2"/>
              </p:custDataLst>
            </p:nvPr>
          </p:nvSpPr>
          <p:spPr>
            <a:xfrm>
              <a:off x="2973729" y="2931226"/>
              <a:ext cx="2944495" cy="42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4000" dirty="0">
                  <a:latin typeface="+mj-lt"/>
                  <a:cs typeface="Times New Roman" panose="02020603050405020304" pitchFamily="18" charset="0"/>
                  <a:sym typeface="+mn-ea"/>
                </a:rPr>
                <a:t>实验过程</a:t>
              </a:r>
              <a:endParaRPr kumimoji="1" lang="en-US" altLang="zh-CN" sz="4000" dirty="0">
                <a:latin typeface="+mj-lt"/>
                <a:cs typeface="Times New Roman" panose="02020603050405020304" pitchFamily="18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48774" y="2889983"/>
              <a:ext cx="526059" cy="526060"/>
              <a:chOff x="6493820" y="1361324"/>
              <a:chExt cx="668616" cy="668616"/>
            </a:xfrm>
          </p:grpSpPr>
          <p:sp>
            <p:nvSpPr>
              <p:cNvPr id="23" name="圆角矩形 74"/>
              <p:cNvSpPr/>
              <p:nvPr>
                <p:custDataLst>
                  <p:tags r:id="rId3"/>
                </p:custDataLst>
              </p:nvPr>
            </p:nvSpPr>
            <p:spPr>
              <a:xfrm>
                <a:off x="6493820" y="1361324"/>
                <a:ext cx="668616" cy="668616"/>
              </a:xfrm>
              <a:prstGeom prst="roundRect">
                <a:avLst>
                  <a:gd name="adj" fmla="val 1849"/>
                </a:avLst>
              </a:prstGeom>
              <a:solidFill>
                <a:srgbClr val="BC223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639522" y="1462386"/>
                <a:ext cx="401775" cy="44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dirty="0">
                    <a:solidFill>
                      <a:prstClr val="white"/>
                    </a:solidFill>
                    <a:latin typeface="思源黑体 CN Regular" pitchFamily="34" charset="-122"/>
                    <a:ea typeface="思源黑体 CN Regular" pitchFamily="34" charset="-122"/>
                  </a:rPr>
                  <a:t>2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8690" y="219710"/>
            <a:ext cx="2066925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 flipV="1">
            <a:off x="-4218440" y="3829820"/>
            <a:ext cx="6858002" cy="3399520"/>
          </a:xfrm>
          <a:prstGeom prst="triangle">
            <a:avLst/>
          </a:prstGeom>
          <a:solidFill>
            <a:srgbClr val="A61E36"/>
          </a:solidFill>
          <a:ln>
            <a:noFill/>
          </a:ln>
          <a:effectLst>
            <a:outerShdw blurRad="203200" dist="38100" sx="108000" sy="108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5842737" flipV="1">
            <a:off x="-1948180" y="4191000"/>
            <a:ext cx="4067175" cy="6348730"/>
          </a:xfrm>
          <a:custGeom>
            <a:avLst/>
            <a:gdLst>
              <a:gd name="connsiteX0" fmla="*/ 2567882 w 2567882"/>
              <a:gd name="connsiteY0" fmla="*/ 2663360 h 4648754"/>
              <a:gd name="connsiteX1" fmla="*/ 0 w 2567882"/>
              <a:gd name="connsiteY1" fmla="*/ 0 h 4648754"/>
              <a:gd name="connsiteX2" fmla="*/ 0 w 2567882"/>
              <a:gd name="connsiteY2" fmla="*/ 4648754 h 4648754"/>
              <a:gd name="connsiteX3" fmla="*/ 508668 w 2567882"/>
              <a:gd name="connsiteY3" fmla="*/ 4648754 h 464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7882" h="4648754">
                <a:moveTo>
                  <a:pt x="2567882" y="2663360"/>
                </a:moveTo>
                <a:lnTo>
                  <a:pt x="0" y="0"/>
                </a:lnTo>
                <a:lnTo>
                  <a:pt x="0" y="4648754"/>
                </a:lnTo>
                <a:lnTo>
                  <a:pt x="508668" y="4648754"/>
                </a:lnTo>
                <a:close/>
              </a:path>
            </a:pathLst>
          </a:custGeom>
          <a:solidFill>
            <a:srgbClr val="A61E36"/>
          </a:solidFill>
          <a:ln>
            <a:noFill/>
          </a:ln>
          <a:effectLst>
            <a:outerShdw blurRad="165100" dist="38100" sx="114000" sy="114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7" name="任意多边形: 形状 46"/>
          <p:cNvSpPr/>
          <p:nvPr/>
        </p:nvSpPr>
        <p:spPr>
          <a:xfrm rot="18976625">
            <a:off x="9899650" y="-3059430"/>
            <a:ext cx="3416935" cy="6405880"/>
          </a:xfrm>
          <a:custGeom>
            <a:avLst/>
            <a:gdLst>
              <a:gd name="connsiteX0" fmla="*/ 0 w 2597924"/>
              <a:gd name="connsiteY0" fmla="*/ 4464750 h 4464750"/>
              <a:gd name="connsiteX1" fmla="*/ 0 w 2597924"/>
              <a:gd name="connsiteY1" fmla="*/ 0 h 4464750"/>
              <a:gd name="connsiteX2" fmla="*/ 2597924 w 2597924"/>
              <a:gd name="connsiteY2" fmla="*/ 2484620 h 4464750"/>
              <a:gd name="connsiteX3" fmla="*/ 704155 w 2597924"/>
              <a:gd name="connsiteY3" fmla="*/ 4464750 h 446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924" h="4464750">
                <a:moveTo>
                  <a:pt x="0" y="4464750"/>
                </a:moveTo>
                <a:lnTo>
                  <a:pt x="0" y="0"/>
                </a:lnTo>
                <a:lnTo>
                  <a:pt x="2597924" y="2484620"/>
                </a:lnTo>
                <a:lnTo>
                  <a:pt x="704155" y="4464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03200" dist="38100" sx="120000" sy="120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5400000" flipV="1">
            <a:off x="10252536" y="2039152"/>
            <a:ext cx="3181366" cy="1577007"/>
          </a:xfrm>
          <a:custGeom>
            <a:avLst/>
            <a:gdLst>
              <a:gd name="connsiteX0" fmla="*/ 3181366 w 3181366"/>
              <a:gd name="connsiteY0" fmla="*/ 1577007 h 1577007"/>
              <a:gd name="connsiteX1" fmla="*/ 1590683 w 3181366"/>
              <a:gd name="connsiteY1" fmla="*/ 0 h 1577007"/>
              <a:gd name="connsiteX2" fmla="*/ 0 w 3181366"/>
              <a:gd name="connsiteY2" fmla="*/ 1577007 h 157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1366" h="1577007">
                <a:moveTo>
                  <a:pt x="3181366" y="1577007"/>
                </a:moveTo>
                <a:lnTo>
                  <a:pt x="1590683" y="0"/>
                </a:lnTo>
                <a:lnTo>
                  <a:pt x="0" y="1577007"/>
                </a:lnTo>
                <a:close/>
              </a:path>
            </a:pathLst>
          </a:custGeom>
          <a:solidFill>
            <a:srgbClr val="A61E36"/>
          </a:solidFill>
          <a:ln>
            <a:noFill/>
          </a:ln>
          <a:effectLst>
            <a:outerShdw blurRad="165100" sx="115000" sy="115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3312450" y="2459990"/>
            <a:ext cx="6243269" cy="1938020"/>
            <a:chOff x="2148797" y="2931226"/>
            <a:chExt cx="3769427" cy="1169485"/>
          </a:xfrm>
        </p:grpSpPr>
        <p:sp>
          <p:nvSpPr>
            <p:cNvPr id="20" name="TextBox 76"/>
            <p:cNvSpPr txBox="1"/>
            <p:nvPr>
              <p:custDataLst>
                <p:tags r:id="rId2"/>
              </p:custDataLst>
            </p:nvPr>
          </p:nvSpPr>
          <p:spPr>
            <a:xfrm>
              <a:off x="2973729" y="2931226"/>
              <a:ext cx="2944495" cy="1169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4000" dirty="0">
                  <a:latin typeface="+mj-lt"/>
                  <a:cs typeface="Times New Roman" panose="02020603050405020304" pitchFamily="18" charset="0"/>
                  <a:sym typeface="+mn-ea"/>
                </a:rPr>
                <a:t>基于</a:t>
              </a:r>
              <a:r>
                <a:rPr kumimoji="1" lang="en-US" altLang="zh-CN" sz="4000" dirty="0">
                  <a:latin typeface="+mj-lt"/>
                  <a:cs typeface="Times New Roman" panose="02020603050405020304" pitchFamily="18" charset="0"/>
                  <a:sym typeface="+mn-ea"/>
                </a:rPr>
                <a:t> SparkRDD </a:t>
              </a:r>
              <a:r>
                <a:rPr kumimoji="1" lang="zh-CN" altLang="en-US" sz="4000" dirty="0">
                  <a:latin typeface="+mj-lt"/>
                  <a:cs typeface="Times New Roman" panose="02020603050405020304" pitchFamily="18" charset="0"/>
                  <a:sym typeface="+mn-ea"/>
                </a:rPr>
                <a:t>实现</a:t>
              </a:r>
              <a:r>
                <a:rPr kumimoji="1" lang="en-US" altLang="zh-CN" sz="4000" dirty="0">
                  <a:latin typeface="+mj-lt"/>
                  <a:cs typeface="Times New Roman" panose="02020603050405020304" pitchFamily="18" charset="0"/>
                  <a:sym typeface="+mn-ea"/>
                </a:rPr>
                <a:t>TPC-H</a:t>
              </a:r>
              <a:r>
                <a:rPr kumimoji="1" lang="zh-CN" altLang="en-US" sz="4000" dirty="0">
                  <a:latin typeface="+mj-lt"/>
                  <a:cs typeface="Times New Roman" panose="02020603050405020304" pitchFamily="18" charset="0"/>
                  <a:sym typeface="+mn-ea"/>
                </a:rPr>
                <a:t>中复杂</a:t>
              </a:r>
              <a:r>
                <a:rPr kumimoji="1" lang="en-US" altLang="zh-CN" sz="4000" dirty="0">
                  <a:latin typeface="+mj-lt"/>
                  <a:cs typeface="Times New Roman" panose="02020603050405020304" pitchFamily="18" charset="0"/>
                  <a:sym typeface="+mn-ea"/>
                </a:rPr>
                <a:t>SQL</a:t>
              </a:r>
              <a:endParaRPr kumimoji="1" lang="en-US" altLang="zh-CN" sz="4000" dirty="0">
                <a:latin typeface="+mj-lt"/>
                <a:cs typeface="Times New Roman" panose="02020603050405020304" pitchFamily="18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48797" y="3029714"/>
              <a:ext cx="526059" cy="526060"/>
              <a:chOff x="6493849" y="1538921"/>
              <a:chExt cx="668616" cy="668616"/>
            </a:xfrm>
          </p:grpSpPr>
          <p:sp>
            <p:nvSpPr>
              <p:cNvPr id="23" name="圆角矩形 74"/>
              <p:cNvSpPr/>
              <p:nvPr>
                <p:custDataLst>
                  <p:tags r:id="rId3"/>
                </p:custDataLst>
              </p:nvPr>
            </p:nvSpPr>
            <p:spPr>
              <a:xfrm>
                <a:off x="6493849" y="1538921"/>
                <a:ext cx="668616" cy="668616"/>
              </a:xfrm>
              <a:prstGeom prst="roundRect">
                <a:avLst>
                  <a:gd name="adj" fmla="val 1849"/>
                </a:avLst>
              </a:prstGeom>
              <a:solidFill>
                <a:srgbClr val="BC223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643064" y="1649431"/>
                <a:ext cx="401775" cy="447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Regular" pitchFamily="34" charset="-122"/>
                    <a:ea typeface="思源黑体 CN Regular" pitchFamily="34" charset="-122"/>
                  </a:rPr>
                  <a:t>①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 pitchFamily="34" charset="-122"/>
                  <a:ea typeface="思源黑体 CN Regular" pitchFamily="34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8690" y="219710"/>
            <a:ext cx="2066925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 advClick="0"/>
    </mc:Choice>
    <mc:Fallback>
      <p:transition spd="slow" advClick="0"/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10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11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12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13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14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15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16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17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2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20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21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22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25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26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27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3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30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31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32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35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36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37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38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5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6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7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8.xml><?xml version="1.0" encoding="utf-8"?>
<p:tagLst xmlns:p="http://schemas.openxmlformats.org/presentationml/2006/main">
  <p:tag name="KSO_WM_DIAGRAM_VIRTUALLY_FRAME" val="{&quot;height&quot;:402.0644881889763,&quot;left&quot;:307.1340944881889,&quot;top&quot;:88.5951968503937,&quot;width&quot;:532.5638582677166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1689</Words>
  <Application>WPS Office WWO_wpscloud_20241220194352-2b83fcf251</Application>
  <PresentationFormat>宽屏</PresentationFormat>
  <Paragraphs>152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Kingsoft Confetti</vt:lpstr>
      <vt:lpstr>微软雅黑</vt:lpstr>
      <vt:lpstr>汉仪旗黑KW 55S</vt:lpstr>
      <vt:lpstr>思源黑体 CN Regular</vt:lpstr>
      <vt:lpstr>Times New Roman</vt:lpstr>
      <vt:lpstr>汉仪书宋二KW</vt:lpstr>
      <vt:lpstr>Office 主题​​</vt:lpstr>
      <vt:lpstr>PowerPoint 演示文稿</vt:lpstr>
      <vt:lpstr>PowerPoint 演示文稿</vt:lpstr>
      <vt:lpstr>PowerPoint 演示文稿</vt:lpstr>
      <vt:lpstr>实验背景 </vt:lpstr>
      <vt:lpstr>实验目的与内容 </vt:lpstr>
      <vt:lpstr>实验目的与内容 </vt:lpstr>
      <vt:lpstr>数据规模</vt:lpstr>
      <vt:lpstr>PowerPoint 演示文稿</vt:lpstr>
      <vt:lpstr>PowerPoint 演示文稿</vt:lpstr>
      <vt:lpstr>基于 Spark RDD 实现TPC-H中复杂SQL </vt:lpstr>
      <vt:lpstr>TPC-H中Q3的逻辑计算模型RDD Lineage</vt:lpstr>
      <vt:lpstr>PowerPoint 演示文稿</vt:lpstr>
      <vt:lpstr> 基础数据  </vt:lpstr>
      <vt:lpstr> 基础数据  </vt:lpstr>
      <vt:lpstr> 执行时间  </vt:lpstr>
      <vt:lpstr>资源利用——内存使用</vt:lpstr>
      <vt:lpstr>资源利用——I/O操作</vt:lpstr>
      <vt:lpstr>策略与优化</vt:lpstr>
      <vt:lpstr>PowerPoint 演示文稿</vt:lpstr>
      <vt:lpstr>调整算子 </vt:lpstr>
      <vt:lpstr>调整算子 </vt:lpstr>
      <vt:lpstr>并行度</vt:lpstr>
      <vt:lpstr>缓存 </vt:lpstr>
      <vt:lpstr>缓存 </vt:lpstr>
      <vt:lpstr>Driver和Worker参数配置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联邦学习框架调研</dc:title>
  <dc:creator>刘 冬煜</dc:creator>
  <cp:lastModifiedBy>勿。・凉</cp:lastModifiedBy>
  <dcterms:created xsi:type="dcterms:W3CDTF">2024-12-24T03:57:11Z</dcterms:created>
  <dcterms:modified xsi:type="dcterms:W3CDTF">2024-12-24T03:57:11Z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8FC31D0744BD4871826BB4C61F79D26E_12</vt:lpwstr>
  </property>
  <property fmtid="{D5CDD505-2E9C-101B-9397-08002B2CF9AE}" pid="3" name="KSOProductBuildVer">
    <vt:lpwstr>2052-12.9.0.19779</vt:lpwstr>
  </property>
</Properties>
</file>