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7315200" cy="9601200"/>
  <p:embeddedFontLst>
    <p:embeddedFont>
      <p:font typeface="Bodoni"/>
      <p:regular r:id="rId14"/>
      <p:bold r:id="rId15"/>
      <p:italic r:id="rId16"/>
      <p:boldItalic r:id="rId17"/>
    </p:embeddedFont>
    <p:embeddedFont>
      <p:font typeface="Ras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fuLbmTeNuc4kYcYGUQu8mz0c/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sa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Rasa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Bodoni-bold.fntdata"/><Relationship Id="rId14" Type="http://schemas.openxmlformats.org/officeDocument/2006/relationships/font" Target="fonts/Bodoni-regular.fntdata"/><Relationship Id="rId17" Type="http://schemas.openxmlformats.org/officeDocument/2006/relationships/font" Target="fonts/Bodoni-boldItalic.fntdata"/><Relationship Id="rId16" Type="http://schemas.openxmlformats.org/officeDocument/2006/relationships/font" Target="fonts/Bodoni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asa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s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843" y="0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843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731853" y="4560570"/>
            <a:ext cx="5851496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4143843" y="9119496"/>
            <a:ext cx="3169699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title"/>
          </p:nvPr>
        </p:nvSpPr>
        <p:spPr>
          <a:xfrm>
            <a:off x="457200" y="25146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body"/>
          </p:nvPr>
        </p:nvSpPr>
        <p:spPr>
          <a:xfrm>
            <a:off x="4648200" y="5029200"/>
            <a:ext cx="4495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/>
          <p:nvPr>
            <p:ph type="title"/>
          </p:nvPr>
        </p:nvSpPr>
        <p:spPr>
          <a:xfrm>
            <a:off x="457200" y="25146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" type="body"/>
          </p:nvPr>
        </p:nvSpPr>
        <p:spPr>
          <a:xfrm rot="5400000">
            <a:off x="5981700" y="3695700"/>
            <a:ext cx="1828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 rot="5400000">
            <a:off x="5886450" y="3600450"/>
            <a:ext cx="43434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" type="body"/>
          </p:nvPr>
        </p:nvSpPr>
        <p:spPr>
          <a:xfrm rot="5400000">
            <a:off x="1466850" y="1504950"/>
            <a:ext cx="43434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1676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ctrTitle"/>
          </p:nvPr>
        </p:nvSpPr>
        <p:spPr>
          <a:xfrm>
            <a:off x="381000" y="5083175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676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2954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648200" y="1295400"/>
            <a:ext cx="4038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6" name="Google Shape;66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67" name="Google Shape;67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68" name="Google Shape;68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676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Trebuchet MS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1676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" type="body"/>
          </p:nvPr>
        </p:nvSpPr>
        <p:spPr>
          <a:xfrm rot="5400000">
            <a:off x="1981200" y="-228600"/>
            <a:ext cx="5181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 rot="5400000">
            <a:off x="4819650" y="2152650"/>
            <a:ext cx="64770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 rot="5400000">
            <a:off x="400050" y="57150"/>
            <a:ext cx="64770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rebuchet MS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/>
          <p:nvPr>
            <p:ph type="title"/>
          </p:nvPr>
        </p:nvSpPr>
        <p:spPr>
          <a:xfrm>
            <a:off x="457200" y="25146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" type="body"/>
          </p:nvPr>
        </p:nvSpPr>
        <p:spPr>
          <a:xfrm>
            <a:off x="4648200" y="5029200"/>
            <a:ext cx="21717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4" name="Google Shape;24;p24"/>
          <p:cNvSpPr txBox="1"/>
          <p:nvPr>
            <p:ph idx="2" type="body"/>
          </p:nvPr>
        </p:nvSpPr>
        <p:spPr>
          <a:xfrm>
            <a:off x="6972300" y="5029200"/>
            <a:ext cx="21717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28" name="Google Shape;28;p2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9" name="Google Shape;29;p2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rebuchet MS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0" name="Google Shape;30;p2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457200" y="25146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64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l">
              <a:spcBef>
                <a:spcPts val="56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l">
              <a:spcBef>
                <a:spcPts val="48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37" name="Google Shape;37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rebuchet M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Trebuchet MS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5146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4648200" y="5029200"/>
            <a:ext cx="4495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1676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"/>
          <p:cNvGrpSpPr/>
          <p:nvPr/>
        </p:nvGrpSpPr>
        <p:grpSpPr>
          <a:xfrm>
            <a:off x="0" y="6400800"/>
            <a:ext cx="4159250" cy="457200"/>
            <a:chOff x="0" y="4033"/>
            <a:chExt cx="2620" cy="288"/>
          </a:xfrm>
        </p:grpSpPr>
        <p:sp>
          <p:nvSpPr>
            <p:cNvPr id="92" name="Google Shape;92;p1"/>
            <p:cNvSpPr txBox="1"/>
            <p:nvPr/>
          </p:nvSpPr>
          <p:spPr>
            <a:xfrm>
              <a:off x="0" y="4033"/>
              <a:ext cx="262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FF9933"/>
                  </a:solidFill>
                  <a:latin typeface="Rasa"/>
                  <a:ea typeface="Rasa"/>
                  <a:cs typeface="Rasa"/>
                  <a:sym typeface="Rasa"/>
                </a:rPr>
                <a:t>w w w   w i z v i s i o n   c o m</a:t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606" y="4148"/>
              <a:ext cx="96" cy="96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968" y="4151"/>
              <a:ext cx="96" cy="96"/>
            </a:xfrm>
            <a:prstGeom prst="ellipse">
              <a:avLst/>
            </a:prstGeom>
            <a:solidFill>
              <a:srgbClr val="FF99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"/>
          <p:cNvSpPr txBox="1"/>
          <p:nvPr>
            <p:ph type="title"/>
          </p:nvPr>
        </p:nvSpPr>
        <p:spPr>
          <a:xfrm>
            <a:off x="457200" y="1752600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Asset Owner Platform with AI project</a:t>
            </a:r>
            <a:br>
              <a:rPr lang="en-US"/>
            </a:br>
            <a:br>
              <a:rPr lang="en-US"/>
            </a:br>
            <a:br>
              <a:rPr lang="en-US"/>
            </a:br>
            <a:endParaRPr b="0" i="1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>
            <p:ph type="title"/>
          </p:nvPr>
        </p:nvSpPr>
        <p:spPr>
          <a:xfrm>
            <a:off x="1676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868CF"/>
                </a:solidFill>
              </a:rPr>
              <a:t>Agenda</a:t>
            </a:r>
            <a:endParaRPr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228600" y="1219200"/>
            <a:ext cx="8915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doni"/>
              <a:buChar char="•"/>
            </a:pPr>
            <a:r>
              <a:rPr lang="en-US" sz="4000">
                <a:latin typeface="Bodoni"/>
                <a:ea typeface="Bodoni"/>
                <a:cs typeface="Bodoni"/>
                <a:sym typeface="Bodoni"/>
              </a:rPr>
              <a:t>Introduction to the Project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doni"/>
              <a:buChar char="•"/>
            </a:pPr>
            <a:r>
              <a:rPr lang="en-US" sz="4000">
                <a:latin typeface="Bodoni"/>
                <a:ea typeface="Bodoni"/>
                <a:cs typeface="Bodoni"/>
                <a:sym typeface="Bodoni"/>
              </a:rPr>
              <a:t>Objectives and Key Features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doni"/>
              <a:buChar char="•"/>
            </a:pPr>
            <a:r>
              <a:rPr lang="en-US" sz="4000">
                <a:latin typeface="Bodoni"/>
                <a:ea typeface="Bodoni"/>
                <a:cs typeface="Bodoni"/>
                <a:sym typeface="Bodoni"/>
              </a:rPr>
              <a:t>High-Level Architecture Overview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doni"/>
              <a:buChar char="•"/>
            </a:pPr>
            <a:r>
              <a:rPr lang="en-US" sz="4000">
                <a:latin typeface="Bodoni"/>
                <a:ea typeface="Bodoni"/>
                <a:cs typeface="Bodoni"/>
                <a:sym typeface="Bodoni"/>
              </a:rPr>
              <a:t>Students Deliverables</a:t>
            </a:r>
            <a:endParaRPr/>
          </a:p>
          <a:p>
            <a:pPr indent="-342900" lvl="0" marL="3429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doni"/>
              <a:buChar char="•"/>
            </a:pPr>
            <a:r>
              <a:rPr lang="en-US" sz="4000">
                <a:latin typeface="Bodoni"/>
                <a:ea typeface="Bodoni"/>
                <a:cs typeface="Bodoni"/>
                <a:sym typeface="Bodoni"/>
              </a:rPr>
              <a:t>Selection of AI Tools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1676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the Project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What is the generic e-Bidding Engine?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 platform enabling real-time auctions for B2B and B2C scenarios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Incorporates AI for predictive analytics and automation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Property sales and rentals.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 txBox="1"/>
          <p:nvPr>
            <p:ph type="title"/>
          </p:nvPr>
        </p:nvSpPr>
        <p:spPr>
          <a:xfrm>
            <a:off x="1676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HDB Place2Lease Website</a:t>
            </a:r>
            <a:endParaRPr/>
          </a:p>
        </p:txBody>
      </p:sp>
      <p:pic>
        <p:nvPicPr>
          <p:cNvPr id="114" name="Google Shape;11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293" y="1295400"/>
            <a:ext cx="7541413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1676400" y="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High-Level Architecture Overview</a:t>
            </a:r>
            <a:endParaRPr/>
          </a:p>
        </p:txBody>
      </p:sp>
      <p:sp>
        <p:nvSpPr>
          <p:cNvPr id="120" name="Google Shape;120;p5"/>
          <p:cNvSpPr txBox="1"/>
          <p:nvPr>
            <p:ph idx="1" type="body"/>
          </p:nvPr>
        </p:nvSpPr>
        <p:spPr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System architecture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Frontend: HTML5, CSS, JavaScript (Angular).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Backend: Node.js, Java (Spring Boot).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/>
              <a:t>AI Engine: Predictive price analytics, NLP, property valuation models.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Data Storage: RDS, NoSQL, and cloud-based solutions.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Real-Time Communication: WebSockets for bidding updates.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 txBox="1"/>
          <p:nvPr>
            <p:ph type="title"/>
          </p:nvPr>
        </p:nvSpPr>
        <p:spPr>
          <a:xfrm>
            <a:off x="1676400" y="0"/>
            <a:ext cx="7264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26" name="Google Shape;126;p4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AutoNum type="arabicPeriod"/>
            </a:pPr>
            <a:r>
              <a:rPr lang="en-US"/>
              <a:t>Predictive Analytics</a:t>
            </a:r>
            <a:endParaRPr/>
          </a:p>
          <a:p>
            <a:pPr indent="-349250" lvl="1" marL="742950" rtl="0" algn="l">
              <a:spcBef>
                <a:spcPts val="56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 </a:t>
            </a:r>
            <a:r>
              <a:rPr lang="en-US"/>
              <a:t>Property price forecasting</a:t>
            </a:r>
            <a:endParaRPr/>
          </a:p>
          <a:p>
            <a:pPr indent="-457200" lvl="1" marL="8572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Market trend analysis</a:t>
            </a:r>
            <a:endParaRPr/>
          </a:p>
          <a:p>
            <a:pPr indent="-457200" lvl="1" marL="8572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Rental yield prediction</a:t>
            </a:r>
            <a:endParaRPr/>
          </a:p>
          <a:p>
            <a:pPr indent="-457200" lvl="1" marL="8572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Demand forecasting</a:t>
            </a:r>
            <a:br>
              <a:rPr lang="en-US"/>
            </a:b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AutoNum type="arabicPeriod"/>
            </a:pPr>
            <a:r>
              <a:rPr lang="en-US"/>
              <a:t>NLP</a:t>
            </a:r>
            <a:endParaRPr/>
          </a:p>
          <a:p>
            <a:pPr indent="-51435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Chatbots for customer inquiries</a:t>
            </a:r>
            <a:endParaRPr/>
          </a:p>
          <a:p>
            <a:pPr indent="-450850" lvl="1" marL="914400" rtl="0" algn="l">
              <a:spcBef>
                <a:spcPts val="5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Text analysis for property reviews</a:t>
            </a:r>
            <a:endParaRPr/>
          </a:p>
          <a:p>
            <a:pPr indent="-51435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Generate legal property contracts and agreements.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>
            <p:ph type="title"/>
          </p:nvPr>
        </p:nvSpPr>
        <p:spPr>
          <a:xfrm>
            <a:off x="1574650" y="244200"/>
            <a:ext cx="7467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Deliverable Requirements</a:t>
            </a:r>
            <a:br>
              <a:rPr lang="en-US"/>
            </a:br>
            <a:endParaRPr/>
          </a:p>
        </p:txBody>
      </p:sp>
      <p:sp>
        <p:nvSpPr>
          <p:cNvPr id="133" name="Google Shape;133;p6"/>
          <p:cNvSpPr txBox="1"/>
          <p:nvPr>
            <p:ph idx="1" type="body"/>
          </p:nvPr>
        </p:nvSpPr>
        <p:spPr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AutoNum type="arabicPeriod"/>
            </a:pPr>
            <a:r>
              <a:rPr lang="en-US"/>
              <a:t>Research and Recommend</a:t>
            </a:r>
            <a:endParaRPr/>
          </a:p>
          <a:p>
            <a:pPr indent="-51435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Which AI model and framework to use</a:t>
            </a:r>
            <a:endParaRPr/>
          </a:p>
          <a:p>
            <a:pPr indent="-51435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Which AWS services required</a:t>
            </a:r>
            <a:endParaRPr/>
          </a:p>
          <a:p>
            <a:pPr indent="-33655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AutoNum type="arabicPeriod"/>
            </a:pPr>
            <a:r>
              <a:rPr lang="en-US"/>
              <a:t>Proposed solution requirements</a:t>
            </a:r>
            <a:endParaRPr/>
          </a:p>
          <a:p>
            <a:pPr indent="-51435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Deploy on Docker</a:t>
            </a:r>
            <a:endParaRPr/>
          </a:p>
          <a:p>
            <a:pPr indent="-51435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Capable of version control and tracking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2006-06-13T09:12:05Z</dcterms:created>
  <dc:creator>WizVision</dc:creator>
</cp:coreProperties>
</file>