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29" r:id="rId5"/>
    <p:sldId id="276" r:id="rId6"/>
    <p:sldId id="330" r:id="rId7"/>
    <p:sldId id="331" r:id="rId8"/>
    <p:sldId id="336" r:id="rId9"/>
    <p:sldId id="337" r:id="rId10"/>
    <p:sldId id="333" r:id="rId11"/>
    <p:sldId id="334" r:id="rId12"/>
    <p:sldId id="335" r:id="rId13"/>
    <p:sldId id="279" r:id="rId1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08" d="100"/>
          <a:sy n="108" d="100"/>
        </p:scale>
        <p:origin x="-3432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F9BC47-FB98-9444-9DD1-5B7582177E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B9380-E818-0248-816D-CD4A2E50FA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654C5EA-C99B-4635-98B3-2ECA184AB4B5}" type="datetime1">
              <a:rPr lang="en-US" altLang="en-US"/>
              <a:pPr>
                <a:defRPr/>
              </a:pPr>
              <a:t>05-Dec-24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6FB45-C292-2B49-AEC5-6AFC6EACB0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0802F-5313-8948-85B8-DC63431E6B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B0D84AB-E333-490F-BF3B-D10A9A6E1B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3619E16-4346-7B4D-AA60-FE79279025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3E8641-9F8B-984E-93F6-3E6F017FD5A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A278BF5-B282-460E-8EDB-4DC138D0F96F}" type="datetime1">
              <a:rPr lang="en-US" altLang="en-US"/>
              <a:pPr>
                <a:defRPr/>
              </a:pPr>
              <a:t>05-Dec-24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76E968E-DF07-BB4D-97B8-1144E3F3BF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CE0A7C0-7F81-8F4A-81C4-39EC187F6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077D1-4728-4547-B6AC-4A6CC6E32A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21ABC-7478-6C44-AA24-DABA59F7D7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EE96A55-358D-4014-8542-54395AB34C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0" charset="-128"/>
        <a:cs typeface="ＭＳ Ｐゴシック" pitchFamily="30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0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0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0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Mid quad.jpg">
            <a:extLst>
              <a:ext uri="{FF2B5EF4-FFF2-40B4-BE49-F238E27FC236}">
                <a16:creationId xmlns:a16="http://schemas.microsoft.com/office/drawing/2014/main" id="{4CDA2126-97BE-4D01-985A-63BC0A7E30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0013"/>
            <a:ext cx="9144000" cy="551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00" y="274638"/>
            <a:ext cx="5245296" cy="48736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05AF1-BB64-4555-97F7-30768113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811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8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B1080EE-8F84-4CB8-93A7-B31B700F6E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90500" y="6356350"/>
            <a:ext cx="9906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8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3"/>
          </p:nvPr>
        </p:nvSpPr>
        <p:spPr>
          <a:xfrm>
            <a:off x="1792288" y="1523999"/>
            <a:ext cx="5486400" cy="3200401"/>
          </a:xfrm>
        </p:spPr>
        <p:txBody>
          <a:bodyPr rtlCol="0">
            <a:normAutofit/>
          </a:bodyPr>
          <a:lstStyle>
            <a:lvl1pPr>
              <a:buFontTx/>
              <a:buNone/>
              <a:defRPr/>
            </a:lvl1pPr>
          </a:lstStyle>
          <a:p>
            <a:pPr lvl="0"/>
            <a:r>
              <a:rPr lang="en-GB" noProof="0"/>
              <a:t>Click icon to add SmartArt graphic</a:t>
            </a:r>
            <a:endParaRPr lang="en-US"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CD7B33F-7A45-4DF6-8BDE-85F36BD3B41B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811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/>
            </a:lvl1pPr>
          </a:lstStyle>
          <a:p>
            <a:pPr>
              <a:defRPr/>
            </a:pPr>
            <a:fld id="{315CEEDF-D4C2-475C-9F88-9EDFCA58B216}" type="datetime1">
              <a:rPr lang="en-GB" altLang="en-US"/>
              <a:pPr>
                <a:defRPr/>
              </a:pPr>
              <a:t>05/12/2024</a:t>
            </a:fld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6EF2B-AC3D-48D9-8A6B-31D02F0771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90500" y="6356350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D442F263-956E-4EF8-9ADA-DD01596F82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64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274638"/>
            <a:ext cx="5245596" cy="48736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4AECD-B8A5-4ECA-99AC-054CA63428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811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/>
            </a:lvl1pPr>
          </a:lstStyle>
          <a:p>
            <a:pPr>
              <a:defRPr/>
            </a:pPr>
            <a:fld id="{CD3982E7-0DDD-49CD-B9A9-3A94029F72B8}" type="datetime1">
              <a:rPr lang="en-GB" altLang="en-US"/>
              <a:pPr>
                <a:defRPr/>
              </a:pPr>
              <a:t>05/12/2024</a:t>
            </a:fld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63C0376-0427-4F4A-A797-E0812A270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90500" y="6356350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A4920949-318C-45F1-AC8D-A903161D86A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1494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9722AA4-F635-4209-BE93-8869116D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-2130425"/>
            <a:ext cx="5667375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567B1E3-C9CC-40C7-A61F-3003C04035F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90500" y="274638"/>
            <a:ext cx="5245100" cy="4873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b="1">
                <a:solidFill>
                  <a:srgbClr val="6E6E6E"/>
                </a:solidFill>
                <a:cs typeface="Arial" charset="0"/>
              </a:rPr>
              <a:t>Click to edit Master title style</a:t>
            </a:r>
            <a:endParaRPr lang="en-US" b="1">
              <a:solidFill>
                <a:srgbClr val="6E6E6E"/>
              </a:solidFill>
              <a:cs typeface="Arial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0"/>
            <a:ext cx="2286000" cy="460216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" y="1524000"/>
            <a:ext cx="6286500" cy="460216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2E3E10B-86C3-4F03-A1B8-DF051142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811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/>
            </a:lvl1pPr>
          </a:lstStyle>
          <a:p>
            <a:pPr>
              <a:defRPr/>
            </a:pPr>
            <a:fld id="{F1750874-25C4-4A37-8DEB-439775E6B33C}" type="datetime1">
              <a:rPr lang="en-GB" altLang="en-US"/>
              <a:pPr>
                <a:defRPr/>
              </a:pPr>
              <a:t>05/12/2024</a:t>
            </a:fld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51CE4CB-F84C-466B-8275-6D90D160B6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90500" y="6356350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44D96449-4CFA-4C26-A226-1F1DAEE994B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006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mdx_grove_building_RB_.jpg">
            <a:extLst>
              <a:ext uri="{FF2B5EF4-FFF2-40B4-BE49-F238E27FC236}">
                <a16:creationId xmlns:a16="http://schemas.microsoft.com/office/drawing/2014/main" id="{89822EE3-16DF-48CA-B8AE-F43DEBCF1E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0013"/>
            <a:ext cx="9144000" cy="548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0500" y="274638"/>
            <a:ext cx="5448300" cy="94456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28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mdx_grove_building_RB_.jpg">
            <a:extLst>
              <a:ext uri="{FF2B5EF4-FFF2-40B4-BE49-F238E27FC236}">
                <a16:creationId xmlns:a16="http://schemas.microsoft.com/office/drawing/2014/main" id="{8F5480B1-61BC-4BDC-B184-7AF3F759E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0013"/>
            <a:ext cx="9144000" cy="548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0500" y="274638"/>
            <a:ext cx="5448300" cy="94456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795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1000" y="2816225"/>
            <a:ext cx="7772400" cy="536575"/>
          </a:xfrm>
        </p:spPr>
        <p:txBody>
          <a:bodyPr>
            <a:normAutofit/>
          </a:bodyPr>
          <a:lstStyle>
            <a:lvl1pPr algn="l"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1000" y="3467100"/>
            <a:ext cx="7772400" cy="723900"/>
          </a:xfr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82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274638"/>
            <a:ext cx="5245596" cy="48736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600200"/>
            <a:ext cx="8724900" cy="45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2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694F22-4D88-4EFC-A656-32F26F2A5EF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90500" y="274638"/>
            <a:ext cx="5245100" cy="4873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b="1">
                <a:solidFill>
                  <a:srgbClr val="6E6E6E"/>
                </a:solidFill>
                <a:cs typeface="Arial" charset="0"/>
              </a:rPr>
              <a:t>Click to edit Master title style</a:t>
            </a:r>
            <a:endParaRPr lang="en-US" b="1">
              <a:solidFill>
                <a:srgbClr val="6E6E6E"/>
              </a:solidFill>
              <a:cs typeface="Arial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0EB323C-9B57-419D-B420-FB869A7BE2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9525"/>
            <a:ext cx="35052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A94E1CC-235F-4C28-A3DF-6CAFAAFB23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811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/>
            </a:lvl1pPr>
          </a:lstStyle>
          <a:p>
            <a:pPr>
              <a:defRPr/>
            </a:pPr>
            <a:fld id="{E5338FE6-4576-40D6-9FFC-AE8F97887E97}" type="datetime1">
              <a:rPr lang="en-GB" altLang="en-US"/>
              <a:pPr>
                <a:defRPr/>
              </a:pPr>
              <a:t>05/12/2024</a:t>
            </a:fld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5156C43-8FF0-4CD5-B1E8-DCCFA6BB63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90500" y="6356350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A04B4294-6FB7-471D-9706-D423D1A68DF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03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274638"/>
            <a:ext cx="5245596" cy="48736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1600200"/>
            <a:ext cx="4457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9730BA-DE31-4833-94FF-0CC1CA28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811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/>
            </a:lvl1pPr>
          </a:lstStyle>
          <a:p>
            <a:pPr>
              <a:defRPr/>
            </a:pPr>
            <a:fld id="{71119F03-567E-4499-A533-8E277FE9C0E8}" type="datetime1">
              <a:rPr lang="en-GB" altLang="en-US"/>
              <a:pPr>
                <a:defRPr/>
              </a:pPr>
              <a:t>05/12/2024</a:t>
            </a:fld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2E6B1-2CDB-4AD3-8F10-530F15A68C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90500" y="6356350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8575D418-923A-4BAA-81E5-A5085B160EF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461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274638"/>
            <a:ext cx="5245596" cy="487362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500" y="2174875"/>
            <a:ext cx="4305300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174875"/>
            <a:ext cx="4267200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A6D8587-54A4-4492-8BED-2D159340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811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/>
            </a:lvl1pPr>
          </a:lstStyle>
          <a:p>
            <a:pPr>
              <a:defRPr/>
            </a:pPr>
            <a:fld id="{660A31ED-D1FB-4BA5-87BA-F0BBC019E1C5}" type="datetime1">
              <a:rPr lang="en-GB" altLang="en-US"/>
              <a:pPr>
                <a:defRPr/>
              </a:pPr>
              <a:t>05/12/2024</a:t>
            </a:fld>
            <a:endParaRPr lang="en-US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A11CCB7-84E3-4A90-A1D5-8208CD1D50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90500" y="6356350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439B0F9C-B2D1-44C7-BBA3-B04791ED90A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3423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274638"/>
            <a:ext cx="5524500" cy="71596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90500" y="3048000"/>
            <a:ext cx="5524500" cy="1447800"/>
          </a:xfrm>
        </p:spPr>
        <p:txBody>
          <a:bodyPr>
            <a:normAutofit/>
          </a:bodyPr>
          <a:lstStyle>
            <a:lvl1pPr>
              <a:buFontTx/>
              <a:buNone/>
              <a:defRPr sz="2800" b="1"/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FE0D8-8B2E-43D2-B93C-E6FCC94B155B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811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/>
            </a:lvl1pPr>
          </a:lstStyle>
          <a:p>
            <a:pPr>
              <a:defRPr/>
            </a:pPr>
            <a:fld id="{066303BA-FB9B-4E4A-BE9A-7C2A83E33950}" type="datetime1">
              <a:rPr lang="en-GB" altLang="en-US"/>
              <a:pPr>
                <a:defRPr/>
              </a:pPr>
              <a:t>05/12/2024</a:t>
            </a:fld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279260E-A4DE-49C7-A8B0-38A558CC939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90500" y="6356350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DBCF1A87-AE61-40D2-808A-AF323EF7881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252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657350"/>
            <a:ext cx="3238500" cy="1162050"/>
          </a:xfrm>
        </p:spPr>
        <p:txBody>
          <a:bodyPr anchor="b"/>
          <a:lstStyle>
            <a:lvl1pPr algn="l">
              <a:defRPr sz="2000" b="1">
                <a:solidFill>
                  <a:srgbClr val="6E6E6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76400"/>
            <a:ext cx="5111750" cy="4449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500" y="2819400"/>
            <a:ext cx="3238500" cy="3306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F2617FF-B675-4E12-B76E-42557914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811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/>
            </a:lvl1pPr>
          </a:lstStyle>
          <a:p>
            <a:pPr>
              <a:defRPr/>
            </a:pPr>
            <a:fld id="{A2EC75E1-E882-481F-96DF-A9DC6951B1AC}" type="datetime1">
              <a:rPr lang="en-GB" altLang="en-US"/>
              <a:pPr>
                <a:defRPr/>
              </a:pPr>
              <a:t>05/12/2024</a:t>
            </a:fld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39B3D-7547-4FD2-A3AA-05A308EB0B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90500" y="6356350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873D7FE1-4B20-430C-8538-6A361F3E447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145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766E846-44E4-47AD-927D-F2C4E6B058E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90500" y="274638"/>
            <a:ext cx="67818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888BC89-0710-4655-94DA-3C9ED8FB312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90500" y="1600200"/>
            <a:ext cx="87249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pic>
        <p:nvPicPr>
          <p:cNvPr id="1028" name="Picture 2">
            <a:extLst>
              <a:ext uri="{FF2B5EF4-FFF2-40B4-BE49-F238E27FC236}">
                <a16:creationId xmlns:a16="http://schemas.microsoft.com/office/drawing/2014/main" id="{E55C99F1-3FA0-41D8-AB42-119CFE14FA9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0"/>
            <a:ext cx="35052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76" r:id="rId1"/>
    <p:sldLayoutId id="2147484777" r:id="rId2"/>
    <p:sldLayoutId id="2147484774" r:id="rId3"/>
    <p:sldLayoutId id="2147484775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</p:sldLayoutIdLst>
  <p:hf hdr="0" ft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6E6E6E"/>
          </a:solidFill>
          <a:latin typeface="Arial"/>
          <a:ea typeface="ＭＳ Ｐゴシック" pitchFamily="30" charset="-128"/>
          <a:cs typeface="ＭＳ Ｐゴシック" pitchFamily="28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E6E6E"/>
          </a:solidFill>
          <a:latin typeface="Arial" pitchFamily="30" charset="0"/>
          <a:ea typeface="ＭＳ Ｐゴシック" pitchFamily="30" charset="-128"/>
          <a:cs typeface="ＭＳ Ｐゴシック" pitchFamily="28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E6E6E"/>
          </a:solidFill>
          <a:latin typeface="Arial" pitchFamily="30" charset="0"/>
          <a:ea typeface="ＭＳ Ｐゴシック" pitchFamily="30" charset="-128"/>
          <a:cs typeface="ＭＳ Ｐゴシック" pitchFamily="28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E6E6E"/>
          </a:solidFill>
          <a:latin typeface="Arial" pitchFamily="30" charset="0"/>
          <a:ea typeface="ＭＳ Ｐゴシック" pitchFamily="30" charset="-128"/>
          <a:cs typeface="ＭＳ Ｐゴシック" pitchFamily="28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E6E6E"/>
          </a:solidFill>
          <a:latin typeface="Arial" pitchFamily="30" charset="0"/>
          <a:ea typeface="ＭＳ Ｐゴシック" pitchFamily="30" charset="-128"/>
          <a:cs typeface="ＭＳ Ｐゴシック" pitchFamily="28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6E6E6E"/>
          </a:solidFill>
          <a:latin typeface="Arial" pitchFamily="30" charset="0"/>
          <a:ea typeface="ＭＳ Ｐゴシック" pitchFamily="30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6E6E6E"/>
          </a:solidFill>
          <a:latin typeface="Arial" pitchFamily="30" charset="0"/>
          <a:ea typeface="ＭＳ Ｐゴシック" pitchFamily="30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6E6E6E"/>
          </a:solidFill>
          <a:latin typeface="Arial" pitchFamily="30" charset="0"/>
          <a:ea typeface="ＭＳ Ｐゴシック" pitchFamily="30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6E6E6E"/>
          </a:solidFill>
          <a:latin typeface="Arial" pitchFamily="30" charset="0"/>
          <a:ea typeface="ＭＳ Ｐゴシック" pitchFamily="30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D52B1E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ＭＳ Ｐゴシック" pitchFamily="30" charset="-128"/>
          <a:cs typeface="ＭＳ Ｐゴシック" pitchFamily="28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D52B1E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ＭＳ Ｐゴシック" pitchFamily="30" charset="-128"/>
          <a:cs typeface="ＭＳ Ｐゴシック" pitchFamily="28" charset="-128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D52B1E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ＭＳ Ｐゴシック" pitchFamily="30" charset="-128"/>
          <a:cs typeface="ＭＳ Ｐゴシック" pitchFamily="28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D52B1E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ＭＳ Ｐゴシック" pitchFamily="30" charset="-128"/>
          <a:cs typeface="ＭＳ Ｐゴシック" pitchFamily="28" charset="-128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D52B1E"/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ＭＳ Ｐゴシック" pitchFamily="30" charset="-128"/>
          <a:cs typeface="ＭＳ Ｐゴシック" pitchFamily="28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D3849493-02A3-4D4D-99D7-12CD7702A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230" y="2312925"/>
            <a:ext cx="8785225" cy="1800101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GB" altLang="en-US" sz="26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CST3340 – Business Intelligence</a:t>
            </a:r>
            <a:br>
              <a:rPr lang="en-GB" altLang="en-US" sz="26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br>
              <a:rPr lang="en-GB" altLang="en-US" sz="26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sz="3100" dirty="0">
                <a:solidFill>
                  <a:srgbClr val="00B050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 of Electric Vehicle Population Data</a:t>
            </a:r>
            <a:b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altLang="en-US" sz="2200" b="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GB" altLang="en-US" sz="2200" b="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By: Rian Qadir M00975827</a:t>
            </a:r>
            <a:br>
              <a:rPr lang="en-GB" altLang="en-US" sz="2200" b="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br>
              <a:rPr lang="en-GB" altLang="en-US" sz="2200" b="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endParaRPr lang="en-GB" altLang="en-US" sz="1400" b="0" dirty="0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6960E0C5-5866-445F-83C9-03B952707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74638"/>
            <a:ext cx="5245100" cy="487362"/>
          </a:xfrm>
        </p:spPr>
        <p:txBody>
          <a:bodyPr/>
          <a:lstStyle/>
          <a:p>
            <a:pPr eaLnBrk="1" hangingPunct="1"/>
            <a:r>
              <a:rPr lang="en-GB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Questions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F6082322-1698-406C-80B0-6B26C5D25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230" y="1484784"/>
            <a:ext cx="8724900" cy="3201219"/>
          </a:xfrm>
        </p:spPr>
        <p:txBody>
          <a:bodyPr/>
          <a:lstStyle/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GB" altLang="en-US" sz="125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Question?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GB" altLang="en-US" sz="1200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GB" altLang="en-US" sz="1200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GB" altLang="en-US" sz="1200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GB" altLang="en-US" sz="1200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GB" altLang="en-US" sz="1200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18782D4F-D8DD-4EAC-88F7-A698A6D4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74638"/>
            <a:ext cx="5245100" cy="487362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rgbClr val="00B050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 of Electric Vehicle Population Data</a:t>
            </a:r>
            <a:endParaRPr lang="en-GB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B2B307E2-F80D-48D9-A69D-94B49B048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500" y="1600200"/>
            <a:ext cx="8629650" cy="4525963"/>
          </a:xfrm>
        </p:spPr>
        <p:txBody>
          <a:bodyPr/>
          <a:lstStyle/>
          <a:p>
            <a:pPr marL="0" lvl="2" indent="0" eaLnBrk="1" hangingPunct="1">
              <a:buFont typeface="Arial" panose="020B0604020202020204" pitchFamily="34" charset="0"/>
              <a:buNone/>
            </a:pPr>
            <a:r>
              <a:rPr lang="en-GB" altLang="en-US" sz="32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About Case Study:</a:t>
            </a:r>
          </a:p>
          <a:p>
            <a:pPr marL="342900" lvl="2" indent="-342900" eaLnBrk="1" hangingPunct="1"/>
            <a:r>
              <a:rPr lang="en-US" sz="2800" dirty="0"/>
              <a:t>The case study focuses on analyzing the electric vehicle population dataset sourced from Kaggle.</a:t>
            </a:r>
          </a:p>
          <a:p>
            <a:pPr marL="342900" lvl="2" indent="-342900" eaLnBrk="1" hangingPunct="1"/>
            <a:r>
              <a:rPr lang="en-US" sz="2800" dirty="0"/>
              <a:t>The dataset provides comprehensive details about electric vehicles registered with the Washington State Department of Licensing (DOL) and other states.</a:t>
            </a:r>
          </a:p>
          <a:p>
            <a:pPr marL="342900" lvl="2" indent="-342900" eaLnBrk="1" hangingPunct="1"/>
            <a:endParaRPr lang="en-GB" altLang="en-US" sz="3200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C13FFDBF-A6ED-4E85-96F5-927308121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74638"/>
            <a:ext cx="5245100" cy="487362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Introduction to dataset</a:t>
            </a:r>
            <a:endParaRPr lang="en-GB" altLang="en-US" sz="28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12" name="Content Placeholder 2">
            <a:extLst>
              <a:ext uri="{FF2B5EF4-FFF2-40B4-BE49-F238E27FC236}">
                <a16:creationId xmlns:a16="http://schemas.microsoft.com/office/drawing/2014/main" id="{CBED9304-064F-439C-9D9B-1D604DC69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8572" y="1268760"/>
            <a:ext cx="8797924" cy="518457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Dataset focuses on information for BEV and PHEV vehicles and offers insights into consumer response and manufacturer dominance.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Key attributes: </a:t>
            </a:r>
          </a:p>
          <a:p>
            <a:pPr lvl="3"/>
            <a:r>
              <a:rPr lang="en-US" altLang="en-US" sz="16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Vehicle Specific Details</a:t>
            </a:r>
            <a:r>
              <a:rPr lang="en-US" altLang="en-US" sz="1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: </a:t>
            </a:r>
            <a:r>
              <a:rPr lang="en-US" sz="1600" dirty="0"/>
              <a:t>make, model, model year, electric range, and base MSRP.</a:t>
            </a:r>
          </a:p>
          <a:p>
            <a:pPr lvl="3"/>
            <a:r>
              <a:rPr lang="en-US" sz="1600" b="1" dirty="0"/>
              <a:t>Geographical Information: </a:t>
            </a:r>
            <a:r>
              <a:rPr lang="en-US" sz="1600" dirty="0"/>
              <a:t>city, county, and legislative district.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dataset comprises over </a:t>
            </a:r>
            <a:r>
              <a:rPr lang="en-US" sz="2400" b="1" dirty="0"/>
              <a:t>150,000 rows</a:t>
            </a:r>
            <a:r>
              <a:rPr lang="en-US" sz="2400" dirty="0"/>
              <a:t> and </a:t>
            </a:r>
            <a:r>
              <a:rPr lang="en-US" sz="2400" b="1" dirty="0"/>
              <a:t>17 columns.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Dataset provides insight into the growing shift towards sustainable transportation.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Datasets also highlight the factors influencing EV adoption across different regions.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lvl="3"/>
            <a:endParaRPr lang="en-US" sz="1400" dirty="0"/>
          </a:p>
          <a:p>
            <a:pPr lvl="3"/>
            <a:endParaRPr lang="en-US" altLang="en-US" sz="1400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2"/>
            <a:endParaRPr lang="en-US" altLang="en-US" sz="12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A095FDF4-4C93-414D-9B14-84608EDF3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74638"/>
            <a:ext cx="5245100" cy="487362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Data analysis and visualisations</a:t>
            </a:r>
            <a:endParaRPr lang="en-GB" altLang="en-US" sz="28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436" name="Content Placeholder 2">
            <a:extLst>
              <a:ext uri="{FF2B5EF4-FFF2-40B4-BE49-F238E27FC236}">
                <a16:creationId xmlns:a16="http://schemas.microsoft.com/office/drawing/2014/main" id="{12FC01C7-BE25-40E0-8208-88082917A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1138" y="1268760"/>
            <a:ext cx="8704262" cy="518457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Filters and Calculated Field features of Tableau were effectively utilized for the analysis</a:t>
            </a:r>
          </a:p>
          <a:p>
            <a:pPr lvl="3"/>
            <a:r>
              <a:rPr lang="en-US" sz="2000" dirty="0"/>
              <a:t>Calculated fields such as </a:t>
            </a:r>
            <a:r>
              <a:rPr lang="en-US" sz="2000" b="1" dirty="0"/>
              <a:t>% BEV Vehicles</a:t>
            </a:r>
            <a:r>
              <a:rPr lang="en-US" sz="2000" dirty="0"/>
              <a:t>, </a:t>
            </a:r>
            <a:r>
              <a:rPr lang="en-US" sz="2000" b="1" dirty="0"/>
              <a:t>% PHEV Vehicles,</a:t>
            </a:r>
            <a:r>
              <a:rPr lang="en-US" sz="2000" dirty="0"/>
              <a:t> and </a:t>
            </a:r>
            <a:r>
              <a:rPr lang="en-US" sz="2000" b="1" dirty="0"/>
              <a:t>Average Electric Range</a:t>
            </a:r>
            <a:r>
              <a:rPr lang="en-US" sz="2000" dirty="0"/>
              <a:t> provided deeper insights.</a:t>
            </a:r>
            <a:endParaRPr lang="en-US" sz="4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Visualizations Used: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b="1" dirty="0"/>
              <a:t>Bar Charts 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b="1" dirty="0"/>
              <a:t>Pie Charts 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b="1" dirty="0"/>
              <a:t>Maps 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b="1" dirty="0"/>
              <a:t>Line Charts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b="1" dirty="0"/>
              <a:t>Bubble Charts</a:t>
            </a:r>
            <a:endParaRPr lang="en-US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11F2-52C5-523B-AFB0-652E1B93C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Examples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9C6E1-5F7D-8D9E-9129-61C8EB296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119F03-567E-4499-A533-8E277FE9C0E8}" type="datetime1">
              <a:rPr lang="en-GB" altLang="en-US" smtClean="0"/>
              <a:pPr>
                <a:defRPr/>
              </a:pPr>
              <a:t>05/12/2024</a:t>
            </a:fld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98C2D-4F89-4DDC-819C-C523ADF1C0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8575D418-923A-4BAA-81E5-A5085B160EF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7" name="Content Placeholder 6" descr="A map of the united states&#10;&#10;Description automatically generated">
            <a:extLst>
              <a:ext uri="{FF2B5EF4-FFF2-40B4-BE49-F238E27FC236}">
                <a16:creationId xmlns:a16="http://schemas.microsoft.com/office/drawing/2014/main" id="{DB175C84-4DBD-DF2E-F288-E15BD6249E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9695" y="1412776"/>
            <a:ext cx="4322305" cy="25922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1B6F31-0861-A48F-6E03-B831E75D0EC1}"/>
              </a:ext>
            </a:extLst>
          </p:cNvPr>
          <p:cNvSpPr txBox="1"/>
          <p:nvPr/>
        </p:nvSpPr>
        <p:spPr>
          <a:xfrm>
            <a:off x="467543" y="4509120"/>
            <a:ext cx="35537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map visualization highlights the popularity of fuel-efficient vehicles in Washington</a:t>
            </a:r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855F711-9EF2-E14D-2F3B-D2A525E5B0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27916" y="1412776"/>
            <a:ext cx="4038600" cy="25922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2DC76C-6928-522E-88F6-E73ED3783E6C}"/>
              </a:ext>
            </a:extLst>
          </p:cNvPr>
          <p:cNvSpPr txBox="1"/>
          <p:nvPr/>
        </p:nvSpPr>
        <p:spPr>
          <a:xfrm>
            <a:off x="5220072" y="4509120"/>
            <a:ext cx="3240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</a:t>
            </a:r>
            <a:r>
              <a:rPr lang="en-US" dirty="0"/>
              <a:t>horizontal bar chart </a:t>
            </a:r>
            <a:r>
              <a:rPr lang="en-US" sz="2400" dirty="0"/>
              <a:t>highlights Tesla's dominance in the EV market.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19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E9F90-E6B4-CCBF-C424-917E47DC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Examples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A587B-86F0-62AD-9CDF-3A1EF768A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119F03-567E-4499-A533-8E277FE9C0E8}" type="datetime1">
              <a:rPr lang="en-GB" altLang="en-US" smtClean="0"/>
              <a:pPr>
                <a:defRPr/>
              </a:pPr>
              <a:t>05/12/2024</a:t>
            </a:fld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DF5FD-E75D-4F3F-A962-0DAB7909FC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</a:t>
            </a:r>
            <a:fld id="{8575D418-923A-4BAA-81E5-A5085B160EF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7" name="Content Placeholder 6" descr="A chart with a colorful circle&#10;&#10;Description automatically generated with medium confidence">
            <a:extLst>
              <a:ext uri="{FF2B5EF4-FFF2-40B4-BE49-F238E27FC236}">
                <a16:creationId xmlns:a16="http://schemas.microsoft.com/office/drawing/2014/main" id="{44DC52A1-E492-F2AE-B9FC-FF6F9A5AC5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8600" y="1484784"/>
            <a:ext cx="4457700" cy="27063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C29BE5-78B6-C4AB-66CC-D0AA9EB9E0E1}"/>
              </a:ext>
            </a:extLst>
          </p:cNvPr>
          <p:cNvSpPr txBox="1"/>
          <p:nvPr/>
        </p:nvSpPr>
        <p:spPr>
          <a:xfrm>
            <a:off x="323528" y="4439624"/>
            <a:ext cx="38164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pie chart gives insights about the vehicle’s CAFV eligibility and shows that 41.8% are eligible while 46.32% are still unknown.</a:t>
            </a:r>
          </a:p>
        </p:txBody>
      </p:sp>
      <p:pic>
        <p:nvPicPr>
          <p:cNvPr id="9" name="Content Placeholder 8" descr="A graph showing a green line&#10;&#10;Description automatically generated">
            <a:extLst>
              <a:ext uri="{FF2B5EF4-FFF2-40B4-BE49-F238E27FC236}">
                <a16:creationId xmlns:a16="http://schemas.microsoft.com/office/drawing/2014/main" id="{F1B237CB-728B-924E-1815-A384AC1442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76800" y="1516629"/>
            <a:ext cx="4038600" cy="26745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53301D-787D-0ADC-A297-E2F44A382401}"/>
              </a:ext>
            </a:extLst>
          </p:cNvPr>
          <p:cNvSpPr txBox="1"/>
          <p:nvPr/>
        </p:nvSpPr>
        <p:spPr>
          <a:xfrm>
            <a:off x="5004048" y="4439624"/>
            <a:ext cx="302433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line chart gives an insight that registration of electric vehicles saw a rapid increase from 2021 onwards and peaked in 2023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246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8A756FF6-2CC3-4DDC-B1F9-A68DCC5B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74638"/>
            <a:ext cx="5245100" cy="487362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Data Mining Algorithm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33304A85-8DFA-4B8D-8EA7-366ABEDCC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500" y="1600200"/>
            <a:ext cx="8629650" cy="4853136"/>
          </a:xfrm>
        </p:spPr>
        <p:txBody>
          <a:bodyPr/>
          <a:lstStyle/>
          <a:p>
            <a:pPr marL="0" lvl="2" indent="0" eaLnBrk="1" hangingPunct="1">
              <a:buNone/>
            </a:pPr>
            <a:r>
              <a:rPr lang="en-US" sz="2400" b="1" dirty="0"/>
              <a:t>K-means clustering,</a:t>
            </a:r>
            <a:r>
              <a:rPr lang="en-US" sz="2400" dirty="0"/>
              <a:t> which is a powerful unsupervised learning algorithm, was chosen due to its ability to segment the dataset into clusters based on vehicle attributes.</a:t>
            </a:r>
          </a:p>
          <a:p>
            <a:pPr marL="342900" lvl="2" indent="-342900" eaLnBrk="1" hangingPunct="1"/>
            <a:r>
              <a:rPr lang="en-US" sz="2400" b="1" dirty="0"/>
              <a:t>K-means works by:</a:t>
            </a:r>
          </a:p>
          <a:p>
            <a:pPr marL="914400" lvl="3" indent="-457200" eaLnBrk="1" hangingPunct="1">
              <a:buFont typeface="+mj-lt"/>
              <a:buAutoNum type="arabicPeriod"/>
            </a:pPr>
            <a:r>
              <a:rPr lang="en-US" sz="2000" dirty="0"/>
              <a:t>Randomly initializing cluster centroids, </a:t>
            </a:r>
          </a:p>
          <a:p>
            <a:pPr marL="914400" lvl="3" indent="-457200" eaLnBrk="1" hangingPunct="1">
              <a:buFont typeface="+mj-lt"/>
              <a:buAutoNum type="arabicPeriod"/>
            </a:pPr>
            <a:r>
              <a:rPr lang="en-US" sz="2000" dirty="0"/>
              <a:t>Assigning data points to the closest centroid based on Euclidean distance. </a:t>
            </a:r>
          </a:p>
          <a:p>
            <a:pPr marL="914400" lvl="3" indent="-457200" eaLnBrk="1" hangingPunct="1">
              <a:buFont typeface="+mj-lt"/>
              <a:buAutoNum type="arabicPeriod"/>
            </a:pPr>
            <a:r>
              <a:rPr lang="en-US" sz="2000" dirty="0"/>
              <a:t>Recalculating centroids iteratively until convergence</a:t>
            </a:r>
          </a:p>
          <a:p>
            <a:pPr marL="342900" lvl="2" indent="-342900" eaLnBrk="1" hangingPunct="1"/>
            <a:r>
              <a:rPr lang="en-GB" altLang="en-US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K-means </a:t>
            </a:r>
            <a:r>
              <a:rPr lang="en-GB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ensures that </a:t>
            </a:r>
            <a:r>
              <a:rPr lang="en-US" sz="2400" dirty="0"/>
              <a:t>data is grouped into distinct, meaningful clusters, which in the case of this dataset were important market segments such as BEVs and PHEVs</a:t>
            </a:r>
            <a:endParaRPr lang="en-GB" altLang="en-US" sz="2400" dirty="0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8A756FF6-2CC3-4DDC-B1F9-A68DCC5B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74638"/>
            <a:ext cx="5245100" cy="487362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Data Mining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33304A85-8DFA-4B8D-8EA7-366ABEDCC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500" y="1600200"/>
            <a:ext cx="8629650" cy="4853136"/>
          </a:xfrm>
        </p:spPr>
        <p:txBody>
          <a:bodyPr/>
          <a:lstStyle/>
          <a:p>
            <a:pPr marL="0" lvl="2" indent="0" eaLnBrk="1" hangingPunct="1">
              <a:buNone/>
            </a:pPr>
            <a:r>
              <a:rPr lang="en-US" sz="2800" dirty="0"/>
              <a:t>The k-means Algorithm was applied to segment the electric vehicle dataset into </a:t>
            </a:r>
            <a:r>
              <a:rPr lang="en-US" sz="2800" b="1" dirty="0"/>
              <a:t>2 clusters</a:t>
            </a:r>
            <a:r>
              <a:rPr lang="en-US" sz="2800" dirty="0"/>
              <a:t>:</a:t>
            </a:r>
          </a:p>
          <a:p>
            <a:pPr marL="914400" lvl="3" indent="-457200" eaLnBrk="1" hangingPunct="1">
              <a:buFont typeface="+mj-lt"/>
              <a:buAutoNum type="arabicPeriod"/>
            </a:pPr>
            <a:r>
              <a:rPr lang="en-US" sz="2400" dirty="0"/>
              <a:t>BEVs (Battery Electric Vehicles) </a:t>
            </a:r>
          </a:p>
          <a:p>
            <a:pPr marL="914400" lvl="3" indent="-457200" eaLnBrk="1" hangingPunct="1">
              <a:buFont typeface="+mj-lt"/>
              <a:buAutoNum type="arabicPeriod"/>
            </a:pPr>
            <a:r>
              <a:rPr lang="en-US" sz="2400" dirty="0"/>
              <a:t>PHEVs (Plug-in Hybrid Electric Vehicles).</a:t>
            </a:r>
            <a:endParaRPr lang="en-GB" sz="2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sz="2400" dirty="0"/>
              <a:t>Using </a:t>
            </a:r>
            <a:r>
              <a:rPr lang="en-US" sz="2400" b="1" dirty="0"/>
              <a:t>Euclidean distance</a:t>
            </a:r>
            <a:r>
              <a:rPr lang="en-US" sz="2400" dirty="0"/>
              <a:t>, the algorithm grouped vehicles based on attributes like </a:t>
            </a:r>
            <a:r>
              <a:rPr lang="en-US" sz="2400" b="1" dirty="0"/>
              <a:t>electric range</a:t>
            </a:r>
            <a:r>
              <a:rPr lang="en-US" sz="2400" dirty="0"/>
              <a:t> and </a:t>
            </a:r>
            <a:r>
              <a:rPr lang="en-US" sz="2400" b="1" dirty="0"/>
              <a:t>MSRP(Price set by Manufacturer).</a:t>
            </a:r>
          </a:p>
          <a:p>
            <a:pPr marL="400050" eaLnBrk="1" hangingPunct="1"/>
            <a:r>
              <a:rPr lang="en-US" sz="2000" dirty="0"/>
              <a:t>Results further confirmed the visual trends and reflected the dominance of BEVs in the market, with a clear differentiation from PHEVs.</a:t>
            </a:r>
            <a:endParaRPr lang="en-US" dirty="0"/>
          </a:p>
          <a:p>
            <a:pPr marL="457200" lvl="1" indent="0" eaLnBrk="1" hangingPunct="1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38217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8A756FF6-2CC3-4DDC-B1F9-A68DCC5B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74638"/>
            <a:ext cx="5245100" cy="487362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Conclusion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33304A85-8DFA-4B8D-8EA7-366ABEDCC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500" y="1600200"/>
            <a:ext cx="8629650" cy="4853136"/>
          </a:xfrm>
        </p:spPr>
        <p:txBody>
          <a:bodyPr/>
          <a:lstStyle/>
          <a:p>
            <a:pPr marL="0" lvl="2" indent="0" eaLnBrk="1" hangingPunct="1">
              <a:buNone/>
            </a:pPr>
            <a:r>
              <a:rPr lang="en-US" b="1" dirty="0"/>
              <a:t>Tableau visualizations highlighted:</a:t>
            </a:r>
          </a:p>
          <a:p>
            <a:pPr marL="800100" lvl="3" indent="-342900" eaLnBrk="1" hangingPunct="1">
              <a:buFont typeface="+mj-lt"/>
              <a:buAutoNum type="arabicPeriod"/>
            </a:pPr>
            <a:r>
              <a:rPr lang="en-US" dirty="0"/>
              <a:t>Tesla’s dominance in the market. </a:t>
            </a:r>
          </a:p>
          <a:p>
            <a:pPr marL="800100" lvl="3" indent="-342900" eaLnBrk="1" hangingPunct="1">
              <a:buFont typeface="+mj-lt"/>
              <a:buAutoNum type="arabicPeriod"/>
            </a:pPr>
            <a:r>
              <a:rPr lang="en-US" dirty="0"/>
              <a:t>Growing preference for BEVs over PHEVs,</a:t>
            </a:r>
          </a:p>
          <a:p>
            <a:pPr marL="800100" lvl="3" indent="-342900" eaLnBrk="1" hangingPunct="1">
              <a:buFont typeface="+mj-lt"/>
              <a:buAutoNum type="arabicPeriod"/>
            </a:pPr>
            <a:r>
              <a:rPr lang="en-US" dirty="0"/>
              <a:t>Concentration of EVs in urban areas like King County. </a:t>
            </a:r>
          </a:p>
          <a:p>
            <a:pPr marL="800100" lvl="3" indent="-342900" eaLnBrk="1" hangingPunct="1">
              <a:buFont typeface="+mj-lt"/>
              <a:buAutoNum type="arabicPeriod"/>
            </a:pPr>
            <a:r>
              <a:rPr lang="en-US" dirty="0"/>
              <a:t>Clear distinction between luxury and budget vehicles, a sharp increase in EV registrations in recent years.</a:t>
            </a:r>
            <a:endParaRPr lang="en-GB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lvl="2" indent="0" eaLnBrk="1" hangingPunct="1">
              <a:buNone/>
            </a:pPr>
            <a:r>
              <a:rPr lang="en-US" b="1" dirty="0"/>
              <a:t>Data Mining Analysis</a:t>
            </a:r>
            <a:r>
              <a:rPr lang="en-US" dirty="0"/>
              <a:t>:</a:t>
            </a:r>
            <a:endParaRPr lang="en-GB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sz="1800" b="1" dirty="0"/>
              <a:t>BEVs </a:t>
            </a:r>
            <a:r>
              <a:rPr lang="en-US" sz="1800" dirty="0"/>
              <a:t>influence 78% of the dataset, with a higher electric range (78.54 miles) and lower MSRP ($1,146.06).</a:t>
            </a:r>
          </a:p>
          <a:p>
            <a:pPr lvl="1" eaLnBrk="1" hangingPunct="1"/>
            <a:r>
              <a:rPr lang="en-US" sz="1800" b="1" dirty="0"/>
              <a:t>PHEVs </a:t>
            </a:r>
            <a:r>
              <a:rPr lang="en-US" sz="1800" dirty="0"/>
              <a:t>influence 22% of the dataset, with lower electric range (30.65 miles) and higher MSRP ($1,894.29).</a:t>
            </a:r>
            <a:endParaRPr lang="en-GB" sz="18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sz="1600" dirty="0"/>
              <a:t>The insights from the visual and data mining analyses can help manufacturers target specific market segments based on vehicle type and price range. </a:t>
            </a:r>
            <a:endParaRPr lang="en-GB" sz="16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sz="1600" dirty="0"/>
              <a:t>Dealerships can tailor marketing campaigns to different clusters, focusing on affordability or premium features.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06693019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&amp;Tech Intro tal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5287E91A25494BA9DA59BEB35BF605" ma:contentTypeVersion="18" ma:contentTypeDescription="Create a new document." ma:contentTypeScope="" ma:versionID="5533316c29ec4acc1d494039380cd58b">
  <xsd:schema xmlns:xsd="http://www.w3.org/2001/XMLSchema" xmlns:xs="http://www.w3.org/2001/XMLSchema" xmlns:p="http://schemas.microsoft.com/office/2006/metadata/properties" xmlns:ns3="bf7eb379-b848-4b63-9722-b7f0a53d6e0a" xmlns:ns4="249392f0-153b-4287-87db-844c06fbd977" targetNamespace="http://schemas.microsoft.com/office/2006/metadata/properties" ma:root="true" ma:fieldsID="973ca3f8c8938b715bf9209abcaa610d" ns3:_="" ns4:_="">
    <xsd:import namespace="bf7eb379-b848-4b63-9722-b7f0a53d6e0a"/>
    <xsd:import namespace="249392f0-153b-4287-87db-844c06fbd97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7eb379-b848-4b63-9722-b7f0a53d6e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9392f0-153b-4287-87db-844c06fbd97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f7eb379-b848-4b63-9722-b7f0a53d6e0a" xsi:nil="true"/>
  </documentManagement>
</p:properties>
</file>

<file path=customXml/itemProps1.xml><?xml version="1.0" encoding="utf-8"?>
<ds:datastoreItem xmlns:ds="http://schemas.openxmlformats.org/officeDocument/2006/customXml" ds:itemID="{F9E72675-8603-4938-B9A4-D1B749B750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3A16AD-C3E8-4CD1-88FC-B0FB77833A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7eb379-b848-4b63-9722-b7f0a53d6e0a"/>
    <ds:schemaRef ds:uri="249392f0-153b-4287-87db-844c06fbd9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498DC8-E566-46AC-B79E-02F466F65C86}">
  <ds:schemaRefs>
    <ds:schemaRef ds:uri="http://purl.org/dc/elements/1.1/"/>
    <ds:schemaRef ds:uri="bf7eb379-b848-4b63-9722-b7f0a53d6e0a"/>
    <ds:schemaRef ds:uri="http://schemas.microsoft.com/office/2006/metadata/properties"/>
    <ds:schemaRef ds:uri="http://www.w3.org/XML/1998/namespace"/>
    <ds:schemaRef ds:uri="http://purl.org/dc/dcmitype/"/>
    <ds:schemaRef ds:uri="249392f0-153b-4287-87db-844c06fbd977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Science&amp;Tech Intro talk.potx</Template>
  <TotalTime>34357</TotalTime>
  <Words>583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Science&amp;Tech Intro talk</vt:lpstr>
      <vt:lpstr>CST3340 – Business Intelligence  Analysis of Electric Vehicle Population Data  By: Rian Qadir M00975827  </vt:lpstr>
      <vt:lpstr>Analysis of Electric Vehicle Population Data</vt:lpstr>
      <vt:lpstr>Introduction to dataset</vt:lpstr>
      <vt:lpstr>Data analysis and visualisations</vt:lpstr>
      <vt:lpstr>Visualization Examples</vt:lpstr>
      <vt:lpstr>Further Examples</vt:lpstr>
      <vt:lpstr>Data Mining Algorithm</vt:lpstr>
      <vt:lpstr>Data Mining</vt:lpstr>
      <vt:lpstr>Conclusion</vt:lpstr>
      <vt:lpstr>Questions</vt:lpstr>
    </vt:vector>
  </TitlesOfParts>
  <Company>CDS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IT Support</dc:creator>
  <cp:lastModifiedBy>Rian Qadir</cp:lastModifiedBy>
  <cp:revision>588</cp:revision>
  <dcterms:created xsi:type="dcterms:W3CDTF">2012-09-06T10:47:01Z</dcterms:created>
  <dcterms:modified xsi:type="dcterms:W3CDTF">2024-12-04T21:33:25Z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0x010100935287E91A25494BA9DA59BEB35BF605</vt:lpwstr>
  </property>
</Properties>
</file>