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635EFD-40A9-4B76-8B86-3727187E8AD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64B916B-5C4A-4B6E-83E2-610800909006}">
      <dgm:prSet/>
      <dgm:spPr/>
      <dgm:t>
        <a:bodyPr/>
        <a:lstStyle/>
        <a:p>
          <a:pPr>
            <a:defRPr cap="all"/>
          </a:pPr>
          <a:r>
            <a:rPr lang="en-US"/>
            <a:t>Background</a:t>
          </a:r>
        </a:p>
      </dgm:t>
    </dgm:pt>
    <dgm:pt modelId="{3BDC08A1-8810-41DC-B06C-027401E10037}" type="parTrans" cxnId="{0AB81E0C-1613-45A2-8036-63B6B4E0A460}">
      <dgm:prSet/>
      <dgm:spPr/>
      <dgm:t>
        <a:bodyPr/>
        <a:lstStyle/>
        <a:p>
          <a:endParaRPr lang="en-US"/>
        </a:p>
      </dgm:t>
    </dgm:pt>
    <dgm:pt modelId="{6F923ED6-D18A-4923-82A1-BE6FB9D08507}" type="sibTrans" cxnId="{0AB81E0C-1613-45A2-8036-63B6B4E0A460}">
      <dgm:prSet/>
      <dgm:spPr/>
      <dgm:t>
        <a:bodyPr/>
        <a:lstStyle/>
        <a:p>
          <a:endParaRPr lang="en-US"/>
        </a:p>
      </dgm:t>
    </dgm:pt>
    <dgm:pt modelId="{4826B378-811B-436F-A724-E32B57CED9E7}">
      <dgm:prSet/>
      <dgm:spPr/>
      <dgm:t>
        <a:bodyPr/>
        <a:lstStyle/>
        <a:p>
          <a:pPr>
            <a:defRPr cap="all"/>
          </a:pPr>
          <a:r>
            <a:rPr lang="en-US"/>
            <a:t>Arguments &amp; Problem statement</a:t>
          </a:r>
        </a:p>
      </dgm:t>
    </dgm:pt>
    <dgm:pt modelId="{E9251CED-C8C3-41F4-9C7E-3804D1037205}" type="parTrans" cxnId="{37D16D47-7B8A-4545-A4A2-06E35E0C4D38}">
      <dgm:prSet/>
      <dgm:spPr/>
      <dgm:t>
        <a:bodyPr/>
        <a:lstStyle/>
        <a:p>
          <a:endParaRPr lang="en-US"/>
        </a:p>
      </dgm:t>
    </dgm:pt>
    <dgm:pt modelId="{79F97A47-5D5C-42DB-9723-94E923528B4C}" type="sibTrans" cxnId="{37D16D47-7B8A-4545-A4A2-06E35E0C4D38}">
      <dgm:prSet/>
      <dgm:spPr/>
      <dgm:t>
        <a:bodyPr/>
        <a:lstStyle/>
        <a:p>
          <a:endParaRPr lang="en-US"/>
        </a:p>
      </dgm:t>
    </dgm:pt>
    <dgm:pt modelId="{B1326CEC-5B60-4719-B11C-DCB2D70B4707}">
      <dgm:prSet/>
      <dgm:spPr/>
      <dgm:t>
        <a:bodyPr/>
        <a:lstStyle/>
        <a:p>
          <a:pPr>
            <a:defRPr cap="all"/>
          </a:pPr>
          <a:r>
            <a:rPr lang="en-US"/>
            <a:t>Aims &amp; Objectives</a:t>
          </a:r>
        </a:p>
      </dgm:t>
    </dgm:pt>
    <dgm:pt modelId="{434FE9A8-05A0-424C-B5A4-1B924779950D}" type="parTrans" cxnId="{35CA9B2D-276F-41CF-8011-CCAC5AED8E88}">
      <dgm:prSet/>
      <dgm:spPr/>
      <dgm:t>
        <a:bodyPr/>
        <a:lstStyle/>
        <a:p>
          <a:endParaRPr lang="en-US"/>
        </a:p>
      </dgm:t>
    </dgm:pt>
    <dgm:pt modelId="{084E0E2E-C2B8-48D5-A5F3-BFBBF7EC3FEE}" type="sibTrans" cxnId="{35CA9B2D-276F-41CF-8011-CCAC5AED8E88}">
      <dgm:prSet/>
      <dgm:spPr/>
      <dgm:t>
        <a:bodyPr/>
        <a:lstStyle/>
        <a:p>
          <a:endParaRPr lang="en-US"/>
        </a:p>
      </dgm:t>
    </dgm:pt>
    <dgm:pt modelId="{966A17AA-F74E-4AB4-B16F-6D392734EC7A}">
      <dgm:prSet/>
      <dgm:spPr/>
      <dgm:t>
        <a:bodyPr/>
        <a:lstStyle/>
        <a:p>
          <a:pPr>
            <a:defRPr cap="all"/>
          </a:pPr>
          <a:r>
            <a:rPr lang="en-US"/>
            <a:t>Approach</a:t>
          </a:r>
        </a:p>
      </dgm:t>
    </dgm:pt>
    <dgm:pt modelId="{622B022C-6779-4355-8EE0-FBE279233F41}" type="parTrans" cxnId="{3BCAEF88-2F28-4642-A138-09BD2CC7BF86}">
      <dgm:prSet/>
      <dgm:spPr/>
      <dgm:t>
        <a:bodyPr/>
        <a:lstStyle/>
        <a:p>
          <a:endParaRPr lang="en-US"/>
        </a:p>
      </dgm:t>
    </dgm:pt>
    <dgm:pt modelId="{A13EC51F-E781-454D-9332-10287ACF4422}" type="sibTrans" cxnId="{3BCAEF88-2F28-4642-A138-09BD2CC7BF86}">
      <dgm:prSet/>
      <dgm:spPr/>
      <dgm:t>
        <a:bodyPr/>
        <a:lstStyle/>
        <a:p>
          <a:endParaRPr lang="en-US"/>
        </a:p>
      </dgm:t>
    </dgm:pt>
    <dgm:pt modelId="{D43F81AD-8852-45E8-88CE-C06251AF6C63}">
      <dgm:prSet/>
      <dgm:spPr/>
      <dgm:t>
        <a:bodyPr/>
        <a:lstStyle/>
        <a:p>
          <a:pPr>
            <a:defRPr cap="all"/>
          </a:pPr>
          <a:r>
            <a:rPr lang="en-US"/>
            <a:t>Results</a:t>
          </a:r>
        </a:p>
      </dgm:t>
    </dgm:pt>
    <dgm:pt modelId="{3BC2B8F6-8BF7-468B-B7F4-A6316CBC1778}" type="parTrans" cxnId="{692F0FCB-F65C-431F-A13D-E359DB1BB2BF}">
      <dgm:prSet/>
      <dgm:spPr/>
      <dgm:t>
        <a:bodyPr/>
        <a:lstStyle/>
        <a:p>
          <a:endParaRPr lang="en-US"/>
        </a:p>
      </dgm:t>
    </dgm:pt>
    <dgm:pt modelId="{3DCA08C8-D9C4-473B-8E68-86D6AE315618}" type="sibTrans" cxnId="{692F0FCB-F65C-431F-A13D-E359DB1BB2BF}">
      <dgm:prSet/>
      <dgm:spPr/>
      <dgm:t>
        <a:bodyPr/>
        <a:lstStyle/>
        <a:p>
          <a:endParaRPr lang="en-US"/>
        </a:p>
      </dgm:t>
    </dgm:pt>
    <dgm:pt modelId="{6A663168-94CB-43A8-84A5-FA7C9AC587F8}">
      <dgm:prSet/>
      <dgm:spPr/>
      <dgm:t>
        <a:bodyPr/>
        <a:lstStyle/>
        <a:p>
          <a:pPr>
            <a:defRPr cap="all"/>
          </a:pPr>
          <a:r>
            <a:rPr lang="en-US"/>
            <a:t>Conclusion</a:t>
          </a:r>
        </a:p>
      </dgm:t>
    </dgm:pt>
    <dgm:pt modelId="{4BDA49CC-228D-4959-BEC2-B1F0A5D54322}" type="parTrans" cxnId="{47F5FE38-D906-490C-98D5-ACFB76B7F3A0}">
      <dgm:prSet/>
      <dgm:spPr/>
      <dgm:t>
        <a:bodyPr/>
        <a:lstStyle/>
        <a:p>
          <a:endParaRPr lang="en-US"/>
        </a:p>
      </dgm:t>
    </dgm:pt>
    <dgm:pt modelId="{A5D63F18-232E-4BDB-8BD7-0C9B93AE9F2C}" type="sibTrans" cxnId="{47F5FE38-D906-490C-98D5-ACFB76B7F3A0}">
      <dgm:prSet/>
      <dgm:spPr/>
      <dgm:t>
        <a:bodyPr/>
        <a:lstStyle/>
        <a:p>
          <a:endParaRPr lang="en-US"/>
        </a:p>
      </dgm:t>
    </dgm:pt>
    <dgm:pt modelId="{75008455-F065-4AC9-B272-2B2AA0D0F7A9}">
      <dgm:prSet/>
      <dgm:spPr/>
      <dgm:t>
        <a:bodyPr/>
        <a:lstStyle/>
        <a:p>
          <a:pPr>
            <a:defRPr cap="all"/>
          </a:pPr>
          <a:r>
            <a:rPr lang="en-US"/>
            <a:t>Future Work</a:t>
          </a:r>
        </a:p>
      </dgm:t>
    </dgm:pt>
    <dgm:pt modelId="{AB57A050-BF66-443B-833A-58DEAF36DAD9}" type="parTrans" cxnId="{FC02DA69-079D-4C22-8502-4672D507D569}">
      <dgm:prSet/>
      <dgm:spPr/>
      <dgm:t>
        <a:bodyPr/>
        <a:lstStyle/>
        <a:p>
          <a:endParaRPr lang="en-US"/>
        </a:p>
      </dgm:t>
    </dgm:pt>
    <dgm:pt modelId="{476B70C3-18D6-4F35-B18C-3B3D4FA1E020}" type="sibTrans" cxnId="{FC02DA69-079D-4C22-8502-4672D507D569}">
      <dgm:prSet/>
      <dgm:spPr/>
      <dgm:t>
        <a:bodyPr/>
        <a:lstStyle/>
        <a:p>
          <a:endParaRPr lang="en-US"/>
        </a:p>
      </dgm:t>
    </dgm:pt>
    <dgm:pt modelId="{89AF6A92-3489-40F2-BF73-8BD30BE9741D}" type="pres">
      <dgm:prSet presAssocID="{56635EFD-40A9-4B76-8B86-3727187E8ADC}" presName="root" presStyleCnt="0">
        <dgm:presLayoutVars>
          <dgm:dir/>
          <dgm:resizeHandles val="exact"/>
        </dgm:presLayoutVars>
      </dgm:prSet>
      <dgm:spPr/>
    </dgm:pt>
    <dgm:pt modelId="{177832A5-BFD0-42A2-B096-163B2A903DDE}" type="pres">
      <dgm:prSet presAssocID="{E64B916B-5C4A-4B6E-83E2-610800909006}" presName="compNode" presStyleCnt="0"/>
      <dgm:spPr/>
    </dgm:pt>
    <dgm:pt modelId="{2A7923EC-E3C8-4AF3-9F41-AAC0D7C0AB69}" type="pres">
      <dgm:prSet presAssocID="{E64B916B-5C4A-4B6E-83E2-610800909006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8730CA73-665F-4D00-9EB6-C5D2A8788C0C}" type="pres">
      <dgm:prSet presAssocID="{E64B916B-5C4A-4B6E-83E2-61080090900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2B7C324A-22E1-4EB0-843B-E1709C233EC8}" type="pres">
      <dgm:prSet presAssocID="{E64B916B-5C4A-4B6E-83E2-610800909006}" presName="spaceRect" presStyleCnt="0"/>
      <dgm:spPr/>
    </dgm:pt>
    <dgm:pt modelId="{32732DF3-56B0-4538-A3DC-78BCFFE95FD0}" type="pres">
      <dgm:prSet presAssocID="{E64B916B-5C4A-4B6E-83E2-610800909006}" presName="textRect" presStyleLbl="revTx" presStyleIdx="0" presStyleCnt="7">
        <dgm:presLayoutVars>
          <dgm:chMax val="1"/>
          <dgm:chPref val="1"/>
        </dgm:presLayoutVars>
      </dgm:prSet>
      <dgm:spPr/>
    </dgm:pt>
    <dgm:pt modelId="{9F4D2DAF-BE0B-4937-AD95-CF6263F976F3}" type="pres">
      <dgm:prSet presAssocID="{6F923ED6-D18A-4923-82A1-BE6FB9D08507}" presName="sibTrans" presStyleCnt="0"/>
      <dgm:spPr/>
    </dgm:pt>
    <dgm:pt modelId="{76D23E5B-49D1-4129-8BDC-E7D5AEEB34D1}" type="pres">
      <dgm:prSet presAssocID="{4826B378-811B-436F-A724-E32B57CED9E7}" presName="compNode" presStyleCnt="0"/>
      <dgm:spPr/>
    </dgm:pt>
    <dgm:pt modelId="{716009F1-17F1-4675-935A-172B5C7D0F0A}" type="pres">
      <dgm:prSet presAssocID="{4826B378-811B-436F-A724-E32B57CED9E7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F153C0D0-BA0B-4688-93C3-839435431A3D}" type="pres">
      <dgm:prSet presAssocID="{4826B378-811B-436F-A724-E32B57CED9E7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ror"/>
        </a:ext>
      </dgm:extLst>
    </dgm:pt>
    <dgm:pt modelId="{FB786978-DD19-4C29-B5B6-60F5076E62E2}" type="pres">
      <dgm:prSet presAssocID="{4826B378-811B-436F-A724-E32B57CED9E7}" presName="spaceRect" presStyleCnt="0"/>
      <dgm:spPr/>
    </dgm:pt>
    <dgm:pt modelId="{11217822-4D00-4791-A810-DB3B353D7643}" type="pres">
      <dgm:prSet presAssocID="{4826B378-811B-436F-A724-E32B57CED9E7}" presName="textRect" presStyleLbl="revTx" presStyleIdx="1" presStyleCnt="7">
        <dgm:presLayoutVars>
          <dgm:chMax val="1"/>
          <dgm:chPref val="1"/>
        </dgm:presLayoutVars>
      </dgm:prSet>
      <dgm:spPr/>
    </dgm:pt>
    <dgm:pt modelId="{B23C9CBA-A57C-426B-8E09-ADECCABFDC91}" type="pres">
      <dgm:prSet presAssocID="{79F97A47-5D5C-42DB-9723-94E923528B4C}" presName="sibTrans" presStyleCnt="0"/>
      <dgm:spPr/>
    </dgm:pt>
    <dgm:pt modelId="{6F998228-A1A7-4871-9EA2-3B9763657919}" type="pres">
      <dgm:prSet presAssocID="{B1326CEC-5B60-4719-B11C-DCB2D70B4707}" presName="compNode" presStyleCnt="0"/>
      <dgm:spPr/>
    </dgm:pt>
    <dgm:pt modelId="{CD26DEF7-F302-4D0B-A446-C79E186E6717}" type="pres">
      <dgm:prSet presAssocID="{B1326CEC-5B60-4719-B11C-DCB2D70B4707}" presName="iconBgRect" presStyleLbl="bgShp" presStyleIdx="2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5F9775C9-3388-45C9-A2B3-14EC8ED43942}" type="pres">
      <dgm:prSet presAssocID="{B1326CEC-5B60-4719-B11C-DCB2D70B4707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 Team Project"/>
        </a:ext>
      </dgm:extLst>
    </dgm:pt>
    <dgm:pt modelId="{32FBB767-9421-4B5A-B64B-8CBBE5410A69}" type="pres">
      <dgm:prSet presAssocID="{B1326CEC-5B60-4719-B11C-DCB2D70B4707}" presName="spaceRect" presStyleCnt="0"/>
      <dgm:spPr/>
    </dgm:pt>
    <dgm:pt modelId="{727ED378-FE78-4FEB-B9CE-01E2F42A17BE}" type="pres">
      <dgm:prSet presAssocID="{B1326CEC-5B60-4719-B11C-DCB2D70B4707}" presName="textRect" presStyleLbl="revTx" presStyleIdx="2" presStyleCnt="7">
        <dgm:presLayoutVars>
          <dgm:chMax val="1"/>
          <dgm:chPref val="1"/>
        </dgm:presLayoutVars>
      </dgm:prSet>
      <dgm:spPr/>
    </dgm:pt>
    <dgm:pt modelId="{1F59D68A-8566-4E10-A294-623351CA096A}" type="pres">
      <dgm:prSet presAssocID="{084E0E2E-C2B8-48D5-A5F3-BFBBF7EC3FEE}" presName="sibTrans" presStyleCnt="0"/>
      <dgm:spPr/>
    </dgm:pt>
    <dgm:pt modelId="{D2B6A6FE-AB72-4BAD-BA1F-AD3FC0331FDB}" type="pres">
      <dgm:prSet presAssocID="{966A17AA-F74E-4AB4-B16F-6D392734EC7A}" presName="compNode" presStyleCnt="0"/>
      <dgm:spPr/>
    </dgm:pt>
    <dgm:pt modelId="{622211EA-A28B-469F-8CC0-4BF3B394CF0E}" type="pres">
      <dgm:prSet presAssocID="{966A17AA-F74E-4AB4-B16F-6D392734EC7A}" presName="iconBgRect" presStyleLbl="bgShp" presStyleIdx="3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0D00B381-95AB-4760-93D0-73B4BE89E6D3}" type="pres">
      <dgm:prSet presAssocID="{966A17AA-F74E-4AB4-B16F-6D392734EC7A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iguration"/>
        </a:ext>
      </dgm:extLst>
    </dgm:pt>
    <dgm:pt modelId="{CE25AB5C-E39F-47BC-933C-1CD9BAC7CA98}" type="pres">
      <dgm:prSet presAssocID="{966A17AA-F74E-4AB4-B16F-6D392734EC7A}" presName="spaceRect" presStyleCnt="0"/>
      <dgm:spPr/>
    </dgm:pt>
    <dgm:pt modelId="{C614C64E-A91A-4436-ABEB-69FB2C831087}" type="pres">
      <dgm:prSet presAssocID="{966A17AA-F74E-4AB4-B16F-6D392734EC7A}" presName="textRect" presStyleLbl="revTx" presStyleIdx="3" presStyleCnt="7">
        <dgm:presLayoutVars>
          <dgm:chMax val="1"/>
          <dgm:chPref val="1"/>
        </dgm:presLayoutVars>
      </dgm:prSet>
      <dgm:spPr/>
    </dgm:pt>
    <dgm:pt modelId="{907EB92D-A02C-4FE4-A18B-50D429E48C59}" type="pres">
      <dgm:prSet presAssocID="{A13EC51F-E781-454D-9332-10287ACF4422}" presName="sibTrans" presStyleCnt="0"/>
      <dgm:spPr/>
    </dgm:pt>
    <dgm:pt modelId="{47F3FB88-3518-4B4E-A28F-EE366F9764BB}" type="pres">
      <dgm:prSet presAssocID="{D43F81AD-8852-45E8-88CE-C06251AF6C63}" presName="compNode" presStyleCnt="0"/>
      <dgm:spPr/>
    </dgm:pt>
    <dgm:pt modelId="{092FEBBE-3B0A-4E57-82C4-AD5B5444A034}" type="pres">
      <dgm:prSet presAssocID="{D43F81AD-8852-45E8-88CE-C06251AF6C63}" presName="iconBgRect" presStyleLbl="bgShp" presStyleIdx="4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A37183A6-60CE-4352-98D0-1075EEECE413}" type="pres">
      <dgm:prSet presAssocID="{D43F81AD-8852-45E8-88CE-C06251AF6C6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F48F662A-6E03-4448-BB20-A850131B673B}" type="pres">
      <dgm:prSet presAssocID="{D43F81AD-8852-45E8-88CE-C06251AF6C63}" presName="spaceRect" presStyleCnt="0"/>
      <dgm:spPr/>
    </dgm:pt>
    <dgm:pt modelId="{ED4E1185-9AF8-4BD0-9DE0-8E4585BC5B3F}" type="pres">
      <dgm:prSet presAssocID="{D43F81AD-8852-45E8-88CE-C06251AF6C63}" presName="textRect" presStyleLbl="revTx" presStyleIdx="4" presStyleCnt="7">
        <dgm:presLayoutVars>
          <dgm:chMax val="1"/>
          <dgm:chPref val="1"/>
        </dgm:presLayoutVars>
      </dgm:prSet>
      <dgm:spPr/>
    </dgm:pt>
    <dgm:pt modelId="{0DA3D3A6-BE09-49BD-96D1-15FBAA412303}" type="pres">
      <dgm:prSet presAssocID="{3DCA08C8-D9C4-473B-8E68-86D6AE315618}" presName="sibTrans" presStyleCnt="0"/>
      <dgm:spPr/>
    </dgm:pt>
    <dgm:pt modelId="{36D3DC31-DF12-42BB-BDB3-1E77EB90F73A}" type="pres">
      <dgm:prSet presAssocID="{6A663168-94CB-43A8-84A5-FA7C9AC587F8}" presName="compNode" presStyleCnt="0"/>
      <dgm:spPr/>
    </dgm:pt>
    <dgm:pt modelId="{ACB94A41-74C9-48FA-B19F-C8728915CE14}" type="pres">
      <dgm:prSet presAssocID="{6A663168-94CB-43A8-84A5-FA7C9AC587F8}" presName="iconBgRect" presStyleLbl="bgShp" presStyleIdx="5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E44532EE-5B6B-4203-A27B-60DE6B7295D8}" type="pres">
      <dgm:prSet presAssocID="{6A663168-94CB-43A8-84A5-FA7C9AC587F8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909DD59C-1FB4-465B-AE71-006E533D43C1}" type="pres">
      <dgm:prSet presAssocID="{6A663168-94CB-43A8-84A5-FA7C9AC587F8}" presName="spaceRect" presStyleCnt="0"/>
      <dgm:spPr/>
    </dgm:pt>
    <dgm:pt modelId="{76089000-AA87-4B89-ADDB-69D7EA45156E}" type="pres">
      <dgm:prSet presAssocID="{6A663168-94CB-43A8-84A5-FA7C9AC587F8}" presName="textRect" presStyleLbl="revTx" presStyleIdx="5" presStyleCnt="7">
        <dgm:presLayoutVars>
          <dgm:chMax val="1"/>
          <dgm:chPref val="1"/>
        </dgm:presLayoutVars>
      </dgm:prSet>
      <dgm:spPr/>
    </dgm:pt>
    <dgm:pt modelId="{DEC174C3-D067-46E4-8C7B-D3E6FA78E347}" type="pres">
      <dgm:prSet presAssocID="{A5D63F18-232E-4BDB-8BD7-0C9B93AE9F2C}" presName="sibTrans" presStyleCnt="0"/>
      <dgm:spPr/>
    </dgm:pt>
    <dgm:pt modelId="{D5E42605-C032-46FC-93F2-ABB70F7C09BF}" type="pres">
      <dgm:prSet presAssocID="{75008455-F065-4AC9-B272-2B2AA0D0F7A9}" presName="compNode" presStyleCnt="0"/>
      <dgm:spPr/>
    </dgm:pt>
    <dgm:pt modelId="{58FE9595-2D67-476F-A28C-45568E8C02CA}" type="pres">
      <dgm:prSet presAssocID="{75008455-F065-4AC9-B272-2B2AA0D0F7A9}" presName="iconBgRect" presStyleLbl="bgShp" presStyleIdx="6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C31F5A42-0E07-488E-8110-284C6610AF89}" type="pres">
      <dgm:prSet presAssocID="{75008455-F065-4AC9-B272-2B2AA0D0F7A9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rollment"/>
        </a:ext>
      </dgm:extLst>
    </dgm:pt>
    <dgm:pt modelId="{EC4271E2-6D79-422E-835E-EE96F9F76139}" type="pres">
      <dgm:prSet presAssocID="{75008455-F065-4AC9-B272-2B2AA0D0F7A9}" presName="spaceRect" presStyleCnt="0"/>
      <dgm:spPr/>
    </dgm:pt>
    <dgm:pt modelId="{3297D741-A7BF-4645-BE24-CEF50F36A949}" type="pres">
      <dgm:prSet presAssocID="{75008455-F065-4AC9-B272-2B2AA0D0F7A9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0AB81E0C-1613-45A2-8036-63B6B4E0A460}" srcId="{56635EFD-40A9-4B76-8B86-3727187E8ADC}" destId="{E64B916B-5C4A-4B6E-83E2-610800909006}" srcOrd="0" destOrd="0" parTransId="{3BDC08A1-8810-41DC-B06C-027401E10037}" sibTransId="{6F923ED6-D18A-4923-82A1-BE6FB9D08507}"/>
    <dgm:cxn modelId="{2F4AFB17-A1C7-4637-8523-8FE137A8318D}" type="presOf" srcId="{6A663168-94CB-43A8-84A5-FA7C9AC587F8}" destId="{76089000-AA87-4B89-ADDB-69D7EA45156E}" srcOrd="0" destOrd="0" presId="urn:microsoft.com/office/officeart/2018/5/layout/IconLeafLabelList"/>
    <dgm:cxn modelId="{F3FC241D-27E3-4E2C-A97A-CD995AD3643E}" type="presOf" srcId="{56635EFD-40A9-4B76-8B86-3727187E8ADC}" destId="{89AF6A92-3489-40F2-BF73-8BD30BE9741D}" srcOrd="0" destOrd="0" presId="urn:microsoft.com/office/officeart/2018/5/layout/IconLeafLabelList"/>
    <dgm:cxn modelId="{408D3822-B065-47E6-9453-563A8D821E56}" type="presOf" srcId="{D43F81AD-8852-45E8-88CE-C06251AF6C63}" destId="{ED4E1185-9AF8-4BD0-9DE0-8E4585BC5B3F}" srcOrd="0" destOrd="0" presId="urn:microsoft.com/office/officeart/2018/5/layout/IconLeafLabelList"/>
    <dgm:cxn modelId="{2655AC27-CAC8-4E52-BA97-0122A4E7A059}" type="presOf" srcId="{966A17AA-F74E-4AB4-B16F-6D392734EC7A}" destId="{C614C64E-A91A-4436-ABEB-69FB2C831087}" srcOrd="0" destOrd="0" presId="urn:microsoft.com/office/officeart/2018/5/layout/IconLeafLabelList"/>
    <dgm:cxn modelId="{35CA9B2D-276F-41CF-8011-CCAC5AED8E88}" srcId="{56635EFD-40A9-4B76-8B86-3727187E8ADC}" destId="{B1326CEC-5B60-4719-B11C-DCB2D70B4707}" srcOrd="2" destOrd="0" parTransId="{434FE9A8-05A0-424C-B5A4-1B924779950D}" sibTransId="{084E0E2E-C2B8-48D5-A5F3-BFBBF7EC3FEE}"/>
    <dgm:cxn modelId="{47F5FE38-D906-490C-98D5-ACFB76B7F3A0}" srcId="{56635EFD-40A9-4B76-8B86-3727187E8ADC}" destId="{6A663168-94CB-43A8-84A5-FA7C9AC587F8}" srcOrd="5" destOrd="0" parTransId="{4BDA49CC-228D-4959-BEC2-B1F0A5D54322}" sibTransId="{A5D63F18-232E-4BDB-8BD7-0C9B93AE9F2C}"/>
    <dgm:cxn modelId="{37D16D47-7B8A-4545-A4A2-06E35E0C4D38}" srcId="{56635EFD-40A9-4B76-8B86-3727187E8ADC}" destId="{4826B378-811B-436F-A724-E32B57CED9E7}" srcOrd="1" destOrd="0" parTransId="{E9251CED-C8C3-41F4-9C7E-3804D1037205}" sibTransId="{79F97A47-5D5C-42DB-9723-94E923528B4C}"/>
    <dgm:cxn modelId="{FC02DA69-079D-4C22-8502-4672D507D569}" srcId="{56635EFD-40A9-4B76-8B86-3727187E8ADC}" destId="{75008455-F065-4AC9-B272-2B2AA0D0F7A9}" srcOrd="6" destOrd="0" parTransId="{AB57A050-BF66-443B-833A-58DEAF36DAD9}" sibTransId="{476B70C3-18D6-4F35-B18C-3B3D4FA1E020}"/>
    <dgm:cxn modelId="{06350E71-F7CC-4C43-A9AB-10A5994F8F86}" type="presOf" srcId="{4826B378-811B-436F-A724-E32B57CED9E7}" destId="{11217822-4D00-4791-A810-DB3B353D7643}" srcOrd="0" destOrd="0" presId="urn:microsoft.com/office/officeart/2018/5/layout/IconLeafLabelList"/>
    <dgm:cxn modelId="{38C34A76-2CD4-4C91-B801-F54FF6707DE4}" type="presOf" srcId="{E64B916B-5C4A-4B6E-83E2-610800909006}" destId="{32732DF3-56B0-4538-A3DC-78BCFFE95FD0}" srcOrd="0" destOrd="0" presId="urn:microsoft.com/office/officeart/2018/5/layout/IconLeafLabelList"/>
    <dgm:cxn modelId="{4C46487E-DE89-4B59-B40C-ED188FB789DD}" type="presOf" srcId="{B1326CEC-5B60-4719-B11C-DCB2D70B4707}" destId="{727ED378-FE78-4FEB-B9CE-01E2F42A17BE}" srcOrd="0" destOrd="0" presId="urn:microsoft.com/office/officeart/2018/5/layout/IconLeafLabelList"/>
    <dgm:cxn modelId="{3BCAEF88-2F28-4642-A138-09BD2CC7BF86}" srcId="{56635EFD-40A9-4B76-8B86-3727187E8ADC}" destId="{966A17AA-F74E-4AB4-B16F-6D392734EC7A}" srcOrd="3" destOrd="0" parTransId="{622B022C-6779-4355-8EE0-FBE279233F41}" sibTransId="{A13EC51F-E781-454D-9332-10287ACF4422}"/>
    <dgm:cxn modelId="{692F0FCB-F65C-431F-A13D-E359DB1BB2BF}" srcId="{56635EFD-40A9-4B76-8B86-3727187E8ADC}" destId="{D43F81AD-8852-45E8-88CE-C06251AF6C63}" srcOrd="4" destOrd="0" parTransId="{3BC2B8F6-8BF7-468B-B7F4-A6316CBC1778}" sibTransId="{3DCA08C8-D9C4-473B-8E68-86D6AE315618}"/>
    <dgm:cxn modelId="{85C374F1-6C87-4FB7-B65F-24D2CB22B946}" type="presOf" srcId="{75008455-F065-4AC9-B272-2B2AA0D0F7A9}" destId="{3297D741-A7BF-4645-BE24-CEF50F36A949}" srcOrd="0" destOrd="0" presId="urn:microsoft.com/office/officeart/2018/5/layout/IconLeafLabelList"/>
    <dgm:cxn modelId="{1CE42D73-1FA3-49B4-84CB-B931493107DB}" type="presParOf" srcId="{89AF6A92-3489-40F2-BF73-8BD30BE9741D}" destId="{177832A5-BFD0-42A2-B096-163B2A903DDE}" srcOrd="0" destOrd="0" presId="urn:microsoft.com/office/officeart/2018/5/layout/IconLeafLabelList"/>
    <dgm:cxn modelId="{2EF301C0-75CE-4DF1-8521-FBEDD56C6C42}" type="presParOf" srcId="{177832A5-BFD0-42A2-B096-163B2A903DDE}" destId="{2A7923EC-E3C8-4AF3-9F41-AAC0D7C0AB69}" srcOrd="0" destOrd="0" presId="urn:microsoft.com/office/officeart/2018/5/layout/IconLeafLabelList"/>
    <dgm:cxn modelId="{15181AC5-3215-4ECD-8600-AE00924C5901}" type="presParOf" srcId="{177832A5-BFD0-42A2-B096-163B2A903DDE}" destId="{8730CA73-665F-4D00-9EB6-C5D2A8788C0C}" srcOrd="1" destOrd="0" presId="urn:microsoft.com/office/officeart/2018/5/layout/IconLeafLabelList"/>
    <dgm:cxn modelId="{CB2694F2-13F9-4BBC-AD22-E3711F161CBE}" type="presParOf" srcId="{177832A5-BFD0-42A2-B096-163B2A903DDE}" destId="{2B7C324A-22E1-4EB0-843B-E1709C233EC8}" srcOrd="2" destOrd="0" presId="urn:microsoft.com/office/officeart/2018/5/layout/IconLeafLabelList"/>
    <dgm:cxn modelId="{B5567BC6-F57D-44CB-8015-C8449DC6EB6C}" type="presParOf" srcId="{177832A5-BFD0-42A2-B096-163B2A903DDE}" destId="{32732DF3-56B0-4538-A3DC-78BCFFE95FD0}" srcOrd="3" destOrd="0" presId="urn:microsoft.com/office/officeart/2018/5/layout/IconLeafLabelList"/>
    <dgm:cxn modelId="{0C0B7CEB-4B28-4C3D-84E8-86A28F490EA8}" type="presParOf" srcId="{89AF6A92-3489-40F2-BF73-8BD30BE9741D}" destId="{9F4D2DAF-BE0B-4937-AD95-CF6263F976F3}" srcOrd="1" destOrd="0" presId="urn:microsoft.com/office/officeart/2018/5/layout/IconLeafLabelList"/>
    <dgm:cxn modelId="{C50BF502-0178-417C-8B56-84711F2D61DA}" type="presParOf" srcId="{89AF6A92-3489-40F2-BF73-8BD30BE9741D}" destId="{76D23E5B-49D1-4129-8BDC-E7D5AEEB34D1}" srcOrd="2" destOrd="0" presId="urn:microsoft.com/office/officeart/2018/5/layout/IconLeafLabelList"/>
    <dgm:cxn modelId="{07B6E5F6-CD2C-4117-BE5A-00A475B1D3B0}" type="presParOf" srcId="{76D23E5B-49D1-4129-8BDC-E7D5AEEB34D1}" destId="{716009F1-17F1-4675-935A-172B5C7D0F0A}" srcOrd="0" destOrd="0" presId="urn:microsoft.com/office/officeart/2018/5/layout/IconLeafLabelList"/>
    <dgm:cxn modelId="{86852FA2-B8E2-4EEC-B35B-D0C01F26FE8B}" type="presParOf" srcId="{76D23E5B-49D1-4129-8BDC-E7D5AEEB34D1}" destId="{F153C0D0-BA0B-4688-93C3-839435431A3D}" srcOrd="1" destOrd="0" presId="urn:microsoft.com/office/officeart/2018/5/layout/IconLeafLabelList"/>
    <dgm:cxn modelId="{C7496A3F-16AD-46A4-A440-FB02E377A8CA}" type="presParOf" srcId="{76D23E5B-49D1-4129-8BDC-E7D5AEEB34D1}" destId="{FB786978-DD19-4C29-B5B6-60F5076E62E2}" srcOrd="2" destOrd="0" presId="urn:microsoft.com/office/officeart/2018/5/layout/IconLeafLabelList"/>
    <dgm:cxn modelId="{1C3265B3-3B8F-4DFA-BE7B-60ECE22EFC18}" type="presParOf" srcId="{76D23E5B-49D1-4129-8BDC-E7D5AEEB34D1}" destId="{11217822-4D00-4791-A810-DB3B353D7643}" srcOrd="3" destOrd="0" presId="urn:microsoft.com/office/officeart/2018/5/layout/IconLeafLabelList"/>
    <dgm:cxn modelId="{A897314C-02E8-463A-8CE7-6416BAC57AD7}" type="presParOf" srcId="{89AF6A92-3489-40F2-BF73-8BD30BE9741D}" destId="{B23C9CBA-A57C-426B-8E09-ADECCABFDC91}" srcOrd="3" destOrd="0" presId="urn:microsoft.com/office/officeart/2018/5/layout/IconLeafLabelList"/>
    <dgm:cxn modelId="{BABF2EDC-2385-48F1-B56E-EFD4749F278C}" type="presParOf" srcId="{89AF6A92-3489-40F2-BF73-8BD30BE9741D}" destId="{6F998228-A1A7-4871-9EA2-3B9763657919}" srcOrd="4" destOrd="0" presId="urn:microsoft.com/office/officeart/2018/5/layout/IconLeafLabelList"/>
    <dgm:cxn modelId="{31534910-FE27-4421-B04F-7AD5D54E4595}" type="presParOf" srcId="{6F998228-A1A7-4871-9EA2-3B9763657919}" destId="{CD26DEF7-F302-4D0B-A446-C79E186E6717}" srcOrd="0" destOrd="0" presId="urn:microsoft.com/office/officeart/2018/5/layout/IconLeafLabelList"/>
    <dgm:cxn modelId="{254E6D61-6899-4BA9-AF61-D7586E56EC62}" type="presParOf" srcId="{6F998228-A1A7-4871-9EA2-3B9763657919}" destId="{5F9775C9-3388-45C9-A2B3-14EC8ED43942}" srcOrd="1" destOrd="0" presId="urn:microsoft.com/office/officeart/2018/5/layout/IconLeafLabelList"/>
    <dgm:cxn modelId="{6126F4BD-D598-4210-A134-A361C424E5CC}" type="presParOf" srcId="{6F998228-A1A7-4871-9EA2-3B9763657919}" destId="{32FBB767-9421-4B5A-B64B-8CBBE5410A69}" srcOrd="2" destOrd="0" presId="urn:microsoft.com/office/officeart/2018/5/layout/IconLeafLabelList"/>
    <dgm:cxn modelId="{4CA86A1F-0280-4042-8CF4-2AF64B327829}" type="presParOf" srcId="{6F998228-A1A7-4871-9EA2-3B9763657919}" destId="{727ED378-FE78-4FEB-B9CE-01E2F42A17BE}" srcOrd="3" destOrd="0" presId="urn:microsoft.com/office/officeart/2018/5/layout/IconLeafLabelList"/>
    <dgm:cxn modelId="{8402F39B-864B-4BDE-97AA-696B2A3DA425}" type="presParOf" srcId="{89AF6A92-3489-40F2-BF73-8BD30BE9741D}" destId="{1F59D68A-8566-4E10-A294-623351CA096A}" srcOrd="5" destOrd="0" presId="urn:microsoft.com/office/officeart/2018/5/layout/IconLeafLabelList"/>
    <dgm:cxn modelId="{FEE26501-407E-4BAB-BBF2-3C4A73B88FED}" type="presParOf" srcId="{89AF6A92-3489-40F2-BF73-8BD30BE9741D}" destId="{D2B6A6FE-AB72-4BAD-BA1F-AD3FC0331FDB}" srcOrd="6" destOrd="0" presId="urn:microsoft.com/office/officeart/2018/5/layout/IconLeafLabelList"/>
    <dgm:cxn modelId="{8E73BDF6-1F1D-4BCE-90A0-FE8C18D1A3AC}" type="presParOf" srcId="{D2B6A6FE-AB72-4BAD-BA1F-AD3FC0331FDB}" destId="{622211EA-A28B-469F-8CC0-4BF3B394CF0E}" srcOrd="0" destOrd="0" presId="urn:microsoft.com/office/officeart/2018/5/layout/IconLeafLabelList"/>
    <dgm:cxn modelId="{BE86029E-DF6B-4A03-856D-E369C41FA89C}" type="presParOf" srcId="{D2B6A6FE-AB72-4BAD-BA1F-AD3FC0331FDB}" destId="{0D00B381-95AB-4760-93D0-73B4BE89E6D3}" srcOrd="1" destOrd="0" presId="urn:microsoft.com/office/officeart/2018/5/layout/IconLeafLabelList"/>
    <dgm:cxn modelId="{1AAE1D3C-1C52-417B-818C-687AFA6C2F6F}" type="presParOf" srcId="{D2B6A6FE-AB72-4BAD-BA1F-AD3FC0331FDB}" destId="{CE25AB5C-E39F-47BC-933C-1CD9BAC7CA98}" srcOrd="2" destOrd="0" presId="urn:microsoft.com/office/officeart/2018/5/layout/IconLeafLabelList"/>
    <dgm:cxn modelId="{2652D2F9-3B98-45B8-A4B9-F50DF93C708F}" type="presParOf" srcId="{D2B6A6FE-AB72-4BAD-BA1F-AD3FC0331FDB}" destId="{C614C64E-A91A-4436-ABEB-69FB2C831087}" srcOrd="3" destOrd="0" presId="urn:microsoft.com/office/officeart/2018/5/layout/IconLeafLabelList"/>
    <dgm:cxn modelId="{551C5929-BFE5-43E6-AAA2-B26B016A5B34}" type="presParOf" srcId="{89AF6A92-3489-40F2-BF73-8BD30BE9741D}" destId="{907EB92D-A02C-4FE4-A18B-50D429E48C59}" srcOrd="7" destOrd="0" presId="urn:microsoft.com/office/officeart/2018/5/layout/IconLeafLabelList"/>
    <dgm:cxn modelId="{78B7C25F-AE26-48E2-8551-8BAB10BFC709}" type="presParOf" srcId="{89AF6A92-3489-40F2-BF73-8BD30BE9741D}" destId="{47F3FB88-3518-4B4E-A28F-EE366F9764BB}" srcOrd="8" destOrd="0" presId="urn:microsoft.com/office/officeart/2018/5/layout/IconLeafLabelList"/>
    <dgm:cxn modelId="{9FF62606-1DD5-41DD-9236-8333C946AD32}" type="presParOf" srcId="{47F3FB88-3518-4B4E-A28F-EE366F9764BB}" destId="{092FEBBE-3B0A-4E57-82C4-AD5B5444A034}" srcOrd="0" destOrd="0" presId="urn:microsoft.com/office/officeart/2018/5/layout/IconLeafLabelList"/>
    <dgm:cxn modelId="{E8820C38-C9D9-48A5-8D59-0F9A1ED8E88D}" type="presParOf" srcId="{47F3FB88-3518-4B4E-A28F-EE366F9764BB}" destId="{A37183A6-60CE-4352-98D0-1075EEECE413}" srcOrd="1" destOrd="0" presId="urn:microsoft.com/office/officeart/2018/5/layout/IconLeafLabelList"/>
    <dgm:cxn modelId="{333C7ECD-C1CB-41CC-9A1F-E072893BC649}" type="presParOf" srcId="{47F3FB88-3518-4B4E-A28F-EE366F9764BB}" destId="{F48F662A-6E03-4448-BB20-A850131B673B}" srcOrd="2" destOrd="0" presId="urn:microsoft.com/office/officeart/2018/5/layout/IconLeafLabelList"/>
    <dgm:cxn modelId="{661D8356-0F49-4E5D-A256-E084022202BB}" type="presParOf" srcId="{47F3FB88-3518-4B4E-A28F-EE366F9764BB}" destId="{ED4E1185-9AF8-4BD0-9DE0-8E4585BC5B3F}" srcOrd="3" destOrd="0" presId="urn:microsoft.com/office/officeart/2018/5/layout/IconLeafLabelList"/>
    <dgm:cxn modelId="{67A8DF46-F1B2-4B70-B677-4BFC6BC1CF4D}" type="presParOf" srcId="{89AF6A92-3489-40F2-BF73-8BD30BE9741D}" destId="{0DA3D3A6-BE09-49BD-96D1-15FBAA412303}" srcOrd="9" destOrd="0" presId="urn:microsoft.com/office/officeart/2018/5/layout/IconLeafLabelList"/>
    <dgm:cxn modelId="{E5B7E8F0-8157-466A-BC7B-AFB11D6B48CC}" type="presParOf" srcId="{89AF6A92-3489-40F2-BF73-8BD30BE9741D}" destId="{36D3DC31-DF12-42BB-BDB3-1E77EB90F73A}" srcOrd="10" destOrd="0" presId="urn:microsoft.com/office/officeart/2018/5/layout/IconLeafLabelList"/>
    <dgm:cxn modelId="{F3F799EE-62A8-4E1E-8C1D-3581ADDE39C1}" type="presParOf" srcId="{36D3DC31-DF12-42BB-BDB3-1E77EB90F73A}" destId="{ACB94A41-74C9-48FA-B19F-C8728915CE14}" srcOrd="0" destOrd="0" presId="urn:microsoft.com/office/officeart/2018/5/layout/IconLeafLabelList"/>
    <dgm:cxn modelId="{FE826EF7-9290-4E91-B502-749B1329F86D}" type="presParOf" srcId="{36D3DC31-DF12-42BB-BDB3-1E77EB90F73A}" destId="{E44532EE-5B6B-4203-A27B-60DE6B7295D8}" srcOrd="1" destOrd="0" presId="urn:microsoft.com/office/officeart/2018/5/layout/IconLeafLabelList"/>
    <dgm:cxn modelId="{D91BB316-54F7-492A-AD2A-11C287A90AD6}" type="presParOf" srcId="{36D3DC31-DF12-42BB-BDB3-1E77EB90F73A}" destId="{909DD59C-1FB4-465B-AE71-006E533D43C1}" srcOrd="2" destOrd="0" presId="urn:microsoft.com/office/officeart/2018/5/layout/IconLeafLabelList"/>
    <dgm:cxn modelId="{BE37D600-9A63-44CE-8C4F-EEA062398119}" type="presParOf" srcId="{36D3DC31-DF12-42BB-BDB3-1E77EB90F73A}" destId="{76089000-AA87-4B89-ADDB-69D7EA45156E}" srcOrd="3" destOrd="0" presId="urn:microsoft.com/office/officeart/2018/5/layout/IconLeafLabelList"/>
    <dgm:cxn modelId="{B08845C4-126D-41F8-B4AD-347D67332922}" type="presParOf" srcId="{89AF6A92-3489-40F2-BF73-8BD30BE9741D}" destId="{DEC174C3-D067-46E4-8C7B-D3E6FA78E347}" srcOrd="11" destOrd="0" presId="urn:microsoft.com/office/officeart/2018/5/layout/IconLeafLabelList"/>
    <dgm:cxn modelId="{54A45F86-5C09-470F-907D-E0C9C527BCA0}" type="presParOf" srcId="{89AF6A92-3489-40F2-BF73-8BD30BE9741D}" destId="{D5E42605-C032-46FC-93F2-ABB70F7C09BF}" srcOrd="12" destOrd="0" presId="urn:microsoft.com/office/officeart/2018/5/layout/IconLeafLabelList"/>
    <dgm:cxn modelId="{14D0ABDD-CB1C-4DB4-A095-EBE53F6EE318}" type="presParOf" srcId="{D5E42605-C032-46FC-93F2-ABB70F7C09BF}" destId="{58FE9595-2D67-476F-A28C-45568E8C02CA}" srcOrd="0" destOrd="0" presId="urn:microsoft.com/office/officeart/2018/5/layout/IconLeafLabelList"/>
    <dgm:cxn modelId="{8242BDEB-B8E8-459C-B35E-BC3034864885}" type="presParOf" srcId="{D5E42605-C032-46FC-93F2-ABB70F7C09BF}" destId="{C31F5A42-0E07-488E-8110-284C6610AF89}" srcOrd="1" destOrd="0" presId="urn:microsoft.com/office/officeart/2018/5/layout/IconLeafLabelList"/>
    <dgm:cxn modelId="{6FB02615-D60E-43D9-B8FD-1933ED95FF59}" type="presParOf" srcId="{D5E42605-C032-46FC-93F2-ABB70F7C09BF}" destId="{EC4271E2-6D79-422E-835E-EE96F9F76139}" srcOrd="2" destOrd="0" presId="urn:microsoft.com/office/officeart/2018/5/layout/IconLeafLabelList"/>
    <dgm:cxn modelId="{C18B9726-6D7A-403C-99A5-1590D94D2592}" type="presParOf" srcId="{D5E42605-C032-46FC-93F2-ABB70F7C09BF}" destId="{3297D741-A7BF-4645-BE24-CEF50F36A94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923EC-E3C8-4AF3-9F41-AAC0D7C0AB69}">
      <dsp:nvSpPr>
        <dsp:cNvPr id="0" name=""/>
        <dsp:cNvSpPr/>
      </dsp:nvSpPr>
      <dsp:spPr>
        <a:xfrm>
          <a:off x="595592" y="316"/>
          <a:ext cx="887835" cy="88783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30CA73-665F-4D00-9EB6-C5D2A8788C0C}">
      <dsp:nvSpPr>
        <dsp:cNvPr id="0" name=""/>
        <dsp:cNvSpPr/>
      </dsp:nvSpPr>
      <dsp:spPr>
        <a:xfrm>
          <a:off x="784803" y="189527"/>
          <a:ext cx="509414" cy="5094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732DF3-56B0-4538-A3DC-78BCFFE95FD0}">
      <dsp:nvSpPr>
        <dsp:cNvPr id="0" name=""/>
        <dsp:cNvSpPr/>
      </dsp:nvSpPr>
      <dsp:spPr>
        <a:xfrm>
          <a:off x="311776" y="1164691"/>
          <a:ext cx="1455468" cy="58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Background</a:t>
          </a:r>
        </a:p>
      </dsp:txBody>
      <dsp:txXfrm>
        <a:off x="311776" y="1164691"/>
        <a:ext cx="1455468" cy="582187"/>
      </dsp:txXfrm>
    </dsp:sp>
    <dsp:sp modelId="{716009F1-17F1-4675-935A-172B5C7D0F0A}">
      <dsp:nvSpPr>
        <dsp:cNvPr id="0" name=""/>
        <dsp:cNvSpPr/>
      </dsp:nvSpPr>
      <dsp:spPr>
        <a:xfrm>
          <a:off x="2305768" y="316"/>
          <a:ext cx="887835" cy="88783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3C0D0-BA0B-4688-93C3-839435431A3D}">
      <dsp:nvSpPr>
        <dsp:cNvPr id="0" name=""/>
        <dsp:cNvSpPr/>
      </dsp:nvSpPr>
      <dsp:spPr>
        <a:xfrm>
          <a:off x="2494979" y="189527"/>
          <a:ext cx="509414" cy="5094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217822-4D00-4791-A810-DB3B353D7643}">
      <dsp:nvSpPr>
        <dsp:cNvPr id="0" name=""/>
        <dsp:cNvSpPr/>
      </dsp:nvSpPr>
      <dsp:spPr>
        <a:xfrm>
          <a:off x="2021951" y="1164691"/>
          <a:ext cx="1455468" cy="58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Arguments &amp; Problem statement</a:t>
          </a:r>
        </a:p>
      </dsp:txBody>
      <dsp:txXfrm>
        <a:off x="2021951" y="1164691"/>
        <a:ext cx="1455468" cy="582187"/>
      </dsp:txXfrm>
    </dsp:sp>
    <dsp:sp modelId="{CD26DEF7-F302-4D0B-A446-C79E186E6717}">
      <dsp:nvSpPr>
        <dsp:cNvPr id="0" name=""/>
        <dsp:cNvSpPr/>
      </dsp:nvSpPr>
      <dsp:spPr>
        <a:xfrm>
          <a:off x="4015944" y="316"/>
          <a:ext cx="887835" cy="88783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775C9-3388-45C9-A2B3-14EC8ED43942}">
      <dsp:nvSpPr>
        <dsp:cNvPr id="0" name=""/>
        <dsp:cNvSpPr/>
      </dsp:nvSpPr>
      <dsp:spPr>
        <a:xfrm>
          <a:off x="4205155" y="189527"/>
          <a:ext cx="509414" cy="5094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ED378-FE78-4FEB-B9CE-01E2F42A17BE}">
      <dsp:nvSpPr>
        <dsp:cNvPr id="0" name=""/>
        <dsp:cNvSpPr/>
      </dsp:nvSpPr>
      <dsp:spPr>
        <a:xfrm>
          <a:off x="3732127" y="1164691"/>
          <a:ext cx="1455468" cy="58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Aims &amp; Objectives</a:t>
          </a:r>
        </a:p>
      </dsp:txBody>
      <dsp:txXfrm>
        <a:off x="3732127" y="1164691"/>
        <a:ext cx="1455468" cy="582187"/>
      </dsp:txXfrm>
    </dsp:sp>
    <dsp:sp modelId="{622211EA-A28B-469F-8CC0-4BF3B394CF0E}">
      <dsp:nvSpPr>
        <dsp:cNvPr id="0" name=""/>
        <dsp:cNvSpPr/>
      </dsp:nvSpPr>
      <dsp:spPr>
        <a:xfrm>
          <a:off x="5726119" y="316"/>
          <a:ext cx="887835" cy="88783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00B381-95AB-4760-93D0-73B4BE89E6D3}">
      <dsp:nvSpPr>
        <dsp:cNvPr id="0" name=""/>
        <dsp:cNvSpPr/>
      </dsp:nvSpPr>
      <dsp:spPr>
        <a:xfrm>
          <a:off x="5915330" y="189527"/>
          <a:ext cx="509414" cy="5094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4C64E-A91A-4436-ABEB-69FB2C831087}">
      <dsp:nvSpPr>
        <dsp:cNvPr id="0" name=""/>
        <dsp:cNvSpPr/>
      </dsp:nvSpPr>
      <dsp:spPr>
        <a:xfrm>
          <a:off x="5442303" y="1164691"/>
          <a:ext cx="1455468" cy="58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Approach</a:t>
          </a:r>
        </a:p>
      </dsp:txBody>
      <dsp:txXfrm>
        <a:off x="5442303" y="1164691"/>
        <a:ext cx="1455468" cy="582187"/>
      </dsp:txXfrm>
    </dsp:sp>
    <dsp:sp modelId="{092FEBBE-3B0A-4E57-82C4-AD5B5444A034}">
      <dsp:nvSpPr>
        <dsp:cNvPr id="0" name=""/>
        <dsp:cNvSpPr/>
      </dsp:nvSpPr>
      <dsp:spPr>
        <a:xfrm>
          <a:off x="7436295" y="316"/>
          <a:ext cx="887835" cy="887835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183A6-60CE-4352-98D0-1075EEECE413}">
      <dsp:nvSpPr>
        <dsp:cNvPr id="0" name=""/>
        <dsp:cNvSpPr/>
      </dsp:nvSpPr>
      <dsp:spPr>
        <a:xfrm>
          <a:off x="7625506" y="189527"/>
          <a:ext cx="509414" cy="50941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E1185-9AF8-4BD0-9DE0-8E4585BC5B3F}">
      <dsp:nvSpPr>
        <dsp:cNvPr id="0" name=""/>
        <dsp:cNvSpPr/>
      </dsp:nvSpPr>
      <dsp:spPr>
        <a:xfrm>
          <a:off x="7152479" y="1164691"/>
          <a:ext cx="1455468" cy="58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Results</a:t>
          </a:r>
        </a:p>
      </dsp:txBody>
      <dsp:txXfrm>
        <a:off x="7152479" y="1164691"/>
        <a:ext cx="1455468" cy="582187"/>
      </dsp:txXfrm>
    </dsp:sp>
    <dsp:sp modelId="{ACB94A41-74C9-48FA-B19F-C8728915CE14}">
      <dsp:nvSpPr>
        <dsp:cNvPr id="0" name=""/>
        <dsp:cNvSpPr/>
      </dsp:nvSpPr>
      <dsp:spPr>
        <a:xfrm>
          <a:off x="9146471" y="316"/>
          <a:ext cx="887835" cy="88783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4532EE-5B6B-4203-A27B-60DE6B7295D8}">
      <dsp:nvSpPr>
        <dsp:cNvPr id="0" name=""/>
        <dsp:cNvSpPr/>
      </dsp:nvSpPr>
      <dsp:spPr>
        <a:xfrm>
          <a:off x="9335682" y="189527"/>
          <a:ext cx="509414" cy="50941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89000-AA87-4B89-ADDB-69D7EA45156E}">
      <dsp:nvSpPr>
        <dsp:cNvPr id="0" name=""/>
        <dsp:cNvSpPr/>
      </dsp:nvSpPr>
      <dsp:spPr>
        <a:xfrm>
          <a:off x="8862655" y="1164691"/>
          <a:ext cx="1455468" cy="58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Conclusion</a:t>
          </a:r>
        </a:p>
      </dsp:txBody>
      <dsp:txXfrm>
        <a:off x="8862655" y="1164691"/>
        <a:ext cx="1455468" cy="582187"/>
      </dsp:txXfrm>
    </dsp:sp>
    <dsp:sp modelId="{58FE9595-2D67-476F-A28C-45568E8C02CA}">
      <dsp:nvSpPr>
        <dsp:cNvPr id="0" name=""/>
        <dsp:cNvSpPr/>
      </dsp:nvSpPr>
      <dsp:spPr>
        <a:xfrm>
          <a:off x="4871032" y="2110746"/>
          <a:ext cx="887835" cy="88783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1F5A42-0E07-488E-8110-284C6610AF89}">
      <dsp:nvSpPr>
        <dsp:cNvPr id="0" name=""/>
        <dsp:cNvSpPr/>
      </dsp:nvSpPr>
      <dsp:spPr>
        <a:xfrm>
          <a:off x="5060242" y="2299957"/>
          <a:ext cx="509414" cy="50941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7D741-A7BF-4645-BE24-CEF50F36A949}">
      <dsp:nvSpPr>
        <dsp:cNvPr id="0" name=""/>
        <dsp:cNvSpPr/>
      </dsp:nvSpPr>
      <dsp:spPr>
        <a:xfrm>
          <a:off x="4587215" y="3275121"/>
          <a:ext cx="1455468" cy="58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Future Work</a:t>
          </a:r>
        </a:p>
      </dsp:txBody>
      <dsp:txXfrm>
        <a:off x="4587215" y="3275121"/>
        <a:ext cx="1455468" cy="582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EB35FB-646A-D2BE-6455-247C4ECA0A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24222-ED1E-BFC1-9FD1-99B8357AD7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98DB8-3D07-4B60-915A-58DD35B2A054}" type="datetimeFigureOut">
              <a:rPr lang="en-US" smtClean="0"/>
              <a:t>07-Apr-25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5A705-4AB5-81C2-E257-9B72CE0E3F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7215A-348D-A4D9-04AC-7E9ED6813A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4A696-E448-49B3-99B3-27830E009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9456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2686F-1BF2-49F9-96E4-5F470EE5F08E}" type="datetimeFigureOut">
              <a:rPr lang="en-US" smtClean="0"/>
              <a:t>07-Apr-25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19431-B89C-45A3-A40A-CDEAF2EE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177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19431-B89C-45A3-A40A-CDEAF2EEFFB6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AAB4FD0-4788-9586-F6B3-A0780116594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72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19431-B89C-45A3-A40A-CDEAF2EEFF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56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19431-B89C-45A3-A40A-CDEAF2EEFF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19431-B89C-45A3-A40A-CDEAF2EEFF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2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A8F4-47C2-4A29-9EE2-8BB3263E4F21}" type="datetime1">
              <a:rPr lang="en-US" smtClean="0"/>
              <a:t>07-Apr-25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4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AB64-BB29-470A-A9D3-233E25E4CEEE}" type="datetime1">
              <a:rPr lang="en-US" smtClean="0"/>
              <a:t>07-Apr-25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1040-48B3-4D2A-9152-943560BB49B0}" type="datetime1">
              <a:rPr lang="en-US" smtClean="0"/>
              <a:t>07-Apr-25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6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66DD-8931-4676-B985-F4CEFD77DBDF}" type="datetime1">
              <a:rPr lang="en-US" smtClean="0"/>
              <a:t>07-Apr-25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0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AD75-9201-49DA-A833-7C28F8644ECA}" type="datetime1">
              <a:rPr lang="en-US" smtClean="0"/>
              <a:t>07-Apr-25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0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5FA5-A9DB-4160-9A4D-F01A732B865D}" type="datetime1">
              <a:rPr lang="en-US" smtClean="0"/>
              <a:t>07-Apr-25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B84D-D0FB-4614-87FA-83BF0C8A8E75}" type="datetime1">
              <a:rPr lang="en-US" smtClean="0"/>
              <a:t>07-Apr-25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8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F153-E870-449D-B115-09DA71170233}" type="datetime1">
              <a:rPr lang="en-US" smtClean="0"/>
              <a:t>07-Apr-25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8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CF04-7568-4A7B-8F6F-7FC5F637B5EB}" type="datetime1">
              <a:rPr lang="en-US" smtClean="0"/>
              <a:t>07-Apr-25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7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20D2-1C10-4ABD-B56D-B2FBFBE49EC0}" type="datetime1">
              <a:rPr lang="en-US" smtClean="0"/>
              <a:t>07-Apr-25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2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AE4F-5A8B-4B69-A657-A0D02E1ABEB9}" type="datetime1">
              <a:rPr lang="en-US" smtClean="0"/>
              <a:t>07-Apr-25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0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BB3EA2DB-6757-4EE4-AB9C-67D453AB23E3}" type="datetime1">
              <a:rPr lang="en-US" smtClean="0"/>
              <a:t>07-Apr-25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1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F4A12-026C-2C90-9132-9E08034D7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913" y="2181843"/>
            <a:ext cx="6239599" cy="13075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/>
              <a:t>Stock Price Predictor</a:t>
            </a:r>
            <a:br>
              <a:rPr lang="en-US" sz="2800" b="1" dirty="0"/>
            </a:br>
            <a:r>
              <a:rPr lang="en-US" sz="2800" b="1" dirty="0"/>
              <a:t>Using </a:t>
            </a:r>
            <a:br>
              <a:rPr lang="en-US" sz="2800" b="1" dirty="0"/>
            </a:br>
            <a:r>
              <a:rPr lang="en-US" sz="2800" b="1" dirty="0"/>
              <a:t>Machine Learning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15BE95-1337-20E2-B2EF-5DA486F72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3710B18-7CED-CDA1-F253-B1CCBC520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363" y="3857247"/>
            <a:ext cx="6239599" cy="212989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/>
            <a:r>
              <a:rPr lang="en-US" b="1" dirty="0"/>
              <a:t>A Web-Based Application for Financial Forecasting</a:t>
            </a:r>
          </a:p>
          <a:p>
            <a:pPr algn="ctr"/>
            <a:endParaRPr lang="en-US" dirty="0"/>
          </a:p>
          <a:p>
            <a:pPr indent="-228600" algn="ctr">
              <a:buFont typeface="Arial" panose="020B0604020202020204" pitchFamily="34" charset="0"/>
              <a:buChar char="•"/>
            </a:pPr>
            <a:r>
              <a:rPr lang="en-US" b="1" dirty="0"/>
              <a:t>By: </a:t>
            </a:r>
            <a:r>
              <a:rPr lang="en-US" dirty="0"/>
              <a:t>Rian Qadir M00975827</a:t>
            </a:r>
          </a:p>
          <a:p>
            <a:pPr indent="-228600" algn="ctr">
              <a:buFont typeface="Arial" panose="020B0604020202020204" pitchFamily="34" charset="0"/>
              <a:buChar char="•"/>
            </a:pPr>
            <a:r>
              <a:rPr lang="en-US" b="1" dirty="0"/>
              <a:t>Supervisor: </a:t>
            </a:r>
            <a:r>
              <a:rPr lang="en-US" dirty="0"/>
              <a:t>Dr Andrew Lewis-Smith</a:t>
            </a:r>
          </a:p>
          <a:p>
            <a:pPr indent="-228600" algn="ctr">
              <a:buFont typeface="Arial" panose="020B0604020202020204" pitchFamily="34" charset="0"/>
              <a:buChar char="•"/>
            </a:pPr>
            <a:r>
              <a:rPr lang="en-US" b="1" i="1" u="sng" dirty="0"/>
              <a:t>13</a:t>
            </a:r>
            <a:r>
              <a:rPr lang="en-US" b="1" i="1" u="sng" baseline="30000" dirty="0"/>
              <a:t>th</a:t>
            </a:r>
            <a:r>
              <a:rPr lang="en-US" b="1" i="1" u="sng" dirty="0"/>
              <a:t> April 2025</a:t>
            </a:r>
          </a:p>
        </p:txBody>
      </p:sp>
      <p:pic>
        <p:nvPicPr>
          <p:cNvPr id="19" name="Picture 18" descr="Colorful charts and graphs">
            <a:extLst>
              <a:ext uri="{FF2B5EF4-FFF2-40B4-BE49-F238E27FC236}">
                <a16:creationId xmlns:a16="http://schemas.microsoft.com/office/drawing/2014/main" id="{246ADC28-459C-1450-5186-490DF21B17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623" r="25520" b="-1"/>
          <a:stretch/>
        </p:blipFill>
        <p:spPr>
          <a:xfrm>
            <a:off x="7583424" y="10"/>
            <a:ext cx="4608576" cy="6857990"/>
          </a:xfrm>
          <a:prstGeom prst="rect">
            <a:avLst/>
          </a:prstGeom>
        </p:spPr>
      </p:pic>
      <p:pic>
        <p:nvPicPr>
          <p:cNvPr id="1026" name="Picture 2" descr="Middlesex University London">
            <a:extLst>
              <a:ext uri="{FF2B5EF4-FFF2-40B4-BE49-F238E27FC236}">
                <a16:creationId xmlns:a16="http://schemas.microsoft.com/office/drawing/2014/main" id="{2B10506C-E5FE-7020-97A0-B51847C96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697" y="350984"/>
            <a:ext cx="2950029" cy="220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B200EC1-19E5-AED4-5AEB-D5A284E9A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60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5AE4F-F049-6B65-EB15-A76275AE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Results: Comparative Analysis &amp; Forecasting Horizon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13542-CC21-616C-162A-4540AD40C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21992"/>
            <a:ext cx="6400800" cy="37398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Comparison with Baseline Models: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 – LSTM outperforms a simple Moving Average (MA) model, especially in volatile conditions.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Recursive Forecasting: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 – Recursive forecasts (feeding predictions back as input) work well short-term (1-day ahead) but errors compound over longer horizons (e.g., 5-day ahead).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Observations: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 – The model is more conservative in predicting sudden large changes, reflecting its design to smooth out noise.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 – Directional accuracy is high, which is valuable for momentum-based trading strategies even if exact price prediction is challenging.</a:t>
            </a:r>
          </a:p>
          <a:p>
            <a:pPr>
              <a:lnSpc>
                <a:spcPct val="100000"/>
              </a:lnSpc>
            </a:pPr>
            <a:endParaRPr lang="en-US" sz="1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7D8BAF-99E3-D69F-2B58-3B15FA471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675" y="1923528"/>
            <a:ext cx="4279537" cy="378901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6E671-434E-B40E-9E81-6901883C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24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A142F-063D-AF7D-FA12-8897FA6D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687812" cy="798194"/>
          </a:xfrm>
        </p:spPr>
        <p:txBody>
          <a:bodyPr>
            <a:normAutofit/>
          </a:bodyPr>
          <a:lstStyle/>
          <a:p>
            <a:r>
              <a:rPr lang="en-US" dirty="0"/>
              <a:t>Conclusion	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356B09-0550-DDBE-BA07-6D75C9B1B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264229"/>
            <a:ext cx="6072188" cy="374483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EB419-8344-B99B-D712-2C60E34CA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900" y="1849121"/>
            <a:ext cx="4191001" cy="4139626"/>
          </a:xfrm>
        </p:spPr>
        <p:txBody>
          <a:bodyPr anchor="b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 of Achievements: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 – Successfully built a web-based stock price prediction system using LSTM networks.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 – Demonstrated that LSTMs effectively capture sequential dependencies in financial time-series data.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 – Developed a practical tool with interactive visualizations for both research and potential trading support.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Strengths: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 – High accuracy in stable environments (e.g., Google stock) and reasonable performance in volatile conditions (e.g., Bitcoin).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9F6D4-90A8-797B-0F9E-4B936183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9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04104-6B6F-68FD-19EE-A63E497BB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656" y="914400"/>
            <a:ext cx="6236208" cy="1307592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6" name="Picture 5" descr="An abstract financial digital analysis">
            <a:extLst>
              <a:ext uri="{FF2B5EF4-FFF2-40B4-BE49-F238E27FC236}">
                <a16:creationId xmlns:a16="http://schemas.microsoft.com/office/drawing/2014/main" id="{51D5A78F-1CC7-DEB2-E226-61EDB6887E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144" r="20116"/>
          <a:stretch/>
        </p:blipFill>
        <p:spPr>
          <a:xfrm>
            <a:off x="20" y="-1"/>
            <a:ext cx="4663420" cy="685800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6871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FB82-6A52-382E-0094-EB57CA5B5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6" y="2221992"/>
            <a:ext cx="6236208" cy="394106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Limitations Identified:</a:t>
            </a:r>
            <a:b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 – The model is based solely on historical closing prices (univariate), missing exogenous inputs like trading volume, sentiment, or macroeconomic indicators.</a:t>
            </a:r>
            <a:b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 – Difficulty in capturing abrupt market shocks and extreme volatility, particularly for assets like Bitcoin.</a:t>
            </a:r>
            <a:b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 – Lack of interpretability; future work could incorporate explainability methods (e.g., SHAP) to demystify LSTM predictions.</a:t>
            </a:r>
            <a:b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 Evaluation:</a:t>
            </a:r>
            <a:b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 – The approach is robust and practical for short-term forecasting.</a:t>
            </a:r>
            <a:b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 – Provides a solid foundation for extending to more complex, multivariate forecasting models.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2D4AC-1AF0-B656-C247-C099729F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48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05CFF-A89C-FC68-30B5-0D1F5C844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49" y="909638"/>
            <a:ext cx="5201121" cy="1318062"/>
          </a:xfrm>
        </p:spPr>
        <p:txBody>
          <a:bodyPr>
            <a:normAutofit/>
          </a:bodyPr>
          <a:lstStyle/>
          <a:p>
            <a:r>
              <a:rPr lang="en-US" dirty="0"/>
              <a:t>Future direction	</a:t>
            </a:r>
          </a:p>
        </p:txBody>
      </p:sp>
      <p:pic>
        <p:nvPicPr>
          <p:cNvPr id="6" name="Picture 5" descr="Blue blocks and networks technology background">
            <a:extLst>
              <a:ext uri="{FF2B5EF4-FFF2-40B4-BE49-F238E27FC236}">
                <a16:creationId xmlns:a16="http://schemas.microsoft.com/office/drawing/2014/main" id="{B2223662-BF3F-4242-FFEF-F8B164E328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223" r="42134" b="-446"/>
          <a:stretch/>
        </p:blipFill>
        <p:spPr>
          <a:xfrm>
            <a:off x="20" y="10"/>
            <a:ext cx="5686740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2739" y="722376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A9C86-CF87-1757-EF8D-15FCC1086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0838" y="2236843"/>
            <a:ext cx="5201121" cy="393192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Enhancements:</a:t>
            </a:r>
            <a:b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 – Incorporate additional variables such as technical indicators, trading volume, and sentiment analysis from news and social media.</a:t>
            </a:r>
            <a:b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Improvements:</a:t>
            </a:r>
            <a:b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 – Experiment with hybrid architectures (e.g., CNN-LSTM, attention mechanisms, or transformers) to improve prediction accuracy and responsiveness.</a:t>
            </a:r>
            <a:b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 – Employ advanced hyperparameter tuning techniques for model refinement.</a:t>
            </a:r>
            <a:b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and Scalability:</a:t>
            </a:r>
            <a:b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 – Expand the web application to handle real-time data streams and API integration for live updates.</a:t>
            </a:r>
            <a:b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 – Improve the user interface for enhanced decision support and interactive analytics.</a:t>
            </a:r>
            <a:b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Explainability and Trust:</a:t>
            </a:r>
            <a:b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 – Integrate interpretability frameworks to provide insights into model decisions and increase user trust.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D1CF3-F1E7-D934-24F8-C1249E36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83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06C9D-23EB-CA29-A499-277D79A73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2" y="960594"/>
            <a:ext cx="5828114" cy="49368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Thankyou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F4D8E-BC7C-5AF6-5C16-73D5BBCD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9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E0745-31A9-BFC4-7A82-226F767C6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98176" cy="1051914"/>
          </a:xfrm>
        </p:spPr>
        <p:txBody>
          <a:bodyPr>
            <a:normAutofit/>
          </a:bodyPr>
          <a:lstStyle/>
          <a:p>
            <a:r>
              <a:rPr lang="en-US" dirty="0"/>
              <a:t>Outline	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10A5C-EC19-99C0-92B1-9C90FC78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BACB298-ABCC-5735-8419-9123541B02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934498"/>
              </p:ext>
            </p:extLst>
          </p:nvPr>
        </p:nvGraphicFramePr>
        <p:xfrm>
          <a:off x="800100" y="2276474"/>
          <a:ext cx="10629900" cy="385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777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5F783-F3A6-399D-3797-EF33237E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>
            <a:normAutofit/>
          </a:bodyPr>
          <a:lstStyle/>
          <a:p>
            <a:r>
              <a:rPr lang="en-US" dirty="0"/>
              <a:t>Background	</a:t>
            </a:r>
          </a:p>
        </p:txBody>
      </p:sp>
      <p:pic>
        <p:nvPicPr>
          <p:cNvPr id="6" name="Picture 5" descr="Digital financial graph">
            <a:extLst>
              <a:ext uri="{FF2B5EF4-FFF2-40B4-BE49-F238E27FC236}">
                <a16:creationId xmlns:a16="http://schemas.microsoft.com/office/drawing/2014/main" id="{7C90E8AD-35AF-CF24-ADC9-3F0AF36A23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438" r="25153" b="1"/>
          <a:stretch/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3FE3C-BD75-4609-A6A0-C7DA5A24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68" y="2221992"/>
            <a:ext cx="6627924" cy="373989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Forecasting stock prices has always been critical for investors to make a decision.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Traditional methods like Fundamental/Technical analysis have always struggled with market volatility and non-linear behaviors.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Shifting from the traditional methods to Machine Learning (ML) and Deep Learning (DL) methods is necessary to bring a revolution and make the predictions more accurate.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my Web-App, I have used the Long Short-Term Memory (LSTM) method of ML models due to its promising capacity for learning long-term dependencies.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BB2B6-D8FF-A33C-E4FD-C3E05F4D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4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8D2BA-F3EC-6A4D-08F8-C8DB73BF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656" y="914400"/>
            <a:ext cx="6236208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Arguments &amp; Problem Statement</a:t>
            </a:r>
            <a:endParaRPr lang="en-US"/>
          </a:p>
        </p:txBody>
      </p:sp>
      <p:pic>
        <p:nvPicPr>
          <p:cNvPr id="6" name="Picture 5" descr="An abstract financial digital analysis">
            <a:extLst>
              <a:ext uri="{FF2B5EF4-FFF2-40B4-BE49-F238E27FC236}">
                <a16:creationId xmlns:a16="http://schemas.microsoft.com/office/drawing/2014/main" id="{AEEC5C03-53C7-CFE6-44FC-AD96AAE1EE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144" r="20116"/>
          <a:stretch/>
        </p:blipFill>
        <p:spPr>
          <a:xfrm>
            <a:off x="20" y="-1"/>
            <a:ext cx="4663420" cy="685800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6871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C48C-CF10-3403-DAA2-20FEDFE3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6" y="2221992"/>
            <a:ext cx="6236208" cy="3941064"/>
          </a:xfrm>
        </p:spPr>
        <p:txBody>
          <a:bodyPr>
            <a:normAutofit fontScale="92500" lnSpcReduction="10000"/>
          </a:bodyPr>
          <a:lstStyle/>
          <a:p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Traditional Methods of forecasting the price are limited by their inability to handle rapid market changes and non-linearity of the price.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Reliance on historical averages and ratios does not adapt well to unpredictable market events.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non-stationary, Noisy, and Volatile nature of Stocks and cryptocurrency data makes forecasting more difficult.</a:t>
            </a:r>
          </a:p>
          <a:p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models like LSTM can capture long-term dependencies and adapt to volatile data, which makes LSTM a strong candidate for time-series forecasting in finance.</a:t>
            </a:r>
          </a:p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F414B-3347-24D2-7E90-6F78EC88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5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0DDBE-8850-A336-26CD-38C3E647A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001512" cy="1307592"/>
          </a:xfrm>
        </p:spPr>
        <p:txBody>
          <a:bodyPr>
            <a:normAutofit/>
          </a:bodyPr>
          <a:lstStyle/>
          <a:p>
            <a:r>
              <a:rPr lang="en-US" dirty="0"/>
              <a:t>Technologies used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E8737-A780-3DF9-EF47-4AFE22B9B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6001512" cy="393192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Programming Language: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Python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Retrieval: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Yahoo Finance API (via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yfinance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library)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Processing &amp; Analysis: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 – Pandas &amp; NumPy for data manipulation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 – Scikit-learn for data normalization 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MinMaxScaler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and preprocessing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Learning Framework: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TensorFlow and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(for building and training LSTM models)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Matplotlib and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Plotly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plotting time-series and residuals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Deployment: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the interactive web application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Optimization: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EarlyStopping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dropout layers for regularization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Hardware: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GPU acceleration for efficient training</a:t>
            </a:r>
          </a:p>
        </p:txBody>
      </p:sp>
      <p:pic>
        <p:nvPicPr>
          <p:cNvPr id="8" name="Graphic 7" descr="Processor">
            <a:extLst>
              <a:ext uri="{FF2B5EF4-FFF2-40B4-BE49-F238E27FC236}">
                <a16:creationId xmlns:a16="http://schemas.microsoft.com/office/drawing/2014/main" id="{34D87527-42A0-1C64-C154-7BB96EE86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4560" y="1951854"/>
            <a:ext cx="4202057" cy="420205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FD867-A100-1327-7C04-FA36201C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9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9D019-587D-C95F-EF94-A4BCAF1B0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49" y="909638"/>
            <a:ext cx="5201121" cy="1318062"/>
          </a:xfrm>
        </p:spPr>
        <p:txBody>
          <a:bodyPr>
            <a:normAutofit/>
          </a:bodyPr>
          <a:lstStyle/>
          <a:p>
            <a:r>
              <a:rPr lang="en-US" dirty="0"/>
              <a:t>Aim &amp; Objectives</a:t>
            </a:r>
          </a:p>
        </p:txBody>
      </p:sp>
      <p:pic>
        <p:nvPicPr>
          <p:cNvPr id="6" name="Picture 5" descr="A diagram of a software development process&#10;&#10;AI-generated content may be incorrect.">
            <a:extLst>
              <a:ext uri="{FF2B5EF4-FFF2-40B4-BE49-F238E27FC236}">
                <a16:creationId xmlns:a16="http://schemas.microsoft.com/office/drawing/2014/main" id="{50C7ADE3-1AC2-92FB-9231-3C773F1E9B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42" t="-1" r="4222" b="4"/>
          <a:stretch/>
        </p:blipFill>
        <p:spPr>
          <a:xfrm>
            <a:off x="293915" y="731519"/>
            <a:ext cx="5392846" cy="5437244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2739" y="722376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05565-2601-84B6-4B5B-5053A2794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0838" y="1817914"/>
            <a:ext cx="5201121" cy="435084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Aim: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Develop, train, and deploy a scalable, web-based stock price prediction system using deep learning (LSTM networks).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Objectives: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Acquisition: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Retrieve historical data from Yahoo Finance (for both stable equities like GOOG and volatile assets like BTC-USD)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Preprocessing: 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 data (handle missing values with forward-fill, smooth outliers using IQR and rolling median).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Normalize using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MinMax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scaling and structure sequences via a sliding window (e.g., 60-day look-back).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Modeling: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a multi-layer LSTM architecture with dropout regularization to avoid overfitting.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 hyperparameters (units, dropout rate, batch size, learning rate).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Evaluation: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Validate performance using Mean Squared Error (MSE), Random Mean Square Error (RMSE), Mean Absolute Error (MAE), and residual analysis.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Deployment: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an interactive web interface using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visualize historical trends and forecast results.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78407-E720-C3E1-E16E-0947CAFB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8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5D2CF-97DB-B257-7302-DC41B09E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5958216" cy="13167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Approach: Data Collection &amp; Preprocessing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9A8EBD-049C-48E6-97ED-C9102D78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2376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21690-901A-6DE3-41FA-B4A5037EB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35251"/>
            <a:ext cx="5958216" cy="3713109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13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Collection: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Source: Yahoo Finance's API (</a:t>
            </a:r>
            <a:r>
              <a:rPr lang="en-US" sz="13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yfinance</a:t>
            </a:r>
            <a:r>
              <a:rPr lang="en-US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library) for both Google (GOOG) and Bitcoin (BTC-USD) data.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Features: Target 'Close' prices; include OHLC and volume for possible future extension.</a:t>
            </a:r>
          </a:p>
          <a:p>
            <a:pPr>
              <a:lnSpc>
                <a:spcPct val="100000"/>
              </a:lnSpc>
            </a:pPr>
            <a:r>
              <a:rPr lang="en-US" sz="13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Preprocessing Pipeline: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3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Cleaning:  </a:t>
            </a:r>
            <a:r>
              <a:rPr lang="en-US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 or impute missing values (with forward-fill to maintain temporal coherence).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3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Outlier Handling: </a:t>
            </a:r>
            <a:r>
              <a:rPr lang="en-US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outliers with the Interquartile Range (IQR) and smooth with a rolling median over a 7-day window.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3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Normalization: </a:t>
            </a:r>
            <a:r>
              <a:rPr lang="en-US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Scale data values to range from 0 to 1 using </a:t>
            </a:r>
            <a:r>
              <a:rPr lang="en-US" sz="13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MinMaxScaler</a:t>
            </a:r>
            <a:r>
              <a:rPr lang="en-US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is necessary for LSTM efficiency.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3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Sequence Creation:  </a:t>
            </a:r>
          </a:p>
          <a:p>
            <a:pPr lvl="4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 time-series into supervised learning mode via sliding window (e.g., 60 days input → next day prediction).</a:t>
            </a:r>
          </a:p>
          <a:p>
            <a:pPr lvl="4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reshaping into a 3D array for LSTM input.</a:t>
            </a:r>
          </a:p>
          <a:p>
            <a:pPr>
              <a:lnSpc>
                <a:spcPct val="100000"/>
              </a:lnSpc>
            </a:pPr>
            <a:endParaRPr lang="en-US" sz="1300"/>
          </a:p>
          <a:p>
            <a:pPr>
              <a:lnSpc>
                <a:spcPct val="100000"/>
              </a:lnSpc>
            </a:pPr>
            <a:endParaRPr lang="en-US" sz="1300"/>
          </a:p>
        </p:txBody>
      </p:sp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05298BD-DC7D-15FA-28D5-68A8CD84E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624" y="136525"/>
            <a:ext cx="3421276" cy="259655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AB7C5C-C091-4C25-B1BD-93E2F6948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8546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39346EFD-82BE-2C81-FEE2-9480F4D5D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624" y="3276790"/>
            <a:ext cx="3421276" cy="315666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0E052-CF26-4EE7-410F-86F2B1EE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1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D19FD-6E61-C943-683D-87B186440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5712"/>
            <a:ext cx="4218435" cy="23906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Approach: Model Design, Training &amp; Evaluation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4BAA55-EA53-A303-F741-C9CD85CC9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83" y="3701143"/>
            <a:ext cx="4289754" cy="246898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ADC89C-EB4E-4AA5-ABBD-448BEC5F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255110" y="723900"/>
            <a:ext cx="0" cy="5449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88563-7FF2-25C4-AB55-A78F4F72A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418" y="555712"/>
            <a:ext cx="5916168" cy="56144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/>
              <a:t>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Architecture: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 – Two LSTM layers (each with 50 units) to capture both short-term and long-term dependencies.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 – Dropout layers (rate 0.2) included after each LSTM layer to mitigate overfitting.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 – Final Dense layer with a linear activation function for regression output.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Details: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 – Loss Function: Mean Squared Error (MSE) to penalize larger errors.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 – Optimizer: Adam for adaptive learning rate adjustment.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 –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Splitting: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  • Chronologically partition data (80% training, 20% testing) to simulate real-world forecasting.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Metrics: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 – RMSE and MAE to quantify prediction errors.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 – Visual analysis: Time-series plots comparing predicted vs. actual prices and residual distribution.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583FF-BDBF-07D7-BC1E-B677F42C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2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3C950-07FF-2463-F993-B76BFA6F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5958216" cy="1316736"/>
          </a:xfrm>
        </p:spPr>
        <p:txBody>
          <a:bodyPr>
            <a:normAutofit/>
          </a:bodyPr>
          <a:lstStyle/>
          <a:p>
            <a:r>
              <a:rPr lang="en-US" dirty="0"/>
              <a:t>Results: Performance and Visual Analysis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9A8EBD-049C-48E6-97ED-C9102D78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2376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86B5B-4D1A-186F-66C4-C5B301BDC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35251"/>
            <a:ext cx="5958216" cy="3713109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 Stock Predictions:</a:t>
            </a:r>
            <a:b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 – Achieved a moderate RMSE, indicating an error margin that is acceptable given the price scale.</a:t>
            </a:r>
            <a:b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 – Predicted trends closely follow actual data with smooth trend lines.</a:t>
            </a:r>
            <a:b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Bitcoin Predictions:</a:t>
            </a:r>
            <a:b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 – Moderate RMSE due to intrinsic volatility, yet the model captures the overall trend direction.</a:t>
            </a:r>
            <a:b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 – Visual plots show LSTM’s strength in trend detection but some lag in sudden spikes or drops.</a:t>
            </a:r>
            <a:b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Residual Analysis:</a:t>
            </a:r>
            <a:b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 – Residuals are evenly distributed, confirming that the model does not exhibit significant bias except during extreme market events.</a:t>
            </a:r>
            <a:b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Comparative Insight:</a:t>
            </a:r>
            <a:b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 – Baseline methods (e.g., Moving Average models) underperform relative to LSTM, particularly during rapid market shifts.</a:t>
            </a:r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4A7CE8-2288-9ACC-3210-271766D7B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99" y="804915"/>
            <a:ext cx="4495799" cy="257997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AB7C5C-C091-4C25-B1BD-93E2F6948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8546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534B810-D604-28C9-D557-ED3AEAD15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473110"/>
            <a:ext cx="4495800" cy="266543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BC652-9F25-E936-DB0A-03FFF2E6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2861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1415</Words>
  <Application>Microsoft Office PowerPoint</Application>
  <PresentationFormat>Widescreen</PresentationFormat>
  <Paragraphs>86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Calibri</vt:lpstr>
      <vt:lpstr>Calisto MT</vt:lpstr>
      <vt:lpstr>Courier New</vt:lpstr>
      <vt:lpstr>Univers Condensed</vt:lpstr>
      <vt:lpstr>ChronicleVTI</vt:lpstr>
      <vt:lpstr>Stock Price Predictor Using  Machine Learning</vt:lpstr>
      <vt:lpstr>Outline </vt:lpstr>
      <vt:lpstr>Background </vt:lpstr>
      <vt:lpstr>Arguments &amp; Problem Statement</vt:lpstr>
      <vt:lpstr>Technologies used</vt:lpstr>
      <vt:lpstr>Aim &amp; Objectives</vt:lpstr>
      <vt:lpstr>Approach: Data Collection &amp; Preprocessing</vt:lpstr>
      <vt:lpstr>Approach: Model Design, Training &amp; Evaluation</vt:lpstr>
      <vt:lpstr>Results: Performance and Visual Analysis</vt:lpstr>
      <vt:lpstr>Results: Comparative Analysis &amp; Forecasting Horizon</vt:lpstr>
      <vt:lpstr>Conclusion </vt:lpstr>
      <vt:lpstr>Conclusion</vt:lpstr>
      <vt:lpstr>Future direction 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Rian Qadir</dc:creator>
  <cp:lastModifiedBy>Rian Qadir</cp:lastModifiedBy>
  <cp:revision>1</cp:revision>
  <dcterms:created xsi:type="dcterms:W3CDTF">2025-04-07T17:16:05Z</dcterms:created>
  <dcterms:modified xsi:type="dcterms:W3CDTF">2025-04-07T18:33:46Z</dcterms:modified>
</cp:coreProperties>
</file>