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6" r:id="rId2"/>
    <p:sldId id="298" r:id="rId3"/>
    <p:sldId id="307" r:id="rId4"/>
    <p:sldId id="360" r:id="rId5"/>
    <p:sldId id="322" r:id="rId6"/>
    <p:sldId id="325" r:id="rId7"/>
    <p:sldId id="327" r:id="rId8"/>
    <p:sldId id="328" r:id="rId9"/>
    <p:sldId id="329" r:id="rId10"/>
    <p:sldId id="326" r:id="rId11"/>
    <p:sldId id="361" r:id="rId12"/>
    <p:sldId id="362" r:id="rId13"/>
    <p:sldId id="364" r:id="rId14"/>
    <p:sldId id="349" r:id="rId15"/>
    <p:sldId id="363" r:id="rId16"/>
    <p:sldId id="336" r:id="rId17"/>
    <p:sldId id="332" r:id="rId18"/>
    <p:sldId id="339" r:id="rId19"/>
    <p:sldId id="340" r:id="rId20"/>
    <p:sldId id="356" r:id="rId21"/>
    <p:sldId id="358" r:id="rId22"/>
    <p:sldId id="335" r:id="rId23"/>
    <p:sldId id="346" r:id="rId24"/>
    <p:sldId id="359" r:id="rId25"/>
    <p:sldId id="337" r:id="rId26"/>
    <p:sldId id="342" r:id="rId27"/>
    <p:sldId id="341" r:id="rId28"/>
    <p:sldId id="333" r:id="rId29"/>
    <p:sldId id="330" r:id="rId30"/>
    <p:sldId id="351" r:id="rId31"/>
    <p:sldId id="343" r:id="rId32"/>
    <p:sldId id="348" r:id="rId33"/>
    <p:sldId id="352" r:id="rId34"/>
  </p:sldIdLst>
  <p:sldSz cx="9144000" cy="6858000" type="screen4x3"/>
  <p:notesSz cx="6819900" cy="99187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C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483" autoAdjust="0"/>
  </p:normalViewPr>
  <p:slideViewPr>
    <p:cSldViewPr>
      <p:cViewPr varScale="1">
        <p:scale>
          <a:sx n="59" d="100"/>
          <a:sy n="59" d="100"/>
        </p:scale>
        <p:origin x="250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B68E81-2A57-4B58-81D3-702035887A60}" type="datetimeFigureOut">
              <a:rPr lang="pt-PT"/>
              <a:pPr>
                <a:defRPr/>
              </a:pPr>
              <a:t>08/10/2021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2625" y="4711700"/>
            <a:ext cx="545465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B8F9FB9-78FE-4B35-BA20-A63901FEF8E8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8576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7172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35F004-782F-4E9B-8EE6-77862896F246}" type="slidenum">
              <a:rPr lang="pt-PT" altLang="pt-PT" smtClean="0"/>
              <a:pPr/>
              <a:t>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00709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7664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62334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98856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6290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739477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64383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39048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250904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613645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Falar</a:t>
            </a:r>
            <a:r>
              <a:rPr lang="pt-PT" altLang="pt-PT" baseline="0" dirty="0" smtClean="0"/>
              <a:t> sobre IDE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19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72266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470476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172597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124527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472516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81092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734008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517941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299556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573308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930830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29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47972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Embora as vezes não percebemos, utilizamos algoritmos no nosso dia-a-dia e não sabemos. Para a execução de alguma tarefa ou mesmo resolver algum problema, muitas vezes inconscientemente executamos algoritmos. Mas o que é Algoritmo?</a:t>
            </a:r>
          </a:p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 é simplesmente uma "receita" para executarmos uma tarefa ou resolver algum problema. E como toda receita, um algoritmo também deve ser finito. Se seguirmos uma receita de bolo corretamente, conseguiremos fazer o bolo. A computação utiliza muito esse recurso, então se você pretende aprender programação, obviamente deve saber o que é algoritmo.</a:t>
            </a:r>
          </a:p>
          <a:p>
            <a:pPr fontAlgn="base"/>
            <a:endParaRPr lang="pt-PT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algoritmo é finito. Tem que ter uma solução.</a:t>
            </a:r>
            <a:r>
              <a:rPr lang="pt-PT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Mesmo que não seja a pretendida. Exemplo da calculadora ou acender um cigarro.</a:t>
            </a:r>
          </a:p>
          <a:p>
            <a:pPr fontAlgn="base"/>
            <a:r>
              <a:rPr lang="pt-PT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programas( software) são constituídos por algoritmos</a:t>
            </a:r>
            <a:endParaRPr lang="pt-PT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425841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0779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um</a:t>
            </a:r>
            <a:r>
              <a:rPr lang="pt-PT" altLang="pt-PT" baseline="0" dirty="0" smtClean="0"/>
              <a:t> numero primo só da resto 0 quando divisível por 1 ou por ele próprio.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294230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um</a:t>
            </a:r>
            <a:r>
              <a:rPr lang="pt-PT" altLang="pt-PT" baseline="0" dirty="0" smtClean="0"/>
              <a:t> numero primo só da resto 0 quando divisível por 1 ou por ele próprio.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351093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um</a:t>
            </a:r>
            <a:r>
              <a:rPr lang="pt-PT" altLang="pt-PT" baseline="0" dirty="0" smtClean="0"/>
              <a:t> numero primo só da resto 0 quando divisível por 1 ou por ele próprio.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01600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Embora as vezes não percebemos, utilizamos algoritmos no nosso dia-a-dia e não sabemos. Para a execução de alguma tarefa ou mesmo resolver algum problema, muitas vezes inconscientemente executamos algoritmos. Mas o que é Algoritmo?</a:t>
            </a:r>
          </a:p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 é simplesmente uma "receita" para executarmos uma tarefa ou resolver algum problema. E como toda receita, um algoritmo também deve ser finito. Se seguirmos uma receita de bolo corretamente, conseguiremos fazer o bolo. A computação utiliza muito esse recurso, então se você pretende aprender programação, obviamente deve saber o que é algoritmo.</a:t>
            </a:r>
          </a:p>
          <a:p>
            <a:pPr fontAlgn="base"/>
            <a:endParaRPr lang="pt-PT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algoritmo é finito. Tem que ter uma solução.</a:t>
            </a:r>
            <a:r>
              <a:rPr lang="pt-PT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Mesmo que não seja a pretendida. Exemplo da calculadora ou acender um cigarro.</a:t>
            </a:r>
          </a:p>
          <a:p>
            <a:pPr fontAlgn="base"/>
            <a:r>
              <a:rPr lang="pt-PT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programas( software) são constituídos por algoritmos</a:t>
            </a:r>
            <a:endParaRPr lang="pt-PT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79031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Computador resolve com uma velocidade muito</a:t>
            </a:r>
            <a:r>
              <a:rPr lang="pt-PT" altLang="pt-PT" baseline="0" dirty="0" smtClean="0"/>
              <a:t> maior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4062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21092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54613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0743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9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06598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2000" y="5400000"/>
            <a:ext cx="7812000" cy="504000"/>
          </a:xfrm>
        </p:spPr>
        <p:txBody>
          <a:bodyPr rtlCol="0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pt-PT" sz="2000" b="1" i="0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2000" y="5940000"/>
            <a:ext cx="6408000" cy="864000"/>
          </a:xfr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PT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2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2000" y="1440000"/>
            <a:ext cx="7488392" cy="4525963"/>
          </a:xfrm>
        </p:spPr>
        <p:txBody>
          <a:bodyPr>
            <a:normAutofit/>
          </a:bodyPr>
          <a:lstStyle>
            <a:lvl1pPr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1pPr>
            <a:lvl2pPr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2pPr>
            <a:lvl3pPr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1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B46A0C58-CC7C-4DFC-8A0C-62821B51FF7E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193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12000" y="16002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12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644008" y="16200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4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4D49A99-3E50-4950-9AFC-6D86CCA87D3A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5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54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72DBCE-5D42-419F-8D0C-C989C58FDA6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1313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ítulo 1"/>
          <p:cNvSpPr>
            <a:spLocks noGrp="1"/>
          </p:cNvSpPr>
          <p:nvPr>
            <p:ph type="ctrTitle"/>
          </p:nvPr>
        </p:nvSpPr>
        <p:spPr>
          <a:xfrm>
            <a:off x="252413" y="5373216"/>
            <a:ext cx="8470900" cy="648072"/>
          </a:xfrm>
        </p:spPr>
        <p:txBody>
          <a:bodyPr>
            <a:normAutofit/>
          </a:bodyPr>
          <a:lstStyle/>
          <a:p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altLang="pt-PT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9" name="Subtítulo 3"/>
          <p:cNvSpPr>
            <a:spLocks noGrp="1"/>
          </p:cNvSpPr>
          <p:nvPr>
            <p:ph type="subTitle" idx="1"/>
          </p:nvPr>
        </p:nvSpPr>
        <p:spPr>
          <a:xfrm>
            <a:off x="252412" y="5940425"/>
            <a:ext cx="8784084" cy="863600"/>
          </a:xfrm>
        </p:spPr>
        <p:txBody>
          <a:bodyPr/>
          <a:lstStyle/>
          <a:p>
            <a:endParaRPr altLang="pt-PT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1SAR ETA  LEAL RIBEIRO			tiago.leal.ribeiro@marinha.pt  </a:t>
            </a:r>
          </a:p>
          <a:p>
            <a:r>
              <a:rPr lang="pt-PT"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DAE- Gabinete sistemas de informação</a:t>
            </a:r>
            <a:endParaRPr lang="pt-PT" altLang="pt-PT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150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4868863"/>
            <a:ext cx="1317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79" y="1125538"/>
            <a:ext cx="2645830" cy="2279484"/>
          </a:xfrm>
          <a:prstGeom prst="rect">
            <a:avLst/>
          </a:prstGeom>
        </p:spPr>
      </p:pic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2127692"/>
            <a:ext cx="68407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i="1" dirty="0" smtClean="0"/>
              <a:t>Estado inicial</a:t>
            </a:r>
            <a:r>
              <a:rPr lang="pt-PT" sz="2000" dirty="0" smtClean="0"/>
              <a:t>: ingredientes(margarina, açúcar, farinha etc.)</a:t>
            </a:r>
          </a:p>
          <a:p>
            <a:endParaRPr lang="pt-PT" sz="2000" dirty="0" smtClean="0"/>
          </a:p>
          <a:p>
            <a:r>
              <a:rPr lang="pt-PT" sz="2000" i="1" dirty="0" smtClean="0"/>
              <a:t>Transformação</a:t>
            </a:r>
            <a:r>
              <a:rPr lang="pt-PT" sz="2000" dirty="0" smtClean="0"/>
              <a:t>: processo de confeção do bolo </a:t>
            </a:r>
          </a:p>
          <a:p>
            <a:r>
              <a:rPr lang="pt-PT" sz="2000" dirty="0" smtClean="0"/>
              <a:t>1. Misturar ingredientes </a:t>
            </a:r>
          </a:p>
          <a:p>
            <a:r>
              <a:rPr lang="pt-PT" sz="2000" dirty="0" smtClean="0"/>
              <a:t>	1.1 Bater a margarina e o açúcar até obter um creme</a:t>
            </a:r>
            <a:r>
              <a:rPr lang="pt-PT" sz="2000" dirty="0"/>
              <a:t>; </a:t>
            </a:r>
            <a:endParaRPr lang="pt-PT" sz="2000" dirty="0" smtClean="0"/>
          </a:p>
          <a:p>
            <a:r>
              <a:rPr lang="pt-PT" sz="2000" dirty="0" smtClean="0"/>
              <a:t>	1.2 Adicionar os ovos </a:t>
            </a:r>
          </a:p>
          <a:p>
            <a:r>
              <a:rPr lang="pt-PT" sz="2000" dirty="0" smtClean="0"/>
              <a:t>	1.3 Juntar a farinha e o fermento</a:t>
            </a:r>
            <a:r>
              <a:rPr lang="pt-PT" sz="2000" dirty="0"/>
              <a:t>; </a:t>
            </a:r>
            <a:endParaRPr lang="pt-PT" sz="2000" dirty="0" smtClean="0"/>
          </a:p>
          <a:p>
            <a:r>
              <a:rPr lang="pt-PT" sz="2000" dirty="0" smtClean="0"/>
              <a:t>	1.4 Colocar massa numa forma </a:t>
            </a:r>
          </a:p>
          <a:p>
            <a:r>
              <a:rPr lang="pt-PT" sz="2000" dirty="0" smtClean="0"/>
              <a:t>2. Cozinhar o bolo </a:t>
            </a:r>
          </a:p>
          <a:p>
            <a:r>
              <a:rPr lang="pt-PT" sz="2000" dirty="0" smtClean="0"/>
              <a:t>	2.1 Aquecer o forno à temperatura desejada </a:t>
            </a:r>
          </a:p>
          <a:p>
            <a:r>
              <a:rPr lang="pt-PT" sz="2000" dirty="0" smtClean="0"/>
              <a:t>	2.2 Colocar no forno e esperar que o bolo esteja cozido</a:t>
            </a:r>
          </a:p>
          <a:p>
            <a:endParaRPr lang="pt-PT" sz="2000" dirty="0" smtClean="0"/>
          </a:p>
          <a:p>
            <a:r>
              <a:rPr lang="pt-PT" sz="2000" i="1" dirty="0" smtClean="0"/>
              <a:t>Estado final</a:t>
            </a:r>
            <a:r>
              <a:rPr lang="pt-PT" sz="2000" dirty="0" smtClean="0"/>
              <a:t>: um bolo</a:t>
            </a:r>
            <a:endParaRPr lang="pt-PT" sz="2000" dirty="0"/>
          </a:p>
          <a:p>
            <a:endParaRPr lang="pt-PT" sz="2000" dirty="0"/>
          </a:p>
          <a:p>
            <a:endParaRPr lang="pt-PT" sz="20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532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Exemplo- </a:t>
            </a:r>
            <a:r>
              <a:rPr lang="pt-PT" sz="2400" dirty="0" smtClean="0"/>
              <a:t>Problema confeção de um bolo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79" y="1125538"/>
            <a:ext cx="2645830" cy="2279484"/>
          </a:xfrm>
          <a:prstGeom prst="rect">
            <a:avLst/>
          </a:prstGeom>
        </p:spPr>
      </p:pic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532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Exemplo- </a:t>
            </a:r>
            <a:r>
              <a:rPr lang="pt-PT" sz="2400" dirty="0" smtClean="0"/>
              <a:t>Problema confeção de um bolo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5536" y="4147320"/>
            <a:ext cx="8637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dirty="0"/>
              <a:t> </a:t>
            </a:r>
            <a:r>
              <a:rPr lang="pt-PT" sz="2400" dirty="0" smtClean="0"/>
              <a:t>Eles podem </a:t>
            </a:r>
            <a:r>
              <a:rPr lang="pt-PT" sz="2400" b="1" dirty="0" smtClean="0"/>
              <a:t>repetir ações </a:t>
            </a:r>
            <a:r>
              <a:rPr lang="pt-PT" sz="2400" dirty="0"/>
              <a:t>(</a:t>
            </a:r>
            <a:r>
              <a:rPr lang="pt-PT" sz="2400" dirty="0" smtClean="0"/>
              <a:t>fazer iterações) </a:t>
            </a:r>
            <a:r>
              <a:rPr lang="pt-PT" sz="2400" dirty="0"/>
              <a:t>ou necessitar </a:t>
            </a:r>
            <a:r>
              <a:rPr lang="pt-PT" sz="2400" dirty="0" smtClean="0"/>
              <a:t>de </a:t>
            </a:r>
            <a:r>
              <a:rPr lang="pt-PT" sz="2400" b="1" dirty="0" smtClean="0"/>
              <a:t>tomar </a:t>
            </a:r>
            <a:r>
              <a:rPr lang="pt-PT" sz="2400" b="1" dirty="0"/>
              <a:t>decisões</a:t>
            </a:r>
            <a:r>
              <a:rPr lang="pt-PT" sz="2400" dirty="0"/>
              <a:t> </a:t>
            </a:r>
            <a:r>
              <a:rPr lang="pt-PT" sz="2400" dirty="0" smtClean="0"/>
              <a:t>(por exemplo comparações)</a:t>
            </a:r>
            <a:endParaRPr lang="pt-PT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88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79" y="1125538"/>
            <a:ext cx="2645830" cy="2279484"/>
          </a:xfrm>
          <a:prstGeom prst="rect">
            <a:avLst/>
          </a:prstGeom>
        </p:spPr>
      </p:pic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2127692"/>
            <a:ext cx="68407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i="1" dirty="0" smtClean="0"/>
              <a:t>Estado inicial</a:t>
            </a:r>
            <a:r>
              <a:rPr lang="pt-PT" sz="2000" dirty="0" smtClean="0"/>
              <a:t>: ingredientes(margarina, açúcar, farinha etc.)</a:t>
            </a:r>
          </a:p>
          <a:p>
            <a:endParaRPr lang="pt-PT" sz="2000" dirty="0" smtClean="0"/>
          </a:p>
          <a:p>
            <a:r>
              <a:rPr lang="pt-PT" sz="2000" i="1" dirty="0" smtClean="0"/>
              <a:t>Transformação</a:t>
            </a:r>
            <a:r>
              <a:rPr lang="pt-PT" sz="2000" dirty="0" smtClean="0"/>
              <a:t>: processo de confeção do bolo </a:t>
            </a:r>
          </a:p>
          <a:p>
            <a:r>
              <a:rPr lang="pt-PT" sz="2000" dirty="0" smtClean="0"/>
              <a:t>1. Misturar ingredientes </a:t>
            </a:r>
          </a:p>
          <a:p>
            <a:r>
              <a:rPr lang="pt-PT" sz="2000" dirty="0" smtClean="0"/>
              <a:t>	1.1 Bater a margarina e o açúcar até obter um creme</a:t>
            </a:r>
            <a:r>
              <a:rPr lang="pt-PT" sz="2000" dirty="0"/>
              <a:t>; </a:t>
            </a:r>
            <a:endParaRPr lang="pt-PT" sz="2000" dirty="0" smtClean="0"/>
          </a:p>
          <a:p>
            <a:r>
              <a:rPr lang="pt-PT" sz="2000" dirty="0" smtClean="0"/>
              <a:t>	1.2 Adicionar os ovos </a:t>
            </a:r>
          </a:p>
          <a:p>
            <a:r>
              <a:rPr lang="pt-PT" sz="2000" dirty="0" smtClean="0"/>
              <a:t>	1.3 Juntar a farinha e o fermento</a:t>
            </a:r>
            <a:r>
              <a:rPr lang="pt-PT" sz="2000" dirty="0"/>
              <a:t>; </a:t>
            </a:r>
            <a:endParaRPr lang="pt-PT" sz="2000" dirty="0" smtClean="0"/>
          </a:p>
          <a:p>
            <a:r>
              <a:rPr lang="pt-PT" sz="2000" dirty="0" smtClean="0"/>
              <a:t>	1.4 Colocar massa numa forma </a:t>
            </a:r>
          </a:p>
          <a:p>
            <a:r>
              <a:rPr lang="pt-PT" sz="2000" dirty="0" smtClean="0"/>
              <a:t>2. Cozinhar o bolo </a:t>
            </a:r>
          </a:p>
          <a:p>
            <a:r>
              <a:rPr lang="pt-PT" sz="2000" dirty="0" smtClean="0"/>
              <a:t>	2.1 Aquecer o forno à temperatura desejada </a:t>
            </a:r>
          </a:p>
          <a:p>
            <a:r>
              <a:rPr lang="pt-PT" sz="2000" dirty="0" smtClean="0"/>
              <a:t>	2.2 Colocar no forno e esperar que o bolo esteja cozido</a:t>
            </a:r>
          </a:p>
          <a:p>
            <a:endParaRPr lang="pt-PT" sz="2000" dirty="0" smtClean="0"/>
          </a:p>
          <a:p>
            <a:r>
              <a:rPr lang="pt-PT" sz="2000" i="1" dirty="0" smtClean="0"/>
              <a:t>Estado final</a:t>
            </a:r>
            <a:r>
              <a:rPr lang="pt-PT" sz="2000" dirty="0" smtClean="0"/>
              <a:t>: um bolo</a:t>
            </a:r>
            <a:endParaRPr lang="pt-PT" sz="2000" dirty="0"/>
          </a:p>
          <a:p>
            <a:endParaRPr lang="pt-PT" sz="2000" dirty="0"/>
          </a:p>
          <a:p>
            <a:endParaRPr lang="pt-PT" sz="20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532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Exemplo- </a:t>
            </a:r>
            <a:r>
              <a:rPr lang="pt-PT" sz="2400" dirty="0" smtClean="0"/>
              <a:t>Problema confeção de um bolo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959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Pseudocódigo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9038" y="1826611"/>
            <a:ext cx="658088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900" b="1" dirty="0"/>
              <a:t>nome</a:t>
            </a:r>
            <a:r>
              <a:rPr lang="pt-PT" sz="1900" dirty="0" smtClean="0"/>
              <a:t>: fazer um bolo</a:t>
            </a:r>
          </a:p>
          <a:p>
            <a:r>
              <a:rPr lang="pt-PT" sz="1900" b="1" dirty="0" smtClean="0"/>
              <a:t>variáveis de entrada</a:t>
            </a:r>
            <a:r>
              <a:rPr lang="pt-PT" sz="1900" dirty="0" smtClean="0"/>
              <a:t>: margarina, ovos, farinha, açúcar </a:t>
            </a:r>
          </a:p>
          <a:p>
            <a:r>
              <a:rPr lang="pt-PT" sz="1900" b="1" dirty="0" smtClean="0"/>
              <a:t>variáveis de saída</a:t>
            </a:r>
            <a:r>
              <a:rPr lang="pt-PT" sz="1900" dirty="0" smtClean="0"/>
              <a:t>: bolo </a:t>
            </a:r>
          </a:p>
          <a:p>
            <a:r>
              <a:rPr lang="pt-PT" sz="1900" b="1" dirty="0" smtClean="0"/>
              <a:t>INICIO</a:t>
            </a:r>
            <a:r>
              <a:rPr lang="pt-PT" sz="1900" dirty="0" smtClean="0"/>
              <a:t> Adicionar margarina e açúcar </a:t>
            </a:r>
          </a:p>
          <a:p>
            <a:r>
              <a:rPr lang="pt-PT" sz="1900" b="1" dirty="0" smtClean="0"/>
              <a:t>Enquanto</a:t>
            </a:r>
            <a:r>
              <a:rPr lang="pt-PT" sz="1900" dirty="0" smtClean="0"/>
              <a:t>( não creme )</a:t>
            </a:r>
          </a:p>
          <a:p>
            <a:r>
              <a:rPr lang="pt-PT" sz="1900" dirty="0" smtClean="0"/>
              <a:t>	Bater os ingredientes </a:t>
            </a:r>
          </a:p>
          <a:p>
            <a:r>
              <a:rPr lang="pt-PT" sz="1900" dirty="0"/>
              <a:t>A</a:t>
            </a:r>
            <a:r>
              <a:rPr lang="pt-PT" sz="1900" dirty="0" smtClean="0"/>
              <a:t>dicionar ovos </a:t>
            </a:r>
          </a:p>
          <a:p>
            <a:r>
              <a:rPr lang="pt-PT" sz="1900" dirty="0"/>
              <a:t>A</a:t>
            </a:r>
            <a:r>
              <a:rPr lang="pt-PT" sz="1900" dirty="0" smtClean="0"/>
              <a:t>dicionar </a:t>
            </a:r>
            <a:r>
              <a:rPr lang="pt-PT" sz="1900" dirty="0" smtClean="0"/>
              <a:t>farinha</a:t>
            </a:r>
            <a:endParaRPr lang="pt-PT" sz="1900" dirty="0"/>
          </a:p>
          <a:p>
            <a:r>
              <a:rPr lang="pt-PT" sz="1900" dirty="0" smtClean="0"/>
              <a:t>Ligar forno </a:t>
            </a:r>
          </a:p>
          <a:p>
            <a:r>
              <a:rPr lang="pt-PT" sz="1900" b="1" dirty="0" smtClean="0"/>
              <a:t>Enquanto</a:t>
            </a:r>
            <a:r>
              <a:rPr lang="pt-PT" sz="1900" dirty="0" smtClean="0"/>
              <a:t> </a:t>
            </a:r>
            <a:r>
              <a:rPr lang="pt-PT" sz="1900" dirty="0"/>
              <a:t>(forno não quente)</a:t>
            </a:r>
          </a:p>
          <a:p>
            <a:r>
              <a:rPr lang="pt-PT" sz="1900" dirty="0" smtClean="0"/>
              <a:t>	</a:t>
            </a:r>
            <a:r>
              <a:rPr lang="pt-PT" sz="1900" dirty="0" smtClean="0"/>
              <a:t>Esperar</a:t>
            </a:r>
          </a:p>
          <a:p>
            <a:r>
              <a:rPr lang="pt-PT" sz="1900" dirty="0" smtClean="0"/>
              <a:t>Colocar </a:t>
            </a:r>
            <a:r>
              <a:rPr lang="pt-PT" sz="1900" dirty="0"/>
              <a:t>a massa no forno</a:t>
            </a:r>
          </a:p>
          <a:p>
            <a:r>
              <a:rPr lang="pt-PT" sz="1900" b="1" dirty="0" smtClean="0"/>
              <a:t>Enquanto</a:t>
            </a:r>
            <a:r>
              <a:rPr lang="pt-PT" sz="1900" dirty="0" smtClean="0"/>
              <a:t> (não cozido)</a:t>
            </a:r>
          </a:p>
          <a:p>
            <a:r>
              <a:rPr lang="pt-PT" sz="1900" dirty="0"/>
              <a:t>	</a:t>
            </a:r>
            <a:r>
              <a:rPr lang="pt-PT" sz="1900" dirty="0" smtClean="0"/>
              <a:t>Esperar</a:t>
            </a:r>
            <a:endParaRPr lang="pt-PT" sz="1900" dirty="0" smtClean="0"/>
          </a:p>
          <a:p>
            <a:r>
              <a:rPr lang="pt-PT" sz="1900" dirty="0" smtClean="0"/>
              <a:t>Retirar </a:t>
            </a:r>
            <a:r>
              <a:rPr lang="pt-PT" sz="1900" dirty="0" smtClean="0"/>
              <a:t>o bolo</a:t>
            </a:r>
          </a:p>
          <a:p>
            <a:r>
              <a:rPr lang="pt-PT" sz="1900" b="1" dirty="0" smtClean="0"/>
              <a:t>FIM</a:t>
            </a:r>
            <a:endParaRPr lang="pt-PT" sz="1900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28" y="2698833"/>
            <a:ext cx="2645830" cy="22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959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Pseudocódigo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9038" y="1672308"/>
            <a:ext cx="6580887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900" b="1" dirty="0"/>
              <a:t>nome</a:t>
            </a:r>
            <a:r>
              <a:rPr lang="pt-PT" sz="1900" dirty="0" smtClean="0"/>
              <a:t>: fazer um bolo</a:t>
            </a:r>
          </a:p>
          <a:p>
            <a:r>
              <a:rPr lang="pt-PT" sz="1900" b="1" dirty="0" smtClean="0"/>
              <a:t>variáveis de entrada</a:t>
            </a:r>
            <a:r>
              <a:rPr lang="pt-PT" sz="1900" dirty="0" smtClean="0"/>
              <a:t>: margarina, ovos, farinha, açúcar </a:t>
            </a:r>
          </a:p>
          <a:p>
            <a:r>
              <a:rPr lang="pt-PT" sz="1900" b="1" dirty="0" smtClean="0"/>
              <a:t>variáveis de saída</a:t>
            </a:r>
            <a:r>
              <a:rPr lang="pt-PT" sz="1900" dirty="0" smtClean="0"/>
              <a:t>: bolo </a:t>
            </a:r>
          </a:p>
          <a:p>
            <a:r>
              <a:rPr lang="pt-PT" sz="1900" b="1" dirty="0" smtClean="0"/>
              <a:t>INICIO</a:t>
            </a:r>
            <a:r>
              <a:rPr lang="pt-PT" sz="1900" dirty="0" smtClean="0"/>
              <a:t> Adicionar margarina e açúcar </a:t>
            </a:r>
          </a:p>
          <a:p>
            <a:r>
              <a:rPr lang="pt-PT" sz="1900" b="1" dirty="0" smtClean="0"/>
              <a:t>Enquanto</a:t>
            </a:r>
            <a:r>
              <a:rPr lang="pt-PT" sz="1900" dirty="0" smtClean="0"/>
              <a:t>( não creme )</a:t>
            </a:r>
          </a:p>
          <a:p>
            <a:r>
              <a:rPr lang="pt-PT" sz="1900" dirty="0" smtClean="0"/>
              <a:t>	Bater os ingredientes </a:t>
            </a:r>
          </a:p>
          <a:p>
            <a:r>
              <a:rPr lang="pt-PT" sz="1900" dirty="0"/>
              <a:t>A</a:t>
            </a:r>
            <a:r>
              <a:rPr lang="pt-PT" sz="1900" dirty="0" smtClean="0"/>
              <a:t>dicionar ovos </a:t>
            </a:r>
          </a:p>
          <a:p>
            <a:r>
              <a:rPr lang="pt-PT" sz="1900" dirty="0"/>
              <a:t>A</a:t>
            </a:r>
            <a:r>
              <a:rPr lang="pt-PT" sz="1900" dirty="0" smtClean="0"/>
              <a:t>dicionar </a:t>
            </a:r>
            <a:r>
              <a:rPr lang="pt-PT" sz="1900" dirty="0" smtClean="0"/>
              <a:t>farinha</a:t>
            </a:r>
            <a:endParaRPr lang="pt-PT" sz="1900" dirty="0"/>
          </a:p>
          <a:p>
            <a:r>
              <a:rPr lang="pt-PT" sz="1900" dirty="0" smtClean="0"/>
              <a:t>Ligar forno</a:t>
            </a:r>
            <a:endParaRPr lang="pt-PT" sz="1900" dirty="0" smtClean="0"/>
          </a:p>
          <a:p>
            <a:r>
              <a:rPr lang="pt-PT" sz="1900" b="1" dirty="0" smtClean="0"/>
              <a:t>Se</a:t>
            </a:r>
            <a:r>
              <a:rPr lang="pt-PT" sz="1900" dirty="0" smtClean="0"/>
              <a:t>(ligou)</a:t>
            </a:r>
            <a:endParaRPr lang="pt-PT" sz="1900" dirty="0" smtClean="0"/>
          </a:p>
          <a:p>
            <a:r>
              <a:rPr lang="pt-PT" sz="1900" dirty="0" smtClean="0"/>
              <a:t>	Colocar a massa </a:t>
            </a:r>
            <a:r>
              <a:rPr lang="pt-PT" sz="1900" dirty="0" smtClean="0"/>
              <a:t>no forno</a:t>
            </a:r>
          </a:p>
          <a:p>
            <a:r>
              <a:rPr lang="pt-PT" sz="1900" b="1" dirty="0" smtClean="0"/>
              <a:t>	Enquanto</a:t>
            </a:r>
            <a:r>
              <a:rPr lang="pt-PT" sz="1900" dirty="0" smtClean="0"/>
              <a:t> </a:t>
            </a:r>
            <a:r>
              <a:rPr lang="pt-PT" sz="1900" dirty="0"/>
              <a:t>(forno não quente)</a:t>
            </a:r>
          </a:p>
          <a:p>
            <a:r>
              <a:rPr lang="pt-PT" sz="1900" dirty="0" smtClean="0"/>
              <a:t>	</a:t>
            </a:r>
            <a:r>
              <a:rPr lang="pt-PT" sz="1900" dirty="0" smtClean="0"/>
              <a:t>	Esperar </a:t>
            </a:r>
            <a:endParaRPr lang="pt-PT" sz="1900" dirty="0" smtClean="0"/>
          </a:p>
          <a:p>
            <a:r>
              <a:rPr lang="pt-PT" sz="1900" dirty="0" smtClean="0"/>
              <a:t>	Colocar </a:t>
            </a:r>
            <a:r>
              <a:rPr lang="pt-PT" sz="1900" dirty="0" smtClean="0"/>
              <a:t>o bolo no forno </a:t>
            </a:r>
          </a:p>
          <a:p>
            <a:r>
              <a:rPr lang="pt-PT" sz="1900" dirty="0" smtClean="0"/>
              <a:t>	Enquanto </a:t>
            </a:r>
            <a:endParaRPr lang="pt-PT" sz="1900" dirty="0" smtClean="0"/>
          </a:p>
          <a:p>
            <a:r>
              <a:rPr lang="pt-PT" sz="1900" dirty="0"/>
              <a:t>R</a:t>
            </a:r>
            <a:r>
              <a:rPr lang="pt-PT" sz="1900" dirty="0" smtClean="0"/>
              <a:t>etirar o bolo</a:t>
            </a:r>
          </a:p>
          <a:p>
            <a:r>
              <a:rPr lang="pt-PT" sz="1900" b="1" dirty="0" smtClean="0"/>
              <a:t>FIM</a:t>
            </a:r>
            <a:endParaRPr lang="pt-PT" sz="1900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28" y="2698833"/>
            <a:ext cx="2645830" cy="22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63889" y="2996953"/>
            <a:ext cx="16561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900" b="1" dirty="0" smtClean="0"/>
              <a:t>Mudar pneu</a:t>
            </a:r>
          </a:p>
        </p:txBody>
      </p:sp>
    </p:spTree>
    <p:extLst>
      <p:ext uri="{BB962C8B-B14F-4D97-AF65-F5344CB8AC3E}">
        <p14:creationId xmlns:p14="http://schemas.microsoft.com/office/powerpoint/2010/main" val="40080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42292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/>
              <a:t>Pseudocódigo- EXEMPLO</a:t>
            </a:r>
          </a:p>
          <a:p>
            <a:r>
              <a:rPr lang="pt-PT" sz="2400" dirty="0" smtClean="0"/>
              <a:t>Um algoritmo que pede a idade ao utilizador depois apresenta a idade introduzida.</a:t>
            </a:r>
            <a:endParaRPr lang="pt-PT" sz="24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1560" y="2816329"/>
            <a:ext cx="7983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VAR num1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INICIO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 Introduza a sua idade")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LE (num1)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(“A sua idade é“, num1)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FIM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0921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503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Instruções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 smtClean="0"/>
              <a:t>VAR var1,var2,var3: inteiro, caracter, real- </a:t>
            </a:r>
            <a:r>
              <a:rPr lang="pt-PT" sz="2400" dirty="0" smtClean="0"/>
              <a:t>inicialização de variáveis, é </a:t>
            </a:r>
            <a:r>
              <a:rPr lang="pt-PT" sz="2400" dirty="0"/>
              <a:t>um espaço alocado na memória para armazenar </a:t>
            </a:r>
            <a:r>
              <a:rPr lang="pt-PT" sz="2400" dirty="0" smtClean="0"/>
              <a:t>dados.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 smtClean="0"/>
              <a:t>INICIO…FIM- </a:t>
            </a:r>
            <a:r>
              <a:rPr lang="pt-PT" sz="2400" dirty="0" smtClean="0"/>
              <a:t>define o intervalo onde se processa a transformação.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 smtClean="0"/>
              <a:t>ESCREVE (var ou “texto”)</a:t>
            </a:r>
            <a:r>
              <a:rPr lang="pt-PT" sz="2400" dirty="0" smtClean="0"/>
              <a:t>- exibe </a:t>
            </a:r>
            <a:r>
              <a:rPr lang="pt-PT" sz="2400" dirty="0"/>
              <a:t>na tela o valor da </a:t>
            </a:r>
            <a:r>
              <a:rPr lang="pt-PT" sz="2400" dirty="0" smtClean="0"/>
              <a:t>variável ou do texto pretendido</a:t>
            </a:r>
            <a:r>
              <a:rPr lang="pt-PT" sz="2400" i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 smtClean="0"/>
              <a:t>LE</a:t>
            </a:r>
            <a:r>
              <a:rPr lang="pt-PT" sz="2400" dirty="0" smtClean="0"/>
              <a:t> </a:t>
            </a:r>
            <a:r>
              <a:rPr lang="pt-PT" sz="2400" b="1" dirty="0" smtClean="0"/>
              <a:t>(var)- </a:t>
            </a:r>
            <a:r>
              <a:rPr lang="pt-PT" sz="2400" dirty="0" smtClean="0"/>
              <a:t>armazena na variável o valor digitado pelo utilizador.</a:t>
            </a:r>
            <a:endParaRPr lang="pt-PT" sz="2400" b="1" dirty="0" smtClean="0"/>
          </a:p>
          <a:p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1021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24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 err="1" smtClean="0"/>
              <a:t>HelloWorld</a:t>
            </a:r>
            <a:endParaRPr lang="pt-P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Calcular a soma de dois números introduzidos pelo </a:t>
            </a:r>
            <a:r>
              <a:rPr lang="pt-PT" sz="2400" dirty="0" smtClean="0"/>
              <a:t>utilizador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Calcular a media final 4 notas introduzidas pelo utilizador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4768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422926"/>
            <a:ext cx="6310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err="1" smtClean="0"/>
              <a:t>Pseudocódigo</a:t>
            </a:r>
            <a:r>
              <a:rPr lang="pt-PT" sz="2400" b="1" dirty="0" smtClean="0"/>
              <a:t>- Calcular a soma de dois números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9552" y="1999327"/>
            <a:ext cx="79834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VAR num1,num2 :inteiro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s</a:t>
            </a:r>
            <a:r>
              <a:rPr lang="pt-PT" sz="2400" dirty="0" smtClean="0"/>
              <a:t>oma: real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INICIO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(“Introduza o primeiro numero")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LE (num1)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(“Introduza o segundo numero")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LE (num2)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soma=num1+num2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(“O resultado da soma é“, soma)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FIM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1285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módulo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05639" y="1556792"/>
            <a:ext cx="741682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Módulo: </a:t>
            </a:r>
            <a:r>
              <a:rPr lang="pt-PT" sz="2000" dirty="0" smtClean="0"/>
              <a:t>Algoritmos</a:t>
            </a:r>
          </a:p>
          <a:p>
            <a:endParaRPr lang="pt-PT" sz="2000" dirty="0" smtClean="0"/>
          </a:p>
          <a:p>
            <a:endParaRPr lang="pt-PT" sz="2400" dirty="0"/>
          </a:p>
        </p:txBody>
      </p:sp>
      <p:sp>
        <p:nvSpPr>
          <p:cNvPr id="4" name="Retângulo 3"/>
          <p:cNvSpPr/>
          <p:nvPr/>
        </p:nvSpPr>
        <p:spPr>
          <a:xfrm>
            <a:off x="2286000" y="296733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j-lt"/>
              </a:rPr>
              <a:t>Definição de Algoritmo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j-lt"/>
              </a:rPr>
              <a:t>Características de Algoritmo</a:t>
            </a:r>
          </a:p>
        </p:txBody>
      </p:sp>
    </p:spTree>
    <p:extLst>
      <p:ext uri="{BB962C8B-B14F-4D97-AF65-F5344CB8AC3E}">
        <p14:creationId xmlns:p14="http://schemas.microsoft.com/office/powerpoint/2010/main" val="30266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2919" y="1100767"/>
            <a:ext cx="115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err="1" smtClean="0"/>
              <a:t>VisualG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39038" y="1562432"/>
            <a:ext cx="79834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u="sng" dirty="0">
                <a:solidFill>
                  <a:srgbClr val="0070C0"/>
                </a:solidFill>
              </a:rPr>
              <a:t>Algoritmo</a:t>
            </a:r>
            <a:r>
              <a:rPr lang="pt-PT" sz="2400" dirty="0"/>
              <a:t> </a:t>
            </a:r>
            <a:r>
              <a:rPr lang="pt-PT" sz="2400" dirty="0" smtClean="0"/>
              <a:t>“Soma"</a:t>
            </a:r>
            <a:endParaRPr lang="pt-PT" sz="2400" dirty="0"/>
          </a:p>
          <a:p>
            <a:endParaRPr lang="pt-PT" sz="2400" dirty="0"/>
          </a:p>
          <a:p>
            <a:r>
              <a:rPr lang="pt-PT" sz="2400" u="sng" dirty="0" smtClean="0">
                <a:solidFill>
                  <a:srgbClr val="0070C0"/>
                </a:solidFill>
              </a:rPr>
              <a:t>Var</a:t>
            </a:r>
          </a:p>
          <a:p>
            <a:r>
              <a:rPr lang="pt-PT" sz="2400" dirty="0"/>
              <a:t>n</a:t>
            </a:r>
            <a:r>
              <a:rPr lang="pt-PT" sz="2400" dirty="0" smtClean="0"/>
              <a:t>um1, num2, resultado: </a:t>
            </a:r>
            <a:r>
              <a:rPr lang="pt-PT" sz="2400" u="sng" dirty="0" smtClean="0"/>
              <a:t>inteiro</a:t>
            </a:r>
          </a:p>
          <a:p>
            <a:r>
              <a:rPr lang="pt-PT" sz="2400" u="sng" dirty="0" smtClean="0">
                <a:solidFill>
                  <a:srgbClr val="0070C0"/>
                </a:solidFill>
              </a:rPr>
              <a:t>Inicio</a:t>
            </a:r>
          </a:p>
          <a:p>
            <a:r>
              <a:rPr lang="pt-PT" sz="2400" dirty="0">
                <a:solidFill>
                  <a:srgbClr val="0070C0"/>
                </a:solidFill>
              </a:rPr>
              <a:t>e</a:t>
            </a:r>
            <a:r>
              <a:rPr lang="pt-PT" sz="2400" dirty="0" smtClean="0">
                <a:solidFill>
                  <a:srgbClr val="0070C0"/>
                </a:solidFill>
              </a:rPr>
              <a:t>screva (</a:t>
            </a:r>
            <a:r>
              <a:rPr lang="pt-PT" sz="2400" dirty="0" smtClean="0">
                <a:solidFill>
                  <a:srgbClr val="FF0000"/>
                </a:solidFill>
              </a:rPr>
              <a:t>“Introduza  o primeiro valor”</a:t>
            </a:r>
            <a:r>
              <a:rPr lang="pt-PT" sz="2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pt-PT" sz="2400" dirty="0">
                <a:solidFill>
                  <a:srgbClr val="0070C0"/>
                </a:solidFill>
              </a:rPr>
              <a:t>l</a:t>
            </a:r>
            <a:r>
              <a:rPr lang="pt-PT" sz="2400" dirty="0" smtClean="0">
                <a:solidFill>
                  <a:srgbClr val="0070C0"/>
                </a:solidFill>
              </a:rPr>
              <a:t>eia </a:t>
            </a:r>
            <a:r>
              <a:rPr lang="pt-PT" sz="2400" dirty="0" smtClean="0"/>
              <a:t>(num1)</a:t>
            </a:r>
          </a:p>
          <a:p>
            <a:r>
              <a:rPr lang="pt-PT" sz="2400" dirty="0">
                <a:solidFill>
                  <a:srgbClr val="0070C0"/>
                </a:solidFill>
              </a:rPr>
              <a:t>escreva (</a:t>
            </a:r>
            <a:r>
              <a:rPr lang="pt-PT" sz="2400" dirty="0">
                <a:solidFill>
                  <a:srgbClr val="FF0000"/>
                </a:solidFill>
              </a:rPr>
              <a:t>“Introduza  o </a:t>
            </a:r>
            <a:r>
              <a:rPr lang="pt-PT" sz="2400" dirty="0" smtClean="0">
                <a:solidFill>
                  <a:srgbClr val="FF0000"/>
                </a:solidFill>
              </a:rPr>
              <a:t>segundo </a:t>
            </a:r>
            <a:r>
              <a:rPr lang="pt-PT" sz="2400" dirty="0">
                <a:solidFill>
                  <a:srgbClr val="FF0000"/>
                </a:solidFill>
              </a:rPr>
              <a:t>valor</a:t>
            </a:r>
            <a:r>
              <a:rPr lang="pt-PT" sz="2400" dirty="0" smtClean="0">
                <a:solidFill>
                  <a:srgbClr val="FF0000"/>
                </a:solidFill>
              </a:rPr>
              <a:t>”</a:t>
            </a:r>
            <a:r>
              <a:rPr lang="pt-PT" sz="2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pt-PT" sz="2400" dirty="0">
                <a:solidFill>
                  <a:srgbClr val="0070C0"/>
                </a:solidFill>
              </a:rPr>
              <a:t>leia </a:t>
            </a:r>
            <a:r>
              <a:rPr lang="pt-PT" sz="2400" dirty="0"/>
              <a:t>(</a:t>
            </a:r>
            <a:r>
              <a:rPr lang="pt-PT" sz="2400" dirty="0" smtClean="0"/>
              <a:t>num2)</a:t>
            </a:r>
          </a:p>
          <a:p>
            <a:r>
              <a:rPr lang="pt-PT" sz="2400" dirty="0" smtClean="0"/>
              <a:t>resultado &lt;- num1 + num2</a:t>
            </a:r>
          </a:p>
          <a:p>
            <a:r>
              <a:rPr lang="pt-PT" sz="2400" dirty="0" err="1" smtClean="0">
                <a:solidFill>
                  <a:srgbClr val="0070C0"/>
                </a:solidFill>
              </a:rPr>
              <a:t>escreval</a:t>
            </a:r>
            <a:r>
              <a:rPr lang="pt-PT" sz="2400" dirty="0" smtClean="0">
                <a:solidFill>
                  <a:srgbClr val="0070C0"/>
                </a:solidFill>
              </a:rPr>
              <a:t> (</a:t>
            </a:r>
            <a:r>
              <a:rPr lang="pt-PT" sz="2400" dirty="0" smtClean="0">
                <a:solidFill>
                  <a:srgbClr val="FF0000"/>
                </a:solidFill>
              </a:rPr>
              <a:t>“O resultado da soma é”, </a:t>
            </a:r>
            <a:r>
              <a:rPr lang="pt-PT" sz="2400" dirty="0" smtClean="0"/>
              <a:t>resultado</a:t>
            </a:r>
            <a:r>
              <a:rPr lang="pt-PT" sz="2400" dirty="0" smtClean="0">
                <a:solidFill>
                  <a:srgbClr val="0070C0"/>
                </a:solidFill>
              </a:rPr>
              <a:t>)</a:t>
            </a:r>
          </a:p>
          <a:p>
            <a:endParaRPr lang="pt-PT" sz="2400" dirty="0" smtClean="0">
              <a:solidFill>
                <a:srgbClr val="0070C0"/>
              </a:solidFill>
            </a:endParaRPr>
          </a:p>
          <a:p>
            <a:r>
              <a:rPr lang="pt-PT" sz="2400" u="sng" dirty="0" err="1" smtClean="0">
                <a:solidFill>
                  <a:srgbClr val="0070C0"/>
                </a:solidFill>
              </a:rPr>
              <a:t>fimalgoritmo</a:t>
            </a:r>
            <a:endParaRPr lang="pt-PT" sz="2400" u="sng" dirty="0">
              <a:solidFill>
                <a:srgbClr val="0070C0"/>
              </a:solidFill>
            </a:endParaRPr>
          </a:p>
          <a:p>
            <a:endParaRPr lang="pt-PT" sz="2400" dirty="0"/>
          </a:p>
          <a:p>
            <a:endParaRPr lang="pt-PT" sz="2400" dirty="0">
              <a:solidFill>
                <a:srgbClr val="0070C0"/>
              </a:solidFill>
            </a:endParaRPr>
          </a:p>
          <a:p>
            <a:endParaRPr lang="pt-PT" sz="2400" dirty="0" smtClean="0"/>
          </a:p>
          <a:p>
            <a:endParaRPr lang="pt-PT" sz="2400" u="sng" dirty="0">
              <a:solidFill>
                <a:srgbClr val="0070C0"/>
              </a:solidFill>
            </a:endParaRPr>
          </a:p>
          <a:p>
            <a:r>
              <a:rPr lang="pt-PT" sz="2400" u="sng" dirty="0" smtClean="0">
                <a:solidFill>
                  <a:srgbClr val="0070C0"/>
                </a:solidFill>
              </a:rPr>
              <a:t> </a:t>
            </a:r>
            <a:endParaRPr lang="pt-PT" sz="2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24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Calcular a soma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Calcular a média (</a:t>
            </a:r>
            <a:r>
              <a:rPr lang="pt-PT" sz="2400" dirty="0" err="1" smtClean="0"/>
              <a:t>VisualG</a:t>
            </a:r>
            <a:r>
              <a:rPr lang="pt-PT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Trocar valores de variáveis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Calcular custo estimado em combustível em uma viagem de carro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5154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160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1977522"/>
            <a:ext cx="3509567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SE </a:t>
            </a:r>
            <a:r>
              <a:rPr lang="pt-PT" sz="2400" dirty="0"/>
              <a:t>(condição) </a:t>
            </a:r>
            <a:r>
              <a:rPr lang="pt-PT" sz="2400" dirty="0" smtClean="0"/>
              <a:t>ENTAO</a:t>
            </a:r>
            <a:endParaRPr lang="pt-PT" sz="2400" dirty="0"/>
          </a:p>
          <a:p>
            <a:pPr lvl="1"/>
            <a:r>
              <a:rPr lang="pt-PT" sz="2400" dirty="0"/>
              <a:t>	</a:t>
            </a:r>
            <a:r>
              <a:rPr lang="pt-PT" sz="2400" dirty="0" smtClean="0"/>
              <a:t>operações</a:t>
            </a:r>
            <a:endParaRPr lang="pt-PT" sz="2400" dirty="0"/>
          </a:p>
          <a:p>
            <a:pPr lvl="1"/>
            <a:r>
              <a:rPr lang="pt-PT" sz="2400" dirty="0" smtClean="0"/>
              <a:t>FIM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017930" y="1973844"/>
            <a:ext cx="2794430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if</a:t>
            </a:r>
            <a:r>
              <a:rPr lang="nl-NL" sz="2000" dirty="0"/>
              <a:t> (condição</a:t>
            </a:r>
            <a:r>
              <a:rPr lang="nl-NL" sz="2000" dirty="0" smtClean="0"/>
              <a:t>){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0027" y="4210426"/>
            <a:ext cx="3509567" cy="1938992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SE </a:t>
            </a:r>
            <a:r>
              <a:rPr lang="pt-PT" sz="2400" dirty="0"/>
              <a:t>(condição) </a:t>
            </a:r>
            <a:r>
              <a:rPr lang="pt-PT" sz="2400" dirty="0" smtClean="0"/>
              <a:t>ENTAO</a:t>
            </a:r>
            <a:endParaRPr lang="pt-PT" sz="2400" dirty="0"/>
          </a:p>
          <a:p>
            <a:pPr lvl="1"/>
            <a:r>
              <a:rPr lang="pt-PT" sz="2400" dirty="0"/>
              <a:t>	</a:t>
            </a:r>
            <a:r>
              <a:rPr lang="pt-PT" sz="2400" dirty="0" smtClean="0"/>
              <a:t>operações</a:t>
            </a:r>
          </a:p>
          <a:p>
            <a:pPr lvl="1"/>
            <a:r>
              <a:rPr lang="pt-PT" sz="2400" dirty="0" smtClean="0"/>
              <a:t>SENAO</a:t>
            </a:r>
          </a:p>
          <a:p>
            <a:pPr lvl="1"/>
            <a:r>
              <a:rPr lang="pt-PT" sz="2400" dirty="0" smtClean="0"/>
              <a:t>operações</a:t>
            </a:r>
            <a:endParaRPr lang="pt-PT" sz="2400" dirty="0"/>
          </a:p>
          <a:p>
            <a:pPr lvl="1"/>
            <a:r>
              <a:rPr lang="pt-PT" sz="2400" dirty="0" smtClean="0"/>
              <a:t>FIM</a:t>
            </a:r>
            <a:endParaRPr lang="pt-PT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17930" y="3902650"/>
            <a:ext cx="2794430" cy="2554545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if</a:t>
            </a:r>
            <a:r>
              <a:rPr lang="nl-NL" sz="2000" dirty="0"/>
              <a:t> (condição</a:t>
            </a:r>
            <a:r>
              <a:rPr lang="nl-NL" sz="2000" dirty="0" smtClean="0"/>
              <a:t>){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}</a:t>
            </a:r>
          </a:p>
          <a:p>
            <a:r>
              <a:rPr lang="nl-NL" sz="2000" dirty="0" smtClean="0"/>
              <a:t>else{</a:t>
            </a:r>
          </a:p>
          <a:p>
            <a:r>
              <a:rPr lang="nl-NL" sz="2000" dirty="0" smtClean="0"/>
              <a:t>	op1;</a:t>
            </a:r>
          </a:p>
          <a:p>
            <a:r>
              <a:rPr lang="nl-NL" sz="2000" dirty="0"/>
              <a:t>	</a:t>
            </a:r>
            <a:r>
              <a:rPr lang="nl-NL" sz="2000" dirty="0" smtClean="0"/>
              <a:t>op2;</a:t>
            </a:r>
          </a:p>
          <a:p>
            <a:r>
              <a:rPr lang="nl-NL" sz="2000" dirty="0" smtClean="0"/>
              <a:t>}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344885" y="1335535"/>
            <a:ext cx="2179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Linguagem Java</a:t>
            </a:r>
            <a:endParaRPr lang="pt-PT" sz="2400" b="1" dirty="0"/>
          </a:p>
        </p:txBody>
      </p:sp>
      <p:sp>
        <p:nvSpPr>
          <p:cNvPr id="4" name="Seta para a direita 3"/>
          <p:cNvSpPr/>
          <p:nvPr/>
        </p:nvSpPr>
        <p:spPr>
          <a:xfrm>
            <a:off x="4139952" y="2325658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4139952" y="4927894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3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160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1977522"/>
            <a:ext cx="3509567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SE </a:t>
            </a:r>
            <a:r>
              <a:rPr lang="pt-PT" sz="2400" dirty="0"/>
              <a:t>(condição) </a:t>
            </a:r>
            <a:r>
              <a:rPr lang="pt-PT" sz="2400" dirty="0" smtClean="0"/>
              <a:t>ENTAO</a:t>
            </a:r>
            <a:endParaRPr lang="pt-PT" sz="2400" dirty="0"/>
          </a:p>
          <a:p>
            <a:pPr lvl="1"/>
            <a:r>
              <a:rPr lang="pt-PT" sz="2400" dirty="0"/>
              <a:t>	</a:t>
            </a:r>
            <a:r>
              <a:rPr lang="pt-PT" sz="2400" dirty="0" smtClean="0"/>
              <a:t>operações</a:t>
            </a:r>
            <a:endParaRPr lang="pt-PT" sz="2400" dirty="0"/>
          </a:p>
          <a:p>
            <a:pPr lvl="1"/>
            <a:r>
              <a:rPr lang="pt-PT" sz="2400" dirty="0" smtClean="0"/>
              <a:t>FIM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017930" y="1973844"/>
            <a:ext cx="2794430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Se (condição) entao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fimse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0027" y="4210426"/>
            <a:ext cx="3509567" cy="1938992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SE </a:t>
            </a:r>
            <a:r>
              <a:rPr lang="pt-PT" sz="2400" dirty="0"/>
              <a:t>(condição) </a:t>
            </a:r>
            <a:r>
              <a:rPr lang="pt-PT" sz="2400" dirty="0" smtClean="0"/>
              <a:t>ENTAO</a:t>
            </a:r>
            <a:endParaRPr lang="pt-PT" sz="2400" dirty="0"/>
          </a:p>
          <a:p>
            <a:pPr lvl="1"/>
            <a:r>
              <a:rPr lang="pt-PT" sz="2400" dirty="0"/>
              <a:t>	</a:t>
            </a:r>
            <a:r>
              <a:rPr lang="pt-PT" sz="2400" dirty="0" smtClean="0"/>
              <a:t>operações</a:t>
            </a:r>
          </a:p>
          <a:p>
            <a:pPr lvl="1"/>
            <a:r>
              <a:rPr lang="pt-PT" sz="2400" dirty="0" smtClean="0"/>
              <a:t>SENAO</a:t>
            </a:r>
          </a:p>
          <a:p>
            <a:pPr lvl="1"/>
            <a:r>
              <a:rPr lang="pt-PT" sz="2400" dirty="0" smtClean="0"/>
              <a:t>operações</a:t>
            </a:r>
            <a:endParaRPr lang="pt-PT" sz="2400" dirty="0"/>
          </a:p>
          <a:p>
            <a:pPr lvl="1"/>
            <a:r>
              <a:rPr lang="pt-PT" sz="2400" dirty="0" smtClean="0"/>
              <a:t>FIM</a:t>
            </a:r>
            <a:endParaRPr lang="pt-PT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17930" y="3902650"/>
            <a:ext cx="2794430" cy="2554545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se </a:t>
            </a:r>
            <a:r>
              <a:rPr lang="nl-NL" sz="2000" dirty="0"/>
              <a:t>(</a:t>
            </a:r>
            <a:r>
              <a:rPr lang="nl-NL" sz="2000" dirty="0" smtClean="0"/>
              <a:t>condição) entao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senao</a:t>
            </a:r>
          </a:p>
          <a:p>
            <a:r>
              <a:rPr lang="nl-NL" sz="2000" dirty="0" smtClean="0"/>
              <a:t>	op1;</a:t>
            </a:r>
          </a:p>
          <a:p>
            <a:r>
              <a:rPr lang="nl-NL" sz="2000" dirty="0"/>
              <a:t>	</a:t>
            </a:r>
            <a:r>
              <a:rPr lang="nl-NL" sz="2000" dirty="0" smtClean="0"/>
              <a:t>op2;</a:t>
            </a:r>
          </a:p>
          <a:p>
            <a:r>
              <a:rPr lang="nl-NL" sz="2000" dirty="0" smtClean="0"/>
              <a:t>fimse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837903" y="1318858"/>
            <a:ext cx="115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err="1" smtClean="0"/>
              <a:t>VisualG</a:t>
            </a:r>
            <a:endParaRPr lang="pt-PT" sz="2400" b="1" dirty="0"/>
          </a:p>
        </p:txBody>
      </p:sp>
      <p:sp>
        <p:nvSpPr>
          <p:cNvPr id="4" name="Seta para a direita 3"/>
          <p:cNvSpPr/>
          <p:nvPr/>
        </p:nvSpPr>
        <p:spPr>
          <a:xfrm>
            <a:off x="4139952" y="2325658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4139952" y="4927894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9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2321" y="2049544"/>
            <a:ext cx="7920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 smtClean="0">
                <a:latin typeface="+mn-lt"/>
              </a:rPr>
              <a:t>Calcular a média de um aluno a partir de 5 notas.</a:t>
            </a:r>
          </a:p>
          <a:p>
            <a:pPr algn="just"/>
            <a:endParaRPr lang="pt-PT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n-lt"/>
              </a:rPr>
              <a:t>Inferior a 6 é reprovado.</a:t>
            </a:r>
          </a:p>
          <a:p>
            <a:pPr algn="just"/>
            <a:endParaRPr lang="pt-PT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n-lt"/>
              </a:rPr>
              <a:t>Entre 6 e 10 é sujeito a exame final.</a:t>
            </a:r>
          </a:p>
          <a:p>
            <a:pPr algn="just"/>
            <a:endParaRPr lang="pt-PT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n-lt"/>
              </a:rPr>
              <a:t>Acima de 10 é aprovado.</a:t>
            </a:r>
          </a:p>
          <a:p>
            <a:pPr algn="just"/>
            <a:endParaRPr lang="pt-PT" sz="2400" dirty="0" smtClean="0">
              <a:latin typeface="+mn-lt"/>
            </a:endParaRPr>
          </a:p>
          <a:p>
            <a:pPr algn="just"/>
            <a:endParaRPr lang="pt-PT" sz="2400" dirty="0" smtClean="0">
              <a:latin typeface="+mn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5536" y="1422926"/>
            <a:ext cx="2415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 Seleção 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3159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447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Recebe numero inteiro e verifica </a:t>
            </a:r>
            <a:r>
              <a:rPr lang="pt-PT" sz="2400" dirty="0"/>
              <a:t>se é positivo ou </a:t>
            </a:r>
            <a:r>
              <a:rPr lang="pt-PT" sz="2400" dirty="0" smtClean="0"/>
              <a:t>negativo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Recebe numero inteiro e </a:t>
            </a:r>
            <a:r>
              <a:rPr lang="pt-PT" sz="2400" dirty="0" smtClean="0"/>
              <a:t>verifica se esta entre um certo intervalo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+mn-lt"/>
              </a:rPr>
              <a:t>A</a:t>
            </a:r>
            <a:r>
              <a:rPr lang="pt-PT" sz="2400" dirty="0" smtClean="0">
                <a:latin typeface="+mn-lt"/>
              </a:rPr>
              <a:t>lgoritmo que receba o nome e o sexo </a:t>
            </a:r>
            <a:r>
              <a:rPr lang="pt-PT" sz="2400" dirty="0">
                <a:latin typeface="+mn-lt"/>
              </a:rPr>
              <a:t>de uma pessoa, apresentando como saída uma das seguintes mensagens: “</a:t>
            </a:r>
            <a:r>
              <a:rPr lang="pt-PT" sz="2400" dirty="0" err="1">
                <a:latin typeface="+mn-lt"/>
              </a:rPr>
              <a:t>Exmo</a:t>
            </a:r>
            <a:r>
              <a:rPr lang="pt-PT" sz="2400" dirty="0">
                <a:latin typeface="+mn-lt"/>
              </a:rPr>
              <a:t> Sr.”, para o sexo informado como masculino, ou a mensagem “</a:t>
            </a:r>
            <a:r>
              <a:rPr lang="pt-PT" sz="2400" dirty="0" err="1">
                <a:latin typeface="+mn-lt"/>
              </a:rPr>
              <a:t>Exma</a:t>
            </a:r>
            <a:r>
              <a:rPr lang="pt-PT" sz="2400" dirty="0">
                <a:latin typeface="+mn-lt"/>
              </a:rPr>
              <a:t> Sra.”, para o sexo informado como feminino. Apresente na sequência da mensagem impressa o nome da pessoa.</a:t>
            </a:r>
            <a:endParaRPr lang="pt-PT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3047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447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Verificar se é par ou ímpar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smtClean="0"/>
              <a:t>O maior de 2 números introduzidos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smtClean="0"/>
              <a:t>O maior de 3 números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74103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447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Elaborar </a:t>
            </a:r>
            <a:r>
              <a:rPr lang="pt-PT" sz="2400" dirty="0"/>
              <a:t>um algoritmo em </a:t>
            </a:r>
            <a:r>
              <a:rPr lang="pt-PT" sz="2400" dirty="0" smtClean="0"/>
              <a:t>Pseudocódigo </a:t>
            </a:r>
            <a:r>
              <a:rPr lang="pt-PT" sz="2400" dirty="0"/>
              <a:t>que leia um número. Se positivo armazene-o em uma variável chamada “A”, se for negativo, em uma variável chamada “B”. No final mostrar o resultado das duas variáveis</a:t>
            </a:r>
            <a:r>
              <a:rPr lang="pt-PT" sz="2400" dirty="0" smtClean="0"/>
              <a:t>.</a:t>
            </a:r>
          </a:p>
          <a:p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Tendo como dados de entrada a altura e o sexo de uma pessoa, construa um algoritmo </a:t>
            </a:r>
            <a:r>
              <a:rPr lang="pt-PT" sz="2400" dirty="0" smtClean="0"/>
              <a:t>em Pseudocódigo </a:t>
            </a:r>
            <a:r>
              <a:rPr lang="pt-PT" sz="2400" dirty="0"/>
              <a:t>que calcule </a:t>
            </a:r>
            <a:r>
              <a:rPr lang="pt-PT" sz="2400" dirty="0" smtClean="0"/>
              <a:t>o peso </a:t>
            </a:r>
            <a:r>
              <a:rPr lang="pt-PT" sz="2400" dirty="0"/>
              <a:t>ideal, utilizando as seguintes </a:t>
            </a:r>
            <a:r>
              <a:rPr lang="pt-PT" sz="2400" dirty="0" smtClean="0"/>
              <a:t>fórmulas: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Para </a:t>
            </a:r>
            <a:r>
              <a:rPr lang="pt-PT" sz="2400" dirty="0"/>
              <a:t>homens: (72.7*h) – 58 </a:t>
            </a:r>
            <a:endParaRPr lang="pt-PT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Para </a:t>
            </a:r>
            <a:r>
              <a:rPr lang="pt-PT" sz="2400" dirty="0"/>
              <a:t>mulheres: (62.1*h) – 44.7 </a:t>
            </a:r>
            <a:endParaRPr lang="pt-PT" sz="2400" dirty="0" smtClean="0"/>
          </a:p>
          <a:p>
            <a:pPr lvl="1"/>
            <a:r>
              <a:rPr lang="pt-PT" sz="2400" dirty="0" smtClean="0"/>
              <a:t>Onde </a:t>
            </a:r>
            <a:r>
              <a:rPr lang="pt-PT" sz="2400" dirty="0"/>
              <a:t>h equivale a altura da pessoa</a:t>
            </a: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839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53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2114331"/>
            <a:ext cx="3600202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REPETIR </a:t>
            </a:r>
            <a:r>
              <a:rPr lang="pt-PT" sz="2400" dirty="0"/>
              <a:t>(condição) </a:t>
            </a:r>
            <a:r>
              <a:rPr lang="pt-PT" sz="2400" dirty="0" smtClean="0"/>
              <a:t>	operações</a:t>
            </a:r>
            <a:endParaRPr lang="pt-PT" sz="2400" dirty="0"/>
          </a:p>
          <a:p>
            <a:pPr lvl="1"/>
            <a:r>
              <a:rPr lang="pt-PT" sz="2400" dirty="0" smtClean="0"/>
              <a:t>ENQUANTO </a:t>
            </a:r>
            <a:endParaRPr lang="pt-PT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4460919"/>
            <a:ext cx="3600202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ENQUANTO </a:t>
            </a:r>
            <a:r>
              <a:rPr lang="pt-PT" sz="2400" dirty="0"/>
              <a:t>(condição) 	</a:t>
            </a:r>
            <a:r>
              <a:rPr lang="pt-PT" sz="2400" dirty="0" smtClean="0"/>
              <a:t>operações</a:t>
            </a:r>
          </a:p>
          <a:p>
            <a:pPr lvl="1"/>
            <a:r>
              <a:rPr lang="pt-PT" sz="2400" dirty="0" smtClean="0"/>
              <a:t>REPETIR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999832" y="2066523"/>
            <a:ext cx="2812528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/>
              <a:t>do{ </a:t>
            </a:r>
            <a:endParaRPr lang="nl-NL" sz="2000" dirty="0" smtClean="0"/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} </a:t>
            </a:r>
            <a:r>
              <a:rPr lang="nl-NL" sz="2000" dirty="0"/>
              <a:t>while (</a:t>
            </a:r>
            <a:r>
              <a:rPr lang="nl-NL" sz="2000" dirty="0" smtClean="0"/>
              <a:t>condição);</a:t>
            </a:r>
            <a:endParaRPr lang="nl-NL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999832" y="4573577"/>
            <a:ext cx="2812528" cy="1015663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/>
              <a:t>while (cond) {  </a:t>
            </a:r>
            <a:endParaRPr lang="nl-NL" sz="2000" dirty="0" smtClean="0"/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pt-PT" sz="2000" dirty="0"/>
          </a:p>
        </p:txBody>
      </p:sp>
      <p:sp>
        <p:nvSpPr>
          <p:cNvPr id="15" name="Retângulo 14"/>
          <p:cNvSpPr/>
          <p:nvPr/>
        </p:nvSpPr>
        <p:spPr>
          <a:xfrm>
            <a:off x="5143848" y="1365198"/>
            <a:ext cx="2179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Linguagem Java</a:t>
            </a:r>
            <a:endParaRPr lang="pt-PT" sz="2400" b="1" dirty="0"/>
          </a:p>
        </p:txBody>
      </p:sp>
      <p:sp>
        <p:nvSpPr>
          <p:cNvPr id="16" name="Seta para a direita 15"/>
          <p:cNvSpPr/>
          <p:nvPr/>
        </p:nvSpPr>
        <p:spPr>
          <a:xfrm>
            <a:off x="4149325" y="4869160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4149326" y="2476214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66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959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Pseudocódigo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65409" y="1813827"/>
            <a:ext cx="658088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900" b="1" dirty="0"/>
              <a:t>nome</a:t>
            </a:r>
            <a:r>
              <a:rPr lang="pt-PT" sz="1900" dirty="0" smtClean="0"/>
              <a:t>: fazer um bolo: {margarina ,açúcar , ovos, farinha, bolo</a:t>
            </a:r>
            <a:r>
              <a:rPr lang="pt-PT" sz="1900" dirty="0"/>
              <a:t>} </a:t>
            </a:r>
            <a:endParaRPr lang="pt-PT" sz="1900" dirty="0" smtClean="0"/>
          </a:p>
          <a:p>
            <a:r>
              <a:rPr lang="pt-PT" sz="1900" b="1" dirty="0" smtClean="0"/>
              <a:t>variáveis de entrada</a:t>
            </a:r>
            <a:r>
              <a:rPr lang="pt-PT" sz="1900" dirty="0" smtClean="0"/>
              <a:t>: margarina, ovos, farinha, açúcar </a:t>
            </a:r>
          </a:p>
          <a:p>
            <a:r>
              <a:rPr lang="pt-PT" sz="1900" b="1" dirty="0" smtClean="0"/>
              <a:t>variáveis de saída</a:t>
            </a:r>
            <a:r>
              <a:rPr lang="pt-PT" sz="1900" dirty="0" smtClean="0"/>
              <a:t>: bolo </a:t>
            </a:r>
          </a:p>
          <a:p>
            <a:r>
              <a:rPr lang="pt-PT" sz="1900" b="1" dirty="0" smtClean="0"/>
              <a:t>INICIO</a:t>
            </a:r>
            <a:r>
              <a:rPr lang="pt-PT" sz="1900" dirty="0" smtClean="0"/>
              <a:t> adicionar margarina e açúcar </a:t>
            </a:r>
          </a:p>
          <a:p>
            <a:r>
              <a:rPr lang="pt-PT" sz="1900" b="1" dirty="0" smtClean="0"/>
              <a:t>ENQUANTO </a:t>
            </a:r>
            <a:r>
              <a:rPr lang="pt-PT" sz="1900" dirty="0" smtClean="0"/>
              <a:t>(a massa não estar creme) </a:t>
            </a:r>
            <a:r>
              <a:rPr lang="pt-PT" sz="1900" b="1" dirty="0" smtClean="0"/>
              <a:t>REPETIR</a:t>
            </a:r>
          </a:p>
          <a:p>
            <a:r>
              <a:rPr lang="pt-PT" sz="1900" b="1" dirty="0"/>
              <a:t>	</a:t>
            </a:r>
            <a:r>
              <a:rPr lang="pt-PT" sz="1900" dirty="0" smtClean="0"/>
              <a:t> bater os ingredientes </a:t>
            </a:r>
          </a:p>
          <a:p>
            <a:r>
              <a:rPr lang="pt-PT" sz="1900" dirty="0" smtClean="0"/>
              <a:t>adicionar ovos </a:t>
            </a:r>
          </a:p>
          <a:p>
            <a:r>
              <a:rPr lang="pt-PT" sz="1900" dirty="0" smtClean="0"/>
              <a:t>adicionar farinha </a:t>
            </a:r>
          </a:p>
          <a:p>
            <a:r>
              <a:rPr lang="pt-PT" sz="1900" dirty="0" smtClean="0"/>
              <a:t>colocar a massa numa forma ligar o forno </a:t>
            </a:r>
          </a:p>
          <a:p>
            <a:r>
              <a:rPr lang="pt-PT" sz="1900" b="1" dirty="0" smtClean="0"/>
              <a:t>ENQUANTO </a:t>
            </a:r>
            <a:r>
              <a:rPr lang="pt-PT" sz="1900" dirty="0" smtClean="0"/>
              <a:t>(o forno não estar quente) </a:t>
            </a:r>
            <a:r>
              <a:rPr lang="pt-PT" sz="1900" b="1" dirty="0" smtClean="0"/>
              <a:t>REPETIR</a:t>
            </a:r>
          </a:p>
          <a:p>
            <a:r>
              <a:rPr lang="pt-PT" sz="1900" b="1" dirty="0"/>
              <a:t>	</a:t>
            </a:r>
            <a:r>
              <a:rPr lang="pt-PT" sz="1900" dirty="0" smtClean="0"/>
              <a:t>esperar</a:t>
            </a:r>
          </a:p>
          <a:p>
            <a:r>
              <a:rPr lang="pt-PT" sz="1900" dirty="0" smtClean="0"/>
              <a:t>colocar o bolo no forno </a:t>
            </a:r>
          </a:p>
          <a:p>
            <a:r>
              <a:rPr lang="pt-PT" sz="1900" b="1" dirty="0" smtClean="0"/>
              <a:t>ENQUANTO</a:t>
            </a:r>
            <a:r>
              <a:rPr lang="pt-PT" sz="1900" dirty="0" smtClean="0"/>
              <a:t> (o bolo não estar cozido) </a:t>
            </a:r>
            <a:r>
              <a:rPr lang="pt-PT" sz="1900" b="1" dirty="0" smtClean="0"/>
              <a:t>REPETIR</a:t>
            </a:r>
            <a:r>
              <a:rPr lang="pt-PT" sz="1900" dirty="0" smtClean="0"/>
              <a:t> </a:t>
            </a:r>
          </a:p>
          <a:p>
            <a:r>
              <a:rPr lang="pt-PT" sz="1900" dirty="0"/>
              <a:t>	</a:t>
            </a:r>
            <a:r>
              <a:rPr lang="pt-PT" sz="1900" dirty="0" smtClean="0"/>
              <a:t>esperar </a:t>
            </a:r>
          </a:p>
          <a:p>
            <a:r>
              <a:rPr lang="pt-PT" sz="1900" dirty="0"/>
              <a:t>r</a:t>
            </a:r>
            <a:r>
              <a:rPr lang="pt-PT" sz="1900" dirty="0" smtClean="0"/>
              <a:t>etirar o bolo</a:t>
            </a:r>
          </a:p>
          <a:p>
            <a:r>
              <a:rPr lang="pt-PT" sz="1900" b="1" dirty="0" smtClean="0"/>
              <a:t>FIM</a:t>
            </a:r>
            <a:endParaRPr lang="pt-PT" sz="1900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28" y="2698833"/>
            <a:ext cx="2645830" cy="22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5536" y="2333684"/>
            <a:ext cx="86370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dirty="0" smtClean="0">
                <a:latin typeface="+mn-lt"/>
              </a:rPr>
              <a:t>Conjunto de ações\instruções executadas por uma</a:t>
            </a:r>
            <a:r>
              <a:rPr lang="pt-PT" sz="2400" dirty="0">
                <a:latin typeface="+mn-lt"/>
              </a:rPr>
              <a:t> </a:t>
            </a:r>
            <a:r>
              <a:rPr lang="pt-PT" sz="2400" dirty="0" smtClean="0">
                <a:latin typeface="+mn-lt"/>
              </a:rPr>
              <a:t>determinada ordem (sequencialmente)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dirty="0" smtClean="0">
                <a:latin typeface="+mn-lt"/>
              </a:rPr>
              <a:t>As instruções representam os passos necessários para realizar uma tarefa\resolver um problema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b="1" dirty="0" smtClean="0">
                <a:latin typeface="+mn-lt"/>
              </a:rPr>
              <a:t>É finito. </a:t>
            </a:r>
            <a:r>
              <a:rPr lang="pt-PT" sz="2400" dirty="0" smtClean="0">
                <a:latin typeface="+mn-lt"/>
              </a:rPr>
              <a:t>Devolvem sempre uma solução, preferencialmente a desejada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5536" y="131813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latin typeface="+mn-lt"/>
              </a:rPr>
              <a:t>Definição</a:t>
            </a:r>
            <a:endParaRPr lang="pt-PT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9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53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2114331"/>
            <a:ext cx="3600202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REPETIR </a:t>
            </a:r>
            <a:r>
              <a:rPr lang="pt-PT" sz="2400" dirty="0"/>
              <a:t>(condição) </a:t>
            </a:r>
            <a:r>
              <a:rPr lang="pt-PT" sz="2400" dirty="0" smtClean="0"/>
              <a:t>	operações</a:t>
            </a:r>
            <a:endParaRPr lang="pt-PT" sz="2400" dirty="0"/>
          </a:p>
          <a:p>
            <a:pPr lvl="1"/>
            <a:r>
              <a:rPr lang="pt-PT" sz="2400" dirty="0" smtClean="0"/>
              <a:t>ENQUANTO </a:t>
            </a:r>
            <a:endParaRPr lang="pt-PT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4497863"/>
            <a:ext cx="3600202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ENQUANTO </a:t>
            </a:r>
            <a:r>
              <a:rPr lang="pt-PT" sz="2400" dirty="0"/>
              <a:t>(condição) 	</a:t>
            </a:r>
            <a:r>
              <a:rPr lang="pt-PT" sz="2400" dirty="0" smtClean="0"/>
              <a:t>operações</a:t>
            </a:r>
          </a:p>
          <a:p>
            <a:pPr lvl="1"/>
            <a:r>
              <a:rPr lang="pt-PT" sz="2400" dirty="0" smtClean="0"/>
              <a:t>REPETIR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999832" y="2066523"/>
            <a:ext cx="2812528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repita{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 ate </a:t>
            </a:r>
            <a:r>
              <a:rPr lang="nl-NL" sz="2000" dirty="0"/>
              <a:t>(</a:t>
            </a:r>
            <a:r>
              <a:rPr lang="nl-NL" sz="2000" dirty="0" smtClean="0"/>
              <a:t>condição);</a:t>
            </a:r>
            <a:endParaRPr lang="nl-NL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999832" y="4409817"/>
            <a:ext cx="2812528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enquanto </a:t>
            </a:r>
            <a:r>
              <a:rPr lang="nl-NL" sz="2000" dirty="0"/>
              <a:t>(cond) </a:t>
            </a:r>
            <a:r>
              <a:rPr lang="nl-NL" sz="2000" dirty="0" smtClean="0"/>
              <a:t>faca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fimenquanto</a:t>
            </a:r>
            <a:endParaRPr lang="pt-PT" sz="2000" dirty="0"/>
          </a:p>
        </p:txBody>
      </p:sp>
      <p:sp>
        <p:nvSpPr>
          <p:cNvPr id="15" name="Retângulo 14"/>
          <p:cNvSpPr/>
          <p:nvPr/>
        </p:nvSpPr>
        <p:spPr>
          <a:xfrm>
            <a:off x="5652120" y="1333598"/>
            <a:ext cx="11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err="1" smtClean="0"/>
              <a:t>VisualG</a:t>
            </a:r>
            <a:endParaRPr lang="pt-PT" sz="2400" b="1" dirty="0"/>
          </a:p>
        </p:txBody>
      </p:sp>
      <p:sp>
        <p:nvSpPr>
          <p:cNvPr id="16" name="Seta para a direita 15"/>
          <p:cNvSpPr/>
          <p:nvPr/>
        </p:nvSpPr>
        <p:spPr>
          <a:xfrm>
            <a:off x="4149325" y="4845998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4149326" y="2476214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8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76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Verifica se </a:t>
            </a:r>
            <a:r>
              <a:rPr lang="pt-PT" sz="2400" dirty="0" smtClean="0"/>
              <a:t>um numero está </a:t>
            </a:r>
            <a:r>
              <a:rPr lang="pt-PT" sz="2400" dirty="0"/>
              <a:t>entre 1 e 10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Pede um numero obrigatoriamente entre 1 e 10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O maior de 10 números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Maior entre 100 e 1000</a:t>
            </a:r>
          </a:p>
          <a:p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Calcular o fatorial de um número</a:t>
            </a:r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Acertar o numero entre 1 e 20 introduzido pelo utilizador utilizando a estrutura de repetição REPETIR …ENQUANTO (</a:t>
            </a:r>
            <a:r>
              <a:rPr lang="pt-PT" sz="2400" dirty="0" err="1" smtClean="0"/>
              <a:t>VisualG</a:t>
            </a:r>
            <a:r>
              <a:rPr lang="pt-PT" sz="2400" dirty="0" smtClean="0"/>
              <a:t> repita…ate)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Informar o numero de tentativas efetuadas</a:t>
            </a:r>
          </a:p>
          <a:p>
            <a:pPr lvl="1"/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8988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76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Verificar se é primo</a:t>
            </a:r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Soma de N números primos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 smtClean="0"/>
              <a:t>Fibonacci</a:t>
            </a: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8675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76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1560" y="2281580"/>
            <a:ext cx="7983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Tabuada de N numero</a:t>
            </a:r>
            <a:endParaRPr lang="pt-PT" sz="2400" dirty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Fatorial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 smtClean="0"/>
              <a:t>Fibonacci</a:t>
            </a: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41104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5536" y="2333684"/>
            <a:ext cx="8637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dirty="0"/>
              <a:t> Eles podem </a:t>
            </a:r>
            <a:r>
              <a:rPr lang="pt-PT" sz="2400" b="1" dirty="0"/>
              <a:t>repetir passos </a:t>
            </a:r>
            <a:r>
              <a:rPr lang="pt-PT" sz="2400" dirty="0"/>
              <a:t>(</a:t>
            </a:r>
            <a:r>
              <a:rPr lang="pt-PT" sz="2400" dirty="0" smtClean="0"/>
              <a:t>fazer iterações) </a:t>
            </a:r>
            <a:r>
              <a:rPr lang="pt-PT" sz="2400" dirty="0"/>
              <a:t>ou necessitar </a:t>
            </a:r>
            <a:r>
              <a:rPr lang="pt-PT" sz="2400" dirty="0" smtClean="0"/>
              <a:t>de </a:t>
            </a:r>
            <a:r>
              <a:rPr lang="pt-PT" sz="2400" b="1" dirty="0" smtClean="0"/>
              <a:t>tomar </a:t>
            </a:r>
            <a:r>
              <a:rPr lang="pt-PT" sz="2400" b="1" dirty="0"/>
              <a:t>decisões</a:t>
            </a:r>
            <a:r>
              <a:rPr lang="pt-PT" sz="2400" dirty="0"/>
              <a:t> </a:t>
            </a:r>
            <a:r>
              <a:rPr lang="pt-PT" sz="2400" dirty="0" smtClean="0"/>
              <a:t>(por exemplo comparações)</a:t>
            </a:r>
            <a:endParaRPr lang="pt-PT" sz="2400" dirty="0" smtClean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5536" y="131813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latin typeface="+mn-lt"/>
              </a:rPr>
              <a:t>Definição</a:t>
            </a:r>
            <a:endParaRPr lang="pt-PT" sz="2400" b="1" dirty="0">
              <a:latin typeface="+mn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1583" y="3684899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/>
              <a:t>O conceito de algoritmo é frequentemente ilustrado pelo exemplo de uma </a:t>
            </a:r>
            <a:r>
              <a:rPr lang="pt-PT" sz="2400" b="1" dirty="0"/>
              <a:t>receita</a:t>
            </a:r>
            <a:r>
              <a:rPr lang="pt-PT" sz="2400" dirty="0"/>
              <a:t> </a:t>
            </a:r>
            <a:r>
              <a:rPr lang="pt-PT" sz="2400" dirty="0" smtClean="0"/>
              <a:t>culinária. </a:t>
            </a:r>
          </a:p>
          <a:p>
            <a:endParaRPr lang="pt-PT" sz="2400" dirty="0"/>
          </a:p>
          <a:p>
            <a:r>
              <a:rPr lang="pt-PT" sz="2400" dirty="0" smtClean="0"/>
              <a:t>Se </a:t>
            </a:r>
            <a:r>
              <a:rPr lang="pt-PT" sz="2400" dirty="0"/>
              <a:t>seguirmos uma receita de bolo corretamente, conseguiremos fazer o </a:t>
            </a:r>
            <a:r>
              <a:rPr lang="pt-PT" sz="2400" dirty="0" smtClean="0"/>
              <a:t>bolo.</a:t>
            </a:r>
            <a:endParaRPr lang="pt-PT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2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8314" y="2007197"/>
            <a:ext cx="5364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 smtClean="0"/>
              <a:t>Sem computador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/>
              <a:t>Analisar </a:t>
            </a:r>
            <a:r>
              <a:rPr lang="pt-PT" sz="2000" dirty="0"/>
              <a:t>o problema </a:t>
            </a:r>
            <a:endParaRPr lang="pt-P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/>
              <a:t>Desenvolver um algoritmo\solução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/>
              <a:t>O </a:t>
            </a:r>
            <a:r>
              <a:rPr lang="pt-PT" sz="2000" dirty="0"/>
              <a:t>Indivíduo resolve o problema </a:t>
            </a:r>
            <a:endParaRPr lang="pt-PT" sz="20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611560" y="358230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2000" b="1" dirty="0" smtClean="0">
                <a:latin typeface="+mn-lt"/>
              </a:rPr>
              <a:t>Com computador </a:t>
            </a:r>
            <a:endParaRPr lang="pt-PT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>
                <a:latin typeface="+mn-lt"/>
              </a:rPr>
              <a:t>Analisar </a:t>
            </a:r>
            <a:r>
              <a:rPr lang="pt-PT" sz="2000" dirty="0">
                <a:latin typeface="+mn-lt"/>
              </a:rPr>
              <a:t>o problema </a:t>
            </a:r>
            <a:endParaRPr lang="pt-PT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>
                <a:latin typeface="+mn-lt"/>
              </a:rPr>
              <a:t>Desenvolver </a:t>
            </a:r>
            <a:r>
              <a:rPr lang="pt-PT" sz="2000" dirty="0">
                <a:latin typeface="+mn-lt"/>
              </a:rPr>
              <a:t>um </a:t>
            </a:r>
            <a:r>
              <a:rPr lang="pt-PT" sz="2000" dirty="0" smtClean="0">
                <a:latin typeface="+mn-lt"/>
              </a:rPr>
              <a:t>algoritmo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>
                <a:latin typeface="+mn-lt"/>
              </a:rPr>
              <a:t>Implementar </a:t>
            </a:r>
            <a:r>
              <a:rPr lang="pt-PT" sz="2000" dirty="0">
                <a:latin typeface="+mn-lt"/>
              </a:rPr>
              <a:t>o algoritmo numa linguagem de </a:t>
            </a:r>
            <a:r>
              <a:rPr lang="pt-PT" sz="2000" dirty="0" smtClean="0">
                <a:latin typeface="+mn-lt"/>
              </a:rPr>
              <a:t>programação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>
                <a:latin typeface="+mn-lt"/>
              </a:rPr>
              <a:t>O </a:t>
            </a:r>
            <a:r>
              <a:rPr lang="pt-PT" sz="2000" dirty="0">
                <a:latin typeface="+mn-lt"/>
              </a:rPr>
              <a:t>computador resolve o problema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4098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Como </a:t>
            </a:r>
            <a:r>
              <a:rPr lang="pt-PT" sz="2400" b="1" dirty="0"/>
              <a:t>se resolvem problemas: 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2688323"/>
            <a:ext cx="66243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/>
              <a:t>Estado inicial</a:t>
            </a:r>
            <a:r>
              <a:rPr lang="pt-PT" sz="2400" dirty="0" smtClean="0"/>
              <a:t>- dados de entrada do problema</a:t>
            </a:r>
          </a:p>
          <a:p>
            <a:endParaRPr lang="pt-PT" sz="2400" dirty="0"/>
          </a:p>
          <a:p>
            <a:r>
              <a:rPr lang="pt-PT" sz="2400" b="1" dirty="0" smtClean="0"/>
              <a:t>Transformação</a:t>
            </a:r>
            <a:r>
              <a:rPr lang="pt-PT" sz="2400" dirty="0" smtClean="0"/>
              <a:t>- passos necessários para transformar o estado inicial no estado final</a:t>
            </a:r>
          </a:p>
          <a:p>
            <a:endParaRPr lang="pt-PT" sz="2400" dirty="0" smtClean="0"/>
          </a:p>
          <a:p>
            <a:r>
              <a:rPr lang="pt-PT" sz="2400" b="1" dirty="0"/>
              <a:t>Estado </a:t>
            </a:r>
            <a:r>
              <a:rPr lang="pt-PT" sz="2400" b="1" dirty="0" smtClean="0"/>
              <a:t>final</a:t>
            </a:r>
            <a:r>
              <a:rPr lang="pt-PT" sz="2400" dirty="0" smtClean="0"/>
              <a:t>- o que pretende obter como resultado</a:t>
            </a:r>
            <a:endParaRPr lang="pt-PT" sz="2400" dirty="0"/>
          </a:p>
          <a:p>
            <a:endParaRPr lang="pt-PT" sz="2400" dirty="0"/>
          </a:p>
          <a:p>
            <a:endParaRPr lang="pt-PT" sz="24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623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Resolução de um algoritmo passa por 3 estados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236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Técnicas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4999" y="2007197"/>
            <a:ext cx="289842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/>
              <a:t>Linguagem natural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/>
              <a:t>Fluxograma</a:t>
            </a:r>
          </a:p>
          <a:p>
            <a:endParaRPr lang="pt-PT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/>
              <a:t>Pseudocódigo</a:t>
            </a:r>
          </a:p>
        </p:txBody>
      </p:sp>
    </p:spTree>
    <p:extLst>
      <p:ext uri="{BB962C8B-B14F-4D97-AF65-F5344CB8AC3E}">
        <p14:creationId xmlns:p14="http://schemas.microsoft.com/office/powerpoint/2010/main" val="12428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236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Técnicas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4999" y="2007197"/>
            <a:ext cx="201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/>
              <a:t>Fluxograma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43" y="1971384"/>
            <a:ext cx="4127513" cy="43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236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Técnicas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5536" y="2007197"/>
            <a:ext cx="7983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err="1" smtClean="0"/>
              <a:t>Pseudocódigo</a:t>
            </a:r>
            <a:r>
              <a:rPr lang="pt-PT" sz="2400" b="1" dirty="0" smtClean="0"/>
              <a:t>- </a:t>
            </a:r>
            <a:r>
              <a:rPr lang="pt-PT" sz="2400" dirty="0" smtClean="0"/>
              <a:t>é </a:t>
            </a:r>
            <a:r>
              <a:rPr lang="pt-PT" sz="2400" dirty="0"/>
              <a:t>uma forma genérica de escrever um </a:t>
            </a:r>
            <a:r>
              <a:rPr lang="pt-PT" sz="2400" dirty="0" smtClean="0"/>
              <a:t>algoritmo utilizando </a:t>
            </a:r>
            <a:r>
              <a:rPr lang="pt-PT" sz="2400" dirty="0"/>
              <a:t>uma linguagem </a:t>
            </a:r>
            <a:r>
              <a:rPr lang="pt-PT" sz="2400" dirty="0" smtClean="0"/>
              <a:t>simples.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 smtClean="0"/>
              <a:t>Utiliza termos convencionais para indicar as instruções do </a:t>
            </a:r>
            <a:r>
              <a:rPr lang="pt-PT" sz="2400" dirty="0" smtClean="0"/>
              <a:t>programas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 smtClean="0"/>
              <a:t>Assemelha-se bastante à forma como os programas são escritos</a:t>
            </a:r>
            <a:endParaRPr lang="pt-P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739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19180</TotalTime>
  <Words>2000</Words>
  <Application>Microsoft Office PowerPoint</Application>
  <PresentationFormat>Apresentação no Ecrã (4:3)</PresentationFormat>
  <Paragraphs>502</Paragraphs>
  <Slides>33</Slides>
  <Notes>33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40" baseType="lpstr">
      <vt:lpstr>Arial</vt:lpstr>
      <vt:lpstr>Calibri</vt:lpstr>
      <vt:lpstr>Mob</vt:lpstr>
      <vt:lpstr>Tahoma</vt:lpstr>
      <vt:lpstr>Trebuchet MS</vt:lpstr>
      <vt:lpstr>Wingdings</vt:lpstr>
      <vt:lpstr>Tema do Office</vt:lpstr>
      <vt:lpstr>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Regulamento de Identidade Visual</dc:title>
  <dc:creator>CTen Baptista das Neves</dc:creator>
  <cp:lastModifiedBy>ETNA - DAE - GSI - Formador H21</cp:lastModifiedBy>
  <cp:revision>502</cp:revision>
  <cp:lastPrinted>2016-05-02T09:09:02Z</cp:lastPrinted>
  <dcterms:created xsi:type="dcterms:W3CDTF">2014-03-21T12:04:45Z</dcterms:created>
  <dcterms:modified xsi:type="dcterms:W3CDTF">2021-10-08T08:47:31Z</dcterms:modified>
</cp:coreProperties>
</file>