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6" r:id="rId2"/>
    <p:sldId id="298" r:id="rId3"/>
    <p:sldId id="301" r:id="rId4"/>
    <p:sldId id="314" r:id="rId5"/>
    <p:sldId id="309" r:id="rId6"/>
    <p:sldId id="312" r:id="rId7"/>
    <p:sldId id="313" r:id="rId8"/>
    <p:sldId id="308" r:id="rId9"/>
    <p:sldId id="304" r:id="rId10"/>
    <p:sldId id="306" r:id="rId11"/>
    <p:sldId id="303" r:id="rId12"/>
    <p:sldId id="305" r:id="rId13"/>
    <p:sldId id="300" r:id="rId14"/>
  </p:sldIdLst>
  <p:sldSz cx="9144000" cy="6858000" type="screen4x3"/>
  <p:notesSz cx="6819900" cy="99187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C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7" autoAdjust="0"/>
  </p:normalViewPr>
  <p:slideViewPr>
    <p:cSldViewPr>
      <p:cViewPr varScale="1">
        <p:scale>
          <a:sx n="88" d="100"/>
          <a:sy n="88" d="100"/>
        </p:scale>
        <p:origin x="166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B68E81-2A57-4B58-81D3-702035887A60}" type="datetimeFigureOut">
              <a:rPr lang="pt-PT"/>
              <a:pPr>
                <a:defRPr/>
              </a:pPr>
              <a:t>15/09/2021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2625" y="4711700"/>
            <a:ext cx="545465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8F9FB9-78FE-4B35-BA20-A63901FEF8E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8576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0070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10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30528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11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27277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12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8388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7172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35F004-782F-4E9B-8EE6-77862896F246}" type="slidenum">
              <a:rPr lang="pt-PT" altLang="pt-PT" smtClean="0"/>
              <a:pPr/>
              <a:t>13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200699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2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47047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3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88640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4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3003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pt-PT" dirty="0" smtClean="0"/>
              <a:t>Almost every computer incorporates a small amount of ROM that contains the start-up firmware. This boot firmware is called the basic input/output system (BIOS). This software consists of code that instructs the boot-up processes for the computer -- such as loading the operating system (OS) into the random access memory (RAM) or running hardware diagnostics. Consequently, ROM is most often used for firmware updates.</a:t>
            </a: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5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90905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6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317435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7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406983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8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63792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dirty="0" smtClean="0"/>
          </a:p>
        </p:txBody>
      </p:sp>
      <p:sp>
        <p:nvSpPr>
          <p:cNvPr id="9220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3444EE-1C96-4723-BC6F-F7ACCFBEF9CD}" type="slidenum">
              <a:rPr lang="pt-PT" altLang="pt-PT" smtClean="0"/>
              <a:pPr/>
              <a:t>9</a:t>
            </a:fld>
            <a:endParaRPr lang="pt-PT" altLang="pt-PT" smtClean="0"/>
          </a:p>
        </p:txBody>
      </p:sp>
    </p:spTree>
    <p:extLst>
      <p:ext uri="{BB962C8B-B14F-4D97-AF65-F5344CB8AC3E}">
        <p14:creationId xmlns:p14="http://schemas.microsoft.com/office/powerpoint/2010/main" val="193809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" y="5400000"/>
            <a:ext cx="7812000" cy="504000"/>
          </a:xfrm>
        </p:spPr>
        <p:txBody>
          <a:bodyPr rtlCol="0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000" y="5940000"/>
            <a:ext cx="6408000" cy="864000"/>
          </a:xfr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2000" y="1440000"/>
            <a:ext cx="7488392" cy="4525963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1pPr>
            <a:lvl2pPr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2pPr>
            <a:lvl3pPr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defRPr>
            </a:lvl5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1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46A0C58-CC7C-4DFC-8A0C-62821B51FF7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193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12000" y="16002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000" y="144000"/>
            <a:ext cx="8229600" cy="562074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pt-PT" sz="2000" b="1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12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644008" y="1620000"/>
            <a:ext cx="359996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Tx/>
              <a:buNone/>
              <a:defRPr lang="pt-PT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4"/>
          </p:nvPr>
        </p:nvSpPr>
        <p:spPr>
          <a:xfrm>
            <a:off x="7019925" y="655161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4D49A99-3E50-4950-9AFC-6D86CCA87D3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5"/>
          </p:nvPr>
        </p:nvSpPr>
        <p:spPr>
          <a:xfrm>
            <a:off x="71438" y="6551613"/>
            <a:ext cx="2268537" cy="36512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54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72DBCE-5D42-419F-8D0C-C989C58FDA6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0789-Fundamentos%20de%20linguagem%20JAVA%20(UFCD%200789)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s://www.jetbrains.com/idea/download/#section=window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java/javase/12/docs/api/index.html" TargetMode="External"/><Relationship Id="rId5" Type="http://schemas.openxmlformats.org/officeDocument/2006/relationships/hyperlink" Target="https://docs.oracle.com/en/java/javase/12/" TargetMode="External"/><Relationship Id="rId4" Type="http://schemas.openxmlformats.org/officeDocument/2006/relationships/hyperlink" Target="https://www.oracle.com/java/technologies/javase-downloads.html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esktop.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313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ítulo 1"/>
          <p:cNvSpPr>
            <a:spLocks noGrp="1"/>
          </p:cNvSpPr>
          <p:nvPr>
            <p:ph type="ctrTitle"/>
          </p:nvPr>
        </p:nvSpPr>
        <p:spPr>
          <a:xfrm>
            <a:off x="252413" y="5373216"/>
            <a:ext cx="8470900" cy="648072"/>
          </a:xfrm>
        </p:spPr>
        <p:txBody>
          <a:bodyPr>
            <a:normAutofit/>
          </a:bodyPr>
          <a:lstStyle/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Fundamentos Linguagem JAVA</a:t>
            </a:r>
            <a:b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#01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4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tângulo 2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eta para a esquerda e para a direita 33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Seta para a esquerda e para a direita 34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 para a esquerda e para a direita 35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/>
          <p:cNvSpPr txBox="1"/>
          <p:nvPr/>
        </p:nvSpPr>
        <p:spPr>
          <a:xfrm>
            <a:off x="5381997" y="3564141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39" name="Seta para baixo 38"/>
          <p:cNvSpPr/>
          <p:nvPr/>
        </p:nvSpPr>
        <p:spPr>
          <a:xfrm rot="16200000">
            <a:off x="4093884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2303455" y="4908097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42" name="Seta para baixo 41"/>
          <p:cNvSpPr/>
          <p:nvPr/>
        </p:nvSpPr>
        <p:spPr>
          <a:xfrm rot="16200000">
            <a:off x="1988485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133868" y="496094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4" name="Seta para baixo 43"/>
          <p:cNvSpPr/>
          <p:nvPr/>
        </p:nvSpPr>
        <p:spPr>
          <a:xfrm>
            <a:off x="994520" y="203406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28191" y="1465730"/>
            <a:ext cx="21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Código fonte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smtClean="0"/>
              <a:t>Java, C#, C++, </a:t>
            </a:r>
            <a:r>
              <a:rPr lang="pt-PT" sz="1400" i="1" dirty="0" err="1" smtClean="0"/>
              <a:t>Python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etc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8019" y="2422873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Compilador</a:t>
            </a:r>
          </a:p>
        </p:txBody>
      </p:sp>
      <p:sp>
        <p:nvSpPr>
          <p:cNvPr id="47" name="Seta para baixo 46"/>
          <p:cNvSpPr/>
          <p:nvPr/>
        </p:nvSpPr>
        <p:spPr>
          <a:xfrm>
            <a:off x="994520" y="2795982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4596" y="3225587"/>
            <a:ext cx="21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intermédia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/>
              <a:t>b</a:t>
            </a:r>
            <a:r>
              <a:rPr lang="pt-PT" sz="1400" i="1" dirty="0" err="1" smtClean="0"/>
              <a:t>ytecode</a:t>
            </a:r>
            <a:r>
              <a:rPr lang="pt-PT" sz="1400" i="1" dirty="0" smtClean="0"/>
              <a:t>, IL </a:t>
            </a:r>
            <a:r>
              <a:rPr lang="pt-PT" sz="1400" dirty="0" err="1" smtClean="0"/>
              <a:t>etc</a:t>
            </a:r>
            <a:r>
              <a:rPr lang="pt-PT" sz="1400" dirty="0" smtClean="0"/>
              <a:t>)</a:t>
            </a:r>
          </a:p>
        </p:txBody>
      </p:sp>
      <p:sp>
        <p:nvSpPr>
          <p:cNvPr id="52" name="Seta para baixo 51"/>
          <p:cNvSpPr/>
          <p:nvPr/>
        </p:nvSpPr>
        <p:spPr>
          <a:xfrm>
            <a:off x="994519" y="3805482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6718" y="4216240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Interpretador (</a:t>
            </a:r>
            <a:r>
              <a:rPr lang="pt-PT" sz="1400" i="1" dirty="0" smtClean="0"/>
              <a:t>JVM</a:t>
            </a:r>
            <a:r>
              <a:rPr lang="pt-PT" sz="1400" dirty="0" smtClean="0"/>
              <a:t>)</a:t>
            </a:r>
          </a:p>
        </p:txBody>
      </p:sp>
      <p:sp>
        <p:nvSpPr>
          <p:cNvPr id="54" name="Seta para baixo 53"/>
          <p:cNvSpPr/>
          <p:nvPr/>
        </p:nvSpPr>
        <p:spPr>
          <a:xfrm>
            <a:off x="994519" y="4567589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8191" y="2730650"/>
            <a:ext cx="2085992" cy="1793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58019" y="2665337"/>
            <a:ext cx="2239759" cy="292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/>
          <p:cNvCxnSpPr>
            <a:stCxn id="6" idx="2"/>
          </p:cNvCxnSpPr>
          <p:nvPr/>
        </p:nvCxnSpPr>
        <p:spPr>
          <a:xfrm>
            <a:off x="1177899" y="5589240"/>
            <a:ext cx="941963" cy="5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1257274" y="6122454"/>
            <a:ext cx="666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Interpretador (</a:t>
            </a:r>
            <a:r>
              <a:rPr lang="pt-PT" sz="1400" i="1" dirty="0" smtClean="0"/>
              <a:t>JVM</a:t>
            </a:r>
            <a:r>
              <a:rPr lang="pt-PT" sz="1400" dirty="0" smtClean="0"/>
              <a:t>) transforma o </a:t>
            </a:r>
            <a:r>
              <a:rPr lang="pt-PT" sz="1400" i="1" dirty="0" err="1" smtClean="0"/>
              <a:t>bytecode</a:t>
            </a:r>
            <a:r>
              <a:rPr lang="pt-PT" sz="1400" dirty="0" smtClean="0"/>
              <a:t> em instruções executáveis- </a:t>
            </a:r>
            <a:r>
              <a:rPr lang="pt-PT" sz="1400" i="1" dirty="0" err="1" smtClean="0"/>
              <a:t>Assembly</a:t>
            </a:r>
            <a:r>
              <a:rPr lang="pt-PT" sz="1400" i="1" dirty="0" smtClean="0"/>
              <a:t>-</a:t>
            </a:r>
            <a:r>
              <a:rPr lang="pt-PT" sz="1400" dirty="0" smtClean="0"/>
              <a:t> na máquina particular onde o ambiente JAVA é instalado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9453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47" grpId="0" animBg="1"/>
      <p:bldP spid="51" grpId="0"/>
      <p:bldP spid="52" grpId="0" animBg="1"/>
      <p:bldP spid="53" grpId="0"/>
      <p:bldP spid="54" grpId="0" animBg="1"/>
      <p:bldP spid="2" grpId="0" animBg="1"/>
      <p:bldP spid="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Virtual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4" y="908720"/>
            <a:ext cx="5766134" cy="4152870"/>
          </a:xfrm>
          <a:prstGeom prst="rect">
            <a:avLst/>
          </a:prstGeom>
        </p:spPr>
      </p:pic>
      <p:sp>
        <p:nvSpPr>
          <p:cNvPr id="38" name="Seta para baixo 37"/>
          <p:cNvSpPr/>
          <p:nvPr/>
        </p:nvSpPr>
        <p:spPr>
          <a:xfrm>
            <a:off x="4427984" y="5054893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652964" y="5404230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8" name="Seta para baixo 47"/>
          <p:cNvSpPr/>
          <p:nvPr/>
        </p:nvSpPr>
        <p:spPr>
          <a:xfrm rot="16200000">
            <a:off x="7546884" y="545168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/>
          <p:cNvSpPr txBox="1"/>
          <p:nvPr/>
        </p:nvSpPr>
        <p:spPr>
          <a:xfrm>
            <a:off x="5681874" y="537367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50" name="Seta para baixo 49"/>
          <p:cNvSpPr/>
          <p:nvPr/>
        </p:nvSpPr>
        <p:spPr>
          <a:xfrm rot="16200000">
            <a:off x="5438017" y="5482246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CaixaDeTexto 54"/>
          <p:cNvSpPr txBox="1"/>
          <p:nvPr/>
        </p:nvSpPr>
        <p:spPr>
          <a:xfrm>
            <a:off x="7331206" y="5494010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CPU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85801" y="975954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 smtClean="0"/>
              <a:t>javac</a:t>
            </a:r>
            <a:endParaRPr lang="pt-PT" sz="14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63895" y="2918729"/>
            <a:ext cx="181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smtClean="0"/>
              <a:t>java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90732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Virtual JAVA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431131" y="1219404"/>
            <a:ext cx="85318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Máquina Virtual JAVA (</a:t>
            </a:r>
            <a:r>
              <a:rPr lang="pt-PT" sz="1600" i="1" dirty="0" smtClean="0"/>
              <a:t>JVM</a:t>
            </a:r>
            <a:r>
              <a:rPr lang="pt-PT" sz="1600" dirty="0" smtClean="0"/>
              <a:t>)- </a:t>
            </a:r>
            <a:r>
              <a:rPr lang="pt-PT" sz="1400" dirty="0" smtClean="0"/>
              <a:t>Software que executa isoladamente do SO e hardware da máquina. É o interpretador do código fonte.</a:t>
            </a:r>
          </a:p>
          <a:p>
            <a:endParaRPr lang="pt-PT" sz="1400" dirty="0"/>
          </a:p>
          <a:p>
            <a:r>
              <a:rPr lang="pt-PT" sz="1600" dirty="0" smtClean="0"/>
              <a:t>Serviços:</a:t>
            </a: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Gestão automática de memória (</a:t>
            </a:r>
            <a:r>
              <a:rPr lang="pt-PT" sz="1400" i="1" dirty="0" err="1" smtClean="0"/>
              <a:t>Garbage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Collector</a:t>
            </a:r>
            <a:r>
              <a:rPr lang="pt-PT" sz="1400" dirty="0" smtClean="0"/>
              <a:t>)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Tratamento de exceções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Type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Safety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Ligação dinâmica- </a:t>
            </a:r>
            <a:r>
              <a:rPr lang="pt-PT" sz="1400" smtClean="0"/>
              <a:t>Linker</a:t>
            </a:r>
            <a:endParaRPr lang="pt-P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400" dirty="0"/>
          </a:p>
          <a:p>
            <a:r>
              <a:rPr lang="pt-PT" sz="1600" dirty="0" smtClean="0"/>
              <a:t>Linguagens suportadas: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Kotlin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Clojure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i="1" dirty="0" err="1" smtClean="0"/>
              <a:t>Scala</a:t>
            </a:r>
            <a:endParaRPr lang="pt-PT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Etc…</a:t>
            </a:r>
          </a:p>
          <a:p>
            <a:endParaRPr lang="pt-PT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448" y="5345143"/>
            <a:ext cx="85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JDK- Java </a:t>
            </a:r>
            <a:r>
              <a:rPr lang="pt-PT" sz="1400" i="1" dirty="0" err="1" smtClean="0"/>
              <a:t>Development</a:t>
            </a:r>
            <a:r>
              <a:rPr lang="pt-PT" sz="1400" i="1" dirty="0" smtClean="0"/>
              <a:t> Kit-</a:t>
            </a:r>
            <a:r>
              <a:rPr lang="pt-PT" sz="1400" dirty="0" smtClean="0"/>
              <a:t> inclui todas as ferramentas incluindo compilador,</a:t>
            </a:r>
            <a:r>
              <a:rPr lang="pt-PT" sz="1400" i="1" dirty="0" smtClean="0"/>
              <a:t> JVM </a:t>
            </a:r>
            <a:r>
              <a:rPr lang="pt-PT" sz="1400" dirty="0" smtClean="0"/>
              <a:t>e bibliotecas (</a:t>
            </a:r>
            <a:r>
              <a:rPr lang="pt-PT" sz="1400" i="1" dirty="0" err="1" smtClean="0"/>
              <a:t>API’s</a:t>
            </a:r>
            <a:r>
              <a:rPr lang="pt-PT" sz="1400" dirty="0" smtClean="0"/>
              <a:t>).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01020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4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61"/>
            <a:ext cx="9144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4868863"/>
            <a:ext cx="131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 bwMode="auto">
          <a:xfrm>
            <a:off x="285536" y="5373216"/>
            <a:ext cx="84709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pt-PT" sz="2000" b="1" i="0" kern="1200" dirty="0" smtClean="0">
                <a:solidFill>
                  <a:srgbClr val="002060"/>
                </a:solidFill>
                <a:latin typeface="Trebuchet MS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altLang="pt-PT" sz="16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Conceitos </a:t>
            </a:r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 Cibersegurança</a:t>
            </a:r>
          </a:p>
          <a:p>
            <a:r>
              <a:rPr lang="pt-PT" altLang="pt-PT" sz="1600" dirty="0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Sessão #01</a:t>
            </a:r>
            <a:endParaRPr lang="pt-PT" altLang="pt-PT" sz="16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ubtítulo 3"/>
          <p:cNvSpPr>
            <a:spLocks noGrp="1"/>
          </p:cNvSpPr>
          <p:nvPr>
            <p:ph type="subTitle" idx="1"/>
          </p:nvPr>
        </p:nvSpPr>
        <p:spPr>
          <a:xfrm>
            <a:off x="252412" y="5940425"/>
            <a:ext cx="8784084" cy="863600"/>
          </a:xfrm>
        </p:spPr>
        <p:txBody>
          <a:bodyPr/>
          <a:lstStyle/>
          <a:p>
            <a:endParaRPr altLang="pt-PT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1SAR ETA  LEAL RIBEIRO			tiago.leal.ribeiro@marinha.pt  </a:t>
            </a:r>
          </a:p>
          <a:p>
            <a:r>
              <a:rPr lang="pt-PT" altLang="pt-PT" dirty="0" smtClean="0">
                <a:solidFill>
                  <a:schemeClr val="bg1"/>
                </a:solidFill>
                <a:cs typeface="Arial" panose="020B0604020202020204" pitchFamily="34" charset="0"/>
              </a:rPr>
              <a:t>DAE- Gabinete sistemas de informação</a:t>
            </a:r>
            <a:endParaRPr lang="pt-PT" altLang="pt-PT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1580" y="1236474"/>
            <a:ext cx="741682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Módulo: </a:t>
            </a:r>
            <a:r>
              <a:rPr lang="pt-PT" sz="2000" dirty="0" smtClean="0"/>
              <a:t>Fundamentos Linguagem Java</a:t>
            </a:r>
          </a:p>
          <a:p>
            <a:endParaRPr lang="pt-PT" sz="2000" dirty="0"/>
          </a:p>
          <a:p>
            <a:endParaRPr lang="pt-PT" sz="2000" dirty="0" smtClean="0"/>
          </a:p>
          <a:p>
            <a:r>
              <a:rPr lang="pt-PT" sz="2000" dirty="0" smtClean="0">
                <a:hlinkClick r:id="rId3" action="ppaction://hlinkfile"/>
              </a:rPr>
              <a:t>Plano curricular</a:t>
            </a:r>
            <a:endParaRPr lang="pt-PT" sz="2000" dirty="0" smtClean="0"/>
          </a:p>
          <a:p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2"/>
            <a:ext cx="3744416" cy="209621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7584" y="1128286"/>
            <a:ext cx="74168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Ferramentas </a:t>
            </a:r>
            <a:r>
              <a:rPr lang="pt-PT" sz="2400" dirty="0"/>
              <a:t>&amp;</a:t>
            </a:r>
            <a:r>
              <a:rPr lang="pt-PT" sz="2400" dirty="0" smtClean="0"/>
              <a:t> Downloads: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Programa para editar código fonte Java:  </a:t>
            </a:r>
            <a:r>
              <a:rPr lang="pt-PT" sz="2000" b="1" dirty="0" smtClean="0">
                <a:hlinkClick r:id="rId3"/>
              </a:rPr>
              <a:t>Notepad ++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Compilador e máquina virtual Java : </a:t>
            </a:r>
            <a:r>
              <a:rPr lang="pt-PT" sz="2000" b="1" dirty="0" smtClean="0">
                <a:hlinkClick r:id="rId4"/>
              </a:rPr>
              <a:t>JDK (Java </a:t>
            </a:r>
            <a:r>
              <a:rPr lang="pt-PT" sz="2000" b="1" dirty="0" err="1" smtClean="0">
                <a:hlinkClick r:id="rId4"/>
              </a:rPr>
              <a:t>Development</a:t>
            </a:r>
            <a:r>
              <a:rPr lang="pt-PT" sz="2000" b="1" dirty="0" smtClean="0">
                <a:hlinkClick r:id="rId4"/>
              </a:rPr>
              <a:t> Kit)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Documentação : </a:t>
            </a:r>
            <a:r>
              <a:rPr lang="pt-PT" sz="2000" b="1" dirty="0" smtClean="0">
                <a:hlinkClick r:id="rId5"/>
              </a:rPr>
              <a:t>Java </a:t>
            </a:r>
            <a:r>
              <a:rPr lang="pt-PT" sz="2000" b="1" dirty="0" err="1">
                <a:hlinkClick r:id="rId5"/>
              </a:rPr>
              <a:t>d</a:t>
            </a:r>
            <a:r>
              <a:rPr lang="pt-PT" sz="2000" b="1" dirty="0" err="1" smtClean="0">
                <a:hlinkClick r:id="rId5"/>
              </a:rPr>
              <a:t>ocs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Especificação da API: </a:t>
            </a:r>
            <a:r>
              <a:rPr lang="pt-PT" sz="2000" b="1" dirty="0" smtClean="0">
                <a:hlinkClick r:id="rId6"/>
              </a:rPr>
              <a:t>Java API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Ambiente de desenvolvimento integrado (IDE) </a:t>
            </a:r>
            <a:r>
              <a:rPr lang="pt-PT" sz="2000" b="1" dirty="0" smtClean="0">
                <a:hlinkClick r:id="rId7"/>
              </a:rPr>
              <a:t>: </a:t>
            </a:r>
            <a:r>
              <a:rPr lang="pt-PT" sz="2000" b="1" dirty="0" err="1" smtClean="0">
                <a:hlinkClick r:id="rId7"/>
              </a:rPr>
              <a:t>IntelliJ</a:t>
            </a:r>
            <a:r>
              <a:rPr lang="pt-PT" sz="2000" b="1" dirty="0" smtClean="0">
                <a:hlinkClick r:id="rId7"/>
              </a:rPr>
              <a:t> IDEA versão </a:t>
            </a:r>
            <a:r>
              <a:rPr lang="pt-PT" sz="2000" b="1" dirty="0" err="1" smtClean="0">
                <a:hlinkClick r:id="rId7"/>
              </a:rPr>
              <a:t>Community</a:t>
            </a:r>
            <a:endParaRPr lang="pt-P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 smtClean="0"/>
              <a:t>Variaveis</a:t>
            </a:r>
            <a:r>
              <a:rPr lang="pt-PT" sz="2000" b="1" dirty="0" smtClean="0"/>
              <a:t> de Ambiente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0962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módulo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7583" y="1128286"/>
            <a:ext cx="81354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Ferramentas </a:t>
            </a:r>
            <a:r>
              <a:rPr lang="pt-PT" sz="2400" dirty="0"/>
              <a:t>&amp;</a:t>
            </a:r>
            <a:r>
              <a:rPr lang="pt-PT" sz="2400" dirty="0" smtClean="0"/>
              <a:t> Downloads: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/>
              <a:t>GitHub – efetuar registo</a:t>
            </a:r>
            <a:endParaRPr lang="pt-P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b="1" u="sng" dirty="0" smtClean="0">
                <a:hlinkClick r:id="rId3"/>
              </a:rPr>
              <a:t>GitBash</a:t>
            </a:r>
            <a:endParaRPr lang="pt-PT" sz="2000" b="1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000" b="1" u="sng" dirty="0" smtClean="0">
                <a:hlinkClick r:id="rId4"/>
              </a:rPr>
              <a:t>GitHub Desktop</a:t>
            </a:r>
            <a:endParaRPr lang="pt-PT" sz="2000" b="1" u="sng" dirty="0"/>
          </a:p>
          <a:p>
            <a:endParaRPr lang="pt-PT" sz="2000" dirty="0" smtClean="0"/>
          </a:p>
          <a:p>
            <a:r>
              <a:rPr lang="pt-PT" sz="2000" b="1" dirty="0" smtClean="0"/>
              <a:t>Repositório GitHub</a:t>
            </a:r>
            <a:r>
              <a:rPr lang="pt-PT" sz="2000" dirty="0" smtClean="0"/>
              <a:t>- https</a:t>
            </a:r>
            <a:r>
              <a:rPr lang="pt-PT" sz="2000" dirty="0"/>
              <a:t>://github.com/RibeiroETA08/EKP01_21_22.git</a:t>
            </a:r>
            <a:endParaRPr lang="pt-PT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0962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56427" y="969897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37" name="Retângulo arredondado 36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Seta para baixo 47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Seta para baixo 48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Seta para baixo 49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 50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7" name="Seta para a esquerda e para a direita 56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Seta para a esquerda e para a direita 57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Seta para a esquerda e para a direita 58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eta para a esquerda e para a direita 59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CaixaDeTexto 60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264879" y="2412254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smtClean="0"/>
              <a:t>Código Nativo</a:t>
            </a:r>
            <a:endParaRPr lang="pt-PT" sz="14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13502" y="301284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10010010110011010100011110011101</a:t>
            </a:r>
            <a:endParaRPr lang="pt-PT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22040" y="411456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11111110001100000000111011000101</a:t>
            </a:r>
            <a:endParaRPr lang="pt-PT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30578" y="4387555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11001000001111101010101011100110</a:t>
            </a:r>
            <a:endParaRPr lang="pt-PT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13502" y="3285835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10100110100101111111000011111101</a:t>
            </a:r>
            <a:endParaRPr lang="pt-PT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13502" y="357110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10010010110011010100000000000111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3502" y="382102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00011101110101001000000000111111</a:t>
            </a:r>
            <a:endParaRPr lang="pt-PT" sz="1400" dirty="0"/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1245741" y="5132656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  <p:cxnSp>
        <p:nvCxnSpPr>
          <p:cNvPr id="7" name="Conexão curva 6"/>
          <p:cNvCxnSpPr>
            <a:stCxn id="30" idx="0"/>
            <a:endCxn id="52" idx="0"/>
          </p:cNvCxnSpPr>
          <p:nvPr/>
        </p:nvCxnSpPr>
        <p:spPr>
          <a:xfrm rot="5400000" flipH="1" flipV="1">
            <a:off x="5049464" y="-832265"/>
            <a:ext cx="97992" cy="6391047"/>
          </a:xfrm>
          <a:prstGeom prst="curvedConnector3">
            <a:avLst>
              <a:gd name="adj1" fmla="val 122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4" grpId="0"/>
      <p:bldP spid="35" grpId="0"/>
      <p:bldP spid="44" grpId="0"/>
      <p:bldP spid="45" grpId="0"/>
      <p:bldP spid="46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56427" y="969897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264879" y="2412254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err="1" smtClean="0"/>
              <a:t>Assembly</a:t>
            </a:r>
            <a:endParaRPr lang="pt-PT" sz="1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60490" y="2952710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mov</a:t>
            </a:r>
            <a:r>
              <a:rPr lang="pt-PT" sz="1400" dirty="0" smtClean="0"/>
              <a:t> $2, %</a:t>
            </a:r>
            <a:r>
              <a:rPr lang="pt-PT" sz="1400" dirty="0" err="1" smtClean="0"/>
              <a:t>rdi</a:t>
            </a:r>
            <a:endParaRPr lang="pt-PT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60490" y="3227613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sub</a:t>
            </a:r>
            <a:r>
              <a:rPr lang="pt-PT" sz="1400" dirty="0" smtClean="0"/>
              <a:t> %</a:t>
            </a:r>
            <a:r>
              <a:rPr lang="pt-PT" sz="1400" dirty="0" err="1" smtClean="0"/>
              <a:t>rdx</a:t>
            </a:r>
            <a:r>
              <a:rPr lang="pt-PT" sz="1400" dirty="0" smtClean="0"/>
              <a:t>, %</a:t>
            </a:r>
            <a:r>
              <a:rPr lang="pt-PT" sz="1400" dirty="0" err="1" smtClean="0"/>
              <a:t>rdi</a:t>
            </a:r>
            <a:endParaRPr lang="pt-PT" sz="1400" dirty="0" smtClean="0"/>
          </a:p>
        </p:txBody>
      </p:sp>
      <p:sp>
        <p:nvSpPr>
          <p:cNvPr id="42" name="CaixaDeTexto 41"/>
          <p:cNvSpPr txBox="1"/>
          <p:nvPr/>
        </p:nvSpPr>
        <p:spPr>
          <a:xfrm>
            <a:off x="360490" y="3511206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jge</a:t>
            </a:r>
            <a:r>
              <a:rPr lang="pt-PT" sz="1400" dirty="0" smtClean="0"/>
              <a:t> L1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60489" y="380476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mov</a:t>
            </a:r>
            <a:r>
              <a:rPr lang="pt-PT" sz="1400" dirty="0" smtClean="0"/>
              <a:t> %</a:t>
            </a:r>
            <a:r>
              <a:rPr lang="pt-PT" sz="1400" dirty="0" err="1" smtClean="0"/>
              <a:t>rdx</a:t>
            </a:r>
            <a:r>
              <a:rPr lang="pt-PT" sz="1400" dirty="0" smtClean="0"/>
              <a:t>, (%</a:t>
            </a:r>
            <a:r>
              <a:rPr lang="pt-PT" sz="1400" dirty="0" err="1" smtClean="0"/>
              <a:t>rsi</a:t>
            </a:r>
            <a:r>
              <a:rPr lang="pt-PT" sz="1400" dirty="0" smtClean="0"/>
              <a:t>)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67471" y="4076999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L1: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57376" y="436105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ret</a:t>
            </a:r>
            <a:endParaRPr lang="pt-PT" sz="1400" dirty="0" smtClean="0"/>
          </a:p>
        </p:txBody>
      </p:sp>
      <p:sp>
        <p:nvSpPr>
          <p:cNvPr id="63" name="Retângulo arredondado 62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4" name="Retângulo 63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6" name="Seta para baixo 65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ta para baixo 66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Seta para baixo 67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Seta para baixo 68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 69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75" name="Seta para a esquerda e para a direita 74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Seta para a esquerda e para a direita 75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Seta para a esquerda e para a direita 77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0" name="Seta para a esquerda e para a direita 79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CaixaDeTexto 83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264879" y="5143266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0148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539552" y="971230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Um programa é um conjunto de instruções que são executadas sequencialmente por um computador.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71631" y="2951709"/>
            <a:ext cx="3024336" cy="18084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85741" y="2404107"/>
            <a:ext cx="223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Programa</a:t>
            </a:r>
          </a:p>
          <a:p>
            <a:pPr algn="ctr"/>
            <a:r>
              <a:rPr lang="pt-PT" sz="1400" b="1" dirty="0" smtClean="0"/>
              <a:t>Linguagem programação</a:t>
            </a:r>
            <a:endParaRPr lang="pt-PT" sz="14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5895" y="2943359"/>
            <a:ext cx="302948" cy="175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1</a:t>
            </a:r>
          </a:p>
          <a:p>
            <a:r>
              <a:rPr lang="pt-PT" dirty="0" smtClean="0"/>
              <a:t>2</a:t>
            </a:r>
          </a:p>
          <a:p>
            <a:r>
              <a:rPr lang="pt-PT" dirty="0" smtClean="0"/>
              <a:t>3</a:t>
            </a:r>
          </a:p>
          <a:p>
            <a:r>
              <a:rPr lang="pt-PT" dirty="0" smtClean="0"/>
              <a:t>4</a:t>
            </a:r>
          </a:p>
          <a:p>
            <a:r>
              <a:rPr lang="pt-PT" dirty="0" smtClean="0"/>
              <a:t>5</a:t>
            </a:r>
          </a:p>
          <a:p>
            <a:r>
              <a:rPr lang="pt-PT" dirty="0" smtClean="0"/>
              <a:t>6</a:t>
            </a:r>
          </a:p>
        </p:txBody>
      </p:sp>
      <p:cxnSp>
        <p:nvCxnSpPr>
          <p:cNvPr id="77" name="Conexão reta unidirecional 76"/>
          <p:cNvCxnSpPr>
            <a:stCxn id="31" idx="3"/>
            <a:endCxn id="37" idx="1"/>
          </p:cNvCxnSpPr>
          <p:nvPr/>
        </p:nvCxnSpPr>
        <p:spPr>
          <a:xfrm>
            <a:off x="3475297" y="3166733"/>
            <a:ext cx="1002610" cy="6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unidirecional 78"/>
          <p:cNvCxnSpPr>
            <a:stCxn id="44" idx="3"/>
            <a:endCxn id="37" idx="1"/>
          </p:cNvCxnSpPr>
          <p:nvPr/>
        </p:nvCxnSpPr>
        <p:spPr>
          <a:xfrm>
            <a:off x="3475297" y="3439724"/>
            <a:ext cx="1002610" cy="3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stCxn id="45" idx="3"/>
            <a:endCxn id="37" idx="1"/>
          </p:cNvCxnSpPr>
          <p:nvPr/>
        </p:nvCxnSpPr>
        <p:spPr>
          <a:xfrm>
            <a:off x="3475297" y="3724993"/>
            <a:ext cx="1002610" cy="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unidirecional 82"/>
          <p:cNvCxnSpPr>
            <a:stCxn id="46" idx="3"/>
            <a:endCxn id="37" idx="1"/>
          </p:cNvCxnSpPr>
          <p:nvPr/>
        </p:nvCxnSpPr>
        <p:spPr>
          <a:xfrm flipV="1">
            <a:off x="3475297" y="3779925"/>
            <a:ext cx="100261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unidirecional 84"/>
          <p:cNvCxnSpPr>
            <a:stCxn id="34" idx="3"/>
            <a:endCxn id="37" idx="1"/>
          </p:cNvCxnSpPr>
          <p:nvPr/>
        </p:nvCxnSpPr>
        <p:spPr>
          <a:xfrm flipV="1">
            <a:off x="3483835" y="3779925"/>
            <a:ext cx="994072" cy="48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unidirecional 86"/>
          <p:cNvCxnSpPr>
            <a:stCxn id="35" idx="3"/>
            <a:endCxn id="37" idx="1"/>
          </p:cNvCxnSpPr>
          <p:nvPr/>
        </p:nvCxnSpPr>
        <p:spPr>
          <a:xfrm flipV="1">
            <a:off x="3492373" y="3779925"/>
            <a:ext cx="985534" cy="7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22040" y="2978154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 smtClean="0"/>
              <a:t>if</a:t>
            </a:r>
            <a:r>
              <a:rPr lang="pt-PT" sz="1400" dirty="0" smtClean="0"/>
              <a:t>(a&lt;2)</a:t>
            </a:r>
            <a:endParaRPr lang="pt-PT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22040" y="3253057"/>
            <a:ext cx="31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c=a</a:t>
            </a:r>
          </a:p>
        </p:txBody>
      </p:sp>
      <p:sp>
        <p:nvSpPr>
          <p:cNvPr id="36" name="Retângulo arredondado 35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Retângulo 37"/>
          <p:cNvSpPr/>
          <p:nvPr/>
        </p:nvSpPr>
        <p:spPr>
          <a:xfrm>
            <a:off x="4821909" y="1934849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Banco de Registos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821909" y="3260487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Lógica e Aritmética</a:t>
            </a:r>
          </a:p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(ALU)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4" name="Seta para baixo 43"/>
          <p:cNvSpPr/>
          <p:nvPr/>
        </p:nvSpPr>
        <p:spPr>
          <a:xfrm>
            <a:off x="5094176" y="2927328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baixo 44"/>
          <p:cNvSpPr/>
          <p:nvPr/>
        </p:nvSpPr>
        <p:spPr>
          <a:xfrm rot="10800000">
            <a:off x="6128439" y="2927327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 para baixo 45"/>
          <p:cNvSpPr/>
          <p:nvPr/>
        </p:nvSpPr>
        <p:spPr>
          <a:xfrm>
            <a:off x="5094176" y="4247969"/>
            <a:ext cx="216024" cy="3331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Seta para baixo 46"/>
          <p:cNvSpPr/>
          <p:nvPr/>
        </p:nvSpPr>
        <p:spPr>
          <a:xfrm rot="10800000">
            <a:off x="6128439" y="4244336"/>
            <a:ext cx="216024" cy="3331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 47"/>
          <p:cNvSpPr/>
          <p:nvPr/>
        </p:nvSpPr>
        <p:spPr>
          <a:xfrm>
            <a:off x="4862001" y="4618935"/>
            <a:ext cx="1800200" cy="957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Unidade de Controlo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64" name="Seta para a esquerda e para a direita 63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Seta para a esquerda e para a direita 64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Seta para a esquerda e para a direita 65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Seta para a esquerda e para a direita 66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CaixaDeTexto 68"/>
          <p:cNvSpPr txBox="1"/>
          <p:nvPr/>
        </p:nvSpPr>
        <p:spPr>
          <a:xfrm>
            <a:off x="5381997" y="1214277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264879" y="5154375"/>
            <a:ext cx="127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Se a&lt;2</a:t>
            </a:r>
          </a:p>
          <a:p>
            <a:pPr algn="ctr"/>
            <a:r>
              <a:rPr lang="pt-PT" sz="1400" dirty="0" smtClean="0"/>
              <a:t>c=a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7830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computadores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Retângulo arredondado 9"/>
          <p:cNvSpPr/>
          <p:nvPr/>
        </p:nvSpPr>
        <p:spPr>
          <a:xfrm>
            <a:off x="4477907" y="1610194"/>
            <a:ext cx="2488204" cy="433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tângulo 21"/>
          <p:cNvSpPr/>
          <p:nvPr/>
        </p:nvSpPr>
        <p:spPr>
          <a:xfrm>
            <a:off x="7753062" y="2314262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RAM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753062" y="3079045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ROM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753062" y="3855924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Memória Externa (HDD)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753062" y="4632803"/>
            <a:ext cx="1081844" cy="7021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I/O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999744" y="2441614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eta para a esquerda e para a direita 33"/>
          <p:cNvSpPr/>
          <p:nvPr/>
        </p:nvSpPr>
        <p:spPr>
          <a:xfrm>
            <a:off x="6999744" y="3223611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Seta para a esquerda e para a direita 34"/>
          <p:cNvSpPr/>
          <p:nvPr/>
        </p:nvSpPr>
        <p:spPr>
          <a:xfrm>
            <a:off x="6998187" y="3964962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Seta para a esquerda e para a direita 35"/>
          <p:cNvSpPr/>
          <p:nvPr/>
        </p:nvSpPr>
        <p:spPr>
          <a:xfrm>
            <a:off x="6998187" y="4706313"/>
            <a:ext cx="719683" cy="447447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CaixaDeTexto 30"/>
          <p:cNvSpPr txBox="1"/>
          <p:nvPr/>
        </p:nvSpPr>
        <p:spPr>
          <a:xfrm>
            <a:off x="5381997" y="3608705"/>
            <a:ext cx="6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CPU</a:t>
            </a:r>
            <a:endParaRPr lang="pt-PT" dirty="0"/>
          </a:p>
        </p:txBody>
      </p:sp>
      <p:sp>
        <p:nvSpPr>
          <p:cNvPr id="39" name="Seta para baixo 38"/>
          <p:cNvSpPr/>
          <p:nvPr/>
        </p:nvSpPr>
        <p:spPr>
          <a:xfrm rot="16200000">
            <a:off x="4093884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CaixaDeTexto 40"/>
          <p:cNvSpPr txBox="1"/>
          <p:nvPr/>
        </p:nvSpPr>
        <p:spPr>
          <a:xfrm>
            <a:off x="2303455" y="4908097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Nativa</a:t>
            </a:r>
          </a:p>
          <a:p>
            <a:pPr algn="ctr"/>
            <a:r>
              <a:rPr lang="pt-PT" sz="1400" dirty="0" smtClean="0"/>
              <a:t>(Código binário- 0/1)</a:t>
            </a:r>
            <a:endParaRPr lang="pt-PT" sz="1400" dirty="0"/>
          </a:p>
        </p:txBody>
      </p:sp>
      <p:sp>
        <p:nvSpPr>
          <p:cNvPr id="42" name="Seta para baixo 41"/>
          <p:cNvSpPr/>
          <p:nvPr/>
        </p:nvSpPr>
        <p:spPr>
          <a:xfrm rot="16200000">
            <a:off x="1988485" y="4988347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CaixaDeTexto 42"/>
          <p:cNvSpPr txBox="1"/>
          <p:nvPr/>
        </p:nvSpPr>
        <p:spPr>
          <a:xfrm>
            <a:off x="133868" y="4960941"/>
            <a:ext cx="181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Linguagem máquina</a:t>
            </a:r>
          </a:p>
          <a:p>
            <a:pPr algn="ctr"/>
            <a:r>
              <a:rPr lang="pt-PT" sz="1400" dirty="0" smtClean="0"/>
              <a:t>(</a:t>
            </a:r>
            <a:r>
              <a:rPr lang="pt-PT" sz="1400" i="1" dirty="0" err="1" smtClean="0"/>
              <a:t>Assembly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44" name="Seta para baixo 43"/>
          <p:cNvSpPr/>
          <p:nvPr/>
        </p:nvSpPr>
        <p:spPr>
          <a:xfrm>
            <a:off x="1000197" y="3793371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7144" y="3389805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Código fonte</a:t>
            </a:r>
            <a:endParaRPr lang="pt-PT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696" y="4182177"/>
            <a:ext cx="216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Compilador</a:t>
            </a:r>
          </a:p>
        </p:txBody>
      </p:sp>
      <p:sp>
        <p:nvSpPr>
          <p:cNvPr id="54" name="Seta para baixo 53"/>
          <p:cNvSpPr/>
          <p:nvPr/>
        </p:nvSpPr>
        <p:spPr>
          <a:xfrm>
            <a:off x="994519" y="4567589"/>
            <a:ext cx="262755" cy="3671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o Número do Diapositivo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F58E4-F039-4C39-8B6B-010E85FF7561}" type="slidenum">
              <a:rPr lang="pt-PT" altLang="pt-PT" sz="10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000" smtClean="0">
              <a:solidFill>
                <a:srgbClr val="898989"/>
              </a:solidFill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0"/>
          </p:nvPr>
        </p:nvSpPr>
        <p:spPr>
          <a:xfrm>
            <a:off x="71438" y="6551613"/>
            <a:ext cx="3924300" cy="365125"/>
          </a:xfrm>
        </p:spPr>
        <p:txBody>
          <a:bodyPr/>
          <a:lstStyle/>
          <a:p>
            <a:pPr>
              <a:defRPr/>
            </a:pPr>
            <a:r>
              <a:rPr lang="pt-PT" sz="1050" dirty="0" smtClean="0"/>
              <a:t>Não Classificado</a:t>
            </a:r>
            <a:endParaRPr lang="pt-PT" sz="105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 bwMode="auto">
          <a:xfrm>
            <a:off x="1116013" y="439738"/>
            <a:ext cx="78470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é a tecnologia JAVA?</a:t>
            </a:r>
            <a:endParaRPr lang="pt-PT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sz="1600" b="1" dirty="0">
              <a:solidFill>
                <a:schemeClr val="tx2">
                  <a:lumMod val="75000"/>
                </a:schemeClr>
              </a:solidFill>
              <a:latin typeface="Mob" pitchFamily="5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6" y="6125810"/>
            <a:ext cx="587053" cy="58705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16013" y="3174773"/>
            <a:ext cx="658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“</a:t>
            </a:r>
            <a:r>
              <a:rPr lang="pt-PT" sz="2400" dirty="0" err="1" smtClean="0"/>
              <a:t>Write</a:t>
            </a:r>
            <a:r>
              <a:rPr lang="pt-PT" sz="2400" dirty="0" smtClean="0"/>
              <a:t> </a:t>
            </a:r>
            <a:r>
              <a:rPr lang="pt-PT" sz="2400" dirty="0" err="1" smtClean="0"/>
              <a:t>once</a:t>
            </a:r>
            <a:r>
              <a:rPr lang="pt-PT" sz="2400" dirty="0" smtClean="0"/>
              <a:t>, </a:t>
            </a:r>
            <a:r>
              <a:rPr lang="pt-PT" sz="2400" dirty="0" err="1" smtClean="0"/>
              <a:t>run</a:t>
            </a:r>
            <a:r>
              <a:rPr lang="pt-PT" sz="2400" dirty="0" smtClean="0"/>
              <a:t> </a:t>
            </a:r>
            <a:r>
              <a:rPr lang="pt-PT" sz="2400" dirty="0" err="1" smtClean="0"/>
              <a:t>everywhere</a:t>
            </a:r>
            <a:r>
              <a:rPr lang="pt-PT" sz="2400" dirty="0" smtClean="0"/>
              <a:t>”</a:t>
            </a:r>
          </a:p>
          <a:p>
            <a:endParaRPr lang="pt-PT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19740"/>
            <a:ext cx="65887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A ideia central é escrever código uma vez e executá-lo em qualquer parte.</a:t>
            </a:r>
          </a:p>
          <a:p>
            <a:r>
              <a:rPr lang="pt-PT" sz="1400" dirty="0" smtClean="0"/>
              <a:t> </a:t>
            </a:r>
          </a:p>
          <a:p>
            <a:endParaRPr lang="pt-PT" sz="2400" dirty="0"/>
          </a:p>
        </p:txBody>
      </p:sp>
      <p:sp>
        <p:nvSpPr>
          <p:cNvPr id="2" name="Retângulo 1"/>
          <p:cNvSpPr/>
          <p:nvPr/>
        </p:nvSpPr>
        <p:spPr>
          <a:xfrm>
            <a:off x="539552" y="1762620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/>
              <a:t>Para isso o código fonte dos programas escritos em JAVA deve ser isolado do SO e hardware</a:t>
            </a:r>
            <a:r>
              <a:rPr lang="pt-PT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O código não pode ser diretamente compilado para código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/>
              <a:t>É</a:t>
            </a:r>
            <a:r>
              <a:rPr lang="pt-PT" sz="1400" dirty="0" smtClean="0"/>
              <a:t> compilado para representação intermédia –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bytecode</a:t>
            </a:r>
            <a:endParaRPr lang="pt-P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400" dirty="0" smtClean="0"/>
              <a:t>Uma máquina virtual- Java Virtual </a:t>
            </a:r>
            <a:r>
              <a:rPr lang="pt-PT" sz="1400" dirty="0" err="1" smtClean="0"/>
              <a:t>Machine</a:t>
            </a:r>
            <a:r>
              <a:rPr lang="pt-PT" sz="1400" dirty="0" smtClean="0"/>
              <a:t> (JVM)- contendo um </a:t>
            </a:r>
            <a:r>
              <a:rPr lang="pt-PT" sz="1400" b="1" dirty="0" smtClean="0"/>
              <a:t>interpretador </a:t>
            </a:r>
            <a:r>
              <a:rPr lang="pt-PT" sz="1400" dirty="0" smtClean="0"/>
              <a:t>adequado ao hardware especifico da máquina, interpreta e executa o </a:t>
            </a:r>
            <a:r>
              <a:rPr lang="pt-PT" sz="1400" b="1" i="1" dirty="0" err="1" smtClean="0"/>
              <a:t>bytecode</a:t>
            </a:r>
            <a:endParaRPr lang="pt-PT" sz="1400" b="1" i="1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539552" y="4375835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 smtClean="0"/>
              <a:t>Portabilidade</a:t>
            </a:r>
          </a:p>
          <a:p>
            <a:endParaRPr lang="pt-PT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 smtClean="0"/>
              <a:t>Interoperabilidade</a:t>
            </a:r>
          </a:p>
        </p:txBody>
      </p:sp>
    </p:spTree>
    <p:extLst>
      <p:ext uri="{BB962C8B-B14F-4D97-AF65-F5344CB8AC3E}">
        <p14:creationId xmlns:p14="http://schemas.microsoft.com/office/powerpoint/2010/main" val="28364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16973</TotalTime>
  <Words>705</Words>
  <Application>Microsoft Office PowerPoint</Application>
  <PresentationFormat>Apresentação no Ecrã (4:3)</PresentationFormat>
  <Paragraphs>208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Mob</vt:lpstr>
      <vt:lpstr>Tahoma</vt:lpstr>
      <vt:lpstr>Trebuchet MS</vt:lpstr>
      <vt:lpstr>Tema do Office</vt:lpstr>
      <vt:lpstr>Fundamentos Linguagem JAVA Sessão #01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Regulamento de Identidade Visual</dc:title>
  <dc:creator>CTen Baptista das Neves</dc:creator>
  <cp:lastModifiedBy>ETNA - DAE - GSI - Formador H21</cp:lastModifiedBy>
  <cp:revision>466</cp:revision>
  <cp:lastPrinted>2016-05-02T09:09:02Z</cp:lastPrinted>
  <dcterms:created xsi:type="dcterms:W3CDTF">2014-03-21T12:04:45Z</dcterms:created>
  <dcterms:modified xsi:type="dcterms:W3CDTF">2021-09-15T13:38:16Z</dcterms:modified>
</cp:coreProperties>
</file>