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298" r:id="rId3"/>
    <p:sldId id="317" r:id="rId4"/>
    <p:sldId id="308" r:id="rId5"/>
    <p:sldId id="312" r:id="rId6"/>
    <p:sldId id="309" r:id="rId7"/>
    <p:sldId id="310" r:id="rId8"/>
    <p:sldId id="313" r:id="rId9"/>
    <p:sldId id="314" r:id="rId10"/>
    <p:sldId id="315" r:id="rId11"/>
    <p:sldId id="316" r:id="rId12"/>
    <p:sldId id="300" r:id="rId13"/>
  </p:sldIdLst>
  <p:sldSz cx="9144000" cy="6858000" type="screen4x3"/>
  <p:notesSz cx="6819900" cy="99187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57" autoAdjust="0"/>
  </p:normalViewPr>
  <p:slideViewPr>
    <p:cSldViewPr>
      <p:cViewPr varScale="1">
        <p:scale>
          <a:sx n="88" d="100"/>
          <a:sy n="88" d="100"/>
        </p:scale>
        <p:origin x="166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B68E81-2A57-4B58-81D3-702035887A60}" type="datetimeFigureOut">
              <a:rPr lang="pt-PT"/>
              <a:pPr>
                <a:defRPr/>
              </a:pPr>
              <a:t>14/09/2021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2625" y="4711700"/>
            <a:ext cx="545465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8F9FB9-78FE-4B35-BA20-A63901FEF8E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857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070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62520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019883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00699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47047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41394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34495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4753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12728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732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88930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866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000" y="5400000"/>
            <a:ext cx="7812000" cy="504000"/>
          </a:xfrm>
        </p:spPr>
        <p:txBody>
          <a:bodyPr rtlCol="0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2000" y="5940000"/>
            <a:ext cx="6408000" cy="864000"/>
          </a:xfr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2000" y="1440000"/>
            <a:ext cx="7488392" cy="4525963"/>
          </a:xfrm>
        </p:spPr>
        <p:txBody>
          <a:bodyPr>
            <a:normAutofit/>
          </a:bodyPr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  <a:lvl2pPr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2pPr>
            <a:lvl3pPr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1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46A0C58-CC7C-4DFC-8A0C-62821B51FF7E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19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12000" y="16002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12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644008" y="16200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4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4D49A99-3E50-4950-9AFC-6D86CCA87D3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5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54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72DBCE-5D42-419F-8D0C-C989C58FDA6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ercicios_1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1313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ítulo 1"/>
          <p:cNvSpPr>
            <a:spLocks noGrp="1"/>
          </p:cNvSpPr>
          <p:nvPr>
            <p:ph type="ctrTitle"/>
          </p:nvPr>
        </p:nvSpPr>
        <p:spPr>
          <a:xfrm>
            <a:off x="252413" y="5373216"/>
            <a:ext cx="8470900" cy="648072"/>
          </a:xfrm>
        </p:spPr>
        <p:txBody>
          <a:bodyPr>
            <a:normAutofit/>
          </a:bodyPr>
          <a:lstStyle/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Fundamentos Linguagem JAVA</a:t>
            </a:r>
            <a:b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Sessão #02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Estrutura de um programa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83568" y="1340768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smtClean="0"/>
              <a:t>Um programa fonte </a:t>
            </a:r>
            <a:r>
              <a:rPr lang="pt-PT" sz="1600" i="1" dirty="0" smtClean="0"/>
              <a:t>JAVA</a:t>
            </a:r>
            <a:r>
              <a:rPr lang="pt-PT" sz="1600" dirty="0" smtClean="0"/>
              <a:t> é constituído por uma classe pública que deve ter o mesmo nome do ficheiro </a:t>
            </a:r>
            <a:r>
              <a:rPr lang="pt-PT" sz="1600" i="1" dirty="0" smtClean="0"/>
              <a:t>.java</a:t>
            </a:r>
            <a:r>
              <a:rPr lang="pt-PT" sz="1600" dirty="0" smtClean="0"/>
              <a:t>.</a:t>
            </a:r>
          </a:p>
          <a:p>
            <a:endParaRPr lang="pt-PT" sz="1600" dirty="0" smtClean="0"/>
          </a:p>
          <a:p>
            <a:r>
              <a:rPr lang="pt-PT" sz="1600" dirty="0" smtClean="0"/>
              <a:t>No momento da execução do programa, a função </a:t>
            </a:r>
            <a:r>
              <a:rPr lang="pt-PT" sz="1600" i="1" dirty="0" err="1" smtClean="0"/>
              <a:t>main</a:t>
            </a:r>
            <a:r>
              <a:rPr lang="pt-PT" sz="1600" i="1" dirty="0" smtClean="0"/>
              <a:t>() </a:t>
            </a:r>
            <a:r>
              <a:rPr lang="pt-PT" sz="1600" dirty="0" smtClean="0"/>
              <a:t>é a localizada e invocada pelo interpretador.</a:t>
            </a:r>
            <a:endParaRPr lang="pt-PT" sz="1600" dirty="0"/>
          </a:p>
        </p:txBody>
      </p:sp>
      <p:sp>
        <p:nvSpPr>
          <p:cNvPr id="2" name="Retângulo 1"/>
          <p:cNvSpPr/>
          <p:nvPr/>
        </p:nvSpPr>
        <p:spPr>
          <a:xfrm>
            <a:off x="1547664" y="2879437"/>
            <a:ext cx="527471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 smtClean="0">
                <a:latin typeface="Consolas" panose="020B0609020204030204" pitchFamily="49" charset="0"/>
              </a:rPr>
              <a:t>public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class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ProgPrincipal</a:t>
            </a:r>
            <a:r>
              <a:rPr lang="pt-PT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 smtClean="0">
                <a:latin typeface="Consolas" panose="020B0609020204030204" pitchFamily="49" charset="0"/>
              </a:rPr>
              <a:t>----------------</a:t>
            </a:r>
          </a:p>
          <a:p>
            <a:r>
              <a:rPr lang="pt-PT" sz="1400" dirty="0" smtClean="0">
                <a:latin typeface="Consolas" panose="020B0609020204030204" pitchFamily="49" charset="0"/>
              </a:rPr>
              <a:t>    </a:t>
            </a:r>
            <a:r>
              <a:rPr lang="pt-PT" sz="1400" dirty="0" err="1" smtClean="0">
                <a:latin typeface="Consolas" panose="020B0609020204030204" pitchFamily="49" charset="0"/>
              </a:rPr>
              <a:t>public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static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void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main</a:t>
            </a:r>
            <a:r>
              <a:rPr lang="pt-PT" sz="1400" dirty="0" smtClean="0">
                <a:latin typeface="Consolas" panose="020B0609020204030204" pitchFamily="49" charset="0"/>
              </a:rPr>
              <a:t> (</a:t>
            </a:r>
            <a:r>
              <a:rPr lang="pt-PT" sz="1400" dirty="0" err="1" smtClean="0">
                <a:latin typeface="Consolas" panose="020B0609020204030204" pitchFamily="49" charset="0"/>
              </a:rPr>
              <a:t>String</a:t>
            </a:r>
            <a:r>
              <a:rPr lang="pt-PT" sz="1400" dirty="0" smtClean="0">
                <a:latin typeface="Consolas" panose="020B0609020204030204" pitchFamily="49" charset="0"/>
              </a:rPr>
              <a:t>[] </a:t>
            </a:r>
            <a:r>
              <a:rPr lang="pt-PT" sz="1400" dirty="0" err="1" smtClean="0">
                <a:latin typeface="Consolas" panose="020B0609020204030204" pitchFamily="49" charset="0"/>
              </a:rPr>
              <a:t>args</a:t>
            </a:r>
            <a:r>
              <a:rPr lang="pt-PT" sz="1400" dirty="0" smtClean="0">
                <a:latin typeface="Consolas" panose="020B0609020204030204" pitchFamily="49" charset="0"/>
              </a:rPr>
              <a:t>){</a:t>
            </a:r>
            <a:endParaRPr lang="pt-PT" sz="1400" dirty="0" smtClean="0">
              <a:latin typeface="Consolas" panose="020B0609020204030204" pitchFamily="49" charset="0"/>
            </a:endParaRPr>
          </a:p>
          <a:p>
            <a:r>
              <a:rPr lang="pt-PT" sz="1400" dirty="0" smtClean="0">
                <a:latin typeface="Consolas" panose="020B0609020204030204" pitchFamily="49" charset="0"/>
              </a:rPr>
              <a:t>    ---------------------------------------</a:t>
            </a:r>
          </a:p>
          <a:p>
            <a:r>
              <a:rPr lang="pt-PT" sz="1400" dirty="0" smtClean="0">
                <a:latin typeface="Consolas" panose="020B0609020204030204" pitchFamily="49" charset="0"/>
              </a:rPr>
              <a:t>    ---------------------------------------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---------------------------------------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}</a:t>
            </a:r>
          </a:p>
          <a:p>
            <a:endParaRPr lang="pt-PT" sz="1400" dirty="0" smtClean="0">
              <a:latin typeface="Consolas" panose="020B0609020204030204" pitchFamily="49" charset="0"/>
            </a:endParaRPr>
          </a:p>
          <a:p>
            <a:r>
              <a:rPr lang="pt-PT" sz="1400" dirty="0" smtClean="0">
                <a:latin typeface="Consolas" panose="020B0609020204030204" pitchFamily="49" charset="0"/>
              </a:rPr>
              <a:t>}</a:t>
            </a:r>
          </a:p>
          <a:p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59632" y="559609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000" dirty="0" err="1"/>
              <a:t>c</a:t>
            </a:r>
            <a:r>
              <a:rPr lang="pt-PT" sz="2000" dirty="0" err="1" smtClean="0"/>
              <a:t>md</a:t>
            </a:r>
            <a:r>
              <a:rPr lang="pt-PT" sz="2000" dirty="0" smtClean="0"/>
              <a:t>: </a:t>
            </a:r>
            <a:r>
              <a:rPr lang="pt-PT" sz="2000" dirty="0" err="1" smtClean="0"/>
              <a:t>javac</a:t>
            </a:r>
            <a:r>
              <a:rPr lang="pt-PT" sz="2000" dirty="0" smtClean="0"/>
              <a:t> ProgPrincipal.java</a:t>
            </a:r>
          </a:p>
          <a:p>
            <a:r>
              <a:rPr lang="pt-PT" sz="2000" dirty="0" err="1"/>
              <a:t>c</a:t>
            </a:r>
            <a:r>
              <a:rPr lang="pt-PT" sz="2000" dirty="0" err="1" smtClean="0"/>
              <a:t>md</a:t>
            </a:r>
            <a:r>
              <a:rPr lang="pt-PT" sz="2000" dirty="0" smtClean="0"/>
              <a:t>: java </a:t>
            </a:r>
            <a:r>
              <a:rPr lang="pt-PT" sz="2000" dirty="0" err="1" smtClean="0"/>
              <a:t>ProgPrincipal</a:t>
            </a:r>
            <a:endParaRPr lang="pt-PT" sz="2000" dirty="0">
              <a:latin typeface="Consolas" panose="020B0609020204030204" pitchFamily="49" charset="0"/>
            </a:endParaRPr>
          </a:p>
        </p:txBody>
      </p:sp>
      <p:cxnSp>
        <p:nvCxnSpPr>
          <p:cNvPr id="6" name="Conexão reta unidirecional 5"/>
          <p:cNvCxnSpPr/>
          <p:nvPr/>
        </p:nvCxnSpPr>
        <p:spPr>
          <a:xfrm>
            <a:off x="4608004" y="575504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256076" y="5596095"/>
            <a:ext cx="46083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err="1" smtClean="0"/>
              <a:t>ProgPrincipal.class</a:t>
            </a:r>
            <a:endParaRPr lang="pt-PT" sz="2000" dirty="0" smtClean="0"/>
          </a:p>
          <a:p>
            <a:endParaRPr lang="pt-P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763688" y="1790224"/>
            <a:ext cx="540060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	  </a:t>
            </a:r>
            <a:r>
              <a:rPr lang="pt-PT" sz="1400" dirty="0" err="1" smtClean="0">
                <a:latin typeface="Consolas" panose="020B0609020204030204" pitchFamily="49" charset="0"/>
              </a:rPr>
              <a:t>boolean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a = </a:t>
            </a:r>
            <a:r>
              <a:rPr lang="pt-PT" sz="1400" dirty="0" err="1" smtClean="0">
                <a:latin typeface="Consolas" panose="020B0609020204030204" pitchFamily="49" charset="0"/>
              </a:rPr>
              <a:t>True</a:t>
            </a:r>
            <a:r>
              <a:rPr lang="pt-PT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	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b = “D”;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o = ‘i’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m = ‘a’;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byte j = 130;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short k = 327671;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c, b = 10;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d = </a:t>
            </a:r>
            <a:r>
              <a:rPr lang="pt-PT" sz="1400" dirty="0" err="1" smtClean="0">
                <a:latin typeface="Consolas" panose="020B0609020204030204" pitchFamily="49" charset="0"/>
              </a:rPr>
              <a:t>a+b</a:t>
            </a:r>
            <a:r>
              <a:rPr lang="pt-PT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long</a:t>
            </a:r>
            <a:r>
              <a:rPr lang="pt-PT" sz="1400" dirty="0" smtClean="0">
                <a:latin typeface="Consolas" panose="020B0609020204030204" pitchFamily="49" charset="0"/>
              </a:rPr>
              <a:t> n = 1234567890123456789;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long</a:t>
            </a:r>
            <a:r>
              <a:rPr lang="pt-PT" sz="1400" dirty="0" smtClean="0">
                <a:latin typeface="Consolas" panose="020B0609020204030204" pitchFamily="49" charset="0"/>
              </a:rPr>
              <a:t> x </a:t>
            </a:r>
            <a:r>
              <a:rPr lang="pt-PT" sz="1400" dirty="0">
                <a:latin typeface="Consolas" panose="020B0609020204030204" pitchFamily="49" charset="0"/>
              </a:rPr>
              <a:t>= </a:t>
            </a:r>
            <a:r>
              <a:rPr lang="pt-PT" sz="1400" dirty="0" smtClean="0">
                <a:latin typeface="Consolas" panose="020B0609020204030204" pitchFamily="49" charset="0"/>
              </a:rPr>
              <a:t>12345678901234567899;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o = 123;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double</a:t>
            </a:r>
            <a:r>
              <a:rPr lang="pt-PT" sz="1400" dirty="0" smtClean="0">
                <a:latin typeface="Consolas" panose="020B0609020204030204" pitchFamily="49" charset="0"/>
              </a:rPr>
              <a:t> y= 3.14564456;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double</a:t>
            </a:r>
            <a:r>
              <a:rPr lang="pt-PT" sz="1400" dirty="0" smtClean="0">
                <a:latin typeface="Consolas" panose="020B0609020204030204" pitchFamily="49" charset="0"/>
              </a:rPr>
              <a:t> h = (</a:t>
            </a:r>
            <a:r>
              <a:rPr lang="pt-PT" sz="1400" dirty="0" err="1" smtClean="0">
                <a:latin typeface="Consolas" panose="020B0609020204030204" pitchFamily="49" charset="0"/>
              </a:rPr>
              <a:t>double</a:t>
            </a:r>
            <a:r>
              <a:rPr lang="pt-PT" sz="1400" dirty="0" smtClean="0">
                <a:latin typeface="Consolas" panose="020B0609020204030204" pitchFamily="49" charset="0"/>
              </a:rPr>
              <a:t>) b;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          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d = (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) y</a:t>
            </a:r>
            <a:r>
              <a:rPr lang="pt-PT" sz="1400" dirty="0" smtClean="0">
                <a:latin typeface="Consolas" panose="020B0609020204030204" pitchFamily="49" charset="0"/>
              </a:rPr>
              <a:t>;</a:t>
            </a:r>
            <a:endParaRPr lang="pt-PT" sz="1400" dirty="0" smtClean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3568" y="1041045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smtClean="0"/>
              <a:t>Exercício</a:t>
            </a:r>
            <a:endParaRPr lang="pt-PT" sz="1600" dirty="0"/>
          </a:p>
        </p:txBody>
      </p:sp>
      <p:sp>
        <p:nvSpPr>
          <p:cNvPr id="10" name="Retângulo 9">
            <a:hlinkClick r:id="rId4" action="ppaction://hlinkfile"/>
          </p:cNvPr>
          <p:cNvSpPr/>
          <p:nvPr/>
        </p:nvSpPr>
        <p:spPr>
          <a:xfrm>
            <a:off x="700538" y="5956533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smtClean="0"/>
              <a:t>Exercícios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6160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4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61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 bwMode="auto">
          <a:xfrm>
            <a:off x="285536" y="5373216"/>
            <a:ext cx="84709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altLang="pt-PT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Conceitos </a:t>
            </a:r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 Cibersegurança</a:t>
            </a:r>
          </a:p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Sessão #01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Nível dos tipos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24" name="Retângulo arredondado 23"/>
          <p:cNvSpPr/>
          <p:nvPr/>
        </p:nvSpPr>
        <p:spPr>
          <a:xfrm>
            <a:off x="1979712" y="1707368"/>
            <a:ext cx="2232248" cy="54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Primitivos</a:t>
            </a:r>
            <a:endParaRPr lang="pt-PT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1961910" y="2521985"/>
            <a:ext cx="2232248" cy="190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Referenciados</a:t>
            </a:r>
            <a:endParaRPr lang="pt-PT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2775795" y="2731502"/>
            <a:ext cx="648072" cy="39375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" name="Conexão reta unidirecional 29"/>
          <p:cNvCxnSpPr>
            <a:stCxn id="24" idx="3"/>
            <a:endCxn id="28" idx="3"/>
          </p:cNvCxnSpPr>
          <p:nvPr/>
        </p:nvCxnSpPr>
        <p:spPr>
          <a:xfrm flipH="1">
            <a:off x="3423867" y="1980515"/>
            <a:ext cx="788093" cy="94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2" name="Conexão reta unidirecional 8191"/>
          <p:cNvCxnSpPr>
            <a:stCxn id="24" idx="1"/>
            <a:endCxn id="28" idx="1"/>
          </p:cNvCxnSpPr>
          <p:nvPr/>
        </p:nvCxnSpPr>
        <p:spPr>
          <a:xfrm>
            <a:off x="1979712" y="1980515"/>
            <a:ext cx="796083" cy="94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409355" y="3328454"/>
            <a:ext cx="1944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dirty="0" smtClean="0"/>
              <a:t>Objetos e </a:t>
            </a:r>
            <a:r>
              <a:rPr lang="pt-PT" sz="1400" b="1" i="1" dirty="0" err="1" smtClean="0"/>
              <a:t>Arrays</a:t>
            </a:r>
            <a:endParaRPr lang="pt-PT" sz="1400" b="1" dirty="0" smtClean="0"/>
          </a:p>
        </p:txBody>
      </p:sp>
      <p:sp>
        <p:nvSpPr>
          <p:cNvPr id="35" name="Retângulo 34"/>
          <p:cNvSpPr/>
          <p:nvPr/>
        </p:nvSpPr>
        <p:spPr>
          <a:xfrm>
            <a:off x="4350969" y="1687952"/>
            <a:ext cx="194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dirty="0" err="1" smtClean="0"/>
              <a:t>int</a:t>
            </a:r>
            <a:r>
              <a:rPr lang="pt-PT" sz="1400" b="1" dirty="0" smtClean="0"/>
              <a:t>, </a:t>
            </a:r>
            <a:r>
              <a:rPr lang="pt-PT" sz="1400" b="1" dirty="0" err="1" smtClean="0"/>
              <a:t>float</a:t>
            </a:r>
            <a:r>
              <a:rPr lang="pt-PT" sz="1400" b="1" dirty="0" smtClean="0"/>
              <a:t>, </a:t>
            </a:r>
            <a:r>
              <a:rPr lang="pt-PT" sz="1400" b="1" dirty="0" err="1" smtClean="0"/>
              <a:t>double</a:t>
            </a:r>
            <a:r>
              <a:rPr lang="pt-PT" sz="1400" b="1" dirty="0" smtClean="0"/>
              <a:t>, </a:t>
            </a:r>
            <a:r>
              <a:rPr lang="pt-PT" sz="1400" b="1" dirty="0" err="1" smtClean="0"/>
              <a:t>boolean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etc</a:t>
            </a:r>
            <a:endParaRPr lang="pt-PT" sz="1400" dirty="0" smtClean="0"/>
          </a:p>
        </p:txBody>
      </p:sp>
      <p:sp>
        <p:nvSpPr>
          <p:cNvPr id="8193" name="Chaveta à esquerda 8192"/>
          <p:cNvSpPr/>
          <p:nvPr/>
        </p:nvSpPr>
        <p:spPr>
          <a:xfrm>
            <a:off x="4279590" y="2510603"/>
            <a:ext cx="142759" cy="19099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95" name="Chaveta à esquerda 8194"/>
          <p:cNvSpPr/>
          <p:nvPr/>
        </p:nvSpPr>
        <p:spPr>
          <a:xfrm>
            <a:off x="4283637" y="1707368"/>
            <a:ext cx="107947" cy="519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6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34" grpId="0"/>
      <p:bldP spid="35" grpId="0"/>
      <p:bldP spid="8193" grpId="0" animBg="1"/>
      <p:bldP spid="81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Inicialização\instanciação de variáveis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563504" y="1868832"/>
            <a:ext cx="7373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Variáveis e constantes são constituídas por: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Identificador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Tipo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020018" y="3166525"/>
            <a:ext cx="1944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dirty="0" err="1" smtClean="0">
                <a:latin typeface="Consolas" panose="020B0609020204030204" pitchFamily="49" charset="0"/>
              </a:rPr>
              <a:t>int</a:t>
            </a:r>
            <a:r>
              <a:rPr lang="pt-PT" sz="1400" b="1" dirty="0" smtClean="0">
                <a:latin typeface="Consolas" panose="020B0609020204030204" pitchFamily="49" charset="0"/>
              </a:rPr>
              <a:t> idade = 34;</a:t>
            </a:r>
          </a:p>
        </p:txBody>
      </p:sp>
      <p:cxnSp>
        <p:nvCxnSpPr>
          <p:cNvPr id="16" name="Conexão reta unidirecional 15"/>
          <p:cNvCxnSpPr/>
          <p:nvPr/>
        </p:nvCxnSpPr>
        <p:spPr>
          <a:xfrm flipH="1" flipV="1">
            <a:off x="2841646" y="2653297"/>
            <a:ext cx="232238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/>
          <p:cNvCxnSpPr/>
          <p:nvPr/>
        </p:nvCxnSpPr>
        <p:spPr>
          <a:xfrm flipH="1" flipV="1">
            <a:off x="3363834" y="2509281"/>
            <a:ext cx="2088234" cy="68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>
            <a:stCxn id="15" idx="0"/>
          </p:cNvCxnSpPr>
          <p:nvPr/>
        </p:nvCxnSpPr>
        <p:spPr>
          <a:xfrm flipH="1" flipV="1">
            <a:off x="2854573" y="2216923"/>
            <a:ext cx="3137618" cy="94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489024" y="3858860"/>
            <a:ext cx="5006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Pessoa p1 = </a:t>
            </a:r>
            <a:r>
              <a:rPr lang="pt-PT" b="1" dirty="0" err="1">
                <a:latin typeface="Consolas" panose="020B0609020204030204" pitchFamily="49" charset="0"/>
              </a:rPr>
              <a:t>new</a:t>
            </a:r>
            <a:r>
              <a:rPr lang="pt-PT" dirty="0">
                <a:latin typeface="Consolas" panose="020B0609020204030204" pitchFamily="49" charset="0"/>
              </a:rPr>
              <a:t> Pessoa(34,60, 1.70);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997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Referenciados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1580" y="1236474"/>
            <a:ext cx="74168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Linguagem de programação orientada por objetos (</a:t>
            </a:r>
            <a:r>
              <a:rPr lang="pt-PT" sz="1400" i="1" dirty="0" smtClean="0"/>
              <a:t>POO</a:t>
            </a:r>
            <a:r>
              <a:rPr lang="pt-PT" sz="1400" dirty="0" smtClean="0"/>
              <a:t>).</a:t>
            </a:r>
          </a:p>
          <a:p>
            <a:endParaRPr lang="pt-PT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Organizada por </a:t>
            </a:r>
            <a:r>
              <a:rPr lang="pt-PT" sz="1400" b="1" dirty="0" smtClean="0"/>
              <a:t>classes</a:t>
            </a:r>
            <a:r>
              <a:rPr lang="pt-PT" sz="1400" dirty="0" smtClean="0"/>
              <a:t>.</a:t>
            </a:r>
          </a:p>
          <a:p>
            <a:endParaRPr lang="pt-PT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Objetos são instâncias de classes criados a partir de tipos primitivos.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63888" y="2780928"/>
            <a:ext cx="26827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i="1" dirty="0" smtClean="0">
                <a:latin typeface="Consolas" panose="020B0609020204030204" pitchFamily="49" charset="0"/>
              </a:rPr>
              <a:t>Classe Pessoa</a:t>
            </a:r>
          </a:p>
          <a:p>
            <a:endParaRPr lang="pt-PT" sz="1400" i="1" dirty="0">
              <a:latin typeface="Consolas" panose="020B0609020204030204" pitchFamily="49" charset="0"/>
            </a:endParaRPr>
          </a:p>
          <a:p>
            <a:r>
              <a:rPr lang="pt-PT" sz="1400" dirty="0" err="1">
                <a:latin typeface="Consolas" panose="020B0609020204030204" pitchFamily="49" charset="0"/>
              </a:rPr>
              <a:t>i</a:t>
            </a:r>
            <a:r>
              <a:rPr lang="pt-PT" sz="1400" dirty="0" err="1" smtClean="0">
                <a:latin typeface="Consolas" panose="020B0609020204030204" pitchFamily="49" charset="0"/>
              </a:rPr>
              <a:t>nt</a:t>
            </a:r>
            <a:r>
              <a:rPr lang="pt-PT" sz="1400" dirty="0" smtClean="0">
                <a:latin typeface="Consolas" panose="020B0609020204030204" pitchFamily="49" charset="0"/>
              </a:rPr>
              <a:t> idade;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peso;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double</a:t>
            </a:r>
            <a:r>
              <a:rPr lang="pt-PT" sz="1400" dirty="0" smtClean="0">
                <a:latin typeface="Consolas" panose="020B0609020204030204" pitchFamily="49" charset="0"/>
              </a:rPr>
              <a:t> altura;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9528" y="4172970"/>
            <a:ext cx="6088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 smtClean="0"/>
              <a:t>Instanciação de um objeto da classe Pessoa</a:t>
            </a:r>
            <a:endParaRPr lang="pt-PT" sz="1600" b="1" dirty="0"/>
          </a:p>
          <a:p>
            <a:endParaRPr lang="pt-PT" sz="1600" b="1" dirty="0" smtClean="0"/>
          </a:p>
          <a:p>
            <a:r>
              <a:rPr lang="pt-PT" sz="1600" b="1" dirty="0"/>
              <a:t>	</a:t>
            </a:r>
            <a:r>
              <a:rPr lang="pt-PT" sz="1400" dirty="0" smtClean="0">
                <a:latin typeface="Consolas" panose="020B0609020204030204" pitchFamily="49" charset="0"/>
              </a:rPr>
              <a:t>Pessoa p1 = </a:t>
            </a:r>
            <a:r>
              <a:rPr lang="pt-PT" sz="1400" b="1" dirty="0" err="1" smtClean="0">
                <a:latin typeface="Consolas" panose="020B0609020204030204" pitchFamily="49" charset="0"/>
              </a:rPr>
              <a:t>new</a:t>
            </a:r>
            <a:r>
              <a:rPr lang="pt-PT" sz="1400" dirty="0" smtClean="0">
                <a:latin typeface="Consolas" panose="020B0609020204030204" pitchFamily="49" charset="0"/>
              </a:rPr>
              <a:t> Pessoa(34,60, 1.70);</a:t>
            </a:r>
            <a:endParaRPr lang="pt-PT" sz="1600" dirty="0" smtClean="0"/>
          </a:p>
        </p:txBody>
      </p:sp>
    </p:spTree>
    <p:extLst>
      <p:ext uri="{BB962C8B-B14F-4D97-AF65-F5344CB8AC3E}">
        <p14:creationId xmlns:p14="http://schemas.microsoft.com/office/powerpoint/2010/main" val="9515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Nível dos tipos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895501" y="1276821"/>
            <a:ext cx="1368152" cy="526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4895501" y="4311827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4895501" y="3807771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4895501" y="3303715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/>
          <p:cNvSpPr/>
          <p:nvPr/>
        </p:nvSpPr>
        <p:spPr>
          <a:xfrm>
            <a:off x="4895367" y="2799659"/>
            <a:ext cx="136139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/>
          <p:cNvSpPr/>
          <p:nvPr/>
        </p:nvSpPr>
        <p:spPr>
          <a:xfrm>
            <a:off x="4895501" y="1276821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5399557" y="235837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19735" y="75620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RAM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2140907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peso = 80;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99557" y="2918762"/>
            <a:ext cx="4682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8</a:t>
            </a:r>
            <a:r>
              <a:rPr lang="pt-PT" sz="1400" dirty="0" smtClean="0">
                <a:latin typeface="Consolas" panose="020B0609020204030204" pitchFamily="49" charset="0"/>
              </a:rPr>
              <a:t>0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76296" y="1125538"/>
            <a:ext cx="1622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0xFFFFFFFF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56757" y="6385733"/>
            <a:ext cx="1622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0x00000000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53309" y="2686583"/>
            <a:ext cx="1622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0x18EEEFFF</a:t>
            </a:r>
            <a:endParaRPr lang="pt-PT" sz="1400" dirty="0">
              <a:latin typeface="Consolas" panose="020B0609020204030204" pitchFamily="49" charset="0"/>
            </a:endParaRPr>
          </a:p>
        </p:txBody>
      </p:sp>
      <p:cxnSp>
        <p:nvCxnSpPr>
          <p:cNvPr id="24" name="Conexão reta unidirecional 23"/>
          <p:cNvCxnSpPr>
            <a:stCxn id="16" idx="3"/>
            <a:endCxn id="13" idx="1"/>
          </p:cNvCxnSpPr>
          <p:nvPr/>
        </p:nvCxnSpPr>
        <p:spPr>
          <a:xfrm>
            <a:off x="1835696" y="2294796"/>
            <a:ext cx="3059671" cy="75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4895501" y="1788756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/>
          <p:cNvSpPr/>
          <p:nvPr/>
        </p:nvSpPr>
        <p:spPr>
          <a:xfrm>
            <a:off x="179512" y="4174341"/>
            <a:ext cx="3888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Pessoa p1 = </a:t>
            </a:r>
            <a:r>
              <a:rPr lang="pt-PT" sz="1400" dirty="0" err="1">
                <a:latin typeface="Consolas" panose="020B0609020204030204" pitchFamily="49" charset="0"/>
              </a:rPr>
              <a:t>new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smtClean="0">
                <a:latin typeface="Consolas" panose="020B0609020204030204" pitchFamily="49" charset="0"/>
              </a:rPr>
              <a:t>Pessoa(34, 60</a:t>
            </a:r>
            <a:r>
              <a:rPr lang="pt-PT" sz="1400" dirty="0">
                <a:latin typeface="Consolas" panose="020B0609020204030204" pitchFamily="49" charset="0"/>
              </a:rPr>
              <a:t>, 1.70);</a:t>
            </a:r>
            <a:endParaRPr lang="pt-PT" sz="1400" dirty="0"/>
          </a:p>
        </p:txBody>
      </p:sp>
      <p:cxnSp>
        <p:nvCxnSpPr>
          <p:cNvPr id="34" name="Conexão reta unidirecional 33"/>
          <p:cNvCxnSpPr>
            <a:stCxn id="26" idx="3"/>
            <a:endCxn id="12" idx="1"/>
          </p:cNvCxnSpPr>
          <p:nvPr/>
        </p:nvCxnSpPr>
        <p:spPr>
          <a:xfrm flipV="1">
            <a:off x="4067944" y="3555743"/>
            <a:ext cx="827557" cy="77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992634" y="3395723"/>
            <a:ext cx="1260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0x0000AAA0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895501" y="4815693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/>
          <p:cNvSpPr txBox="1"/>
          <p:nvPr/>
        </p:nvSpPr>
        <p:spPr>
          <a:xfrm>
            <a:off x="6253309" y="4084237"/>
            <a:ext cx="1260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0x0000AAA0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895501" y="5326152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/>
          <p:cNvSpPr txBox="1"/>
          <p:nvPr/>
        </p:nvSpPr>
        <p:spPr>
          <a:xfrm>
            <a:off x="5399923" y="4374697"/>
            <a:ext cx="3962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34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4731" y="4901339"/>
            <a:ext cx="4734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60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305282" y="5424291"/>
            <a:ext cx="12606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1.70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377361" y="3782267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399557" y="5981491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273246" y="3227002"/>
            <a:ext cx="1622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Consolas" panose="020B0609020204030204" pitchFamily="49" charset="0"/>
              </a:rPr>
              <a:t>0x08EEEFFF</a:t>
            </a:r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714550" y="1101400"/>
            <a:ext cx="19443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 smtClean="0"/>
              <a:t>Primitivos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lvl="1"/>
            <a:r>
              <a:rPr lang="pt-PT" sz="16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endParaRPr lang="pt-PT" sz="1600" dirty="0" smtClean="0"/>
          </a:p>
        </p:txBody>
      </p:sp>
      <p:pic>
        <p:nvPicPr>
          <p:cNvPr id="8196" name="Imagem 81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91412"/>
            <a:ext cx="5319221" cy="469432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436096" y="1491412"/>
            <a:ext cx="792088" cy="353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2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Primitivos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92823"/>
            <a:ext cx="587053" cy="587053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714550" y="1101400"/>
            <a:ext cx="4073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 smtClean="0"/>
              <a:t>Declaração variáveis tipos Primitivos</a:t>
            </a:r>
            <a:endParaRPr lang="pt-PT" sz="16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5436096" y="1491412"/>
            <a:ext cx="792088" cy="353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1582890" y="1668118"/>
            <a:ext cx="468052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dim</a:t>
            </a:r>
            <a:r>
              <a:rPr lang="pt-PT" sz="1400" dirty="0" smtClean="0">
                <a:latin typeface="Consolas" panose="020B0609020204030204" pitchFamily="49" charset="0"/>
              </a:rPr>
              <a:t> = 20;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lado, delta = 30;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boolean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find</a:t>
            </a:r>
            <a:r>
              <a:rPr lang="pt-PT" sz="1400" dirty="0" smtClean="0">
                <a:latin typeface="Consolas" panose="020B0609020204030204" pitchFamily="49" charset="0"/>
              </a:rPr>
              <a:t> = false;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um = ‘1’;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c = ‘A’;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</a:t>
            </a:r>
            <a:r>
              <a:rPr lang="pt-PT" sz="1400" dirty="0" err="1" smtClean="0">
                <a:latin typeface="Consolas" panose="020B0609020204030204" pitchFamily="49" charset="0"/>
              </a:rPr>
              <a:t>newLine</a:t>
            </a:r>
            <a:r>
              <a:rPr lang="pt-PT" sz="1400" dirty="0" smtClean="0">
                <a:latin typeface="Consolas" panose="020B0609020204030204" pitchFamily="49" charset="0"/>
              </a:rPr>
              <a:t>= ‘\n’;</a:t>
            </a:r>
          </a:p>
          <a:p>
            <a:r>
              <a:rPr lang="pt-PT" sz="1400" dirty="0" smtClean="0">
                <a:latin typeface="Consolas" panose="020B0609020204030204" pitchFamily="49" charset="0"/>
              </a:rPr>
              <a:t>byte b1 = 0x49;                //hexadecimal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long</a:t>
            </a:r>
            <a:r>
              <a:rPr lang="pt-PT" sz="1400" dirty="0" smtClean="0">
                <a:latin typeface="Consolas" panose="020B0609020204030204" pitchFamily="49" charset="0"/>
              </a:rPr>
              <a:t> diâmetro = 34999;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double</a:t>
            </a:r>
            <a:r>
              <a:rPr lang="pt-PT" sz="1400" dirty="0" smtClean="0">
                <a:latin typeface="Consolas" panose="020B0609020204030204" pitchFamily="49" charset="0"/>
              </a:rPr>
              <a:t> raio = -1.7E+5;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double</a:t>
            </a:r>
            <a:r>
              <a:rPr lang="pt-PT" sz="1400" dirty="0" smtClean="0">
                <a:latin typeface="Consolas" panose="020B0609020204030204" pitchFamily="49" charset="0"/>
              </a:rPr>
              <a:t> j = 0.000000123;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altura = </a:t>
            </a:r>
            <a:r>
              <a:rPr lang="pt-PT" sz="1400" dirty="0" err="1" smtClean="0">
                <a:latin typeface="Consolas" panose="020B0609020204030204" pitchFamily="49" charset="0"/>
              </a:rPr>
              <a:t>dim</a:t>
            </a:r>
            <a:r>
              <a:rPr lang="pt-PT" sz="1400" dirty="0" smtClean="0">
                <a:latin typeface="Consolas" panose="020B0609020204030204" pitchFamily="49" charset="0"/>
              </a:rPr>
              <a:t> + delta;      //50</a:t>
            </a:r>
            <a:endParaRPr lang="pt-PT" sz="1600" dirty="0" smtClean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14550" y="4189218"/>
            <a:ext cx="4073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 smtClean="0"/>
              <a:t>Declaração constantes tipos Primitivos</a:t>
            </a:r>
            <a:endParaRPr lang="pt-PT" sz="1600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1547664" y="4677279"/>
            <a:ext cx="46805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b="1" dirty="0" smtClean="0">
                <a:latin typeface="Consolas" panose="020B0609020204030204" pitchFamily="49" charset="0"/>
              </a:rPr>
              <a:t>final </a:t>
            </a:r>
            <a:r>
              <a:rPr lang="pt-PT" sz="1400" dirty="0" err="1" smtClean="0">
                <a:latin typeface="Consolas" panose="020B0609020204030204" pitchFamily="49" charset="0"/>
              </a:rPr>
              <a:t>double</a:t>
            </a:r>
            <a:r>
              <a:rPr lang="pt-PT" sz="1400" dirty="0" smtClean="0">
                <a:latin typeface="Consolas" panose="020B0609020204030204" pitchFamily="49" charset="0"/>
              </a:rPr>
              <a:t> PI = 3.14159273269;</a:t>
            </a:r>
          </a:p>
          <a:p>
            <a:r>
              <a:rPr lang="pt-PT" sz="1400" b="1" dirty="0">
                <a:latin typeface="Consolas" panose="020B0609020204030204" pitchFamily="49" charset="0"/>
              </a:rPr>
              <a:t>f</a:t>
            </a:r>
            <a:r>
              <a:rPr lang="pt-PT" sz="1400" b="1" dirty="0" smtClean="0">
                <a:latin typeface="Consolas" panose="020B0609020204030204" pitchFamily="49" charset="0"/>
              </a:rPr>
              <a:t>inal 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SIZE = 100;</a:t>
            </a:r>
            <a:endParaRPr lang="pt-PT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3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Conversão entre tipos- Casting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475656" y="2276872"/>
            <a:ext cx="649223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latin typeface="Consolas" panose="020B0609020204030204" pitchFamily="49" charset="0"/>
              </a:rPr>
              <a:t>float</a:t>
            </a:r>
            <a:r>
              <a:rPr lang="pt-PT" sz="1400" dirty="0" smtClean="0">
                <a:latin typeface="Consolas" panose="020B0609020204030204" pitchFamily="49" charset="0"/>
              </a:rPr>
              <a:t> lado = 123.45;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l = (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) lado;	// l= 123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endParaRPr lang="pt-PT" sz="1400" dirty="0" smtClean="0">
              <a:latin typeface="Consolas" panose="020B0609020204030204" pitchFamily="49" charset="0"/>
            </a:endParaRPr>
          </a:p>
          <a:p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 x = 97;</a:t>
            </a:r>
          </a:p>
          <a:p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c = (</a:t>
            </a:r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) x;		// c = ‘a’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c </a:t>
            </a:r>
            <a:r>
              <a:rPr lang="pt-PT" sz="1400" dirty="0">
                <a:latin typeface="Consolas" panose="020B0609020204030204" pitchFamily="49" charset="0"/>
              </a:rPr>
              <a:t>= </a:t>
            </a:r>
            <a:r>
              <a:rPr lang="pt-PT" sz="1400" dirty="0" smtClean="0">
                <a:latin typeface="Consolas" panose="020B0609020204030204" pitchFamily="49" charset="0"/>
              </a:rPr>
              <a:t>‘a’;</a:t>
            </a:r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 x </a:t>
            </a:r>
            <a:r>
              <a:rPr lang="pt-PT" sz="1400" dirty="0">
                <a:latin typeface="Consolas" panose="020B0609020204030204" pitchFamily="49" charset="0"/>
              </a:rPr>
              <a:t>= </a:t>
            </a:r>
            <a:r>
              <a:rPr lang="pt-PT" sz="1400" dirty="0" smtClean="0">
                <a:latin typeface="Consolas" panose="020B0609020204030204" pitchFamily="49" charset="0"/>
              </a:rPr>
              <a:t>(</a:t>
            </a:r>
            <a:r>
              <a:rPr lang="pt-PT" sz="1400" dirty="0" err="1" smtClean="0">
                <a:latin typeface="Consolas" panose="020B0609020204030204" pitchFamily="49" charset="0"/>
              </a:rPr>
              <a:t>char</a:t>
            </a:r>
            <a:r>
              <a:rPr lang="pt-PT" sz="1400" dirty="0" smtClean="0">
                <a:latin typeface="Consolas" panose="020B0609020204030204" pitchFamily="49" charset="0"/>
              </a:rPr>
              <a:t>) ((</a:t>
            </a:r>
            <a:r>
              <a:rPr lang="pt-PT" sz="1400" dirty="0" err="1" smtClean="0">
                <a:latin typeface="Consolas" panose="020B0609020204030204" pitchFamily="49" charset="0"/>
              </a:rPr>
              <a:t>int</a:t>
            </a:r>
            <a:r>
              <a:rPr lang="pt-PT" sz="1400" dirty="0" smtClean="0">
                <a:latin typeface="Consolas" panose="020B0609020204030204" pitchFamily="49" charset="0"/>
              </a:rPr>
              <a:t>) c – 10);</a:t>
            </a:r>
            <a:r>
              <a:rPr lang="pt-PT" sz="1400" dirty="0">
                <a:latin typeface="Consolas" panose="020B0609020204030204" pitchFamily="49" charset="0"/>
              </a:rPr>
              <a:t>		// </a:t>
            </a:r>
            <a:r>
              <a:rPr lang="pt-PT" sz="1400" dirty="0" smtClean="0">
                <a:latin typeface="Consolas" panose="020B0609020204030204" pitchFamily="49" charset="0"/>
              </a:rPr>
              <a:t>x </a:t>
            </a:r>
            <a:r>
              <a:rPr lang="pt-PT" sz="1400" dirty="0">
                <a:latin typeface="Consolas" panose="020B0609020204030204" pitchFamily="49" charset="0"/>
              </a:rPr>
              <a:t>= </a:t>
            </a:r>
            <a:r>
              <a:rPr lang="pt-PT" sz="1400" dirty="0" smtClean="0">
                <a:latin typeface="Consolas" panose="020B0609020204030204" pitchFamily="49" charset="0"/>
              </a:rPr>
              <a:t>‘W’</a:t>
            </a:r>
          </a:p>
          <a:p>
            <a:r>
              <a:rPr lang="pt-PT" sz="1400" dirty="0" smtClean="0">
                <a:latin typeface="Consolas" panose="020B0609020204030204" pitchFamily="49" charset="0"/>
              </a:rPr>
              <a:t> 	    </a:t>
            </a:r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4697"/>
            <a:ext cx="6408712" cy="53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15560</TotalTime>
  <Words>540</Words>
  <Application>Microsoft Office PowerPoint</Application>
  <PresentationFormat>Apresentação no Ecrã (4:3)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Mob</vt:lpstr>
      <vt:lpstr>Tahoma</vt:lpstr>
      <vt:lpstr>Trebuchet MS</vt:lpstr>
      <vt:lpstr>Tema do Office</vt:lpstr>
      <vt:lpstr>Fundamentos Linguagem JAVA Sessão #02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Regulamento de Identidade Visual</dc:title>
  <dc:creator>Leal Ribeiro</dc:creator>
  <cp:lastModifiedBy>ETNA - DAE - GSI - Formador H21</cp:lastModifiedBy>
  <cp:revision>471</cp:revision>
  <cp:lastPrinted>2016-05-02T09:09:02Z</cp:lastPrinted>
  <dcterms:created xsi:type="dcterms:W3CDTF">2014-03-21T12:04:45Z</dcterms:created>
  <dcterms:modified xsi:type="dcterms:W3CDTF">2021-09-14T17:45:13Z</dcterms:modified>
</cp:coreProperties>
</file>