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6" r:id="rId2"/>
    <p:sldId id="298" r:id="rId3"/>
    <p:sldId id="301" r:id="rId4"/>
    <p:sldId id="314" r:id="rId5"/>
    <p:sldId id="309" r:id="rId6"/>
    <p:sldId id="312" r:id="rId7"/>
    <p:sldId id="313" r:id="rId8"/>
    <p:sldId id="308" r:id="rId9"/>
    <p:sldId id="304" r:id="rId10"/>
    <p:sldId id="306" r:id="rId11"/>
    <p:sldId id="303" r:id="rId12"/>
    <p:sldId id="305" r:id="rId13"/>
    <p:sldId id="300" r:id="rId14"/>
  </p:sldIdLst>
  <p:sldSz cx="9144000" cy="6858000" type="screen4x3"/>
  <p:notesSz cx="6819900" cy="99187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C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57" autoAdjust="0"/>
  </p:normalViewPr>
  <p:slideViewPr>
    <p:cSldViewPr>
      <p:cViewPr varScale="1">
        <p:scale>
          <a:sx n="61" d="100"/>
          <a:sy n="61" d="100"/>
        </p:scale>
        <p:origin x="148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62388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B68E81-2A57-4B58-81D3-702035887A60}" type="datetimeFigureOut">
              <a:rPr lang="pt-PT"/>
              <a:pPr>
                <a:defRPr/>
              </a:pPr>
              <a:t>14/09/2021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2625" y="4711700"/>
            <a:ext cx="545465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62388" y="9421813"/>
            <a:ext cx="2955925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B8F9FB9-78FE-4B35-BA20-A63901FEF8E8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88576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7172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135F004-782F-4E9B-8EE6-77862896F246}" type="slidenum">
              <a:rPr lang="pt-PT" altLang="pt-PT" smtClean="0"/>
              <a:pPr/>
              <a:t>1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900709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10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305280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11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272777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12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83887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7172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135F004-782F-4E9B-8EE6-77862896F246}" type="slidenum">
              <a:rPr lang="pt-PT" altLang="pt-PT" smtClean="0"/>
              <a:pPr/>
              <a:t>13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00699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47047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88640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4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430039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pt-PT" dirty="0" smtClean="0"/>
              <a:t>Almost every computer incorporates a small amount of ROM that contains the start-up firmware. This boot firmware is called the basic input/output system (BIOS). This software consists of code that instructs the boot-up processes for the computer -- such as loading the operating system (OS) into the random access memory (RAM) or running hardware diagnostics. Consequently, ROM is most often used for firmware updates.</a:t>
            </a: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5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90905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6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17435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7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4069834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8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63792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9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93809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2000" y="5400000"/>
            <a:ext cx="7812000" cy="504000"/>
          </a:xfrm>
        </p:spPr>
        <p:txBody>
          <a:bodyPr rtlCol="0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pt-PT" sz="2000" b="1" i="0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2000" y="5940000"/>
            <a:ext cx="6408000" cy="864000"/>
          </a:xfr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PT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425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000" y="144000"/>
            <a:ext cx="8229600" cy="562074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pt-PT" sz="2000" b="1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12000" y="1440000"/>
            <a:ext cx="7488392" cy="4525963"/>
          </a:xfrm>
        </p:spPr>
        <p:txBody>
          <a:bodyPr>
            <a:normAutofit/>
          </a:bodyPr>
          <a:lstStyle>
            <a:lvl1pPr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1pPr>
            <a:lvl2pPr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2pPr>
            <a:lvl3pPr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5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2268537" cy="36512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1"/>
          </p:nvPr>
        </p:nvSpPr>
        <p:spPr>
          <a:xfrm>
            <a:off x="7019925" y="6551613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B46A0C58-CC7C-4DFC-8A0C-62821B51FF7E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7193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12000" y="1600200"/>
            <a:ext cx="3599960" cy="4525963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48000" y="144000"/>
            <a:ext cx="8229600" cy="562074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pt-PT" sz="2000" b="1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12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644008" y="1620000"/>
            <a:ext cx="3599960" cy="4525963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4"/>
          </p:nvPr>
        </p:nvSpPr>
        <p:spPr>
          <a:xfrm>
            <a:off x="7019925" y="6551613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4D49A99-3E50-4950-9AFC-6D86CCA87D3A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5"/>
          </p:nvPr>
        </p:nvSpPr>
        <p:spPr>
          <a:xfrm>
            <a:off x="71438" y="6551613"/>
            <a:ext cx="2268537" cy="36512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354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os estilos</a:t>
            </a:r>
          </a:p>
          <a:p>
            <a:pPr lvl="1"/>
            <a:r>
              <a:rPr lang="pt-PT" altLang="pt-PT" smtClean="0"/>
              <a:t>Segundo nível</a:t>
            </a:r>
          </a:p>
          <a:p>
            <a:pPr lvl="2"/>
            <a:r>
              <a:rPr lang="pt-PT" altLang="pt-PT" smtClean="0"/>
              <a:t>Terceiro nível</a:t>
            </a:r>
          </a:p>
          <a:p>
            <a:pPr lvl="3"/>
            <a:r>
              <a:rPr lang="pt-PT" altLang="pt-PT" smtClean="0"/>
              <a:t>Quarto nível</a:t>
            </a:r>
          </a:p>
          <a:p>
            <a:pPr lvl="4"/>
            <a:r>
              <a:rPr lang="pt-PT" alt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272DBCE-5D42-419F-8D0C-C989C58FDA61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0789-Fundamentos%20de%20linguagem%20JAVA%20(UFCD%200789)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notepad-plus-plus.org/" TargetMode="External"/><Relationship Id="rId7" Type="http://schemas.openxmlformats.org/officeDocument/2006/relationships/hyperlink" Target="https://www.jetbrains.com/idea/download/#section=windo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en/java/javase/12/docs/api/index.html" TargetMode="External"/><Relationship Id="rId5" Type="http://schemas.openxmlformats.org/officeDocument/2006/relationships/hyperlink" Target="https://docs.oracle.com/en/java/javase/12/" TargetMode="External"/><Relationship Id="rId4" Type="http://schemas.openxmlformats.org/officeDocument/2006/relationships/hyperlink" Target="https://www.oracle.com/java/technologies/javase-downloads.html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desktop.github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1313"/>
            <a:ext cx="91440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ítulo 1"/>
          <p:cNvSpPr>
            <a:spLocks noGrp="1"/>
          </p:cNvSpPr>
          <p:nvPr>
            <p:ph type="ctrTitle"/>
          </p:nvPr>
        </p:nvSpPr>
        <p:spPr>
          <a:xfrm>
            <a:off x="252413" y="5373216"/>
            <a:ext cx="8470900" cy="648072"/>
          </a:xfrm>
        </p:spPr>
        <p:txBody>
          <a:bodyPr>
            <a:normAutofit/>
          </a:bodyPr>
          <a:lstStyle/>
          <a:p>
            <a: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Fundamentos Linguagem JAVA</a:t>
            </a:r>
            <a:b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Sessão #01</a:t>
            </a:r>
            <a:endParaRPr lang="pt-PT" altLang="pt-PT" sz="16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49" name="Subtítulo 3"/>
          <p:cNvSpPr>
            <a:spLocks noGrp="1"/>
          </p:cNvSpPr>
          <p:nvPr>
            <p:ph type="subTitle" idx="1"/>
          </p:nvPr>
        </p:nvSpPr>
        <p:spPr>
          <a:xfrm>
            <a:off x="252412" y="5940425"/>
            <a:ext cx="8784084" cy="863600"/>
          </a:xfrm>
        </p:spPr>
        <p:txBody>
          <a:bodyPr/>
          <a:lstStyle/>
          <a:p>
            <a:endParaRPr altLang="pt-PT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altLang="pt-PT" dirty="0" smtClean="0">
                <a:solidFill>
                  <a:schemeClr val="bg1"/>
                </a:solidFill>
                <a:cs typeface="Arial" panose="020B0604020202020204" pitchFamily="34" charset="0"/>
              </a:rPr>
              <a:t>1SAR ETA  LEAL RIBEIRO			tiago.leal.ribeiro@marinha.pt  </a:t>
            </a:r>
          </a:p>
          <a:p>
            <a:r>
              <a:rPr lang="pt-PT" altLang="pt-PT" dirty="0" smtClean="0">
                <a:solidFill>
                  <a:schemeClr val="bg1"/>
                </a:solidFill>
                <a:cs typeface="Arial" panose="020B0604020202020204" pitchFamily="34" charset="0"/>
              </a:rPr>
              <a:t>DAE- Gabinete sistemas de informação</a:t>
            </a:r>
            <a:endParaRPr lang="pt-PT" altLang="pt-PT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6150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4868863"/>
            <a:ext cx="13176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4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Plataforma JAVA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10" name="Retângulo arredondado 9"/>
          <p:cNvSpPr/>
          <p:nvPr/>
        </p:nvSpPr>
        <p:spPr>
          <a:xfrm>
            <a:off x="4477907" y="1610194"/>
            <a:ext cx="2488204" cy="4339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Retângulo 21"/>
          <p:cNvSpPr/>
          <p:nvPr/>
        </p:nvSpPr>
        <p:spPr>
          <a:xfrm>
            <a:off x="7753062" y="2314262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RAM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753062" y="3079045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ROM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753062" y="3855924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Memória Externa (HDD)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7753062" y="4632803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I/O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32" name="Seta para a esquerda e para a direita 31"/>
          <p:cNvSpPr/>
          <p:nvPr/>
        </p:nvSpPr>
        <p:spPr>
          <a:xfrm>
            <a:off x="6999744" y="2441614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Seta para a esquerda e para a direita 33"/>
          <p:cNvSpPr/>
          <p:nvPr/>
        </p:nvSpPr>
        <p:spPr>
          <a:xfrm>
            <a:off x="6999744" y="3223611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Seta para a esquerda e para a direita 34"/>
          <p:cNvSpPr/>
          <p:nvPr/>
        </p:nvSpPr>
        <p:spPr>
          <a:xfrm>
            <a:off x="6998187" y="3964962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Seta para a esquerda e para a direita 35"/>
          <p:cNvSpPr/>
          <p:nvPr/>
        </p:nvSpPr>
        <p:spPr>
          <a:xfrm>
            <a:off x="6998187" y="4706313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CaixaDeTexto 30"/>
          <p:cNvSpPr txBox="1"/>
          <p:nvPr/>
        </p:nvSpPr>
        <p:spPr>
          <a:xfrm>
            <a:off x="5381997" y="3564141"/>
            <a:ext cx="68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CPU</a:t>
            </a:r>
            <a:endParaRPr lang="pt-PT" dirty="0"/>
          </a:p>
        </p:txBody>
      </p:sp>
      <p:sp>
        <p:nvSpPr>
          <p:cNvPr id="39" name="Seta para baixo 38"/>
          <p:cNvSpPr/>
          <p:nvPr/>
        </p:nvSpPr>
        <p:spPr>
          <a:xfrm rot="16200000">
            <a:off x="4093884" y="4988347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CaixaDeTexto 40"/>
          <p:cNvSpPr txBox="1"/>
          <p:nvPr/>
        </p:nvSpPr>
        <p:spPr>
          <a:xfrm>
            <a:off x="2303455" y="4908097"/>
            <a:ext cx="181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Linguagem Nativa</a:t>
            </a:r>
          </a:p>
          <a:p>
            <a:pPr algn="ctr"/>
            <a:r>
              <a:rPr lang="pt-PT" sz="1400" dirty="0" smtClean="0"/>
              <a:t>(Código binário- 0/1)</a:t>
            </a:r>
            <a:endParaRPr lang="pt-PT" sz="1400" dirty="0"/>
          </a:p>
        </p:txBody>
      </p:sp>
      <p:sp>
        <p:nvSpPr>
          <p:cNvPr id="42" name="Seta para baixo 41"/>
          <p:cNvSpPr/>
          <p:nvPr/>
        </p:nvSpPr>
        <p:spPr>
          <a:xfrm rot="16200000">
            <a:off x="1988485" y="4988347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CaixaDeTexto 42"/>
          <p:cNvSpPr txBox="1"/>
          <p:nvPr/>
        </p:nvSpPr>
        <p:spPr>
          <a:xfrm>
            <a:off x="133868" y="4960941"/>
            <a:ext cx="181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Linguagem máquina</a:t>
            </a:r>
          </a:p>
          <a:p>
            <a:pPr algn="ctr"/>
            <a:r>
              <a:rPr lang="pt-PT" sz="1400" dirty="0" smtClean="0"/>
              <a:t>(</a:t>
            </a:r>
            <a:r>
              <a:rPr lang="pt-PT" sz="1400" i="1" dirty="0" err="1" smtClean="0"/>
              <a:t>Assembly</a:t>
            </a:r>
            <a:r>
              <a:rPr lang="pt-PT" sz="1400" dirty="0" smtClean="0"/>
              <a:t>)</a:t>
            </a:r>
            <a:endParaRPr lang="pt-PT" sz="1400" dirty="0"/>
          </a:p>
        </p:txBody>
      </p:sp>
      <p:sp>
        <p:nvSpPr>
          <p:cNvPr id="44" name="Seta para baixo 43"/>
          <p:cNvSpPr/>
          <p:nvPr/>
        </p:nvSpPr>
        <p:spPr>
          <a:xfrm>
            <a:off x="994520" y="2034067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28191" y="1465730"/>
            <a:ext cx="216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Código fonte</a:t>
            </a:r>
            <a:endParaRPr lang="pt-PT" sz="1400" dirty="0" smtClean="0"/>
          </a:p>
          <a:p>
            <a:pPr algn="ctr"/>
            <a:r>
              <a:rPr lang="pt-PT" sz="1400" dirty="0" smtClean="0"/>
              <a:t>(</a:t>
            </a:r>
            <a:r>
              <a:rPr lang="pt-PT" sz="1400" i="1" dirty="0" smtClean="0"/>
              <a:t>Java, C#, C++, </a:t>
            </a:r>
            <a:r>
              <a:rPr lang="pt-PT" sz="1400" i="1" dirty="0" err="1" smtClean="0"/>
              <a:t>Python</a:t>
            </a:r>
            <a:r>
              <a:rPr lang="pt-PT" sz="1400" i="1" dirty="0" smtClean="0"/>
              <a:t> </a:t>
            </a:r>
            <a:r>
              <a:rPr lang="pt-PT" sz="1400" i="1" dirty="0" err="1" smtClean="0"/>
              <a:t>etc</a:t>
            </a:r>
            <a:r>
              <a:rPr lang="pt-PT" sz="1400" dirty="0" smtClean="0"/>
              <a:t>)</a:t>
            </a:r>
            <a:endParaRPr lang="pt-PT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8019" y="2422873"/>
            <a:ext cx="216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Compilador</a:t>
            </a:r>
          </a:p>
        </p:txBody>
      </p:sp>
      <p:sp>
        <p:nvSpPr>
          <p:cNvPr id="47" name="Seta para baixo 46"/>
          <p:cNvSpPr/>
          <p:nvPr/>
        </p:nvSpPr>
        <p:spPr>
          <a:xfrm>
            <a:off x="994520" y="2795982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44596" y="3225587"/>
            <a:ext cx="216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Linguagem intermédia</a:t>
            </a:r>
          </a:p>
          <a:p>
            <a:pPr algn="ctr"/>
            <a:r>
              <a:rPr lang="pt-PT" sz="1400" dirty="0" smtClean="0"/>
              <a:t>(</a:t>
            </a:r>
            <a:r>
              <a:rPr lang="pt-PT" sz="1400" i="1" dirty="0" err="1"/>
              <a:t>b</a:t>
            </a:r>
            <a:r>
              <a:rPr lang="pt-PT" sz="1400" i="1" dirty="0" err="1" smtClean="0"/>
              <a:t>ytecode</a:t>
            </a:r>
            <a:r>
              <a:rPr lang="pt-PT" sz="1400" i="1" dirty="0" smtClean="0"/>
              <a:t>, IL </a:t>
            </a:r>
            <a:r>
              <a:rPr lang="pt-PT" sz="1400" dirty="0" err="1" smtClean="0"/>
              <a:t>etc</a:t>
            </a:r>
            <a:r>
              <a:rPr lang="pt-PT" sz="1400" dirty="0" smtClean="0"/>
              <a:t>)</a:t>
            </a:r>
          </a:p>
        </p:txBody>
      </p:sp>
      <p:sp>
        <p:nvSpPr>
          <p:cNvPr id="52" name="Seta para baixo 51"/>
          <p:cNvSpPr/>
          <p:nvPr/>
        </p:nvSpPr>
        <p:spPr>
          <a:xfrm>
            <a:off x="994519" y="3805482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86718" y="4216240"/>
            <a:ext cx="216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Interpretador (</a:t>
            </a:r>
            <a:r>
              <a:rPr lang="pt-PT" sz="1400" i="1" dirty="0" smtClean="0"/>
              <a:t>JVM</a:t>
            </a:r>
            <a:r>
              <a:rPr lang="pt-PT" sz="1400" dirty="0" smtClean="0"/>
              <a:t>)</a:t>
            </a:r>
          </a:p>
        </p:txBody>
      </p:sp>
      <p:sp>
        <p:nvSpPr>
          <p:cNvPr id="54" name="Seta para baixo 53"/>
          <p:cNvSpPr/>
          <p:nvPr/>
        </p:nvSpPr>
        <p:spPr>
          <a:xfrm>
            <a:off x="994519" y="4567589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8191" y="2730650"/>
            <a:ext cx="2085992" cy="1793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58019" y="2665337"/>
            <a:ext cx="2239759" cy="2923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Conexão reta unidirecional 10"/>
          <p:cNvCxnSpPr>
            <a:stCxn id="6" idx="2"/>
          </p:cNvCxnSpPr>
          <p:nvPr/>
        </p:nvCxnSpPr>
        <p:spPr>
          <a:xfrm>
            <a:off x="1177899" y="5589240"/>
            <a:ext cx="941963" cy="5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1257274" y="6122454"/>
            <a:ext cx="666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Interpretador (</a:t>
            </a:r>
            <a:r>
              <a:rPr lang="pt-PT" sz="1400" i="1" dirty="0" smtClean="0"/>
              <a:t>JVM</a:t>
            </a:r>
            <a:r>
              <a:rPr lang="pt-PT" sz="1400" dirty="0" smtClean="0"/>
              <a:t>) transforma o </a:t>
            </a:r>
            <a:r>
              <a:rPr lang="pt-PT" sz="1400" i="1" dirty="0" err="1" smtClean="0"/>
              <a:t>bytecode</a:t>
            </a:r>
            <a:r>
              <a:rPr lang="pt-PT" sz="1400" dirty="0" smtClean="0"/>
              <a:t> em instruções executáveis- </a:t>
            </a:r>
            <a:r>
              <a:rPr lang="pt-PT" sz="1400" i="1" dirty="0" err="1" smtClean="0"/>
              <a:t>Assembly</a:t>
            </a:r>
            <a:r>
              <a:rPr lang="pt-PT" sz="1400" i="1" dirty="0" smtClean="0"/>
              <a:t>-</a:t>
            </a:r>
            <a:r>
              <a:rPr lang="pt-PT" sz="1400" dirty="0" smtClean="0"/>
              <a:t> na máquina particular onde o ambiente JAVA é instalado 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94530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  <p:bldP spid="42" grpId="0" animBg="1"/>
      <p:bldP spid="43" grpId="0"/>
      <p:bldP spid="44" grpId="0" animBg="1"/>
      <p:bldP spid="45" grpId="0"/>
      <p:bldP spid="46" grpId="0"/>
      <p:bldP spid="47" grpId="0" animBg="1"/>
      <p:bldP spid="51" grpId="0"/>
      <p:bldP spid="52" grpId="0" animBg="1"/>
      <p:bldP spid="53" grpId="0"/>
      <p:bldP spid="54" grpId="0" animBg="1"/>
      <p:bldP spid="2" grpId="0" animBg="1"/>
      <p:bldP spid="6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Ambiente Virtual JAVA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34" y="908720"/>
            <a:ext cx="5766134" cy="4152870"/>
          </a:xfrm>
          <a:prstGeom prst="rect">
            <a:avLst/>
          </a:prstGeom>
        </p:spPr>
      </p:pic>
      <p:sp>
        <p:nvSpPr>
          <p:cNvPr id="38" name="Seta para baixo 37"/>
          <p:cNvSpPr/>
          <p:nvPr/>
        </p:nvSpPr>
        <p:spPr>
          <a:xfrm>
            <a:off x="4427984" y="5054893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652964" y="5404230"/>
            <a:ext cx="181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Linguagem máquina</a:t>
            </a:r>
          </a:p>
          <a:p>
            <a:pPr algn="ctr"/>
            <a:r>
              <a:rPr lang="pt-PT" sz="1400" dirty="0" smtClean="0"/>
              <a:t>(</a:t>
            </a:r>
            <a:r>
              <a:rPr lang="pt-PT" sz="1400" i="1" dirty="0" err="1" smtClean="0"/>
              <a:t>Assembly</a:t>
            </a:r>
            <a:r>
              <a:rPr lang="pt-PT" sz="1400" dirty="0" smtClean="0"/>
              <a:t>)</a:t>
            </a:r>
            <a:endParaRPr lang="pt-PT" sz="1400" dirty="0"/>
          </a:p>
        </p:txBody>
      </p:sp>
      <p:sp>
        <p:nvSpPr>
          <p:cNvPr id="48" name="Seta para baixo 47"/>
          <p:cNvSpPr/>
          <p:nvPr/>
        </p:nvSpPr>
        <p:spPr>
          <a:xfrm rot="16200000">
            <a:off x="7546884" y="5451687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CaixaDeTexto 48"/>
          <p:cNvSpPr txBox="1"/>
          <p:nvPr/>
        </p:nvSpPr>
        <p:spPr>
          <a:xfrm>
            <a:off x="5681874" y="5373671"/>
            <a:ext cx="181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Linguagem Nativa</a:t>
            </a:r>
          </a:p>
          <a:p>
            <a:pPr algn="ctr"/>
            <a:r>
              <a:rPr lang="pt-PT" sz="1400" dirty="0" smtClean="0"/>
              <a:t>(Código binário- 0/1)</a:t>
            </a:r>
            <a:endParaRPr lang="pt-PT" sz="1400" dirty="0"/>
          </a:p>
        </p:txBody>
      </p:sp>
      <p:sp>
        <p:nvSpPr>
          <p:cNvPr id="50" name="Seta para baixo 49"/>
          <p:cNvSpPr/>
          <p:nvPr/>
        </p:nvSpPr>
        <p:spPr>
          <a:xfrm rot="16200000">
            <a:off x="5438017" y="5482246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CaixaDeTexto 54"/>
          <p:cNvSpPr txBox="1"/>
          <p:nvPr/>
        </p:nvSpPr>
        <p:spPr>
          <a:xfrm>
            <a:off x="7331206" y="5494010"/>
            <a:ext cx="1812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CPU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385801" y="975954"/>
            <a:ext cx="1812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 smtClean="0"/>
              <a:t>javac</a:t>
            </a:r>
            <a:endParaRPr lang="pt-PT" sz="14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363895" y="2918729"/>
            <a:ext cx="1812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smtClean="0"/>
              <a:t>java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90732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8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Ambiente Virtual JAVA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431131" y="1219404"/>
            <a:ext cx="853189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Máquina Virtual JAVA (</a:t>
            </a:r>
            <a:r>
              <a:rPr lang="pt-PT" sz="1600" i="1" dirty="0" smtClean="0"/>
              <a:t>JVM</a:t>
            </a:r>
            <a:r>
              <a:rPr lang="pt-PT" sz="1600" dirty="0" smtClean="0"/>
              <a:t>)- </a:t>
            </a:r>
            <a:r>
              <a:rPr lang="pt-PT" sz="1400" dirty="0" smtClean="0"/>
              <a:t>Software que executa isoladamente do SO e hardware da máquina. É o interpretador do código fonte.</a:t>
            </a:r>
          </a:p>
          <a:p>
            <a:endParaRPr lang="pt-PT" sz="1400" dirty="0"/>
          </a:p>
          <a:p>
            <a:r>
              <a:rPr lang="pt-PT" sz="1600" dirty="0" smtClean="0"/>
              <a:t>Serviços:</a:t>
            </a:r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Gestão automática de memória (</a:t>
            </a:r>
            <a:r>
              <a:rPr lang="pt-PT" sz="1400" i="1" dirty="0" err="1" smtClean="0"/>
              <a:t>Garbage</a:t>
            </a:r>
            <a:r>
              <a:rPr lang="pt-PT" sz="1400" i="1" dirty="0" smtClean="0"/>
              <a:t> </a:t>
            </a:r>
            <a:r>
              <a:rPr lang="pt-PT" sz="1400" i="1" dirty="0" err="1" smtClean="0"/>
              <a:t>Collector</a:t>
            </a:r>
            <a:r>
              <a:rPr lang="pt-PT" sz="1400" dirty="0" smtClean="0"/>
              <a:t>)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Tratamento de exceções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 smtClean="0"/>
              <a:t>Type</a:t>
            </a:r>
            <a:r>
              <a:rPr lang="pt-PT" sz="1400" i="1" dirty="0" smtClean="0"/>
              <a:t> </a:t>
            </a:r>
            <a:r>
              <a:rPr lang="pt-PT" sz="1400" i="1" dirty="0" err="1" smtClean="0"/>
              <a:t>Safety</a:t>
            </a:r>
            <a:endParaRPr lang="pt-PT" sz="1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Ligação dinâmica- </a:t>
            </a:r>
            <a:r>
              <a:rPr lang="pt-PT" sz="1400" smtClean="0"/>
              <a:t>Linker</a:t>
            </a:r>
            <a:endParaRPr lang="pt-PT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Etc…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400" dirty="0"/>
          </a:p>
          <a:p>
            <a:r>
              <a:rPr lang="pt-PT" sz="1600" dirty="0" smtClean="0"/>
              <a:t>Linguagens suportadas: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 smtClean="0"/>
              <a:t>Kotlin</a:t>
            </a:r>
            <a:endParaRPr lang="pt-PT" sz="1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 smtClean="0"/>
              <a:t>Clojure</a:t>
            </a:r>
            <a:endParaRPr lang="pt-PT" sz="1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 smtClean="0"/>
              <a:t>Scala</a:t>
            </a:r>
            <a:endParaRPr lang="pt-PT" sz="1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Etc…</a:t>
            </a:r>
          </a:p>
          <a:p>
            <a:endParaRPr lang="pt-PT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448" y="5345143"/>
            <a:ext cx="852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JDK- Java </a:t>
            </a:r>
            <a:r>
              <a:rPr lang="pt-PT" sz="1400" i="1" dirty="0" err="1" smtClean="0"/>
              <a:t>Development</a:t>
            </a:r>
            <a:r>
              <a:rPr lang="pt-PT" sz="1400" i="1" dirty="0" smtClean="0"/>
              <a:t> Kit-</a:t>
            </a:r>
            <a:r>
              <a:rPr lang="pt-PT" sz="1400" dirty="0" smtClean="0"/>
              <a:t> inclui todas as ferramentas incluindo compilador,</a:t>
            </a:r>
            <a:r>
              <a:rPr lang="pt-PT" sz="1400" i="1" dirty="0" smtClean="0"/>
              <a:t> JVM </a:t>
            </a:r>
            <a:r>
              <a:rPr lang="pt-PT" sz="1400" dirty="0" smtClean="0"/>
              <a:t>e bibliotecas (</a:t>
            </a:r>
            <a:r>
              <a:rPr lang="pt-PT" sz="1400" i="1" dirty="0" err="1" smtClean="0"/>
              <a:t>API’s</a:t>
            </a:r>
            <a:r>
              <a:rPr lang="pt-PT" sz="1400" dirty="0" smtClean="0"/>
              <a:t>).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01020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44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61"/>
            <a:ext cx="91440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4868863"/>
            <a:ext cx="13176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 bwMode="auto">
          <a:xfrm>
            <a:off x="285536" y="5373216"/>
            <a:ext cx="84709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pt-PT" sz="2000" b="1" i="0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altLang="pt-PT" sz="16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Conceitos </a:t>
            </a:r>
            <a: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 Cibersegurança</a:t>
            </a:r>
          </a:p>
          <a:p>
            <a: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Sessão #01</a:t>
            </a:r>
            <a:endParaRPr lang="pt-PT" altLang="pt-PT" sz="16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ubtítulo 3"/>
          <p:cNvSpPr>
            <a:spLocks noGrp="1"/>
          </p:cNvSpPr>
          <p:nvPr>
            <p:ph type="subTitle" idx="1"/>
          </p:nvPr>
        </p:nvSpPr>
        <p:spPr>
          <a:xfrm>
            <a:off x="252412" y="5940425"/>
            <a:ext cx="8784084" cy="863600"/>
          </a:xfrm>
        </p:spPr>
        <p:txBody>
          <a:bodyPr/>
          <a:lstStyle/>
          <a:p>
            <a:endParaRPr altLang="pt-PT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altLang="pt-PT" dirty="0" smtClean="0">
                <a:solidFill>
                  <a:schemeClr val="bg1"/>
                </a:solidFill>
                <a:cs typeface="Arial" panose="020B0604020202020204" pitchFamily="34" charset="0"/>
              </a:rPr>
              <a:t>1SAR ETA  LEAL RIBEIRO			tiago.leal.ribeiro@marinha.pt  </a:t>
            </a:r>
          </a:p>
          <a:p>
            <a:r>
              <a:rPr lang="pt-PT" altLang="pt-PT" dirty="0" smtClean="0">
                <a:solidFill>
                  <a:schemeClr val="bg1"/>
                </a:solidFill>
                <a:cs typeface="Arial" panose="020B0604020202020204" pitchFamily="34" charset="0"/>
              </a:rPr>
              <a:t>DAE- Gabinete sistemas de informação</a:t>
            </a:r>
            <a:endParaRPr lang="pt-PT" altLang="pt-PT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Apresentação do módulo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91580" y="1236474"/>
            <a:ext cx="741682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/>
              <a:t>Módulo: </a:t>
            </a:r>
            <a:r>
              <a:rPr lang="pt-PT" sz="2000" dirty="0" smtClean="0"/>
              <a:t>Fundamentos Linguagem Java</a:t>
            </a:r>
          </a:p>
          <a:p>
            <a:endParaRPr lang="pt-PT" sz="2000" dirty="0"/>
          </a:p>
          <a:p>
            <a:endParaRPr lang="pt-PT" sz="2000" dirty="0" smtClean="0"/>
          </a:p>
          <a:p>
            <a:r>
              <a:rPr lang="pt-PT" sz="2000" dirty="0" smtClean="0">
                <a:hlinkClick r:id="rId3" action="ppaction://hlinkfile"/>
              </a:rPr>
              <a:t>Plano curricular</a:t>
            </a:r>
            <a:endParaRPr lang="pt-PT" sz="2000" dirty="0" smtClean="0"/>
          </a:p>
          <a:p>
            <a:endParaRPr lang="pt-PT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96952"/>
            <a:ext cx="3744416" cy="209621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Apresentação do módulo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27584" y="1128286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/>
              <a:t>Ferramentas </a:t>
            </a:r>
            <a:r>
              <a:rPr lang="pt-PT" sz="2400" dirty="0"/>
              <a:t>&amp;</a:t>
            </a:r>
            <a:r>
              <a:rPr lang="pt-PT" sz="2400" dirty="0" smtClean="0"/>
              <a:t> Downloads: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Programa para editar código fonte Java:  </a:t>
            </a:r>
            <a:r>
              <a:rPr lang="pt-PT" sz="2000" b="1" dirty="0" smtClean="0">
                <a:hlinkClick r:id="rId3"/>
              </a:rPr>
              <a:t>Notepad ++</a:t>
            </a:r>
            <a:endParaRPr lang="pt-PT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Compilador e máquina virtual Java : </a:t>
            </a:r>
            <a:r>
              <a:rPr lang="pt-PT" sz="2000" b="1" dirty="0" smtClean="0">
                <a:hlinkClick r:id="rId4"/>
              </a:rPr>
              <a:t>JDK (Java </a:t>
            </a:r>
            <a:r>
              <a:rPr lang="pt-PT" sz="2000" b="1" dirty="0" err="1" smtClean="0">
                <a:hlinkClick r:id="rId4"/>
              </a:rPr>
              <a:t>Development</a:t>
            </a:r>
            <a:r>
              <a:rPr lang="pt-PT" sz="2000" b="1" dirty="0" smtClean="0">
                <a:hlinkClick r:id="rId4"/>
              </a:rPr>
              <a:t> Kit)</a:t>
            </a:r>
            <a:endParaRPr lang="pt-PT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Documentação : </a:t>
            </a:r>
            <a:r>
              <a:rPr lang="pt-PT" sz="2000" b="1" dirty="0" smtClean="0">
                <a:hlinkClick r:id="rId5"/>
              </a:rPr>
              <a:t>Java </a:t>
            </a:r>
            <a:r>
              <a:rPr lang="pt-PT" sz="2000" b="1" dirty="0" err="1">
                <a:hlinkClick r:id="rId5"/>
              </a:rPr>
              <a:t>d</a:t>
            </a:r>
            <a:r>
              <a:rPr lang="pt-PT" sz="2000" b="1" dirty="0" err="1" smtClean="0">
                <a:hlinkClick r:id="rId5"/>
              </a:rPr>
              <a:t>ocs</a:t>
            </a:r>
            <a:endParaRPr lang="pt-PT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Especificação da API: </a:t>
            </a:r>
            <a:r>
              <a:rPr lang="pt-PT" sz="2000" b="1" dirty="0" smtClean="0">
                <a:hlinkClick r:id="rId6"/>
              </a:rPr>
              <a:t>Java API</a:t>
            </a:r>
            <a:endParaRPr lang="pt-PT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Ambiente de desenvolvimento integrado (IDE) </a:t>
            </a:r>
            <a:r>
              <a:rPr lang="pt-PT" sz="2000" b="1" dirty="0" smtClean="0">
                <a:hlinkClick r:id="rId7"/>
              </a:rPr>
              <a:t>: </a:t>
            </a:r>
            <a:r>
              <a:rPr lang="pt-PT" sz="2000" b="1" dirty="0" err="1" smtClean="0">
                <a:hlinkClick r:id="rId7"/>
              </a:rPr>
              <a:t>IntelliJ</a:t>
            </a:r>
            <a:r>
              <a:rPr lang="pt-PT" sz="2000" b="1" dirty="0" smtClean="0">
                <a:hlinkClick r:id="rId7"/>
              </a:rPr>
              <a:t> IDEA versão </a:t>
            </a:r>
            <a:r>
              <a:rPr lang="pt-PT" sz="2000" b="1" dirty="0" err="1" smtClean="0">
                <a:hlinkClick r:id="rId7"/>
              </a:rPr>
              <a:t>Community</a:t>
            </a:r>
            <a:endParaRPr lang="pt-PT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501008"/>
            <a:ext cx="3744416" cy="20962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Apresentação do módulo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27583" y="1128286"/>
            <a:ext cx="813544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/>
              <a:t>Ferramentas </a:t>
            </a:r>
            <a:r>
              <a:rPr lang="pt-PT" sz="2400" dirty="0"/>
              <a:t>&amp;</a:t>
            </a:r>
            <a:r>
              <a:rPr lang="pt-PT" sz="2400" dirty="0" smtClean="0"/>
              <a:t> Downloads: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b="1" u="sng" dirty="0" smtClean="0">
                <a:hlinkClick r:id="rId3"/>
              </a:rPr>
              <a:t>GitBash</a:t>
            </a:r>
            <a:endParaRPr lang="pt-PT" sz="2000" b="1" u="sng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b="1" u="sng" dirty="0" smtClean="0">
                <a:hlinkClick r:id="rId4"/>
              </a:rPr>
              <a:t>GitHub Desktop</a:t>
            </a:r>
            <a:endParaRPr lang="pt-PT" sz="2000" b="1" u="sng" dirty="0"/>
          </a:p>
          <a:p>
            <a:endParaRPr lang="pt-PT" sz="2000" dirty="0" smtClean="0"/>
          </a:p>
          <a:p>
            <a:r>
              <a:rPr lang="pt-PT" sz="2000" b="1" dirty="0" smtClean="0"/>
              <a:t>Repositório GitHub</a:t>
            </a:r>
            <a:r>
              <a:rPr lang="pt-PT" sz="2000" dirty="0" smtClean="0"/>
              <a:t>- https</a:t>
            </a:r>
            <a:r>
              <a:rPr lang="pt-PT" sz="2000" dirty="0"/>
              <a:t>://github.com/RibeiroETA08/EKP01_21_22.git</a:t>
            </a:r>
            <a:endParaRPr lang="pt-PT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501008"/>
            <a:ext cx="3744416" cy="20962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Arquitetura de computadores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556427" y="969897"/>
            <a:ext cx="770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Um programa é um conjunto de instruções que são executadas sequencialmente por um computador.</a:t>
            </a:r>
          </a:p>
        </p:txBody>
      </p:sp>
      <p:sp>
        <p:nvSpPr>
          <p:cNvPr id="37" name="Retângulo arredondado 36"/>
          <p:cNvSpPr/>
          <p:nvPr/>
        </p:nvSpPr>
        <p:spPr>
          <a:xfrm>
            <a:off x="4477907" y="1610194"/>
            <a:ext cx="2488204" cy="4339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8" name="Retângulo 37"/>
          <p:cNvSpPr/>
          <p:nvPr/>
        </p:nvSpPr>
        <p:spPr>
          <a:xfrm>
            <a:off x="4821909" y="1934849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Banco de Registos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821909" y="3260487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Unidade Lógica e Aritmética</a:t>
            </a:r>
          </a:p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(ALU)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47" name="Seta para baixo 46"/>
          <p:cNvSpPr/>
          <p:nvPr/>
        </p:nvSpPr>
        <p:spPr>
          <a:xfrm>
            <a:off x="5094176" y="2927328"/>
            <a:ext cx="216024" cy="33315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Seta para baixo 47"/>
          <p:cNvSpPr/>
          <p:nvPr/>
        </p:nvSpPr>
        <p:spPr>
          <a:xfrm rot="10800000">
            <a:off x="6128439" y="2927327"/>
            <a:ext cx="216024" cy="3331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Seta para baixo 48"/>
          <p:cNvSpPr/>
          <p:nvPr/>
        </p:nvSpPr>
        <p:spPr>
          <a:xfrm>
            <a:off x="5094176" y="4247969"/>
            <a:ext cx="216024" cy="33315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Seta para baixo 49"/>
          <p:cNvSpPr/>
          <p:nvPr/>
        </p:nvSpPr>
        <p:spPr>
          <a:xfrm rot="10800000">
            <a:off x="6128439" y="4244336"/>
            <a:ext cx="216024" cy="3331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tângulo 50"/>
          <p:cNvSpPr/>
          <p:nvPr/>
        </p:nvSpPr>
        <p:spPr>
          <a:xfrm>
            <a:off x="4862001" y="4618935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Unidade de Controlo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7753062" y="2314262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RAM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7753062" y="3079045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ROM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7753062" y="3855924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Memória Externa (HDD)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753062" y="4632803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I/O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57" name="Seta para a esquerda e para a direita 56"/>
          <p:cNvSpPr/>
          <p:nvPr/>
        </p:nvSpPr>
        <p:spPr>
          <a:xfrm>
            <a:off x="6999744" y="2441614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Seta para a esquerda e para a direita 57"/>
          <p:cNvSpPr/>
          <p:nvPr/>
        </p:nvSpPr>
        <p:spPr>
          <a:xfrm>
            <a:off x="6999744" y="3223611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Seta para a esquerda e para a direita 58"/>
          <p:cNvSpPr/>
          <p:nvPr/>
        </p:nvSpPr>
        <p:spPr>
          <a:xfrm>
            <a:off x="6998187" y="3964962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Seta para a esquerda e para a direita 59"/>
          <p:cNvSpPr/>
          <p:nvPr/>
        </p:nvSpPr>
        <p:spPr>
          <a:xfrm>
            <a:off x="6998187" y="4706313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CaixaDeTexto 60"/>
          <p:cNvSpPr txBox="1"/>
          <p:nvPr/>
        </p:nvSpPr>
        <p:spPr>
          <a:xfrm>
            <a:off x="5381997" y="1214277"/>
            <a:ext cx="68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CPU</a:t>
            </a:r>
            <a:endParaRPr lang="pt-PT" dirty="0"/>
          </a:p>
        </p:txBody>
      </p:sp>
      <p:sp>
        <p:nvSpPr>
          <p:cNvPr id="29" name="Retângulo 28"/>
          <p:cNvSpPr/>
          <p:nvPr/>
        </p:nvSpPr>
        <p:spPr>
          <a:xfrm>
            <a:off x="371631" y="2951709"/>
            <a:ext cx="3024336" cy="18084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264879" y="2412254"/>
            <a:ext cx="127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Programa</a:t>
            </a:r>
          </a:p>
          <a:p>
            <a:pPr algn="ctr"/>
            <a:r>
              <a:rPr lang="pt-PT" sz="1400" b="1" dirty="0" smtClean="0"/>
              <a:t>Código Nativo</a:t>
            </a:r>
            <a:endParaRPr lang="pt-PT" sz="14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13502" y="3012844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10010010110011010100011110011101</a:t>
            </a:r>
            <a:endParaRPr lang="pt-PT" sz="1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895" y="2943359"/>
            <a:ext cx="302948" cy="175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</a:t>
            </a:r>
          </a:p>
          <a:p>
            <a:r>
              <a:rPr lang="pt-PT" dirty="0" smtClean="0"/>
              <a:t>2</a:t>
            </a:r>
          </a:p>
          <a:p>
            <a:r>
              <a:rPr lang="pt-PT" dirty="0" smtClean="0"/>
              <a:t>3</a:t>
            </a:r>
          </a:p>
          <a:p>
            <a:r>
              <a:rPr lang="pt-PT" dirty="0" smtClean="0"/>
              <a:t>4</a:t>
            </a:r>
          </a:p>
          <a:p>
            <a:r>
              <a:rPr lang="pt-PT" dirty="0" smtClean="0"/>
              <a:t>5</a:t>
            </a:r>
          </a:p>
          <a:p>
            <a:r>
              <a:rPr lang="pt-PT" dirty="0" smtClean="0"/>
              <a:t>6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22040" y="4114564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11111110001100000000111011000101</a:t>
            </a:r>
            <a:endParaRPr lang="pt-PT" sz="1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30578" y="4387555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11001000001111101010101011100110</a:t>
            </a:r>
            <a:endParaRPr lang="pt-PT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13502" y="3285835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10100110100101111111000011111101</a:t>
            </a:r>
            <a:endParaRPr lang="pt-PT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313502" y="3571104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10010010110011010100000000000111</a:t>
            </a:r>
            <a:endParaRPr lang="pt-PT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313502" y="3821027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00011101110101001000000000111111</a:t>
            </a:r>
            <a:endParaRPr lang="pt-PT" sz="1400" dirty="0"/>
          </a:p>
        </p:txBody>
      </p:sp>
      <p:cxnSp>
        <p:nvCxnSpPr>
          <p:cNvPr id="77" name="Conexão reta unidirecional 76"/>
          <p:cNvCxnSpPr>
            <a:stCxn id="31" idx="3"/>
            <a:endCxn id="37" idx="1"/>
          </p:cNvCxnSpPr>
          <p:nvPr/>
        </p:nvCxnSpPr>
        <p:spPr>
          <a:xfrm>
            <a:off x="3475297" y="3166733"/>
            <a:ext cx="1002610" cy="61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xão reta unidirecional 78"/>
          <p:cNvCxnSpPr>
            <a:stCxn id="44" idx="3"/>
            <a:endCxn id="37" idx="1"/>
          </p:cNvCxnSpPr>
          <p:nvPr/>
        </p:nvCxnSpPr>
        <p:spPr>
          <a:xfrm>
            <a:off x="3475297" y="3439724"/>
            <a:ext cx="1002610" cy="34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xão reta unidirecional 80"/>
          <p:cNvCxnSpPr>
            <a:stCxn id="45" idx="3"/>
            <a:endCxn id="37" idx="1"/>
          </p:cNvCxnSpPr>
          <p:nvPr/>
        </p:nvCxnSpPr>
        <p:spPr>
          <a:xfrm>
            <a:off x="3475297" y="3724993"/>
            <a:ext cx="1002610" cy="5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xão reta unidirecional 82"/>
          <p:cNvCxnSpPr>
            <a:stCxn id="46" idx="3"/>
            <a:endCxn id="37" idx="1"/>
          </p:cNvCxnSpPr>
          <p:nvPr/>
        </p:nvCxnSpPr>
        <p:spPr>
          <a:xfrm flipV="1">
            <a:off x="3475297" y="3779925"/>
            <a:ext cx="1002610" cy="19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xão reta unidirecional 84"/>
          <p:cNvCxnSpPr>
            <a:stCxn id="34" idx="3"/>
            <a:endCxn id="37" idx="1"/>
          </p:cNvCxnSpPr>
          <p:nvPr/>
        </p:nvCxnSpPr>
        <p:spPr>
          <a:xfrm flipV="1">
            <a:off x="3483835" y="3779925"/>
            <a:ext cx="994072" cy="48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xão reta unidirecional 86"/>
          <p:cNvCxnSpPr>
            <a:stCxn id="35" idx="3"/>
            <a:endCxn id="37" idx="1"/>
          </p:cNvCxnSpPr>
          <p:nvPr/>
        </p:nvCxnSpPr>
        <p:spPr>
          <a:xfrm flipV="1">
            <a:off x="3492373" y="3779925"/>
            <a:ext cx="985534" cy="7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1245741" y="5132656"/>
            <a:ext cx="127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Se a&lt;2</a:t>
            </a:r>
          </a:p>
          <a:p>
            <a:pPr algn="ctr"/>
            <a:r>
              <a:rPr lang="pt-PT" sz="1400" dirty="0" smtClean="0"/>
              <a:t>c=a</a:t>
            </a:r>
            <a:endParaRPr lang="pt-PT" sz="1400" dirty="0"/>
          </a:p>
        </p:txBody>
      </p:sp>
      <p:cxnSp>
        <p:nvCxnSpPr>
          <p:cNvPr id="7" name="Conexão curva 6"/>
          <p:cNvCxnSpPr>
            <a:stCxn id="30" idx="0"/>
            <a:endCxn id="52" idx="0"/>
          </p:cNvCxnSpPr>
          <p:nvPr/>
        </p:nvCxnSpPr>
        <p:spPr>
          <a:xfrm rot="5400000" flipH="1" flipV="1">
            <a:off x="5049464" y="-832265"/>
            <a:ext cx="97992" cy="6391047"/>
          </a:xfrm>
          <a:prstGeom prst="curvedConnector3">
            <a:avLst>
              <a:gd name="adj1" fmla="val 1221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/>
      <p:bldP spid="34" grpId="0"/>
      <p:bldP spid="35" grpId="0"/>
      <p:bldP spid="44" grpId="0"/>
      <p:bldP spid="45" grpId="0"/>
      <p:bldP spid="46" grpId="0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Arquitetura de computadores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556427" y="969897"/>
            <a:ext cx="770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Um programa é um conjunto de instruções que são executadas sequencialmente por um computador.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71631" y="2951709"/>
            <a:ext cx="3024336" cy="18084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264879" y="2412254"/>
            <a:ext cx="127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Programa</a:t>
            </a:r>
          </a:p>
          <a:p>
            <a:pPr algn="ctr"/>
            <a:r>
              <a:rPr lang="pt-PT" sz="1400" b="1" dirty="0" err="1" smtClean="0"/>
              <a:t>Assembly</a:t>
            </a:r>
            <a:endParaRPr lang="pt-PT" sz="14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895" y="2943359"/>
            <a:ext cx="302948" cy="175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</a:t>
            </a:r>
          </a:p>
          <a:p>
            <a:r>
              <a:rPr lang="pt-PT" dirty="0" smtClean="0"/>
              <a:t>2</a:t>
            </a:r>
          </a:p>
          <a:p>
            <a:r>
              <a:rPr lang="pt-PT" dirty="0" smtClean="0"/>
              <a:t>3</a:t>
            </a:r>
          </a:p>
          <a:p>
            <a:r>
              <a:rPr lang="pt-PT" dirty="0" smtClean="0"/>
              <a:t>4</a:t>
            </a:r>
          </a:p>
          <a:p>
            <a:r>
              <a:rPr lang="pt-PT" dirty="0" smtClean="0"/>
              <a:t>5</a:t>
            </a:r>
          </a:p>
          <a:p>
            <a:r>
              <a:rPr lang="pt-PT" dirty="0" smtClean="0"/>
              <a:t>6</a:t>
            </a:r>
          </a:p>
        </p:txBody>
      </p:sp>
      <p:cxnSp>
        <p:nvCxnSpPr>
          <p:cNvPr id="77" name="Conexão reta unidirecional 76"/>
          <p:cNvCxnSpPr>
            <a:stCxn id="31" idx="3"/>
            <a:endCxn id="37" idx="1"/>
          </p:cNvCxnSpPr>
          <p:nvPr/>
        </p:nvCxnSpPr>
        <p:spPr>
          <a:xfrm>
            <a:off x="3475297" y="3166733"/>
            <a:ext cx="1002610" cy="61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xão reta unidirecional 78"/>
          <p:cNvCxnSpPr>
            <a:stCxn id="44" idx="3"/>
            <a:endCxn id="37" idx="1"/>
          </p:cNvCxnSpPr>
          <p:nvPr/>
        </p:nvCxnSpPr>
        <p:spPr>
          <a:xfrm>
            <a:off x="3475297" y="3439724"/>
            <a:ext cx="1002610" cy="34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xão reta unidirecional 80"/>
          <p:cNvCxnSpPr>
            <a:stCxn id="45" idx="3"/>
            <a:endCxn id="37" idx="1"/>
          </p:cNvCxnSpPr>
          <p:nvPr/>
        </p:nvCxnSpPr>
        <p:spPr>
          <a:xfrm>
            <a:off x="3475297" y="3724993"/>
            <a:ext cx="1002610" cy="5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xão reta unidirecional 82"/>
          <p:cNvCxnSpPr>
            <a:stCxn id="46" idx="3"/>
            <a:endCxn id="37" idx="1"/>
          </p:cNvCxnSpPr>
          <p:nvPr/>
        </p:nvCxnSpPr>
        <p:spPr>
          <a:xfrm flipV="1">
            <a:off x="3475297" y="3779925"/>
            <a:ext cx="1002610" cy="19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xão reta unidirecional 84"/>
          <p:cNvCxnSpPr>
            <a:stCxn id="34" idx="3"/>
            <a:endCxn id="37" idx="1"/>
          </p:cNvCxnSpPr>
          <p:nvPr/>
        </p:nvCxnSpPr>
        <p:spPr>
          <a:xfrm flipV="1">
            <a:off x="3483835" y="3779925"/>
            <a:ext cx="994072" cy="48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xão reta unidirecional 86"/>
          <p:cNvCxnSpPr>
            <a:stCxn id="35" idx="3"/>
            <a:endCxn id="37" idx="1"/>
          </p:cNvCxnSpPr>
          <p:nvPr/>
        </p:nvCxnSpPr>
        <p:spPr>
          <a:xfrm flipV="1">
            <a:off x="3492373" y="3779925"/>
            <a:ext cx="985534" cy="7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360490" y="2952710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mov</a:t>
            </a:r>
            <a:r>
              <a:rPr lang="pt-PT" sz="1400" dirty="0" smtClean="0"/>
              <a:t> $2, %</a:t>
            </a:r>
            <a:r>
              <a:rPr lang="pt-PT" sz="1400" dirty="0" err="1" smtClean="0"/>
              <a:t>rdi</a:t>
            </a:r>
            <a:endParaRPr lang="pt-PT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60490" y="3227613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sub</a:t>
            </a:r>
            <a:r>
              <a:rPr lang="pt-PT" sz="1400" dirty="0" smtClean="0"/>
              <a:t> %</a:t>
            </a:r>
            <a:r>
              <a:rPr lang="pt-PT" sz="1400" dirty="0" err="1" smtClean="0"/>
              <a:t>rdx</a:t>
            </a:r>
            <a:r>
              <a:rPr lang="pt-PT" sz="1400" dirty="0" smtClean="0"/>
              <a:t>, %</a:t>
            </a:r>
            <a:r>
              <a:rPr lang="pt-PT" sz="1400" dirty="0" err="1" smtClean="0"/>
              <a:t>rdi</a:t>
            </a:r>
            <a:endParaRPr lang="pt-PT" sz="1400" dirty="0" smtClean="0"/>
          </a:p>
        </p:txBody>
      </p:sp>
      <p:sp>
        <p:nvSpPr>
          <p:cNvPr id="42" name="CaixaDeTexto 41"/>
          <p:cNvSpPr txBox="1"/>
          <p:nvPr/>
        </p:nvSpPr>
        <p:spPr>
          <a:xfrm>
            <a:off x="360490" y="3511206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jge</a:t>
            </a:r>
            <a:r>
              <a:rPr lang="pt-PT" sz="1400" dirty="0" smtClean="0"/>
              <a:t> L1 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60489" y="3804764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mov</a:t>
            </a:r>
            <a:r>
              <a:rPr lang="pt-PT" sz="1400" dirty="0" smtClean="0"/>
              <a:t> %</a:t>
            </a:r>
            <a:r>
              <a:rPr lang="pt-PT" sz="1400" dirty="0" err="1" smtClean="0"/>
              <a:t>rdx</a:t>
            </a:r>
            <a:r>
              <a:rPr lang="pt-PT" sz="1400" dirty="0" smtClean="0"/>
              <a:t>, (%</a:t>
            </a:r>
            <a:r>
              <a:rPr lang="pt-PT" sz="1400" dirty="0" err="1" smtClean="0"/>
              <a:t>rsi</a:t>
            </a:r>
            <a:r>
              <a:rPr lang="pt-PT" sz="1400" dirty="0" smtClean="0"/>
              <a:t>)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367471" y="4076999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L1: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357376" y="4361057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ret</a:t>
            </a:r>
            <a:endParaRPr lang="pt-PT" sz="1400" dirty="0" smtClean="0"/>
          </a:p>
        </p:txBody>
      </p:sp>
      <p:sp>
        <p:nvSpPr>
          <p:cNvPr id="63" name="Retângulo arredondado 62"/>
          <p:cNvSpPr/>
          <p:nvPr/>
        </p:nvSpPr>
        <p:spPr>
          <a:xfrm>
            <a:off x="4477907" y="1610194"/>
            <a:ext cx="2488204" cy="4339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4" name="Retângulo 63"/>
          <p:cNvSpPr/>
          <p:nvPr/>
        </p:nvSpPr>
        <p:spPr>
          <a:xfrm>
            <a:off x="4821909" y="1934849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Banco de Registos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4821909" y="3260487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Unidade Lógica e Aritmética</a:t>
            </a:r>
          </a:p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(ALU)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66" name="Seta para baixo 65"/>
          <p:cNvSpPr/>
          <p:nvPr/>
        </p:nvSpPr>
        <p:spPr>
          <a:xfrm>
            <a:off x="5094176" y="2927328"/>
            <a:ext cx="216024" cy="33315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Seta para baixo 66"/>
          <p:cNvSpPr/>
          <p:nvPr/>
        </p:nvSpPr>
        <p:spPr>
          <a:xfrm rot="10800000">
            <a:off x="6128439" y="2927327"/>
            <a:ext cx="216024" cy="3331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Seta para baixo 67"/>
          <p:cNvSpPr/>
          <p:nvPr/>
        </p:nvSpPr>
        <p:spPr>
          <a:xfrm>
            <a:off x="5094176" y="4247969"/>
            <a:ext cx="216024" cy="33315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Seta para baixo 68"/>
          <p:cNvSpPr/>
          <p:nvPr/>
        </p:nvSpPr>
        <p:spPr>
          <a:xfrm rot="10800000">
            <a:off x="6128439" y="4244336"/>
            <a:ext cx="216024" cy="3331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Retângulo 69"/>
          <p:cNvSpPr/>
          <p:nvPr/>
        </p:nvSpPr>
        <p:spPr>
          <a:xfrm>
            <a:off x="4862001" y="4618935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Unidade de Controlo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7753062" y="2314262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RAM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7753062" y="3079045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ROM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7753062" y="3855924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Memória Externa (HDD)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7753062" y="4632803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I/O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75" name="Seta para a esquerda e para a direita 74"/>
          <p:cNvSpPr/>
          <p:nvPr/>
        </p:nvSpPr>
        <p:spPr>
          <a:xfrm>
            <a:off x="6999744" y="2441614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Seta para a esquerda e para a direita 75"/>
          <p:cNvSpPr/>
          <p:nvPr/>
        </p:nvSpPr>
        <p:spPr>
          <a:xfrm>
            <a:off x="6999744" y="3223611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Seta para a esquerda e para a direita 77"/>
          <p:cNvSpPr/>
          <p:nvPr/>
        </p:nvSpPr>
        <p:spPr>
          <a:xfrm>
            <a:off x="6998187" y="3964962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0" name="Seta para a esquerda e para a direita 79"/>
          <p:cNvSpPr/>
          <p:nvPr/>
        </p:nvSpPr>
        <p:spPr>
          <a:xfrm>
            <a:off x="6998187" y="4706313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4" name="CaixaDeTexto 83"/>
          <p:cNvSpPr txBox="1"/>
          <p:nvPr/>
        </p:nvSpPr>
        <p:spPr>
          <a:xfrm>
            <a:off x="5381997" y="1214277"/>
            <a:ext cx="68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CPU</a:t>
            </a:r>
            <a:endParaRPr lang="pt-PT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1264879" y="5143266"/>
            <a:ext cx="127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Se a&lt;2</a:t>
            </a:r>
          </a:p>
          <a:p>
            <a:pPr algn="ctr"/>
            <a:r>
              <a:rPr lang="pt-PT" sz="1400" dirty="0" smtClean="0"/>
              <a:t>c=a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0148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Arquitetura de computadores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539552" y="971230"/>
            <a:ext cx="770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Um programa é um conjunto de instruções que são executadas sequencialmente por um computador.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71631" y="2951709"/>
            <a:ext cx="3024336" cy="18084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85741" y="2404107"/>
            <a:ext cx="223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Programa</a:t>
            </a:r>
          </a:p>
          <a:p>
            <a:pPr algn="ctr"/>
            <a:r>
              <a:rPr lang="pt-PT" sz="1400" b="1" dirty="0" smtClean="0"/>
              <a:t>Linguagem programação</a:t>
            </a:r>
            <a:endParaRPr lang="pt-PT" sz="14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895" y="2943359"/>
            <a:ext cx="302948" cy="175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</a:t>
            </a:r>
          </a:p>
          <a:p>
            <a:r>
              <a:rPr lang="pt-PT" dirty="0" smtClean="0"/>
              <a:t>2</a:t>
            </a:r>
          </a:p>
          <a:p>
            <a:r>
              <a:rPr lang="pt-PT" dirty="0" smtClean="0"/>
              <a:t>3</a:t>
            </a:r>
          </a:p>
          <a:p>
            <a:r>
              <a:rPr lang="pt-PT" dirty="0" smtClean="0"/>
              <a:t>4</a:t>
            </a:r>
          </a:p>
          <a:p>
            <a:r>
              <a:rPr lang="pt-PT" dirty="0" smtClean="0"/>
              <a:t>5</a:t>
            </a:r>
          </a:p>
          <a:p>
            <a:r>
              <a:rPr lang="pt-PT" dirty="0" smtClean="0"/>
              <a:t>6</a:t>
            </a:r>
          </a:p>
        </p:txBody>
      </p:sp>
      <p:cxnSp>
        <p:nvCxnSpPr>
          <p:cNvPr id="77" name="Conexão reta unidirecional 76"/>
          <p:cNvCxnSpPr>
            <a:stCxn id="31" idx="3"/>
            <a:endCxn id="37" idx="1"/>
          </p:cNvCxnSpPr>
          <p:nvPr/>
        </p:nvCxnSpPr>
        <p:spPr>
          <a:xfrm>
            <a:off x="3475297" y="3166733"/>
            <a:ext cx="1002610" cy="61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xão reta unidirecional 78"/>
          <p:cNvCxnSpPr>
            <a:stCxn id="44" idx="3"/>
            <a:endCxn id="37" idx="1"/>
          </p:cNvCxnSpPr>
          <p:nvPr/>
        </p:nvCxnSpPr>
        <p:spPr>
          <a:xfrm>
            <a:off x="3475297" y="3439724"/>
            <a:ext cx="1002610" cy="34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xão reta unidirecional 80"/>
          <p:cNvCxnSpPr>
            <a:stCxn id="45" idx="3"/>
            <a:endCxn id="37" idx="1"/>
          </p:cNvCxnSpPr>
          <p:nvPr/>
        </p:nvCxnSpPr>
        <p:spPr>
          <a:xfrm>
            <a:off x="3475297" y="3724993"/>
            <a:ext cx="1002610" cy="5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xão reta unidirecional 82"/>
          <p:cNvCxnSpPr>
            <a:stCxn id="46" idx="3"/>
            <a:endCxn id="37" idx="1"/>
          </p:cNvCxnSpPr>
          <p:nvPr/>
        </p:nvCxnSpPr>
        <p:spPr>
          <a:xfrm flipV="1">
            <a:off x="3475297" y="3779925"/>
            <a:ext cx="1002610" cy="19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xão reta unidirecional 84"/>
          <p:cNvCxnSpPr>
            <a:stCxn id="34" idx="3"/>
            <a:endCxn id="37" idx="1"/>
          </p:cNvCxnSpPr>
          <p:nvPr/>
        </p:nvCxnSpPr>
        <p:spPr>
          <a:xfrm flipV="1">
            <a:off x="3483835" y="3779925"/>
            <a:ext cx="994072" cy="48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xão reta unidirecional 86"/>
          <p:cNvCxnSpPr>
            <a:stCxn id="35" idx="3"/>
            <a:endCxn id="37" idx="1"/>
          </p:cNvCxnSpPr>
          <p:nvPr/>
        </p:nvCxnSpPr>
        <p:spPr>
          <a:xfrm flipV="1">
            <a:off x="3492373" y="3779925"/>
            <a:ext cx="985534" cy="7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22040" y="2978154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if</a:t>
            </a:r>
            <a:r>
              <a:rPr lang="pt-PT" sz="1400" dirty="0" smtClean="0"/>
              <a:t>(a&lt;2)</a:t>
            </a:r>
            <a:endParaRPr lang="pt-PT" sz="1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22040" y="3253057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c=a</a:t>
            </a:r>
          </a:p>
        </p:txBody>
      </p:sp>
      <p:sp>
        <p:nvSpPr>
          <p:cNvPr id="36" name="Retângulo arredondado 35"/>
          <p:cNvSpPr/>
          <p:nvPr/>
        </p:nvSpPr>
        <p:spPr>
          <a:xfrm>
            <a:off x="4477907" y="1610194"/>
            <a:ext cx="2488204" cy="4339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8" name="Retângulo 37"/>
          <p:cNvSpPr/>
          <p:nvPr/>
        </p:nvSpPr>
        <p:spPr>
          <a:xfrm>
            <a:off x="4821909" y="1934849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Banco de Registos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821909" y="3260487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Unidade Lógica e Aritmética</a:t>
            </a:r>
          </a:p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(ALU)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44" name="Seta para baixo 43"/>
          <p:cNvSpPr/>
          <p:nvPr/>
        </p:nvSpPr>
        <p:spPr>
          <a:xfrm>
            <a:off x="5094176" y="2927328"/>
            <a:ext cx="216024" cy="33315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Seta para baixo 44"/>
          <p:cNvSpPr/>
          <p:nvPr/>
        </p:nvSpPr>
        <p:spPr>
          <a:xfrm rot="10800000">
            <a:off x="6128439" y="2927327"/>
            <a:ext cx="216024" cy="3331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Seta para baixo 45"/>
          <p:cNvSpPr/>
          <p:nvPr/>
        </p:nvSpPr>
        <p:spPr>
          <a:xfrm>
            <a:off x="5094176" y="4247969"/>
            <a:ext cx="216024" cy="33315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Seta para baixo 46"/>
          <p:cNvSpPr/>
          <p:nvPr/>
        </p:nvSpPr>
        <p:spPr>
          <a:xfrm rot="10800000">
            <a:off x="6128439" y="4244336"/>
            <a:ext cx="216024" cy="3331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 47"/>
          <p:cNvSpPr/>
          <p:nvPr/>
        </p:nvSpPr>
        <p:spPr>
          <a:xfrm>
            <a:off x="4862001" y="4618935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Unidade de Controlo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7753062" y="2314262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RAM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7753062" y="3079045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ROM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7753062" y="3855924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Memória Externa (HDD)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7753062" y="4632803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I/O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6999744" y="2441614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Seta para a esquerda e para a direita 64"/>
          <p:cNvSpPr/>
          <p:nvPr/>
        </p:nvSpPr>
        <p:spPr>
          <a:xfrm>
            <a:off x="6999744" y="3223611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6998187" y="3964962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Seta para a esquerda e para a direita 66"/>
          <p:cNvSpPr/>
          <p:nvPr/>
        </p:nvSpPr>
        <p:spPr>
          <a:xfrm>
            <a:off x="6998187" y="4706313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CaixaDeTexto 68"/>
          <p:cNvSpPr txBox="1"/>
          <p:nvPr/>
        </p:nvSpPr>
        <p:spPr>
          <a:xfrm>
            <a:off x="5381997" y="1214277"/>
            <a:ext cx="68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CPU</a:t>
            </a:r>
            <a:endParaRPr lang="pt-PT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264879" y="5154375"/>
            <a:ext cx="127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Se a&lt;2</a:t>
            </a:r>
          </a:p>
          <a:p>
            <a:pPr algn="ctr"/>
            <a:r>
              <a:rPr lang="pt-PT" sz="1400" dirty="0" smtClean="0"/>
              <a:t>c=a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7830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Arquitetura de computadores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10" name="Retângulo arredondado 9"/>
          <p:cNvSpPr/>
          <p:nvPr/>
        </p:nvSpPr>
        <p:spPr>
          <a:xfrm>
            <a:off x="4477907" y="1610194"/>
            <a:ext cx="2488204" cy="4339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Retângulo 21"/>
          <p:cNvSpPr/>
          <p:nvPr/>
        </p:nvSpPr>
        <p:spPr>
          <a:xfrm>
            <a:off x="7753062" y="2314262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RAM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753062" y="3079045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ROM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753062" y="3855924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Memória Externa (HDD)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7753062" y="4632803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I/O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32" name="Seta para a esquerda e para a direita 31"/>
          <p:cNvSpPr/>
          <p:nvPr/>
        </p:nvSpPr>
        <p:spPr>
          <a:xfrm>
            <a:off x="6999744" y="2441614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Seta para a esquerda e para a direita 33"/>
          <p:cNvSpPr/>
          <p:nvPr/>
        </p:nvSpPr>
        <p:spPr>
          <a:xfrm>
            <a:off x="6999744" y="3223611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Seta para a esquerda e para a direita 34"/>
          <p:cNvSpPr/>
          <p:nvPr/>
        </p:nvSpPr>
        <p:spPr>
          <a:xfrm>
            <a:off x="6998187" y="3964962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Seta para a esquerda e para a direita 35"/>
          <p:cNvSpPr/>
          <p:nvPr/>
        </p:nvSpPr>
        <p:spPr>
          <a:xfrm>
            <a:off x="6998187" y="4706313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CaixaDeTexto 30"/>
          <p:cNvSpPr txBox="1"/>
          <p:nvPr/>
        </p:nvSpPr>
        <p:spPr>
          <a:xfrm>
            <a:off x="5381997" y="3608705"/>
            <a:ext cx="68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CPU</a:t>
            </a:r>
            <a:endParaRPr lang="pt-PT" dirty="0"/>
          </a:p>
        </p:txBody>
      </p:sp>
      <p:sp>
        <p:nvSpPr>
          <p:cNvPr id="39" name="Seta para baixo 38"/>
          <p:cNvSpPr/>
          <p:nvPr/>
        </p:nvSpPr>
        <p:spPr>
          <a:xfrm rot="16200000">
            <a:off x="4093884" y="4988347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CaixaDeTexto 40"/>
          <p:cNvSpPr txBox="1"/>
          <p:nvPr/>
        </p:nvSpPr>
        <p:spPr>
          <a:xfrm>
            <a:off x="2303455" y="4908097"/>
            <a:ext cx="181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Linguagem Nativa</a:t>
            </a:r>
          </a:p>
          <a:p>
            <a:pPr algn="ctr"/>
            <a:r>
              <a:rPr lang="pt-PT" sz="1400" dirty="0" smtClean="0"/>
              <a:t>(Código binário- 0/1)</a:t>
            </a:r>
            <a:endParaRPr lang="pt-PT" sz="1400" dirty="0"/>
          </a:p>
        </p:txBody>
      </p:sp>
      <p:sp>
        <p:nvSpPr>
          <p:cNvPr id="42" name="Seta para baixo 41"/>
          <p:cNvSpPr/>
          <p:nvPr/>
        </p:nvSpPr>
        <p:spPr>
          <a:xfrm rot="16200000">
            <a:off x="1988485" y="4988347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CaixaDeTexto 42"/>
          <p:cNvSpPr txBox="1"/>
          <p:nvPr/>
        </p:nvSpPr>
        <p:spPr>
          <a:xfrm>
            <a:off x="133868" y="4960941"/>
            <a:ext cx="181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Linguagem máquina</a:t>
            </a:r>
          </a:p>
          <a:p>
            <a:pPr algn="ctr"/>
            <a:r>
              <a:rPr lang="pt-PT" sz="1400" dirty="0" smtClean="0"/>
              <a:t>(</a:t>
            </a:r>
            <a:r>
              <a:rPr lang="pt-PT" sz="1400" i="1" dirty="0" err="1" smtClean="0"/>
              <a:t>Assembly</a:t>
            </a:r>
            <a:r>
              <a:rPr lang="pt-PT" sz="1400" dirty="0" smtClean="0"/>
              <a:t>)</a:t>
            </a:r>
            <a:endParaRPr lang="pt-PT" sz="1400" dirty="0"/>
          </a:p>
        </p:txBody>
      </p:sp>
      <p:sp>
        <p:nvSpPr>
          <p:cNvPr id="44" name="Seta para baixo 43"/>
          <p:cNvSpPr/>
          <p:nvPr/>
        </p:nvSpPr>
        <p:spPr>
          <a:xfrm>
            <a:off x="1000197" y="3793371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7144" y="3389805"/>
            <a:ext cx="216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Código fonte</a:t>
            </a:r>
            <a:endParaRPr lang="pt-PT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3696" y="4182177"/>
            <a:ext cx="216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Compilador</a:t>
            </a:r>
          </a:p>
        </p:txBody>
      </p:sp>
      <p:sp>
        <p:nvSpPr>
          <p:cNvPr id="54" name="Seta para baixo 53"/>
          <p:cNvSpPr/>
          <p:nvPr/>
        </p:nvSpPr>
        <p:spPr>
          <a:xfrm>
            <a:off x="994519" y="4567589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9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  <p:bldP spid="42" grpId="0" animBg="1"/>
      <p:bldP spid="43" grpId="0"/>
      <p:bldP spid="44" grpId="0" animBg="1"/>
      <p:bldP spid="45" grpId="0"/>
      <p:bldP spid="46" grpId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que é a tecnologia JAVA?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16013" y="3174773"/>
            <a:ext cx="6588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“</a:t>
            </a:r>
            <a:r>
              <a:rPr lang="pt-PT" sz="2400" dirty="0" err="1" smtClean="0"/>
              <a:t>Write</a:t>
            </a:r>
            <a:r>
              <a:rPr lang="pt-PT" sz="2400" dirty="0" smtClean="0"/>
              <a:t> </a:t>
            </a:r>
            <a:r>
              <a:rPr lang="pt-PT" sz="2400" dirty="0" err="1" smtClean="0"/>
              <a:t>once</a:t>
            </a:r>
            <a:r>
              <a:rPr lang="pt-PT" sz="2400" dirty="0" smtClean="0"/>
              <a:t>, </a:t>
            </a:r>
            <a:r>
              <a:rPr lang="pt-PT" sz="2400" dirty="0" err="1" smtClean="0"/>
              <a:t>run</a:t>
            </a:r>
            <a:r>
              <a:rPr lang="pt-PT" sz="2400" dirty="0" smtClean="0"/>
              <a:t> </a:t>
            </a:r>
            <a:r>
              <a:rPr lang="pt-PT" sz="2400" dirty="0" err="1" smtClean="0"/>
              <a:t>everywhere</a:t>
            </a:r>
            <a:r>
              <a:rPr lang="pt-PT" sz="2400" dirty="0" smtClean="0"/>
              <a:t>”</a:t>
            </a:r>
          </a:p>
          <a:p>
            <a:endParaRPr lang="pt-PT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39552" y="1219740"/>
            <a:ext cx="65887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A ideia central é escrever código uma vez e executá-lo em qualquer parte.</a:t>
            </a:r>
          </a:p>
          <a:p>
            <a:r>
              <a:rPr lang="pt-PT" sz="1400" dirty="0" smtClean="0"/>
              <a:t> </a:t>
            </a:r>
          </a:p>
          <a:p>
            <a:endParaRPr lang="pt-PT" sz="2400" dirty="0"/>
          </a:p>
        </p:txBody>
      </p:sp>
      <p:sp>
        <p:nvSpPr>
          <p:cNvPr id="2" name="Retângulo 1"/>
          <p:cNvSpPr/>
          <p:nvPr/>
        </p:nvSpPr>
        <p:spPr>
          <a:xfrm>
            <a:off x="539552" y="1762620"/>
            <a:ext cx="7920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/>
              <a:t>Para isso o código fonte dos programas escritos em JAVA deve ser isolado do SO e hardware</a:t>
            </a:r>
            <a:r>
              <a:rPr lang="pt-PT" sz="1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O código não pode ser diretamente compilado para código máquina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É</a:t>
            </a:r>
            <a:r>
              <a:rPr lang="pt-PT" sz="1400" dirty="0" smtClean="0"/>
              <a:t> compilado para representação intermédia –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bytecode</a:t>
            </a:r>
            <a:endParaRPr lang="pt-PT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Uma máquina virtual- Java Virtual </a:t>
            </a:r>
            <a:r>
              <a:rPr lang="pt-PT" sz="1400" dirty="0" err="1" smtClean="0"/>
              <a:t>Machine</a:t>
            </a:r>
            <a:r>
              <a:rPr lang="pt-PT" sz="1400" dirty="0" smtClean="0"/>
              <a:t> (JVM)- contendo um </a:t>
            </a:r>
            <a:r>
              <a:rPr lang="pt-PT" sz="1400" b="1" dirty="0" smtClean="0"/>
              <a:t>interpretador </a:t>
            </a:r>
            <a:r>
              <a:rPr lang="pt-PT" sz="1400" dirty="0" smtClean="0"/>
              <a:t>adequado ao hardware especifico da máquina, interpreta e executa o </a:t>
            </a:r>
            <a:r>
              <a:rPr lang="pt-PT" sz="1400" b="1" i="1" dirty="0" err="1" smtClean="0"/>
              <a:t>bytecode</a:t>
            </a:r>
            <a:endParaRPr lang="pt-PT" sz="1400" b="1" i="1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539552" y="4375835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 smtClean="0"/>
              <a:t>Portabilidade</a:t>
            </a:r>
          </a:p>
          <a:p>
            <a:endParaRPr lang="pt-PT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 smtClean="0"/>
              <a:t>Interoperabilidade</a:t>
            </a:r>
          </a:p>
        </p:txBody>
      </p:sp>
    </p:spTree>
    <p:extLst>
      <p:ext uri="{BB962C8B-B14F-4D97-AF65-F5344CB8AC3E}">
        <p14:creationId xmlns:p14="http://schemas.microsoft.com/office/powerpoint/2010/main" val="283647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16973</TotalTime>
  <Words>699</Words>
  <Application>Microsoft Office PowerPoint</Application>
  <PresentationFormat>Apresentação no Ecrã (4:3)</PresentationFormat>
  <Paragraphs>206</Paragraphs>
  <Slides>13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Calibri</vt:lpstr>
      <vt:lpstr>Mob</vt:lpstr>
      <vt:lpstr>Tahoma</vt:lpstr>
      <vt:lpstr>Trebuchet MS</vt:lpstr>
      <vt:lpstr>Tema do Office</vt:lpstr>
      <vt:lpstr>Fundamentos Linguagem JAVA Sessão #01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Regulamento de Identidade Visual</dc:title>
  <dc:creator>CTen Baptista das Neves</dc:creator>
  <cp:lastModifiedBy>ETNA - DAE - GSI - Formador H21</cp:lastModifiedBy>
  <cp:revision>465</cp:revision>
  <cp:lastPrinted>2016-05-02T09:09:02Z</cp:lastPrinted>
  <dcterms:created xsi:type="dcterms:W3CDTF">2014-03-21T12:04:45Z</dcterms:created>
  <dcterms:modified xsi:type="dcterms:W3CDTF">2021-09-14T16:16:02Z</dcterms:modified>
</cp:coreProperties>
</file>