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8229600" cx="14630400"/>
  <p:notesSz cx="8229600" cy="14630400"/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" Type="http://schemas.openxmlformats.org/officeDocument/2006/relationships/slide" Target="slides/slide1.xml"/><Relationship Id="rId7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2193250"/>
            <a:ext cx="7415927" cy="18926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450"/>
              </a:lnSpc>
              <a:buNone/>
            </a:pPr>
            <a:r>
              <a:rPr lang="en-US" sz="59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Assistente Acionado por Voz</a:t>
            </a:r>
            <a:endParaRPr lang="en-US" sz="5950" dirty="0"/>
          </a:p>
        </p:txBody>
      </p:sp>
      <p:sp>
        <p:nvSpPr>
          <p:cNvPr id="4" name="Text 1"/>
          <p:cNvSpPr/>
          <p:nvPr/>
        </p:nvSpPr>
        <p:spPr>
          <a:xfrm>
            <a:off x="6350437" y="4456152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Este projeto visa desenvolver um assistente acionado por voz que transcreve áudio para texto e executa comandos específicos. O sistema também terá uma interface gráfica para receber e exibir inputs escritos.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/>
          <p:nvPr/>
        </p:nvSpPr>
        <p:spPr>
          <a:xfrm>
            <a:off x="864037" y="593716"/>
            <a:ext cx="6525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FFE14D"/>
              </a:buClr>
              <a:buSzPts val="4300"/>
              <a:buFont typeface="Comfortaa"/>
              <a:buNone/>
            </a:pPr>
            <a:r>
              <a:rPr b="1" i="0" lang="en-US" sz="4300" u="none" cap="none" strike="noStrike">
                <a:solidFill>
                  <a:srgbClr val="FFE14D"/>
                </a:solidFill>
                <a:latin typeface="Comfortaa"/>
                <a:ea typeface="Comfortaa"/>
                <a:cs typeface="Comfortaa"/>
                <a:sym typeface="Comfortaa"/>
              </a:rPr>
              <a:t>Nome dos integrantes </a:t>
            </a:r>
            <a:endParaRPr b="0" i="0" sz="4300" u="none" cap="none" strike="noStrike"/>
          </a:p>
        </p:txBody>
      </p:sp>
      <p:sp>
        <p:nvSpPr>
          <p:cNvPr id="24" name="Google Shape;24;p1"/>
          <p:cNvSpPr/>
          <p:nvPr/>
        </p:nvSpPr>
        <p:spPr>
          <a:xfrm>
            <a:off x="864000" y="2903071"/>
            <a:ext cx="12902400" cy="4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900"/>
              <a:buFont typeface="Raleway Medium"/>
              <a:buNone/>
            </a:pPr>
            <a:r>
              <a:rPr b="0" i="0" lang="en-US" sz="19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Jaime Bernardino de Sena Júnior </a:t>
            </a:r>
            <a:endParaRPr b="0" i="0" sz="1900" u="none" cap="none" strike="noStrike">
              <a:solidFill>
                <a:srgbClr val="D7D4CC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900"/>
              <a:buFont typeface="Raleway Medium"/>
              <a:buNone/>
            </a:pPr>
            <a:r>
              <a:rPr b="0" i="0" lang="en-US" sz="19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Guilherme Sgob Sanchez</a:t>
            </a:r>
            <a:endParaRPr b="0" i="0" sz="1900" u="none" cap="none" strike="noStrike">
              <a:solidFill>
                <a:srgbClr val="D7D4CC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900"/>
              <a:buFont typeface="Raleway Medium"/>
              <a:buNone/>
            </a:pPr>
            <a:r>
              <a:rPr b="0" i="0" lang="en-US" sz="19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Gustavo Barreto de Lima</a:t>
            </a:r>
            <a:endParaRPr b="0" i="0" sz="1900" u="none" cap="none" strike="noStrike">
              <a:solidFill>
                <a:srgbClr val="D7D4CC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900"/>
              <a:buFont typeface="Raleway Medium"/>
              <a:buNone/>
            </a:pPr>
            <a:r>
              <a:rPr b="0" i="0" lang="en-US" sz="19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Pedro Paulo</a:t>
            </a:r>
            <a:endParaRPr b="0" i="0" sz="1900" u="none" cap="none" strike="noStrike">
              <a:solidFill>
                <a:srgbClr val="D7D4CC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900"/>
              <a:buFont typeface="Raleway Medium"/>
              <a:buNone/>
            </a:pPr>
            <a:r>
              <a:rPr b="0" i="0" lang="en-US" sz="19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Mathias Ribeiro</a:t>
            </a:r>
            <a:endParaRPr b="0" i="0" sz="1900" u="none" cap="none" strike="noStrike">
              <a:solidFill>
                <a:srgbClr val="D7D4CC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900"/>
              <a:buFont typeface="Raleway Medium"/>
              <a:buNone/>
            </a:pPr>
            <a:r>
              <a:t/>
            </a:r>
            <a:endParaRPr sz="1900">
              <a:solidFill>
                <a:srgbClr val="D7D4CC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900"/>
              <a:buFont typeface="Raleway Medium"/>
              <a:buNone/>
            </a:pPr>
            <a:r>
              <a:t/>
            </a:r>
            <a:endParaRPr sz="1900">
              <a:solidFill>
                <a:srgbClr val="D7D4CC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864037" y="4843343"/>
            <a:ext cx="12902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</a:pPr>
            <a:r>
              <a:t/>
            </a:r>
            <a:endParaRPr b="0" i="0" sz="190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9706" y="577691"/>
            <a:ext cx="5591175" cy="5819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550"/>
              </a:lnSpc>
              <a:buNone/>
            </a:pPr>
            <a:r>
              <a:rPr lang="en-US" sz="36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Objetivo e Justificativa</a:t>
            </a:r>
            <a:endParaRPr lang="en-US" sz="3650" dirty="0"/>
          </a:p>
        </p:txBody>
      </p:sp>
      <p:sp>
        <p:nvSpPr>
          <p:cNvPr id="4" name="Shape 1"/>
          <p:cNvSpPr/>
          <p:nvPr/>
        </p:nvSpPr>
        <p:spPr>
          <a:xfrm>
            <a:off x="6522482" y="1473875"/>
            <a:ext cx="22860" cy="4936569"/>
          </a:xfrm>
          <a:prstGeom prst="roundRect">
            <a:avLst>
              <a:gd name="adj" fmla="val 1374944"/>
            </a:avLst>
          </a:prstGeom>
          <a:solidFill>
            <a:srgbClr val="5F5F63"/>
          </a:solidFill>
          <a:ln/>
        </p:spPr>
      </p:sp>
      <p:sp>
        <p:nvSpPr>
          <p:cNvPr id="5" name="Shape 2"/>
          <p:cNvSpPr/>
          <p:nvPr/>
        </p:nvSpPr>
        <p:spPr>
          <a:xfrm>
            <a:off x="6746736" y="1933694"/>
            <a:ext cx="733306" cy="22860"/>
          </a:xfrm>
          <a:prstGeom prst="roundRect">
            <a:avLst>
              <a:gd name="adj" fmla="val 1374944"/>
            </a:avLst>
          </a:prstGeom>
          <a:solidFill>
            <a:srgbClr val="5F5F63"/>
          </a:solidFill>
          <a:ln/>
        </p:spPr>
      </p:sp>
      <p:sp>
        <p:nvSpPr>
          <p:cNvPr id="6" name="Shape 3"/>
          <p:cNvSpPr/>
          <p:nvPr/>
        </p:nvSpPr>
        <p:spPr>
          <a:xfrm>
            <a:off x="6298228" y="1709499"/>
            <a:ext cx="471368" cy="471368"/>
          </a:xfrm>
          <a:prstGeom prst="roundRect">
            <a:avLst>
              <a:gd name="adj" fmla="val 66681"/>
            </a:avLst>
          </a:prstGeom>
          <a:solidFill>
            <a:srgbClr val="46464A"/>
          </a:solidFill>
          <a:ln/>
        </p:spPr>
      </p:sp>
      <p:sp>
        <p:nvSpPr>
          <p:cNvPr id="7" name="Text 4"/>
          <p:cNvSpPr/>
          <p:nvPr/>
        </p:nvSpPr>
        <p:spPr>
          <a:xfrm>
            <a:off x="6478965" y="1805464"/>
            <a:ext cx="109776" cy="2794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5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1</a:t>
            </a:r>
            <a:endParaRPr lang="en-US" sz="2150" dirty="0"/>
          </a:p>
        </p:txBody>
      </p:sp>
      <p:sp>
        <p:nvSpPr>
          <p:cNvPr id="8" name="Text 5"/>
          <p:cNvSpPr/>
          <p:nvPr/>
        </p:nvSpPr>
        <p:spPr>
          <a:xfrm>
            <a:off x="7686318" y="1683306"/>
            <a:ext cx="2602825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Transcrição de Áudio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7686318" y="2099786"/>
            <a:ext cx="6210776" cy="670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O sistema converterá áudio em texto, permitindo a interação por voz.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6746736" y="3649028"/>
            <a:ext cx="733306" cy="22860"/>
          </a:xfrm>
          <a:prstGeom prst="roundRect">
            <a:avLst>
              <a:gd name="adj" fmla="val 1374944"/>
            </a:avLst>
          </a:prstGeom>
          <a:solidFill>
            <a:srgbClr val="5F5F63"/>
          </a:solidFill>
          <a:ln/>
        </p:spPr>
      </p:sp>
      <p:sp>
        <p:nvSpPr>
          <p:cNvPr id="11" name="Shape 8"/>
          <p:cNvSpPr/>
          <p:nvPr/>
        </p:nvSpPr>
        <p:spPr>
          <a:xfrm>
            <a:off x="6298228" y="3424833"/>
            <a:ext cx="471368" cy="471368"/>
          </a:xfrm>
          <a:prstGeom prst="roundRect">
            <a:avLst>
              <a:gd name="adj" fmla="val 66681"/>
            </a:avLst>
          </a:prstGeom>
          <a:solidFill>
            <a:srgbClr val="46464A"/>
          </a:solidFill>
          <a:ln/>
        </p:spPr>
      </p:sp>
      <p:sp>
        <p:nvSpPr>
          <p:cNvPr id="12" name="Text 9"/>
          <p:cNvSpPr/>
          <p:nvPr/>
        </p:nvSpPr>
        <p:spPr>
          <a:xfrm>
            <a:off x="6451699" y="3520797"/>
            <a:ext cx="164306" cy="2794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5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2</a:t>
            </a:r>
            <a:endParaRPr lang="en-US" sz="2150" dirty="0"/>
          </a:p>
        </p:txBody>
      </p:sp>
      <p:sp>
        <p:nvSpPr>
          <p:cNvPr id="13" name="Text 10"/>
          <p:cNvSpPr/>
          <p:nvPr/>
        </p:nvSpPr>
        <p:spPr>
          <a:xfrm>
            <a:off x="7686318" y="3398639"/>
            <a:ext cx="2760464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Comandos Específicos</a:t>
            </a:r>
            <a:endParaRPr lang="en-US" sz="1800" dirty="0"/>
          </a:p>
        </p:txBody>
      </p:sp>
      <p:sp>
        <p:nvSpPr>
          <p:cNvPr id="14" name="Text 11"/>
          <p:cNvSpPr/>
          <p:nvPr/>
        </p:nvSpPr>
        <p:spPr>
          <a:xfrm>
            <a:off x="7686318" y="3815120"/>
            <a:ext cx="6210776" cy="670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O assistente responderá a comandos específicos, realizando tarefas como pesquisas ou reprodução de músicas.</a:t>
            </a: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6746736" y="5364361"/>
            <a:ext cx="733306" cy="22860"/>
          </a:xfrm>
          <a:prstGeom prst="roundRect">
            <a:avLst>
              <a:gd name="adj" fmla="val 1374944"/>
            </a:avLst>
          </a:prstGeom>
          <a:solidFill>
            <a:srgbClr val="5F5F63"/>
          </a:solidFill>
          <a:ln/>
        </p:spPr>
      </p:sp>
      <p:sp>
        <p:nvSpPr>
          <p:cNvPr id="16" name="Shape 13"/>
          <p:cNvSpPr/>
          <p:nvPr/>
        </p:nvSpPr>
        <p:spPr>
          <a:xfrm>
            <a:off x="6298228" y="5140166"/>
            <a:ext cx="471368" cy="471368"/>
          </a:xfrm>
          <a:prstGeom prst="roundRect">
            <a:avLst>
              <a:gd name="adj" fmla="val 66681"/>
            </a:avLst>
          </a:prstGeom>
          <a:solidFill>
            <a:srgbClr val="46464A"/>
          </a:solidFill>
          <a:ln/>
        </p:spPr>
      </p:sp>
      <p:sp>
        <p:nvSpPr>
          <p:cNvPr id="17" name="Text 14"/>
          <p:cNvSpPr/>
          <p:nvPr/>
        </p:nvSpPr>
        <p:spPr>
          <a:xfrm>
            <a:off x="6450151" y="5236131"/>
            <a:ext cx="167402" cy="2794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5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3</a:t>
            </a:r>
            <a:endParaRPr lang="en-US" sz="2150" dirty="0"/>
          </a:p>
        </p:txBody>
      </p:sp>
      <p:sp>
        <p:nvSpPr>
          <p:cNvPr id="18" name="Text 15"/>
          <p:cNvSpPr/>
          <p:nvPr/>
        </p:nvSpPr>
        <p:spPr>
          <a:xfrm>
            <a:off x="7686318" y="5113973"/>
            <a:ext cx="2328148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Interface Gráfica</a:t>
            </a:r>
            <a:endParaRPr lang="en-US" sz="1800" dirty="0"/>
          </a:p>
        </p:txBody>
      </p:sp>
      <p:sp>
        <p:nvSpPr>
          <p:cNvPr id="19" name="Text 16"/>
          <p:cNvSpPr/>
          <p:nvPr/>
        </p:nvSpPr>
        <p:spPr>
          <a:xfrm>
            <a:off x="7686318" y="5530453"/>
            <a:ext cx="6210776" cy="670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O sistema terá uma interface gráfica para receber e exibir inputs escritos.</a:t>
            </a:r>
            <a:endParaRPr lang="en-US" sz="1600" dirty="0"/>
          </a:p>
        </p:txBody>
      </p:sp>
      <p:sp>
        <p:nvSpPr>
          <p:cNvPr id="20" name="Text 17"/>
          <p:cNvSpPr/>
          <p:nvPr/>
        </p:nvSpPr>
        <p:spPr>
          <a:xfrm>
            <a:off x="6219706" y="6646069"/>
            <a:ext cx="7677388" cy="1005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 escolha do tema se justifica pela oportunidade de explorar diversas bibliotecas Python, demonstrando a versatilidade da linguagem em tarefas de transcrição e desenvolvimento de interfaces.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