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3" r:id="rId3"/>
    <p:sldId id="264" r:id="rId4"/>
    <p:sldId id="259" r:id="rId5"/>
    <p:sldId id="260" r:id="rId6"/>
    <p:sldId id="262" r:id="rId7"/>
    <p:sldId id="272" r:id="rId8"/>
    <p:sldId id="266" r:id="rId9"/>
    <p:sldId id="267" r:id="rId10"/>
    <p:sldId id="269" r:id="rId11"/>
    <p:sldId id="258" r:id="rId12"/>
    <p:sldId id="257" r:id="rId13"/>
    <p:sldId id="261" r:id="rId14"/>
    <p:sldId id="268" r:id="rId15"/>
    <p:sldId id="27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0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1197E27-2636-4523-9811-DA3E859126D9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BCC51A6-34CC-41D0-A933-9C7D743A0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988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E27-2636-4523-9811-DA3E859126D9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51A6-34CC-41D0-A933-9C7D743A0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405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E27-2636-4523-9811-DA3E859126D9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51A6-34CC-41D0-A933-9C7D743A0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083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E27-2636-4523-9811-DA3E859126D9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51A6-34CC-41D0-A933-9C7D743A0FD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7303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E27-2636-4523-9811-DA3E859126D9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51A6-34CC-41D0-A933-9C7D743A0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482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>
            <a:lvl1pPr>
              <a:defRPr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E27-2636-4523-9811-DA3E859126D9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51A6-34CC-41D0-A933-9C7D743A0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616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>
            <a:lvl1pPr>
              <a:defRPr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E27-2636-4523-9811-DA3E859126D9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51A6-34CC-41D0-A933-9C7D743A0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910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E27-2636-4523-9811-DA3E859126D9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51A6-34CC-41D0-A933-9C7D743A0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980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>
            <a:lvl1pPr>
              <a:defRPr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E27-2636-4523-9811-DA3E859126D9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51A6-34CC-41D0-A933-9C7D743A0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39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E27-2636-4523-9811-DA3E859126D9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51A6-34CC-41D0-A933-9C7D743A0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336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E27-2636-4523-9811-DA3E859126D9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51A6-34CC-41D0-A933-9C7D743A0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834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E27-2636-4523-9811-DA3E859126D9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51A6-34CC-41D0-A933-9C7D743A0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139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>
            <a:lvl1pPr>
              <a:defRPr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E27-2636-4523-9811-DA3E859126D9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51A6-34CC-41D0-A933-9C7D743A0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72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E27-2636-4523-9811-DA3E859126D9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51A6-34CC-41D0-A933-9C7D743A0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04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E27-2636-4523-9811-DA3E859126D9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51A6-34CC-41D0-A933-9C7D743A0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68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E27-2636-4523-9811-DA3E859126D9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51A6-34CC-41D0-A933-9C7D743A0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085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E27-2636-4523-9811-DA3E859126D9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51A6-34CC-41D0-A933-9C7D743A0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53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楷体" panose="02010609060101010101" pitchFamily="49" charset="-122"/>
              </a:defRPr>
            </a:lvl1pPr>
          </a:lstStyle>
          <a:p>
            <a:fld id="{01197E27-2636-4523-9811-DA3E859126D9}" type="datetimeFigureOut">
              <a:rPr lang="zh-CN" altLang="en-US" smtClean="0"/>
              <a:pPr/>
              <a:t>2017/4/17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楷体" panose="020106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楷体" panose="02010609060101010101" pitchFamily="49" charset="-122"/>
              </a:defRPr>
            </a:lvl1pPr>
          </a:lstStyle>
          <a:p>
            <a:fld id="{0BCC51A6-34CC-41D0-A933-9C7D743A0FD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69148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Consolas" panose="020B0609020204030204" pitchFamily="49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olas" panose="020B0609020204030204" pitchFamily="49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olas" panose="020B0609020204030204" pitchFamily="49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olas" panose="020B0609020204030204" pitchFamily="49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onsolas" panose="020B0609020204030204" pitchFamily="49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onsolas" panose="020B0609020204030204" pitchFamily="49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RibomBalt/RPi3-MusicPiano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树莓派</a:t>
            </a:r>
            <a:r>
              <a:rPr lang="en-US" altLang="zh-CN" dirty="0" smtClean="0"/>
              <a:t>-Piano</a:t>
            </a:r>
            <a:r>
              <a:rPr lang="zh-CN" altLang="en-US" dirty="0"/>
              <a:t>展示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小组成员：杨帆、张昊、孙唯一</a:t>
            </a:r>
            <a:endParaRPr lang="zh-CN" altLang="en-US" sz="2400" dirty="0"/>
          </a:p>
        </p:txBody>
      </p:sp>
      <p:pic>
        <p:nvPicPr>
          <p:cNvPr id="4" name="图片 3" descr="仅 &lt;strong&gt;树莓派&lt;/strong&gt;版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4" y="1122363"/>
            <a:ext cx="1181100" cy="1495425"/>
          </a:xfrm>
          <a:prstGeom prst="rect">
            <a:avLst/>
          </a:prstGeom>
        </p:spPr>
      </p:pic>
      <p:pic>
        <p:nvPicPr>
          <p:cNvPr id="5" name="图片 4" descr="&lt;strong&gt;钢琴&lt;/strong&gt;键盘波浪卡 免费图片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193" y="22844"/>
            <a:ext cx="4814807" cy="687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36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2" y="35782"/>
            <a:ext cx="9905998" cy="1478570"/>
          </a:xfrm>
        </p:spPr>
        <p:txBody>
          <a:bodyPr/>
          <a:lstStyle/>
          <a:p>
            <a:r>
              <a:rPr lang="zh-CN" altLang="en-US" dirty="0" smtClean="0"/>
              <a:t>关于我组代码管理规范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8275"/>
            <a:ext cx="5966847" cy="54197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t="1639"/>
          <a:stretch/>
        </p:blipFill>
        <p:spPr>
          <a:xfrm>
            <a:off x="5966847" y="2324745"/>
            <a:ext cx="6221976" cy="4515791"/>
          </a:xfrm>
          <a:prstGeom prst="rect">
            <a:avLst/>
          </a:prstGeom>
        </p:spPr>
      </p:pic>
      <p:pic>
        <p:nvPicPr>
          <p:cNvPr id="7" name="图片 6" descr="仅 &lt;strong&gt;树莓派&lt;/strong&gt;版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290" y="386494"/>
            <a:ext cx="11811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65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组员分工、使用工具介绍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1800036"/>
            <a:ext cx="9905999" cy="4492276"/>
          </a:xfrm>
        </p:spPr>
        <p:txBody>
          <a:bodyPr/>
          <a:lstStyle/>
          <a:p>
            <a:r>
              <a:rPr lang="zh-CN" altLang="en-US" dirty="0" smtClean="0"/>
              <a:t>杨帆：开发环境搭建，整体框架，键盘事件、声音处理。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代码量最大</a:t>
            </a:r>
            <a:r>
              <a:rPr lang="en-US" altLang="zh-CN" dirty="0" smtClean="0"/>
              <a:t>】</a:t>
            </a:r>
          </a:p>
          <a:p>
            <a:r>
              <a:rPr lang="zh-CN" altLang="en-US" dirty="0" smtClean="0"/>
              <a:t>张昊：树莓派</a:t>
            </a:r>
            <a:r>
              <a:rPr lang="en-US" altLang="zh-CN" dirty="0" smtClean="0"/>
              <a:t>LED</a:t>
            </a:r>
            <a:r>
              <a:rPr lang="zh-CN" altLang="en-US" dirty="0" smtClean="0"/>
              <a:t>灯、数字显示屏部分功能开发。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最有树莓派特色</a:t>
            </a:r>
            <a:r>
              <a:rPr lang="en-US" altLang="zh-CN" dirty="0" smtClean="0"/>
              <a:t>】</a:t>
            </a:r>
          </a:p>
          <a:p>
            <a:r>
              <a:rPr lang="zh-CN" altLang="en-US" dirty="0"/>
              <a:t>孙</a:t>
            </a:r>
            <a:r>
              <a:rPr lang="zh-CN" altLang="en-US" dirty="0" smtClean="0"/>
              <a:t>唯一：寻找音源，批量更改格式、整理命名归类。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字节数最大</a:t>
            </a:r>
            <a:r>
              <a:rPr lang="en-US" altLang="zh-CN" dirty="0" smtClean="0"/>
              <a:t>】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工具介绍</a:t>
            </a:r>
            <a:endParaRPr lang="en-US" altLang="zh-CN" dirty="0"/>
          </a:p>
          <a:p>
            <a:r>
              <a:rPr lang="zh-CN" altLang="en-US" dirty="0" smtClean="0"/>
              <a:t>开发工具：</a:t>
            </a:r>
            <a:r>
              <a:rPr lang="en-US" altLang="zh-CN" dirty="0" smtClean="0"/>
              <a:t>Python3.5, </a:t>
            </a:r>
            <a:r>
              <a:rPr lang="en-US" altLang="zh-CN" dirty="0" err="1" smtClean="0"/>
              <a:t>PyCharm</a:t>
            </a:r>
            <a:endParaRPr lang="en-US" altLang="zh-CN" dirty="0" smtClean="0"/>
          </a:p>
          <a:p>
            <a:r>
              <a:rPr lang="zh-CN" altLang="en-US" dirty="0" smtClean="0"/>
              <a:t>音频编辑工具：</a:t>
            </a:r>
            <a:r>
              <a:rPr lang="en-US" altLang="zh-CN" dirty="0" err="1" smtClean="0"/>
              <a:t>GoldWave</a:t>
            </a:r>
            <a:r>
              <a:rPr lang="en-US" altLang="zh-CN" dirty="0" smtClean="0"/>
              <a:t>, Overture, midi-converter</a:t>
            </a:r>
          </a:p>
          <a:p>
            <a:r>
              <a:rPr lang="zh-CN" altLang="en-US" dirty="0" smtClean="0"/>
              <a:t>网络通信工具：</a:t>
            </a:r>
            <a:r>
              <a:rPr lang="en-US" altLang="zh-CN" dirty="0" smtClean="0"/>
              <a:t>VNC Server, putty, GitHub</a:t>
            </a:r>
          </a:p>
        </p:txBody>
      </p:sp>
      <p:pic>
        <p:nvPicPr>
          <p:cNvPr id="4" name="图片 3" descr="仅 &lt;strong&gt;树莓派&lt;/strong&gt;版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522" y="304611"/>
            <a:ext cx="11811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23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小组开发大事记</a:t>
            </a:r>
          </a:p>
        </p:txBody>
      </p:sp>
      <p:pic>
        <p:nvPicPr>
          <p:cNvPr id="4" name="图片 3" descr="仅 &lt;strong&gt;树莓派&lt;/strong&gt;版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311" y="466119"/>
            <a:ext cx="1181100" cy="1495425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214095" y="4370522"/>
            <a:ext cx="11487125" cy="0"/>
          </a:xfrm>
          <a:prstGeom prst="straightConnector1">
            <a:avLst/>
          </a:prstGeom>
          <a:ln w="50800">
            <a:solidFill>
              <a:srgbClr val="C0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线形标注 2(带强调线) 9"/>
          <p:cNvSpPr/>
          <p:nvPr/>
        </p:nvSpPr>
        <p:spPr>
          <a:xfrm>
            <a:off x="738457" y="2364500"/>
            <a:ext cx="1648282" cy="126210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2005"/>
              <a:gd name="adj6" fmla="val -3016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30</a:t>
            </a:r>
            <a:r>
              <a:rPr lang="zh-CN" altLang="en-US" sz="2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日</a:t>
            </a:r>
            <a:endParaRPr lang="en-US" altLang="zh-CN" sz="24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小组</a:t>
            </a:r>
            <a:r>
              <a:rPr lang="zh-CN" altLang="en-US" sz="2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成立</a:t>
            </a:r>
            <a:endParaRPr lang="en-US" altLang="zh-CN" sz="2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创意制定</a:t>
            </a:r>
            <a:endParaRPr lang="en-US" altLang="zh-CN" sz="24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线形标注 2(带强调线) 11"/>
          <p:cNvSpPr/>
          <p:nvPr/>
        </p:nvSpPr>
        <p:spPr>
          <a:xfrm>
            <a:off x="738457" y="5004990"/>
            <a:ext cx="1648282" cy="1262104"/>
          </a:xfrm>
          <a:prstGeom prst="accentCallout2">
            <a:avLst>
              <a:gd name="adj1" fmla="val 18750"/>
              <a:gd name="adj2" fmla="val -8333"/>
              <a:gd name="adj3" fmla="val 22434"/>
              <a:gd name="adj4" fmla="val -28890"/>
              <a:gd name="adj5" fmla="val -46751"/>
              <a:gd name="adj6" fmla="val 38478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4</a:t>
            </a:r>
            <a:r>
              <a:rPr lang="zh-CN" altLang="en-US" sz="2400" dirty="0" smtClean="0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月</a:t>
            </a:r>
            <a:r>
              <a:rPr lang="en-US" altLang="zh-CN" sz="2400" dirty="0" smtClean="0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3</a:t>
            </a:r>
            <a:r>
              <a:rPr lang="zh-CN" altLang="en-US" sz="2400" dirty="0" smtClean="0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日</a:t>
            </a:r>
            <a:endParaRPr lang="en-US" altLang="zh-CN" sz="2400" dirty="0" smtClean="0">
              <a:solidFill>
                <a:schemeClr val="bg1"/>
              </a:solidFill>
              <a:latin typeface="Consolas" panose="020B0609020204030204" pitchFamily="49" charset="0"/>
              <a:ea typeface="楷体" panose="02010609060101010101" pitchFamily="49" charset="-122"/>
            </a:endParaRPr>
          </a:p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拿到设备</a:t>
            </a:r>
            <a:endParaRPr lang="en-US" altLang="zh-CN" sz="2400" dirty="0" smtClean="0">
              <a:solidFill>
                <a:schemeClr val="bg1"/>
              </a:solidFill>
              <a:latin typeface="Consolas" panose="020B0609020204030204" pitchFamily="49" charset="0"/>
              <a:ea typeface="楷体" panose="02010609060101010101" pitchFamily="49" charset="-122"/>
            </a:endParaRPr>
          </a:p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开始研究</a:t>
            </a:r>
            <a:endParaRPr lang="en-US" altLang="zh-CN" sz="2400" dirty="0" smtClean="0">
              <a:solidFill>
                <a:schemeClr val="bg1"/>
              </a:solidFill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  <p:sp>
        <p:nvSpPr>
          <p:cNvPr id="13" name="线形标注 2(带强调线) 12"/>
          <p:cNvSpPr/>
          <p:nvPr/>
        </p:nvSpPr>
        <p:spPr>
          <a:xfrm>
            <a:off x="2975674" y="2364500"/>
            <a:ext cx="2076774" cy="1262104"/>
          </a:xfrm>
          <a:prstGeom prst="accentCallout2">
            <a:avLst>
              <a:gd name="adj1" fmla="val 18750"/>
              <a:gd name="adj2" fmla="val -8333"/>
              <a:gd name="adj3" fmla="val 26118"/>
              <a:gd name="adj4" fmla="val -15726"/>
              <a:gd name="adj5" fmla="val 152181"/>
              <a:gd name="adj6" fmla="val -2264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日</a:t>
            </a:r>
            <a:endParaRPr lang="en-US" altLang="zh-CN" sz="2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开发环境完成</a:t>
            </a:r>
            <a:endParaRPr lang="en-US" altLang="zh-CN" sz="2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HelloWorld</a:t>
            </a:r>
          </a:p>
        </p:txBody>
      </p:sp>
      <p:sp>
        <p:nvSpPr>
          <p:cNvPr id="14" name="线形标注 2(带强调线) 13"/>
          <p:cNvSpPr/>
          <p:nvPr/>
        </p:nvSpPr>
        <p:spPr>
          <a:xfrm>
            <a:off x="2975674" y="5004990"/>
            <a:ext cx="2544454" cy="1473302"/>
          </a:xfrm>
          <a:prstGeom prst="accentCallout2">
            <a:avLst>
              <a:gd name="adj1" fmla="val 18750"/>
              <a:gd name="adj2" fmla="val -8333"/>
              <a:gd name="adj3" fmla="val 23662"/>
              <a:gd name="adj4" fmla="val -18547"/>
              <a:gd name="adj5" fmla="val -46751"/>
              <a:gd name="adj6" fmla="val -3834"/>
            </a:avLst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4</a:t>
            </a:r>
            <a:r>
              <a:rPr lang="zh-CN" altLang="en-US" sz="2400" dirty="0" smtClean="0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月</a:t>
            </a:r>
            <a:r>
              <a:rPr lang="en-US" altLang="zh-CN" sz="2400" dirty="0" smtClean="0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5</a:t>
            </a:r>
            <a:r>
              <a:rPr lang="zh-CN" altLang="en-US" sz="2400" dirty="0" smtClean="0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日</a:t>
            </a:r>
            <a:endParaRPr lang="en-US" altLang="zh-CN" sz="2400" dirty="0" smtClean="0">
              <a:solidFill>
                <a:schemeClr val="bg1"/>
              </a:solidFill>
              <a:latin typeface="Consolas" panose="020B0609020204030204" pitchFamily="49" charset="0"/>
              <a:ea typeface="楷体" panose="02010609060101010101" pitchFamily="49" charset="-122"/>
            </a:endParaRPr>
          </a:p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确定框架</a:t>
            </a:r>
            <a:r>
              <a:rPr lang="en-US" altLang="zh-CN" sz="2400" dirty="0" smtClean="0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: </a:t>
            </a:r>
            <a:r>
              <a:rPr lang="en-US" altLang="zh-CN" sz="2400" dirty="0" err="1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pygame</a:t>
            </a:r>
            <a:endParaRPr lang="en-US" altLang="zh-CN" sz="2400" dirty="0">
              <a:solidFill>
                <a:schemeClr val="bg1"/>
              </a:solidFill>
              <a:latin typeface="Consolas" panose="020B0609020204030204" pitchFamily="49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分配开发任务</a:t>
            </a:r>
            <a:endParaRPr lang="en-US" altLang="zh-CN" sz="2400" dirty="0" smtClean="0">
              <a:solidFill>
                <a:schemeClr val="bg1"/>
              </a:solidFill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  <p:sp>
        <p:nvSpPr>
          <p:cNvPr id="15" name="线形标注 2(带强调线) 14"/>
          <p:cNvSpPr/>
          <p:nvPr/>
        </p:nvSpPr>
        <p:spPr>
          <a:xfrm>
            <a:off x="5362414" y="2097088"/>
            <a:ext cx="2101464" cy="1529516"/>
          </a:xfrm>
          <a:prstGeom prst="accentCallout2">
            <a:avLst>
              <a:gd name="adj1" fmla="val 17963"/>
              <a:gd name="adj2" fmla="val -3733"/>
              <a:gd name="adj3" fmla="val 23221"/>
              <a:gd name="adj4" fmla="val -15374"/>
              <a:gd name="adj5" fmla="val 142031"/>
              <a:gd name="adj6" fmla="val -8087"/>
            </a:avLst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4</a:t>
            </a:r>
            <a:r>
              <a:rPr lang="zh-CN" altLang="en-US" sz="2400" dirty="0" smtClean="0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月</a:t>
            </a:r>
            <a:r>
              <a:rPr lang="en-US" altLang="zh-CN" sz="2400" dirty="0" smtClean="0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7</a:t>
            </a:r>
            <a:r>
              <a:rPr lang="zh-CN" altLang="en-US" sz="2400" dirty="0" smtClean="0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日</a:t>
            </a:r>
            <a:endParaRPr lang="en-US" altLang="zh-CN" sz="2400" dirty="0" smtClean="0">
              <a:solidFill>
                <a:schemeClr val="bg1"/>
              </a:solidFill>
              <a:latin typeface="Consolas" panose="020B0609020204030204" pitchFamily="49" charset="0"/>
              <a:ea typeface="楷体" panose="02010609060101010101" pitchFamily="49" charset="-122"/>
            </a:endParaRPr>
          </a:p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网卡、声卡驱动损坏</a:t>
            </a:r>
            <a:endParaRPr lang="en-US" altLang="zh-CN" sz="2400" dirty="0" smtClean="0">
              <a:solidFill>
                <a:schemeClr val="bg1"/>
              </a:solidFill>
              <a:latin typeface="Consolas" panose="020B0609020204030204" pitchFamily="49" charset="0"/>
              <a:ea typeface="楷体" panose="02010609060101010101" pitchFamily="49" charset="-122"/>
            </a:endParaRPr>
          </a:p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重装系统无效</a:t>
            </a:r>
            <a:endParaRPr lang="en-US" altLang="zh-CN" sz="2400" dirty="0" smtClean="0">
              <a:solidFill>
                <a:schemeClr val="bg1"/>
              </a:solidFill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  <p:sp>
        <p:nvSpPr>
          <p:cNvPr id="16" name="线形标注 2(带强调线) 15"/>
          <p:cNvSpPr/>
          <p:nvPr/>
        </p:nvSpPr>
        <p:spPr>
          <a:xfrm>
            <a:off x="5957657" y="4726981"/>
            <a:ext cx="1444072" cy="1571108"/>
          </a:xfrm>
          <a:prstGeom prst="accentCallout2">
            <a:avLst>
              <a:gd name="adj1" fmla="val 18750"/>
              <a:gd name="adj2" fmla="val -8333"/>
              <a:gd name="adj3" fmla="val 12610"/>
              <a:gd name="adj4" fmla="val -19488"/>
              <a:gd name="adj5" fmla="val -24062"/>
              <a:gd name="adj6" fmla="val -29078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4</a:t>
            </a:r>
            <a:r>
              <a:rPr lang="zh-CN" altLang="en-US" sz="2400" dirty="0" smtClean="0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月</a:t>
            </a:r>
            <a:r>
              <a:rPr lang="en-US" altLang="zh-CN" sz="2400" dirty="0" smtClean="0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8</a:t>
            </a:r>
            <a:r>
              <a:rPr lang="zh-CN" altLang="en-US" sz="2400" dirty="0" smtClean="0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日</a:t>
            </a:r>
            <a:endParaRPr lang="en-US" altLang="zh-CN" sz="2400" dirty="0" smtClean="0">
              <a:solidFill>
                <a:schemeClr val="bg1"/>
              </a:solidFill>
              <a:latin typeface="Consolas" panose="020B0609020204030204" pitchFamily="49" charset="0"/>
              <a:ea typeface="楷体" panose="02010609060101010101" pitchFamily="49" charset="-122"/>
            </a:endParaRPr>
          </a:p>
          <a:p>
            <a:pPr algn="ctr"/>
            <a:r>
              <a:rPr lang="zh-CN" altLang="en-US" sz="2400" dirty="0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获得</a:t>
            </a:r>
            <a:r>
              <a:rPr lang="zh-CN" altLang="en-US" sz="2400" dirty="0" smtClean="0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了第一批音源</a:t>
            </a:r>
            <a:endParaRPr lang="en-US" altLang="zh-CN" sz="2400" dirty="0" smtClean="0">
              <a:solidFill>
                <a:schemeClr val="bg1"/>
              </a:solidFill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  <p:sp>
        <p:nvSpPr>
          <p:cNvPr id="18" name="线形标注 2(带强调线) 17"/>
          <p:cNvSpPr/>
          <p:nvPr/>
        </p:nvSpPr>
        <p:spPr>
          <a:xfrm>
            <a:off x="7839258" y="4726981"/>
            <a:ext cx="1648282" cy="1571108"/>
          </a:xfrm>
          <a:prstGeom prst="accentCallout2">
            <a:avLst>
              <a:gd name="adj1" fmla="val 18750"/>
              <a:gd name="adj2" fmla="val -8333"/>
              <a:gd name="adj3" fmla="val 20723"/>
              <a:gd name="adj4" fmla="val -23250"/>
              <a:gd name="adj5" fmla="val -21848"/>
              <a:gd name="adj6" fmla="val 9330"/>
            </a:avLst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4</a:t>
            </a:r>
            <a:r>
              <a:rPr lang="zh-CN" altLang="en-US" sz="2400" dirty="0" smtClean="0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月</a:t>
            </a:r>
            <a:r>
              <a:rPr lang="en-US" altLang="zh-CN" sz="2400" dirty="0" smtClean="0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13</a:t>
            </a:r>
            <a:r>
              <a:rPr lang="zh-CN" altLang="en-US" sz="2400" dirty="0" smtClean="0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日</a:t>
            </a:r>
            <a:endParaRPr lang="en-US" altLang="zh-CN" sz="2400" dirty="0" smtClean="0">
              <a:solidFill>
                <a:schemeClr val="bg1"/>
              </a:solidFill>
              <a:latin typeface="Consolas" panose="020B0609020204030204" pitchFamily="49" charset="0"/>
              <a:ea typeface="楷体" panose="02010609060101010101" pitchFamily="49" charset="-122"/>
            </a:endParaRPr>
          </a:p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调试</a:t>
            </a:r>
            <a:r>
              <a:rPr lang="en-US" altLang="zh-CN" sz="2400" dirty="0" smtClean="0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GPIO</a:t>
            </a:r>
            <a:r>
              <a:rPr lang="zh-CN" altLang="en-US" sz="2400" dirty="0" smtClean="0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部分，发现</a:t>
            </a:r>
            <a:r>
              <a:rPr lang="en-US" altLang="zh-CN" sz="2400" dirty="0" smtClean="0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LED</a:t>
            </a:r>
            <a:r>
              <a:rPr lang="zh-CN" altLang="en-US" sz="2400" dirty="0" smtClean="0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损坏</a:t>
            </a:r>
            <a:endParaRPr lang="en-US" altLang="zh-CN" sz="2400" dirty="0" smtClean="0">
              <a:solidFill>
                <a:schemeClr val="bg1"/>
              </a:solidFill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  <p:sp>
        <p:nvSpPr>
          <p:cNvPr id="19" name="线形标注 2(带强调线) 18"/>
          <p:cNvSpPr/>
          <p:nvPr/>
        </p:nvSpPr>
        <p:spPr>
          <a:xfrm>
            <a:off x="8354355" y="2004188"/>
            <a:ext cx="1838188" cy="1789046"/>
          </a:xfrm>
          <a:prstGeom prst="accentCallout2">
            <a:avLst>
              <a:gd name="adj1" fmla="val 19616"/>
              <a:gd name="adj2" fmla="val -6067"/>
              <a:gd name="adj3" fmla="val 103932"/>
              <a:gd name="adj4" fmla="val -36999"/>
              <a:gd name="adj5" fmla="val 129421"/>
              <a:gd name="adj6" fmla="val 9688"/>
            </a:avLst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4</a:t>
            </a:r>
            <a:r>
              <a:rPr lang="zh-CN" altLang="en-US" sz="2400" dirty="0" smtClean="0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月</a:t>
            </a:r>
            <a:r>
              <a:rPr lang="en-US" altLang="zh-CN" sz="2400" dirty="0" smtClean="0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14</a:t>
            </a:r>
            <a:r>
              <a:rPr lang="zh-CN" altLang="en-US" sz="2400" dirty="0" smtClean="0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日</a:t>
            </a:r>
            <a:endParaRPr lang="en-US" altLang="zh-CN" sz="2400" dirty="0" smtClean="0">
              <a:solidFill>
                <a:schemeClr val="bg1"/>
              </a:solidFill>
              <a:latin typeface="Consolas" panose="020B0609020204030204" pitchFamily="49" charset="0"/>
              <a:ea typeface="楷体" panose="02010609060101010101" pitchFamily="49" charset="-122"/>
            </a:endParaRPr>
          </a:p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更换</a:t>
            </a:r>
            <a:r>
              <a:rPr lang="en-US" altLang="zh-CN" sz="2400" dirty="0" smtClean="0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SAKS</a:t>
            </a:r>
            <a:r>
              <a:rPr lang="zh-CN" altLang="en-US" sz="2400" dirty="0" smtClean="0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板</a:t>
            </a:r>
            <a:endParaRPr lang="en-US" altLang="zh-CN" sz="2400" dirty="0" smtClean="0">
              <a:solidFill>
                <a:schemeClr val="bg1"/>
              </a:solidFill>
              <a:latin typeface="Consolas" panose="020B0609020204030204" pitchFamily="49" charset="0"/>
              <a:ea typeface="楷体" panose="02010609060101010101" pitchFamily="49" charset="-122"/>
            </a:endParaRPr>
          </a:p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同时完成了</a:t>
            </a:r>
            <a:r>
              <a:rPr lang="en-US" altLang="zh-CN" sz="2400" dirty="0" smtClean="0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v1.0</a:t>
            </a:r>
            <a:r>
              <a:rPr lang="zh-CN" altLang="en-US" sz="2400" dirty="0" smtClean="0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正式版</a:t>
            </a:r>
            <a:endParaRPr lang="en-US" altLang="zh-CN" sz="2400" dirty="0" smtClean="0">
              <a:solidFill>
                <a:schemeClr val="bg1"/>
              </a:solidFill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188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26079" cy="135049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926079" y="334835"/>
            <a:ext cx="78919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>
                <a:latin typeface="Consolas" panose="020B0609020204030204" pitchFamily="49" charset="0"/>
                <a:ea typeface="楷体" panose="02010609060101010101" pitchFamily="49" charset="-122"/>
              </a:rPr>
              <a:t>优缺点</a:t>
            </a:r>
            <a:endParaRPr lang="zh-CN" altLang="en-US" sz="6000" b="1" dirty="0"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34753" y="1944654"/>
            <a:ext cx="5036949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4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较多延迟</a:t>
            </a:r>
            <a:endParaRPr lang="en-US" altLang="zh-CN" sz="40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4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交互性欠佳</a:t>
            </a:r>
            <a:endParaRPr lang="en-US" altLang="zh-CN" sz="40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4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难以</a:t>
            </a:r>
            <a:r>
              <a:rPr lang="zh-CN" altLang="en-US" sz="4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处理复杂和弦</a:t>
            </a:r>
            <a:endParaRPr lang="en-US" altLang="zh-CN" sz="40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4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没有</a:t>
            </a:r>
            <a:r>
              <a:rPr lang="en-US" altLang="zh-CN" sz="4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GUI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……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100" dirty="0"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76569" y="1944654"/>
            <a:ext cx="6485126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4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内置六种乐器</a:t>
            </a:r>
            <a:endParaRPr lang="en-US" altLang="zh-CN" sz="40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4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延音</a:t>
            </a:r>
            <a:r>
              <a:rPr lang="zh-CN" altLang="en-US" sz="4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踏板、弱音踏板</a:t>
            </a:r>
            <a:endParaRPr lang="en-US" altLang="zh-CN" sz="40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4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三个八度的音域</a:t>
            </a:r>
            <a:endParaRPr lang="en-US" altLang="zh-CN" sz="40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4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炫丽的灯光</a:t>
            </a:r>
            <a:endParaRPr lang="en-US" altLang="zh-CN" sz="40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PC</a:t>
            </a:r>
            <a:r>
              <a:rPr lang="zh-CN" altLang="en-US" sz="4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4000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RPi</a:t>
            </a:r>
            <a:r>
              <a:rPr lang="zh-CN" altLang="en-US" sz="4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双平台</a:t>
            </a:r>
            <a:endParaRPr lang="en-US" altLang="zh-CN" sz="40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……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100" dirty="0"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124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弱点分析与展望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1846530"/>
            <a:ext cx="9905999" cy="477124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树莓派只有有限的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，程序运行时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占用率长时间达</a:t>
            </a:r>
            <a:r>
              <a:rPr lang="en-US" altLang="zh-CN" dirty="0" smtClean="0"/>
              <a:t>98%</a:t>
            </a:r>
            <a:r>
              <a:rPr lang="zh-CN" altLang="en-US" dirty="0" smtClean="0"/>
              <a:t>以上</a:t>
            </a:r>
            <a:endParaRPr lang="en-US" altLang="zh-CN" dirty="0" smtClean="0"/>
          </a:p>
          <a:p>
            <a:r>
              <a:rPr lang="zh-CN" altLang="en-US" dirty="0" smtClean="0"/>
              <a:t>“无法预料系统何时繁忙”，导致经常出现不稳定的延迟</a:t>
            </a:r>
            <a:endParaRPr lang="en-US" altLang="zh-CN" dirty="0" smtClean="0"/>
          </a:p>
          <a:p>
            <a:r>
              <a:rPr lang="zh-CN" altLang="en-US" dirty="0" smtClean="0"/>
              <a:t>原本计划了</a:t>
            </a:r>
            <a:r>
              <a:rPr lang="zh-CN" altLang="en-US" b="1" dirty="0" smtClean="0">
                <a:solidFill>
                  <a:srgbClr val="FF0000"/>
                </a:solidFill>
              </a:rPr>
              <a:t>录放音、叠加音轨、数字显示屏实时显示音高</a:t>
            </a:r>
            <a:r>
              <a:rPr lang="zh-CN" altLang="en-US" dirty="0" smtClean="0"/>
              <a:t>等功能，也都预留了接口，但是因为延迟、时间等原因没有实现</a:t>
            </a:r>
            <a:endParaRPr lang="en-US" altLang="zh-CN" dirty="0" smtClean="0"/>
          </a:p>
          <a:p>
            <a:r>
              <a:rPr lang="en-US" altLang="zh-CN" dirty="0" smtClean="0"/>
              <a:t>——————————————————————————————————————————————————————</a:t>
            </a:r>
          </a:p>
          <a:p>
            <a:r>
              <a:rPr lang="zh-CN" altLang="en-US" dirty="0" smtClean="0"/>
              <a:t>正因为预留了接口，才有了扩展的可能性</a:t>
            </a:r>
            <a:endParaRPr lang="en-US" altLang="zh-CN" dirty="0" smtClean="0"/>
          </a:p>
          <a:p>
            <a:r>
              <a:rPr lang="zh-CN" altLang="en-US" dirty="0"/>
              <a:t>本</a:t>
            </a:r>
            <a:r>
              <a:rPr lang="zh-CN" altLang="en-US" dirty="0" smtClean="0"/>
              <a:t>项目已通过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共享，欢迎感兴趣的同学来一起完善它！</a:t>
            </a:r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://github.com/RibomBalt/RPi3-MusicPiano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 descr="仅 &lt;strong&gt;树莓派&lt;/strong&gt;版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772" y="484812"/>
            <a:ext cx="11811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13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8423" y="2493812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altLang="zh-CN" sz="7200" dirty="0" smtClean="0"/>
              <a:t>Thank you</a:t>
            </a:r>
            <a:endParaRPr lang="zh-CN" altLang="en-US" sz="7200" dirty="0"/>
          </a:p>
        </p:txBody>
      </p:sp>
      <p:pic>
        <p:nvPicPr>
          <p:cNvPr id="3" name="图片 2" descr="仅 &lt;strong&gt;树莓派&lt;/strong&gt;版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872" y="3972382"/>
            <a:ext cx="11811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66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选题与设计方案、产品特点介绍</a:t>
            </a:r>
            <a:endParaRPr lang="en-US" altLang="zh-CN" dirty="0" smtClean="0"/>
          </a:p>
          <a:p>
            <a:r>
              <a:rPr lang="zh-CN" altLang="en-US" dirty="0"/>
              <a:t>硬件</a:t>
            </a:r>
            <a:r>
              <a:rPr lang="zh-CN" altLang="en-US" dirty="0" smtClean="0"/>
              <a:t>演示</a:t>
            </a:r>
            <a:endParaRPr lang="en-US" altLang="zh-CN" dirty="0" smtClean="0"/>
          </a:p>
          <a:p>
            <a:r>
              <a:rPr lang="zh-CN" altLang="en-US" dirty="0" smtClean="0"/>
              <a:t>组员分工，小组</a:t>
            </a:r>
            <a:r>
              <a:rPr lang="zh-CN" altLang="en-US" dirty="0"/>
              <a:t>开发</a:t>
            </a:r>
            <a:r>
              <a:rPr lang="zh-CN" altLang="en-US" dirty="0" smtClean="0"/>
              <a:t>大事记</a:t>
            </a:r>
            <a:endParaRPr lang="en-US" altLang="zh-CN" dirty="0" smtClean="0"/>
          </a:p>
          <a:p>
            <a:r>
              <a:rPr lang="zh-CN" altLang="en-US" dirty="0" smtClean="0"/>
              <a:t>实现介绍</a:t>
            </a:r>
            <a:endParaRPr lang="en-US" altLang="zh-CN" dirty="0" smtClean="0"/>
          </a:p>
          <a:p>
            <a:r>
              <a:rPr lang="zh-CN" altLang="en-US" dirty="0" smtClean="0"/>
              <a:t>优缺点与期望</a:t>
            </a:r>
            <a:endParaRPr lang="en-US" altLang="zh-CN" dirty="0" smtClean="0"/>
          </a:p>
        </p:txBody>
      </p:sp>
      <p:pic>
        <p:nvPicPr>
          <p:cNvPr id="4" name="图片 3" descr="仅 &lt;strong&gt;树莓派&lt;/strong&gt;版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311" y="601663"/>
            <a:ext cx="11811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49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我们要做什么？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个声音与显示的互动</a:t>
            </a:r>
            <a:endParaRPr lang="en-US" altLang="zh-CN" dirty="0" smtClean="0"/>
          </a:p>
          <a:p>
            <a:pPr lvl="2"/>
            <a:r>
              <a:rPr lang="zh-CN" altLang="en-US" sz="3200" dirty="0"/>
              <a:t>一</a:t>
            </a:r>
            <a:r>
              <a:rPr lang="zh-CN" altLang="en-US" sz="3200" dirty="0" smtClean="0"/>
              <a:t>个电子钢琴</a:t>
            </a:r>
            <a:endParaRPr lang="en-US" altLang="zh-CN" sz="3200" dirty="0" smtClean="0"/>
          </a:p>
          <a:p>
            <a:pPr lvl="3"/>
            <a:r>
              <a:rPr lang="zh-CN" altLang="en-US" sz="4000" dirty="0"/>
              <a:t>一</a:t>
            </a:r>
            <a:r>
              <a:rPr lang="zh-CN" altLang="en-US" sz="4000" dirty="0" smtClean="0"/>
              <a:t>个带光效的电子琴</a:t>
            </a:r>
            <a:endParaRPr lang="zh-CN" altLang="en-US" sz="4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图片 3" descr="仅 &lt;strong&gt;树莓派&lt;/strong&gt;版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311" y="601663"/>
            <a:ext cx="11811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63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我们做出了什么？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2249486"/>
            <a:ext cx="10300695" cy="4275299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一款使用</a:t>
            </a:r>
            <a:r>
              <a:rPr lang="en-US" altLang="zh-CN" dirty="0" smtClean="0">
                <a:latin typeface="Consolas" panose="020B0609020204030204" pitchFamily="49" charset="0"/>
              </a:rPr>
              <a:t>Python3</a:t>
            </a:r>
            <a:r>
              <a:rPr lang="zh-CN" altLang="en-US" dirty="0" smtClean="0"/>
              <a:t>开发的，面向树莓派的、</a:t>
            </a:r>
            <a:r>
              <a:rPr lang="en-US" altLang="zh-CN" dirty="0" smtClean="0"/>
              <a:t>PC</a:t>
            </a:r>
            <a:r>
              <a:rPr lang="zh-CN" altLang="en-US" dirty="0" smtClean="0"/>
              <a:t>也可以运行的电子琴应用。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游戏设计框架</a:t>
            </a:r>
            <a:r>
              <a:rPr lang="en-US" altLang="zh-CN" dirty="0" err="1" smtClean="0"/>
              <a:t>pygame</a:t>
            </a:r>
            <a:r>
              <a:rPr lang="zh-CN" altLang="en-US" dirty="0" smtClean="0"/>
              <a:t>进行开发</a:t>
            </a:r>
            <a:endParaRPr lang="en-US" altLang="zh-CN" dirty="0" smtClean="0"/>
          </a:p>
          <a:p>
            <a:r>
              <a:rPr lang="zh-CN" altLang="en-US" dirty="0" smtClean="0"/>
              <a:t>只用键盘即可弹奏</a:t>
            </a:r>
            <a:endParaRPr lang="en-US" altLang="zh-CN" dirty="0" smtClean="0"/>
          </a:p>
          <a:p>
            <a:r>
              <a:rPr lang="zh-CN" altLang="en-US" dirty="0" smtClean="0"/>
              <a:t>树莓派</a:t>
            </a:r>
            <a:r>
              <a:rPr lang="en-US" altLang="zh-CN" dirty="0" smtClean="0"/>
              <a:t>LED</a:t>
            </a:r>
            <a:r>
              <a:rPr lang="zh-CN" altLang="en-US" dirty="0" smtClean="0"/>
              <a:t>灯光绚丽的视觉效果</a:t>
            </a:r>
            <a:endParaRPr lang="en-US" altLang="zh-CN" dirty="0" smtClean="0"/>
          </a:p>
          <a:p>
            <a:r>
              <a:rPr lang="zh-CN" altLang="en-US" dirty="0"/>
              <a:t>数字显示</a:t>
            </a:r>
            <a:r>
              <a:rPr lang="zh-CN" altLang="en-US" dirty="0" smtClean="0"/>
              <a:t>屏显示弹奏次数</a:t>
            </a:r>
            <a:endParaRPr lang="en-US" altLang="zh-CN" dirty="0" smtClean="0"/>
          </a:p>
          <a:p>
            <a:r>
              <a:rPr lang="zh-CN" altLang="en-US" dirty="0" smtClean="0"/>
              <a:t>使用声卡发声，需要外接音箱</a:t>
            </a:r>
            <a:endParaRPr lang="en-US" altLang="zh-CN" dirty="0" smtClean="0"/>
          </a:p>
          <a:p>
            <a:r>
              <a:rPr lang="zh-CN" altLang="en-US" dirty="0" smtClean="0"/>
              <a:t>内置</a:t>
            </a:r>
            <a:r>
              <a:rPr lang="en-US" altLang="zh-CN" dirty="0" smtClean="0"/>
              <a:t>6</a:t>
            </a:r>
            <a:r>
              <a:rPr lang="zh-CN" altLang="en-US" dirty="0" smtClean="0"/>
              <a:t>种乐器音色，可以随时切换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Piano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Harp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Violin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Flute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Music Box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Trumpet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图片 3" descr="仅 &lt;strong&gt;树莓派&lt;/strong&gt;版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007" y="601663"/>
            <a:ext cx="11811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53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26079" cy="135049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926079" y="334835"/>
            <a:ext cx="78919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>
                <a:latin typeface="Consolas" panose="020B0609020204030204" pitchFamily="49" charset="0"/>
                <a:ea typeface="楷体" panose="02010609060101010101" pitchFamily="49" charset="-122"/>
              </a:rPr>
              <a:t>Pi-PIANO</a:t>
            </a:r>
            <a:endParaRPr lang="zh-CN" altLang="en-US" sz="6000" b="1" dirty="0"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477" y="2476750"/>
            <a:ext cx="8321919" cy="2669830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1575582" y="2166425"/>
            <a:ext cx="647113" cy="520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759655" y="2166425"/>
            <a:ext cx="815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035040" y="4909625"/>
            <a:ext cx="703385" cy="858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738425" y="5767754"/>
            <a:ext cx="1055077" cy="140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3235569" y="4909625"/>
            <a:ext cx="450166" cy="858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2377440" y="5767757"/>
            <a:ext cx="8581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1392702" y="3277772"/>
            <a:ext cx="829993" cy="4642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76775" y="3742006"/>
            <a:ext cx="815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76775" y="1771579"/>
            <a:ext cx="2335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Consolas" panose="020B0609020204030204" pitchFamily="49" charset="0"/>
                <a:ea typeface="楷体" panose="02010609060101010101" pitchFamily="49" charset="-122"/>
              </a:rPr>
              <a:t>退出程序</a:t>
            </a:r>
            <a:endParaRPr lang="zh-CN" altLang="en-US" sz="2000" dirty="0"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14998" y="3344614"/>
            <a:ext cx="1885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Consolas" panose="020B0609020204030204" pitchFamily="49" charset="0"/>
                <a:ea typeface="楷体" panose="02010609060101010101" pitchFamily="49" charset="-122"/>
              </a:rPr>
              <a:t>切换乐器</a:t>
            </a:r>
            <a:endParaRPr lang="zh-CN" altLang="en-US" sz="2000" dirty="0"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222695" y="5862812"/>
            <a:ext cx="2799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Consolas" panose="020B0609020204030204" pitchFamily="49" charset="0"/>
                <a:ea typeface="楷体" panose="02010609060101010101" pitchFamily="49" charset="-122"/>
              </a:rPr>
              <a:t>弱音踏板</a:t>
            </a:r>
            <a:endParaRPr lang="zh-CN" altLang="en-US" sz="2000" dirty="0"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872066" y="5862812"/>
            <a:ext cx="1821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Consolas" panose="020B0609020204030204" pitchFamily="49" charset="0"/>
                <a:ea typeface="楷体" panose="02010609060101010101" pitchFamily="49" charset="-122"/>
              </a:rPr>
              <a:t>音调升降</a:t>
            </a:r>
            <a:endParaRPr lang="zh-CN" altLang="en-US" sz="2000" dirty="0"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685735" y="4218584"/>
            <a:ext cx="140677" cy="139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4262510" y="4218584"/>
            <a:ext cx="140677" cy="139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4839285" y="4218583"/>
            <a:ext cx="140677" cy="139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387926" y="4199972"/>
            <a:ext cx="140677" cy="139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6496929" y="4199972"/>
            <a:ext cx="140677" cy="139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7031501" y="4218582"/>
            <a:ext cx="140677" cy="139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7580142" y="4224178"/>
            <a:ext cx="140677" cy="139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3390313" y="3751054"/>
            <a:ext cx="140677" cy="139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3967088" y="3751054"/>
            <a:ext cx="140677" cy="139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4527449" y="3751054"/>
            <a:ext cx="140677" cy="139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5047957" y="3751054"/>
            <a:ext cx="140677" cy="139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6679810" y="3746508"/>
            <a:ext cx="140677" cy="139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7219069" y="3751054"/>
            <a:ext cx="140677" cy="139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7793502" y="3742006"/>
            <a:ext cx="140677" cy="139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3713871" y="3207907"/>
            <a:ext cx="140677" cy="139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4262509" y="3207906"/>
            <a:ext cx="140677" cy="139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4797081" y="3205086"/>
            <a:ext cx="140677" cy="139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983876" y="3205085"/>
            <a:ext cx="140677" cy="139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7560649" y="3205085"/>
            <a:ext cx="140677" cy="139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8095221" y="3205084"/>
            <a:ext cx="140677" cy="139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3165230" y="3207908"/>
            <a:ext cx="140677" cy="139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04078" y="3202504"/>
            <a:ext cx="140677" cy="139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340609" y="3713946"/>
            <a:ext cx="140677" cy="139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8139135" y="4225393"/>
            <a:ext cx="140677" cy="139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1463039" y="4339699"/>
            <a:ext cx="759656" cy="3872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70912" y="4726983"/>
            <a:ext cx="892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36098" y="4310774"/>
            <a:ext cx="1732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Consolas" panose="020B0609020204030204" pitchFamily="49" charset="0"/>
                <a:ea typeface="楷体" panose="02010609060101010101" pitchFamily="49" charset="-122"/>
              </a:rPr>
              <a:t>延音踏板</a:t>
            </a:r>
          </a:p>
        </p:txBody>
      </p:sp>
    </p:spTree>
    <p:extLst>
      <p:ext uri="{BB962C8B-B14F-4D97-AF65-F5344CB8AC3E}">
        <p14:creationId xmlns:p14="http://schemas.microsoft.com/office/powerpoint/2010/main" val="157720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硬件演示：</a:t>
            </a:r>
            <a:r>
              <a:rPr lang="en-US" altLang="zh-CN" b="1" dirty="0" smtClean="0"/>
              <a:t>《</a:t>
            </a:r>
            <a:r>
              <a:rPr lang="zh-CN" altLang="en-US" b="1" dirty="0" smtClean="0"/>
              <a:t>小白船</a:t>
            </a:r>
            <a:r>
              <a:rPr lang="en-US" altLang="zh-CN" b="1" dirty="0" smtClean="0"/>
              <a:t>》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890" y="1833617"/>
            <a:ext cx="11789044" cy="3541714"/>
          </a:xfrm>
        </p:spPr>
        <p:txBody>
          <a:bodyPr/>
          <a:lstStyle/>
          <a:p>
            <a:r>
              <a:rPr lang="en-US" altLang="zh-CN" dirty="0" smtClean="0"/>
              <a:t>J – K | J – D | J. </a:t>
            </a:r>
            <a:r>
              <a:rPr lang="en-US" altLang="zh-CN" u="sng" dirty="0" smtClean="0"/>
              <a:t>DSA</a:t>
            </a:r>
            <a:r>
              <a:rPr lang="en-US" altLang="zh-CN" dirty="0" smtClean="0"/>
              <a:t> | N - - | M – A | S – J | D - - | - - - |</a:t>
            </a:r>
          </a:p>
          <a:p>
            <a:r>
              <a:rPr lang="en-US" altLang="zh-CN" dirty="0"/>
              <a:t>J – K | J – D | J. </a:t>
            </a:r>
            <a:r>
              <a:rPr lang="en-US" altLang="zh-CN" u="sng" dirty="0" smtClean="0"/>
              <a:t>DSA</a:t>
            </a:r>
            <a:r>
              <a:rPr lang="en-US" altLang="zh-CN" dirty="0" smtClean="0"/>
              <a:t> | </a:t>
            </a:r>
            <a:r>
              <a:rPr lang="en-US" altLang="zh-CN" dirty="0"/>
              <a:t>N - </a:t>
            </a:r>
            <a:r>
              <a:rPr lang="en-US" altLang="zh-CN" dirty="0" smtClean="0"/>
              <a:t>- | </a:t>
            </a:r>
            <a:r>
              <a:rPr lang="en-US" altLang="zh-CN" dirty="0"/>
              <a:t>M – A | </a:t>
            </a:r>
            <a:r>
              <a:rPr lang="en-US" altLang="zh-CN" dirty="0" smtClean="0"/>
              <a:t>N </a:t>
            </a:r>
            <a:r>
              <a:rPr lang="en-US" altLang="zh-CN" dirty="0"/>
              <a:t>– </a:t>
            </a:r>
            <a:r>
              <a:rPr lang="en-US" altLang="zh-CN" dirty="0" smtClean="0"/>
              <a:t>S </a:t>
            </a:r>
            <a:r>
              <a:rPr lang="en-US" altLang="zh-CN" dirty="0"/>
              <a:t>| </a:t>
            </a:r>
            <a:r>
              <a:rPr lang="en-US" altLang="zh-CN" dirty="0" smtClean="0"/>
              <a:t>A </a:t>
            </a:r>
            <a:r>
              <a:rPr lang="en-US" altLang="zh-CN" dirty="0"/>
              <a:t>- - </a:t>
            </a:r>
            <a:r>
              <a:rPr lang="en-US" altLang="zh-CN" dirty="0" smtClean="0"/>
              <a:t>| A – S |</a:t>
            </a:r>
          </a:p>
          <a:p>
            <a:r>
              <a:rPr lang="en-US" altLang="zh-CN" dirty="0" smtClean="0"/>
              <a:t>D – D | D – S | D – K | J - - | D – S | D – K | J - - | J – J |</a:t>
            </a:r>
          </a:p>
          <a:p>
            <a:r>
              <a:rPr lang="en-US" altLang="zh-CN" dirty="0" smtClean="0"/>
              <a:t>Q – Q | Q. </a:t>
            </a:r>
            <a:r>
              <a:rPr lang="en-US" altLang="zh-CN" u="sng" dirty="0" smtClean="0"/>
              <a:t>LKJ</a:t>
            </a:r>
            <a:r>
              <a:rPr lang="en-US" altLang="zh-CN" dirty="0" smtClean="0"/>
              <a:t> | D – J | K – K | J. </a:t>
            </a:r>
            <a:r>
              <a:rPr lang="en-US" altLang="zh-CN" u="sng" dirty="0" smtClean="0"/>
              <a:t>DSA</a:t>
            </a:r>
            <a:r>
              <a:rPr lang="en-US" altLang="zh-CN" dirty="0" smtClean="0"/>
              <a:t> | N – S | A - - | - - - |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437274" y="4667445"/>
            <a:ext cx="53142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邀请一位同学上台试奏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可以随意选择乐器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323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 smtClean="0"/>
              <a:t>小红帽</a:t>
            </a:r>
            <a:endParaRPr lang="zh-CN" altLang="en-US" sz="5400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617" y="2362762"/>
            <a:ext cx="8897592" cy="3315163"/>
          </a:xfrm>
        </p:spPr>
      </p:pic>
      <p:pic>
        <p:nvPicPr>
          <p:cNvPr id="5" name="图片 4" descr="仅 &lt;strong&gt;树莓派&lt;/strong&gt;版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861" y="618518"/>
            <a:ext cx="11811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1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2" y="352462"/>
            <a:ext cx="9905998" cy="1478570"/>
          </a:xfrm>
        </p:spPr>
        <p:txBody>
          <a:bodyPr/>
          <a:lstStyle/>
          <a:p>
            <a:r>
              <a:rPr lang="zh-CN" altLang="en-US" dirty="0" smtClean="0"/>
              <a:t>实现介绍，代码展示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1536564"/>
            <a:ext cx="9905999" cy="5026967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pygame</a:t>
            </a:r>
            <a:r>
              <a:rPr lang="zh-CN" altLang="en-US" dirty="0" smtClean="0"/>
              <a:t>事件模块捕获键盘事件，映射为音符对象后放入音频处理队列</a:t>
            </a:r>
            <a:endParaRPr lang="en-US" altLang="zh-CN" dirty="0" smtClean="0"/>
          </a:p>
          <a:p>
            <a:r>
              <a:rPr lang="en-US" altLang="zh-CN" dirty="0" err="1" smtClean="0"/>
              <a:t>pygame</a:t>
            </a:r>
            <a:r>
              <a:rPr lang="zh-CN" altLang="en-US" dirty="0" smtClean="0"/>
              <a:t>音效模块根据音符对象播放</a:t>
            </a:r>
            <a:r>
              <a:rPr lang="en-US" altLang="zh-CN" dirty="0" err="1" smtClean="0"/>
              <a:t>ogg</a:t>
            </a:r>
            <a:r>
              <a:rPr lang="zh-CN" altLang="en-US" dirty="0" smtClean="0"/>
              <a:t>音源发声。</a:t>
            </a:r>
            <a:endParaRPr lang="en-US" altLang="zh-CN" dirty="0" smtClean="0"/>
          </a:p>
          <a:p>
            <a:r>
              <a:rPr lang="zh-CN" altLang="en-US" dirty="0" smtClean="0"/>
              <a:t>同时</a:t>
            </a:r>
            <a:r>
              <a:rPr lang="en-US" altLang="zh-CN" dirty="0" smtClean="0"/>
              <a:t>SAKS-SDK</a:t>
            </a:r>
            <a:r>
              <a:rPr lang="zh-CN" altLang="en-US" dirty="0" smtClean="0"/>
              <a:t>控制树莓派的灯光、数字显示屏</a:t>
            </a:r>
            <a:endParaRPr lang="en-US" altLang="zh-CN" dirty="0" smtClean="0"/>
          </a:p>
          <a:p>
            <a:r>
              <a:rPr lang="zh-CN" altLang="en-US" dirty="0" smtClean="0"/>
              <a:t>主线程为捕获键盘事件的线程，其他线程包括处理声音播放、灯光与数字显示的线程。使用队列（</a:t>
            </a:r>
            <a:r>
              <a:rPr lang="en-US" altLang="zh-CN" dirty="0" smtClean="0"/>
              <a:t>queue</a:t>
            </a:r>
            <a:r>
              <a:rPr lang="zh-CN" altLang="en-US" dirty="0" smtClean="0"/>
              <a:t>模块）进行线程间通信</a:t>
            </a:r>
            <a:endParaRPr lang="en-US" altLang="zh-CN" dirty="0" smtClean="0"/>
          </a:p>
          <a:p>
            <a:r>
              <a:rPr lang="en-US" altLang="zh-CN" dirty="0" smtClean="0"/>
              <a:t>os.name</a:t>
            </a:r>
            <a:r>
              <a:rPr lang="zh-CN" altLang="en-US" dirty="0" smtClean="0"/>
              <a:t>判断操作系统名称，用来达到双平台运行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个主要的模块共计</a:t>
            </a:r>
            <a:r>
              <a:rPr lang="en-US" altLang="zh-CN" dirty="0" smtClean="0"/>
              <a:t>500</a:t>
            </a:r>
            <a:r>
              <a:rPr lang="zh-CN" altLang="en-US" dirty="0" smtClean="0"/>
              <a:t>行（含注释）</a:t>
            </a:r>
            <a:endParaRPr lang="en-US" altLang="zh-CN" dirty="0" smtClean="0"/>
          </a:p>
          <a:p>
            <a:r>
              <a:rPr lang="zh-CN" altLang="en-US" dirty="0" smtClean="0"/>
              <a:t>平均</a:t>
            </a:r>
            <a:r>
              <a:rPr lang="en-US" altLang="zh-CN" dirty="0" smtClean="0"/>
              <a:t>3</a:t>
            </a:r>
            <a:r>
              <a:rPr lang="zh-CN" altLang="en-US" dirty="0" smtClean="0"/>
              <a:t>行</a:t>
            </a:r>
            <a:r>
              <a:rPr lang="en-US" altLang="zh-CN" dirty="0" smtClean="0"/>
              <a:t>1</a:t>
            </a:r>
            <a:r>
              <a:rPr lang="zh-CN" altLang="en-US" dirty="0" smtClean="0"/>
              <a:t>注释</a:t>
            </a:r>
            <a:endParaRPr lang="zh-CN" altLang="en-US" dirty="0"/>
          </a:p>
        </p:txBody>
      </p:sp>
      <p:pic>
        <p:nvPicPr>
          <p:cNvPr id="8" name="图片 7" descr="仅 &lt;strong&gt;树莓派&lt;/strong&gt;版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07" y="344034"/>
            <a:ext cx="11811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9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695" y="3761"/>
            <a:ext cx="5381625" cy="4181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76" y="6350"/>
            <a:ext cx="6238875" cy="17811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05" y="1787525"/>
            <a:ext cx="6200775" cy="55149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8561" y="4223127"/>
            <a:ext cx="40386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12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1247</TotalTime>
  <Words>716</Words>
  <Application>Microsoft Office PowerPoint</Application>
  <PresentationFormat>宽屏</PresentationFormat>
  <Paragraphs>99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华文楷体</vt:lpstr>
      <vt:lpstr>楷体</vt:lpstr>
      <vt:lpstr>Arial</vt:lpstr>
      <vt:lpstr>Consolas</vt:lpstr>
      <vt:lpstr>Times New Roman</vt:lpstr>
      <vt:lpstr>Trebuchet MS</vt:lpstr>
      <vt:lpstr>电路</vt:lpstr>
      <vt:lpstr>树莓派-Piano展示</vt:lpstr>
      <vt:lpstr>Contents</vt:lpstr>
      <vt:lpstr>我们要做什么？</vt:lpstr>
      <vt:lpstr>我们做出了什么？</vt:lpstr>
      <vt:lpstr>PowerPoint 演示文稿</vt:lpstr>
      <vt:lpstr>硬件演示：《小白船》</vt:lpstr>
      <vt:lpstr>小红帽</vt:lpstr>
      <vt:lpstr>实现介绍，代码展示</vt:lpstr>
      <vt:lpstr>PowerPoint 演示文稿</vt:lpstr>
      <vt:lpstr>关于我组代码管理规范</vt:lpstr>
      <vt:lpstr>组员分工、使用工具介绍</vt:lpstr>
      <vt:lpstr>小组开发大事记</vt:lpstr>
      <vt:lpstr>PowerPoint 演示文稿</vt:lpstr>
      <vt:lpstr>弱点分析与展望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树莓派-Piano展示</dc:title>
  <dc:creator>Cobalt Yang</dc:creator>
  <cp:lastModifiedBy>Cobalt Yang</cp:lastModifiedBy>
  <cp:revision>41</cp:revision>
  <dcterms:created xsi:type="dcterms:W3CDTF">2017-04-13T17:01:28Z</dcterms:created>
  <dcterms:modified xsi:type="dcterms:W3CDTF">2017-04-17T07:53:45Z</dcterms:modified>
</cp:coreProperties>
</file>