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3" r:id="rId15"/>
    <p:sldId id="268" r:id="rId16"/>
    <p:sldId id="269" r:id="rId17"/>
    <p:sldId id="274" r:id="rId18"/>
    <p:sldId id="27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42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7382" y="188640"/>
            <a:ext cx="9409045" cy="1412776"/>
          </a:xfrm>
        </p:spPr>
        <p:txBody>
          <a:bodyPr/>
          <a:lstStyle>
            <a:lvl1pPr>
              <a:defRPr b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27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54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78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1A4A-5D9A-4235-9031-B4B8865BD4ED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08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/>
        </p:nvSpPr>
        <p:spPr>
          <a:xfrm>
            <a:off x="8940800" y="65087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43339" y="116632"/>
            <a:ext cx="11809312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0" name="Текст 2"/>
          <p:cNvSpPr>
            <a:spLocks noGrp="1"/>
          </p:cNvSpPr>
          <p:nvPr>
            <p:ph idx="1"/>
          </p:nvPr>
        </p:nvSpPr>
        <p:spPr>
          <a:xfrm>
            <a:off x="143339" y="1412776"/>
            <a:ext cx="8736971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85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5733" y="4406901"/>
            <a:ext cx="7630551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695733" y="2906713"/>
            <a:ext cx="76305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4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39349" y="2060848"/>
            <a:ext cx="576064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2011" y="2071390"/>
            <a:ext cx="576064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5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5360" y="1916832"/>
            <a:ext cx="556861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35360" y="2556594"/>
            <a:ext cx="5568619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88022" y="1934294"/>
            <a:ext cx="566462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88022" y="2574056"/>
            <a:ext cx="5664629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833747" y="6410897"/>
            <a:ext cx="162065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5538912" y="6356351"/>
            <a:ext cx="2199456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9961747" y="6356351"/>
            <a:ext cx="162065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23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5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513622"/>
            <a:ext cx="4011084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51851" y="1916833"/>
            <a:ext cx="6815667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50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80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339" y="116632"/>
            <a:ext cx="11809312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3339" y="1412776"/>
            <a:ext cx="8736971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5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917" y="45855"/>
            <a:ext cx="1010349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4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40000"/>
              <a:lumOff val="6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2467" y="127000"/>
            <a:ext cx="10319280" cy="332958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Программное средство </a:t>
            </a:r>
            <a:r>
              <a:rPr lang="ru-RU" dirty="0" smtClean="0"/>
              <a:t>«Графический редактор </a:t>
            </a:r>
            <a:r>
              <a:rPr lang="ru-RU" dirty="0" err="1" smtClean="0"/>
              <a:t>Насси-Шнейдермана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309779" y="3371914"/>
            <a:ext cx="8825658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4154151"/>
            <a:ext cx="8825658" cy="26099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dirty="0" smtClean="0"/>
              <a:t>Подготовил</a:t>
            </a:r>
            <a:r>
              <a:rPr lang="en-US" sz="3600" dirty="0" smtClean="0"/>
              <a:t>:</a:t>
            </a:r>
          </a:p>
          <a:p>
            <a:pPr algn="l"/>
            <a:r>
              <a:rPr lang="ru-RU" sz="3600" dirty="0" smtClean="0"/>
              <a:t>Панкратьев Егор Сергеевич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8717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733" y="-660400"/>
            <a:ext cx="6214533" cy="3329581"/>
          </a:xfrm>
        </p:spPr>
        <p:txBody>
          <a:bodyPr>
            <a:normAutofit/>
          </a:bodyPr>
          <a:lstStyle/>
          <a:p>
            <a:pPr algn="l"/>
            <a:r>
              <a:rPr lang="ru-RU" sz="2400" dirty="0">
                <a:effectLst/>
              </a:rPr>
              <a:t>В программе построения схем </a:t>
            </a:r>
            <a:r>
              <a:rPr lang="ru-RU" sz="2400" dirty="0" err="1">
                <a:effectLst/>
              </a:rPr>
              <a:t>Насси-Шнейдермана</a:t>
            </a:r>
            <a:r>
              <a:rPr lang="ru-RU" sz="2400" dirty="0">
                <a:effectLst/>
              </a:rPr>
              <a:t> используется дерево для представления структуры схемы и определения последовательности операторов. Дерево помогает упростить построение и </a:t>
            </a:r>
            <a:r>
              <a:rPr lang="ru-RU" sz="2400" dirty="0" err="1">
                <a:effectLst/>
              </a:rPr>
              <a:t>валидацию</a:t>
            </a:r>
            <a:r>
              <a:rPr lang="ru-RU" sz="2400" dirty="0">
                <a:effectLst/>
              </a:rPr>
              <a:t> схемы, а также оптимизировать процесс ее построения.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4800"/>
            <a:ext cx="5717646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3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619126" y="0"/>
            <a:ext cx="3291309" cy="10086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6045200" cy="57948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>
                <a:effectLst/>
              </a:rPr>
              <a:t>Стек - структура данных с принципом "последний вошел, первый вышел". Используется для отката операций и реализации операции отмены в программировании. Программа для построения схем по методу </a:t>
            </a:r>
            <a:r>
              <a:rPr lang="ru-RU" dirty="0" err="1">
                <a:effectLst/>
              </a:rPr>
              <a:t>Насси-Шнейдермана</a:t>
            </a:r>
            <a:r>
              <a:rPr lang="ru-RU" dirty="0">
                <a:effectLst/>
              </a:rPr>
              <a:t> использует стек для отмены и повтора действий пользователя. Кроме того, стек используется для создания новых условий в блоке </a:t>
            </a:r>
            <a:r>
              <a:rPr lang="ru-RU" dirty="0" err="1">
                <a:effectLst/>
              </a:rPr>
              <a:t>case</a:t>
            </a:r>
            <a:r>
              <a:rPr lang="ru-RU" dirty="0">
                <a:effectLst/>
              </a:rPr>
              <a:t>. Реализация стека осуществляется через список.</a:t>
            </a:r>
            <a:endParaRPr lang="ru-RU" dirty="0"/>
          </a:p>
        </p:txBody>
      </p:sp>
      <p:pic>
        <p:nvPicPr>
          <p:cNvPr id="1028" name="Picture 4" descr="Реализуем Стек, Очередь и Приоритетную очередь в 1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283" y="3090333"/>
            <a:ext cx="6305718" cy="376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5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7937"/>
            <a:ext cx="3103779" cy="9482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-1659467"/>
            <a:ext cx="6841066" cy="756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Файлы делятся на логические и физические. Логический файл содержит структурированные данные, такие как текст, изображения, базы данных. Физический файл представляет собой набор битов, хранящих данные. Логический файл описывает формат данных, физический файл - их хранение. Существуют типизированные, текстовые и не типизированные файлы. Текстовые файлы содержат символы, разделенные на строки. Файлы могут быть открыты для чтения, записи или добавления данных. В программировании работа с файлами включает открытие, чтение, запись, обработку ошибок и управление ресурсами. Файлы позволяют хранить и загружать данные, сохранять настройки и продолжать работу в будущем. В среде </a:t>
            </a:r>
            <a:r>
              <a:rPr lang="ru-RU" dirty="0" err="1">
                <a:effectLst/>
              </a:rPr>
              <a:t>Насси-Шнейдермана</a:t>
            </a:r>
            <a:r>
              <a:rPr lang="ru-RU" dirty="0">
                <a:effectLst/>
              </a:rPr>
              <a:t> файлы используются для сохранения информации о схемах и проектах.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933" y="3945467"/>
            <a:ext cx="5444067" cy="29125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AutoShape 4" descr="Файлы для бумаги - купить файлы для бумаги, цены на файлы для бумаги в  интернет-магазине СИТИЛИНК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Файлы для бумаги - купить файлы для бумаги, цены на файлы для бумаги в  интернет-магазине СИТИЛИНК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8" descr="Файлы для бумаги - купить файлы для бумаги, цены на файлы для бумаги в  интернет-магазине СИТИЛИНК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2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65694" y="-183777"/>
            <a:ext cx="6349906" cy="15822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Схема алгоритма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82" y="373993"/>
            <a:ext cx="4707815" cy="648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8" y="125506"/>
            <a:ext cx="3899647" cy="52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403664" y="67226"/>
            <a:ext cx="12815797" cy="1727708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Функциональные требования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35" y="931080"/>
            <a:ext cx="10963797" cy="582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4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070845" y="-2302933"/>
            <a:ext cx="8825658" cy="3329581"/>
          </a:xfrm>
        </p:spPr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9" y="235963"/>
            <a:ext cx="6363588" cy="79068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69334" y="1774857"/>
            <a:ext cx="11418044" cy="48545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effectLst/>
              </a:rPr>
              <a:t>Интерфейс обладает множеством кнопок, включающих:</a:t>
            </a:r>
          </a:p>
          <a:p>
            <a:pPr algn="l"/>
            <a:r>
              <a:rPr lang="ru-RU" sz="2400" dirty="0" smtClean="0">
                <a:effectLst/>
              </a:rPr>
              <a:t> 	- добавление </a:t>
            </a:r>
            <a:r>
              <a:rPr lang="ru-RU" sz="2400" dirty="0">
                <a:effectLst/>
              </a:rPr>
              <a:t>блоков до и </a:t>
            </a:r>
            <a:r>
              <a:rPr lang="ru-RU" sz="2400" dirty="0" smtClean="0">
                <a:effectLst/>
              </a:rPr>
              <a:t>после</a:t>
            </a:r>
            <a:r>
              <a:rPr lang="en-US" sz="2400" dirty="0" smtClean="0">
                <a:effectLst/>
              </a:rPr>
              <a:t>;</a:t>
            </a:r>
            <a:endParaRPr lang="ru-RU" sz="2400" dirty="0">
              <a:effectLst/>
            </a:endParaRPr>
          </a:p>
          <a:p>
            <a:pPr algn="l"/>
            <a:r>
              <a:rPr lang="ru-RU" sz="2400" dirty="0" smtClean="0">
                <a:effectLst/>
              </a:rPr>
              <a:t>	- изменение </a:t>
            </a:r>
            <a:r>
              <a:rPr lang="ru-RU" sz="2400" dirty="0">
                <a:effectLst/>
              </a:rPr>
              <a:t>содержания </a:t>
            </a:r>
            <a:r>
              <a:rPr lang="ru-RU" sz="2400" dirty="0" smtClean="0">
                <a:effectLst/>
              </a:rPr>
              <a:t>блока</a:t>
            </a:r>
            <a:r>
              <a:rPr lang="en-US" sz="2400" dirty="0" smtClean="0">
                <a:effectLst/>
              </a:rPr>
              <a:t>;</a:t>
            </a:r>
            <a:endParaRPr lang="ru-RU" sz="2400" dirty="0">
              <a:effectLst/>
            </a:endParaRPr>
          </a:p>
          <a:p>
            <a:pPr algn="l"/>
            <a:r>
              <a:rPr lang="ru-RU" sz="2400" dirty="0" smtClean="0">
                <a:effectLst/>
              </a:rPr>
              <a:t>	- удаление блока</a:t>
            </a:r>
            <a:r>
              <a:rPr lang="en-US" sz="2400" dirty="0" smtClean="0">
                <a:effectLst/>
              </a:rPr>
              <a:t>;</a:t>
            </a:r>
            <a:endParaRPr lang="ru-RU" sz="2400" dirty="0">
              <a:effectLst/>
            </a:endParaRPr>
          </a:p>
          <a:p>
            <a:pPr algn="l"/>
            <a:r>
              <a:rPr lang="ru-RU" sz="2400" dirty="0" smtClean="0">
                <a:effectLst/>
              </a:rPr>
              <a:t>	- изменение </a:t>
            </a:r>
            <a:r>
              <a:rPr lang="ru-RU" sz="2400" dirty="0">
                <a:effectLst/>
              </a:rPr>
              <a:t>настроек </a:t>
            </a:r>
            <a:r>
              <a:rPr lang="ru-RU" sz="2400" dirty="0" smtClean="0">
                <a:effectLst/>
              </a:rPr>
              <a:t>шрифта</a:t>
            </a:r>
            <a:r>
              <a:rPr lang="en-US" sz="2400" dirty="0" smtClean="0">
                <a:effectLst/>
              </a:rPr>
              <a:t>;</a:t>
            </a:r>
            <a:endParaRPr lang="ru-RU" sz="2400" dirty="0">
              <a:effectLst/>
            </a:endParaRPr>
          </a:p>
          <a:p>
            <a:pPr algn="l"/>
            <a:r>
              <a:rPr lang="en-US" sz="2400" dirty="0" smtClean="0">
                <a:effectLst/>
              </a:rPr>
              <a:t>	</a:t>
            </a:r>
            <a:r>
              <a:rPr lang="ru-RU" sz="2400" dirty="0" smtClean="0">
                <a:effectLst/>
              </a:rPr>
              <a:t>- изменение </a:t>
            </a:r>
            <a:r>
              <a:rPr lang="ru-RU" sz="2400" dirty="0">
                <a:effectLst/>
              </a:rPr>
              <a:t>настроек </a:t>
            </a:r>
            <a:r>
              <a:rPr lang="ru-RU" sz="2400" dirty="0" smtClean="0">
                <a:effectLst/>
              </a:rPr>
              <a:t>текста</a:t>
            </a:r>
            <a:r>
              <a:rPr lang="en-US" sz="2400" dirty="0" smtClean="0">
                <a:effectLst/>
              </a:rPr>
              <a:t>;</a:t>
            </a:r>
            <a:endParaRPr lang="ru-RU" sz="2400" dirty="0">
              <a:effectLst/>
            </a:endParaRPr>
          </a:p>
          <a:p>
            <a:pPr algn="l"/>
            <a:r>
              <a:rPr lang="ru-RU" sz="2400" dirty="0" smtClean="0">
                <a:effectLst/>
              </a:rPr>
              <a:t>	- изменение </a:t>
            </a:r>
            <a:r>
              <a:rPr lang="ru-RU" sz="2400" dirty="0">
                <a:effectLst/>
              </a:rPr>
              <a:t>глобальных </a:t>
            </a:r>
            <a:r>
              <a:rPr lang="ru-RU" sz="2400" dirty="0" smtClean="0">
                <a:effectLst/>
              </a:rPr>
              <a:t>настроек</a:t>
            </a:r>
            <a:r>
              <a:rPr lang="en-US" sz="2400" dirty="0" smtClean="0">
                <a:effectLst/>
              </a:rPr>
              <a:t>;</a:t>
            </a:r>
            <a:endParaRPr lang="ru-RU" sz="2400" dirty="0">
              <a:effectLst/>
            </a:endParaRPr>
          </a:p>
          <a:p>
            <a:pPr algn="l"/>
            <a:r>
              <a:rPr lang="ru-RU" sz="2400" dirty="0">
                <a:effectLst/>
              </a:rPr>
              <a:t>	</a:t>
            </a:r>
            <a:r>
              <a:rPr lang="ru-RU" sz="2400" dirty="0" smtClean="0">
                <a:effectLst/>
              </a:rPr>
              <a:t>- отмена действия</a:t>
            </a:r>
            <a:r>
              <a:rPr lang="en-US" sz="2400" dirty="0" smtClean="0">
                <a:effectLst/>
              </a:rPr>
              <a:t>;</a:t>
            </a:r>
            <a:endParaRPr lang="ru-RU" sz="2400" dirty="0">
              <a:effectLst/>
            </a:endParaRPr>
          </a:p>
          <a:p>
            <a:pPr algn="l"/>
            <a:r>
              <a:rPr lang="ru-RU" sz="2400" dirty="0" smtClean="0">
                <a:effectLst/>
              </a:rPr>
              <a:t>	- </a:t>
            </a:r>
            <a:r>
              <a:rPr lang="ru-RU" sz="2400" dirty="0">
                <a:effectLst/>
              </a:rPr>
              <a:t>о</a:t>
            </a:r>
            <a:r>
              <a:rPr lang="ru-RU" sz="2400" dirty="0" smtClean="0">
                <a:effectLst/>
              </a:rPr>
              <a:t>тмена </a:t>
            </a:r>
            <a:r>
              <a:rPr lang="ru-RU" sz="2400" dirty="0">
                <a:effectLst/>
              </a:rPr>
              <a:t>отмененного </a:t>
            </a:r>
            <a:r>
              <a:rPr lang="ru-RU" sz="2400" dirty="0" smtClean="0">
                <a:effectLst/>
              </a:rPr>
              <a:t>действия</a:t>
            </a:r>
            <a:r>
              <a:rPr lang="en-US" sz="2400" dirty="0" smtClean="0">
                <a:effectLst/>
              </a:rPr>
              <a:t>;</a:t>
            </a:r>
            <a:endParaRPr lang="ru-RU" sz="2400" dirty="0">
              <a:effectLst/>
            </a:endParaRPr>
          </a:p>
          <a:p>
            <a:pPr algn="l"/>
            <a:r>
              <a:rPr lang="ru-RU" sz="2400" dirty="0" smtClean="0">
                <a:effectLst/>
              </a:rPr>
              <a:t>	- вырезание блока</a:t>
            </a:r>
            <a:r>
              <a:rPr lang="en-US" sz="2400" dirty="0" smtClean="0">
                <a:effectLst/>
              </a:rPr>
              <a:t>;</a:t>
            </a:r>
            <a:endParaRPr lang="ru-RU" sz="2400" dirty="0">
              <a:effectLst/>
            </a:endParaRPr>
          </a:p>
          <a:p>
            <a:pPr algn="l"/>
            <a:r>
              <a:rPr lang="ru-RU" sz="2400" dirty="0" smtClean="0">
                <a:effectLst/>
              </a:rPr>
              <a:t>	- копирование блока</a:t>
            </a:r>
            <a:r>
              <a:rPr lang="en-US" sz="2400" dirty="0" smtClean="0">
                <a:effectLst/>
              </a:rPr>
              <a:t>;</a:t>
            </a:r>
            <a:endParaRPr lang="ru-RU" sz="2400" dirty="0">
              <a:effectLst/>
            </a:endParaRPr>
          </a:p>
          <a:p>
            <a:pPr algn="l"/>
            <a:r>
              <a:rPr lang="ru-RU" sz="2400" dirty="0" smtClean="0">
                <a:effectLst/>
              </a:rPr>
              <a:t>	- вставка блока</a:t>
            </a:r>
            <a:r>
              <a:rPr lang="en-US" sz="2400" dirty="0" smtClean="0">
                <a:effectLst/>
              </a:rPr>
              <a:t>;</a:t>
            </a:r>
            <a:endParaRPr lang="ru-RU" sz="2400" dirty="0">
              <a:effectLst/>
            </a:endParaRPr>
          </a:p>
          <a:p>
            <a:pPr algn="l"/>
            <a:r>
              <a:rPr lang="ru-RU" sz="2400" dirty="0" smtClean="0">
                <a:effectLst/>
              </a:rPr>
              <a:t>	- сортировка </a:t>
            </a:r>
            <a:r>
              <a:rPr lang="ru-RU" sz="2400" dirty="0">
                <a:effectLst/>
              </a:rPr>
              <a:t>блоков по возрастанию и </a:t>
            </a:r>
            <a:endParaRPr lang="ru-RU" sz="2400" dirty="0" smtClean="0">
              <a:effectLst/>
            </a:endParaRPr>
          </a:p>
          <a:p>
            <a:pPr algn="l"/>
            <a:r>
              <a:rPr lang="ru-RU" sz="2400" dirty="0" smtClean="0">
                <a:effectLst/>
              </a:rPr>
              <a:t>	убыванию </a:t>
            </a:r>
            <a:r>
              <a:rPr lang="ru-RU" sz="2400" dirty="0">
                <a:effectLst/>
              </a:rPr>
              <a:t>для случая "</a:t>
            </a:r>
            <a:r>
              <a:rPr lang="ru-RU" sz="2400" dirty="0" err="1">
                <a:effectLst/>
              </a:rPr>
              <a:t>case</a:t>
            </a:r>
            <a:r>
              <a:rPr lang="ru-RU" sz="2400" dirty="0">
                <a:effectLst/>
              </a:rPr>
              <a:t>".</a:t>
            </a:r>
          </a:p>
          <a:p>
            <a:pPr algn="l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1023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" y="116542"/>
            <a:ext cx="5439534" cy="39534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960" y="338317"/>
            <a:ext cx="4124901" cy="14480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672" y="3765177"/>
            <a:ext cx="6273395" cy="29314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661" y="4193239"/>
            <a:ext cx="4257516" cy="25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546844" y="-2125133"/>
            <a:ext cx="8825658" cy="3329581"/>
          </a:xfrm>
        </p:spPr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1060514"/>
            <a:ext cx="9491133" cy="40448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[</a:t>
            </a:r>
            <a:r>
              <a:rPr lang="en-US" dirty="0" smtClean="0"/>
              <a:t>1] </a:t>
            </a:r>
            <a:r>
              <a:rPr lang="ru-RU" dirty="0" smtClean="0"/>
              <a:t>Глухова </a:t>
            </a:r>
            <a:r>
              <a:rPr lang="ru-RU" dirty="0"/>
              <a:t>Л.А. Основы алгоритмизации и программирования: учебное пособие</a:t>
            </a:r>
            <a:r>
              <a:rPr lang="en-US" dirty="0"/>
              <a:t>/</a:t>
            </a:r>
            <a:r>
              <a:rPr lang="ru-RU" dirty="0"/>
              <a:t> Л.А. Глухова, В.В. </a:t>
            </a:r>
            <a:r>
              <a:rPr lang="ru-RU" dirty="0" err="1"/>
              <a:t>Бахтизин</a:t>
            </a:r>
            <a:r>
              <a:rPr lang="ru-RU" dirty="0"/>
              <a:t>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ru-RU" dirty="0"/>
              <a:t> Минск</a:t>
            </a:r>
            <a:r>
              <a:rPr lang="en-US" dirty="0"/>
              <a:t>: </a:t>
            </a:r>
            <a:r>
              <a:rPr lang="ru-RU" dirty="0"/>
              <a:t>БГУИР, 2003.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ru-RU" dirty="0">
                <a:ea typeface="Calibri" panose="020F0502020204030204" pitchFamily="34" charset="0"/>
              </a:rPr>
              <a:t> 72 с.</a:t>
            </a:r>
            <a:endParaRPr lang="ru-RU" dirty="0"/>
          </a:p>
          <a:p>
            <a:pPr algn="l"/>
            <a:endParaRPr lang="ru-RU" dirty="0"/>
          </a:p>
          <a:p>
            <a:pPr algn="l"/>
            <a:r>
              <a:rPr lang="en-US" dirty="0"/>
              <a:t>[</a:t>
            </a:r>
            <a:r>
              <a:rPr lang="ru-RU" dirty="0"/>
              <a:t>2</a:t>
            </a:r>
            <a:r>
              <a:rPr lang="en-US" dirty="0"/>
              <a:t>]</a:t>
            </a:r>
            <a:r>
              <a:rPr lang="ru-RU" dirty="0"/>
              <a:t> </a:t>
            </a:r>
            <a:r>
              <a:rPr lang="ru-RU" dirty="0" err="1"/>
              <a:t>Тюкачев</a:t>
            </a:r>
            <a:r>
              <a:rPr lang="ru-RU" dirty="0"/>
              <a:t>, Н. А. Программирование графики в </a:t>
            </a:r>
            <a:r>
              <a:rPr lang="en-US" dirty="0"/>
              <a:t>Delphi/ </a:t>
            </a:r>
            <a:r>
              <a:rPr lang="ru-RU" dirty="0"/>
              <a:t>Н. А. </a:t>
            </a:r>
            <a:r>
              <a:rPr lang="ru-RU" dirty="0" err="1"/>
              <a:t>Тюкачев</a:t>
            </a:r>
            <a:r>
              <a:rPr lang="ru-RU" dirty="0"/>
              <a:t>, В. Илларионов, В. Г. </a:t>
            </a:r>
            <a:r>
              <a:rPr lang="ru-RU" dirty="0" err="1"/>
              <a:t>Хлебостроев</a:t>
            </a:r>
            <a:r>
              <a:rPr lang="ru-RU" dirty="0"/>
              <a:t>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ru-RU" dirty="0">
                <a:ea typeface="Calibri" panose="020F0502020204030204" pitchFamily="34" charset="0"/>
              </a:rPr>
              <a:t> </a:t>
            </a:r>
            <a:r>
              <a:rPr lang="ru-RU" dirty="0" err="1">
                <a:ea typeface="Calibri" panose="020F0502020204030204" pitchFamily="34" charset="0"/>
              </a:rPr>
              <a:t>СПб.:БХВ-Петербург</a:t>
            </a:r>
            <a:r>
              <a:rPr lang="ru-RU" dirty="0">
                <a:ea typeface="Calibri" panose="020F0502020204030204" pitchFamily="34" charset="0"/>
              </a:rPr>
              <a:t>, 2008.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ru-RU" dirty="0">
                <a:ea typeface="Calibri" panose="020F0502020204030204" pitchFamily="34" charset="0"/>
              </a:rPr>
              <a:t> 784 с.</a:t>
            </a:r>
          </a:p>
          <a:p>
            <a:pPr algn="l"/>
            <a:endParaRPr lang="ru-RU" dirty="0"/>
          </a:p>
          <a:p>
            <a:pPr algn="l"/>
            <a:r>
              <a:rPr lang="en-US" dirty="0"/>
              <a:t>[</a:t>
            </a:r>
            <a:r>
              <a:rPr lang="ru-RU" dirty="0"/>
              <a:t>3</a:t>
            </a:r>
            <a:r>
              <a:rPr lang="en-US" dirty="0"/>
              <a:t>]</a:t>
            </a:r>
            <a:r>
              <a:rPr lang="ru-RU" dirty="0"/>
              <a:t> Глухова, Л.А. Основы алгоритмизации и программирования. </a:t>
            </a:r>
            <a:r>
              <a:rPr lang="ru-RU" dirty="0" err="1"/>
              <a:t>Лабора</a:t>
            </a:r>
            <a:r>
              <a:rPr lang="ru-RU" dirty="0"/>
              <a:t>-торный практикум: учеб.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ru-RU" dirty="0"/>
              <a:t>метод. пособие. В 4 ч. Ч. 4/ Л. А. Глухова, Е.П. </a:t>
            </a:r>
            <a:r>
              <a:rPr lang="ru-RU" dirty="0" smtClean="0"/>
              <a:t>Фадеева</a:t>
            </a:r>
            <a:r>
              <a:rPr lang="ru-RU" dirty="0"/>
              <a:t>, Е.Е. Фадеева.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ru-RU" dirty="0"/>
              <a:t> Минск: БГУИР, 2012.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ru-RU" dirty="0"/>
              <a:t> 58 с.</a:t>
            </a:r>
          </a:p>
          <a:p>
            <a:pPr algn="l"/>
            <a:r>
              <a:rPr lang="ru-RU" dirty="0"/>
              <a:t> </a:t>
            </a:r>
          </a:p>
          <a:p>
            <a:pPr algn="l"/>
            <a:r>
              <a:rPr lang="en-US" dirty="0"/>
              <a:t>[</a:t>
            </a:r>
            <a:r>
              <a:rPr lang="ru-RU" dirty="0"/>
              <a:t>4</a:t>
            </a:r>
            <a:r>
              <a:rPr lang="en-US" dirty="0" smtClean="0"/>
              <a:t>] </a:t>
            </a:r>
            <a:r>
              <a:rPr lang="ru-RU" dirty="0" err="1" smtClean="0"/>
              <a:t>Фаронов</a:t>
            </a:r>
            <a:r>
              <a:rPr lang="ru-RU" dirty="0"/>
              <a:t>, В.В. </a:t>
            </a:r>
            <a:r>
              <a:rPr lang="en-US" dirty="0"/>
              <a:t>Delphi 6. </a:t>
            </a:r>
            <a:r>
              <a:rPr lang="ru-RU" dirty="0"/>
              <a:t>Учебный курс.-М.: Издатель </a:t>
            </a:r>
            <a:r>
              <a:rPr lang="ru-RU" dirty="0" err="1"/>
              <a:t>Молгачева</a:t>
            </a:r>
            <a:r>
              <a:rPr lang="ru-RU" dirty="0"/>
              <a:t> С.В., 2001.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ru-RU" dirty="0">
                <a:ea typeface="Calibri" panose="020F0502020204030204" pitchFamily="34" charset="0"/>
              </a:rPr>
              <a:t> </a:t>
            </a:r>
            <a:r>
              <a:rPr lang="ru-RU" dirty="0"/>
              <a:t>672 с.</a:t>
            </a: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634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25112" y="-270933"/>
            <a:ext cx="10842312" cy="332958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Схемы </a:t>
            </a:r>
            <a:r>
              <a:rPr lang="ru-RU" dirty="0" err="1" smtClean="0"/>
              <a:t>Насси-Шнейдермана</a:t>
            </a:r>
            <a:r>
              <a:rPr lang="ru-RU" dirty="0" smtClean="0"/>
              <a:t> (другое название – </a:t>
            </a:r>
            <a:r>
              <a:rPr lang="ru-RU" dirty="0" err="1" smtClean="0"/>
              <a:t>структограммы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210565"/>
            <a:ext cx="4504267" cy="364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461245" y="-787400"/>
            <a:ext cx="6685178" cy="1888067"/>
          </a:xfrm>
        </p:spPr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05088" y="0"/>
            <a:ext cx="8556312" cy="38015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000" dirty="0"/>
              <a:t>Был выполнен анализ следующих аналогов: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ru-RU" sz="4000" dirty="0" err="1"/>
              <a:t>Structurizer</a:t>
            </a:r>
            <a:endParaRPr lang="ru-RU" sz="4000" dirty="0"/>
          </a:p>
          <a:p>
            <a:pPr marL="1143000" indent="-1143000" algn="l">
              <a:buFont typeface="+mj-lt"/>
              <a:buAutoNum type="arabicPeriod"/>
            </a:pPr>
            <a:r>
              <a:rPr lang="ru-RU" sz="4000" dirty="0" err="1"/>
              <a:t>Edrawmax</a:t>
            </a:r>
            <a:r>
              <a:rPr lang="ru-RU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82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986178" y="-1210733"/>
            <a:ext cx="8825658" cy="3329581"/>
          </a:xfrm>
        </p:spPr>
        <p:txBody>
          <a:bodyPr/>
          <a:lstStyle/>
          <a:p>
            <a:r>
              <a:rPr lang="en-US" b="1" dirty="0" err="1"/>
              <a:t>Structurizer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0" y="954681"/>
            <a:ext cx="5638799" cy="5257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err="1"/>
              <a:t>Structurizer</a:t>
            </a:r>
            <a:r>
              <a:rPr lang="ru-RU" dirty="0"/>
              <a:t> – это бесплатный графический  редактор для создания схем </a:t>
            </a:r>
            <a:r>
              <a:rPr lang="ru-RU" dirty="0" err="1"/>
              <a:t>Насси-Шнейдермана</a:t>
            </a:r>
            <a:r>
              <a:rPr lang="ru-RU" dirty="0" smtClean="0"/>
              <a:t>.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Среди основных функций </a:t>
            </a:r>
            <a:r>
              <a:rPr lang="ru-RU" dirty="0" err="1"/>
              <a:t>Structurizer</a:t>
            </a:r>
            <a:r>
              <a:rPr lang="ru-RU" dirty="0"/>
              <a:t> можно выделить:</a:t>
            </a:r>
          </a:p>
          <a:p>
            <a:pPr algn="l"/>
            <a:r>
              <a:rPr lang="ru-RU" dirty="0" smtClean="0"/>
              <a:t>	- создание </a:t>
            </a:r>
            <a:r>
              <a:rPr lang="ru-RU" dirty="0"/>
              <a:t>блоков и условных </a:t>
            </a:r>
            <a:r>
              <a:rPr lang="ru-RU" dirty="0" smtClean="0"/>
              <a:t>	переходов</a:t>
            </a:r>
            <a:r>
              <a:rPr lang="ru-RU" dirty="0"/>
              <a:t>, а также циклов;</a:t>
            </a:r>
          </a:p>
          <a:p>
            <a:pPr algn="l"/>
            <a:r>
              <a:rPr lang="ru-RU" dirty="0"/>
              <a:t>	</a:t>
            </a:r>
            <a:r>
              <a:rPr lang="ru-RU" dirty="0" smtClean="0"/>
              <a:t>- возможность </a:t>
            </a:r>
            <a:r>
              <a:rPr lang="ru-RU" dirty="0"/>
              <a:t>настройки цвета, </a:t>
            </a:r>
            <a:r>
              <a:rPr lang="ru-RU" dirty="0" smtClean="0"/>
              <a:t>	шрифта </a:t>
            </a:r>
            <a:r>
              <a:rPr lang="ru-RU" dirty="0"/>
              <a:t>и размера элементов </a:t>
            </a:r>
            <a:r>
              <a:rPr lang="ru-RU" dirty="0" smtClean="0"/>
              <a:t>	диаграммы</a:t>
            </a:r>
            <a:r>
              <a:rPr lang="ru-RU" dirty="0"/>
              <a:t>;</a:t>
            </a:r>
          </a:p>
          <a:p>
            <a:pPr algn="l"/>
            <a:r>
              <a:rPr lang="ru-RU" dirty="0" smtClean="0"/>
              <a:t>	- поддержка </a:t>
            </a:r>
            <a:r>
              <a:rPr lang="ru-RU" dirty="0"/>
              <a:t>импорта и экспорта </a:t>
            </a:r>
            <a:r>
              <a:rPr lang="ru-RU" dirty="0" smtClean="0"/>
              <a:t>	диаграмм </a:t>
            </a:r>
            <a:r>
              <a:rPr lang="ru-RU" dirty="0"/>
              <a:t>в различных форматах, </a:t>
            </a:r>
            <a:r>
              <a:rPr lang="ru-RU" dirty="0" smtClean="0"/>
              <a:t>	включая </a:t>
            </a:r>
            <a:r>
              <a:rPr lang="ru-RU" dirty="0"/>
              <a:t>PNG, GIF, JPEG и другие.</a:t>
            </a:r>
          </a:p>
          <a:p>
            <a:pPr algn="l"/>
            <a:r>
              <a:rPr lang="ru-RU" dirty="0" smtClean="0"/>
              <a:t>	-возможность </a:t>
            </a:r>
            <a:r>
              <a:rPr lang="ru-RU" dirty="0"/>
              <a:t>использования </a:t>
            </a:r>
            <a:r>
              <a:rPr lang="ru-RU" dirty="0" smtClean="0"/>
              <a:t>	дополнительных </a:t>
            </a:r>
            <a:r>
              <a:rPr lang="ru-RU" dirty="0"/>
              <a:t>символов и </a:t>
            </a:r>
            <a:r>
              <a:rPr lang="ru-RU" dirty="0" smtClean="0"/>
              <a:t>	иконок.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532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2159002"/>
            <a:ext cx="10845800" cy="6392335"/>
          </a:xfrm>
        </p:spPr>
        <p:txBody>
          <a:bodyPr>
            <a:normAutofit/>
          </a:bodyPr>
          <a:lstStyle/>
          <a:p>
            <a:pPr algn="l"/>
            <a:r>
              <a:rPr lang="ru-RU" sz="2400" dirty="0">
                <a:effectLst/>
              </a:rPr>
              <a:t>Достоинств </a:t>
            </a:r>
            <a:r>
              <a:rPr lang="ru-RU" sz="2400" dirty="0" err="1">
                <a:effectLst/>
              </a:rPr>
              <a:t>Structurizer</a:t>
            </a:r>
            <a:r>
              <a:rPr lang="ru-RU" sz="2400" dirty="0" smtClean="0">
                <a:effectLst/>
              </a:rPr>
              <a:t>:</a:t>
            </a:r>
            <a:r>
              <a:rPr lang="ru-RU" sz="2400" dirty="0">
                <a:effectLst/>
              </a:rPr>
              <a:t/>
            </a:r>
            <a:br>
              <a:rPr lang="ru-RU" sz="2400" dirty="0">
                <a:effectLst/>
              </a:rPr>
            </a:br>
            <a:r>
              <a:rPr lang="ru-RU" sz="2400" dirty="0" smtClean="0">
                <a:effectLst/>
              </a:rPr>
              <a:t>	- простота </a:t>
            </a:r>
            <a:r>
              <a:rPr lang="ru-RU" sz="2400" dirty="0">
                <a:effectLst/>
              </a:rPr>
              <a:t>и удобство использования программы;</a:t>
            </a:r>
            <a:br>
              <a:rPr lang="ru-RU" sz="2400" dirty="0">
                <a:effectLst/>
              </a:rPr>
            </a:br>
            <a:r>
              <a:rPr lang="ru-RU" sz="2400" dirty="0" smtClean="0">
                <a:effectLst/>
              </a:rPr>
              <a:t>	бесплатность </a:t>
            </a:r>
            <a:r>
              <a:rPr lang="ru-RU" sz="2400" dirty="0">
                <a:effectLst/>
              </a:rPr>
              <a:t>программы;</a:t>
            </a:r>
            <a:br>
              <a:rPr lang="ru-RU" sz="2400" dirty="0">
                <a:effectLst/>
              </a:rPr>
            </a:br>
            <a:r>
              <a:rPr lang="ru-RU" sz="2400" dirty="0" smtClean="0">
                <a:effectLst/>
              </a:rPr>
              <a:t>	- возможность </a:t>
            </a:r>
            <a:r>
              <a:rPr lang="ru-RU" sz="2400" dirty="0">
                <a:effectLst/>
              </a:rPr>
              <a:t>импорта и экспорта диаграмм в различных форматах;</a:t>
            </a:r>
            <a:br>
              <a:rPr lang="ru-RU" sz="2400" dirty="0">
                <a:effectLst/>
              </a:rPr>
            </a:br>
            <a:r>
              <a:rPr lang="ru-RU" sz="2400" dirty="0" smtClean="0">
                <a:effectLst/>
              </a:rPr>
              <a:t>	наличие </a:t>
            </a:r>
            <a:r>
              <a:rPr lang="ru-RU" sz="2400" dirty="0">
                <a:effectLst/>
              </a:rPr>
              <a:t>дополнительных символов и иконок</a:t>
            </a:r>
            <a:r>
              <a:rPr lang="ru-RU" sz="2400" dirty="0" smtClean="0">
                <a:effectLst/>
              </a:rPr>
              <a:t>.</a:t>
            </a:r>
            <a:br>
              <a:rPr lang="ru-RU" sz="2400" dirty="0" smtClean="0">
                <a:effectLst/>
              </a:rPr>
            </a:br>
            <a:r>
              <a:rPr lang="ru-RU" sz="2400" dirty="0">
                <a:effectLst/>
              </a:rPr>
              <a:t/>
            </a:r>
            <a:br>
              <a:rPr lang="ru-RU" sz="2400" dirty="0">
                <a:effectLst/>
              </a:rPr>
            </a:br>
            <a:r>
              <a:rPr lang="ru-RU" sz="2400" dirty="0">
                <a:effectLst/>
              </a:rPr>
              <a:t>Недостатки </a:t>
            </a:r>
            <a:r>
              <a:rPr lang="ru-RU" sz="2400" dirty="0" err="1">
                <a:effectLst/>
              </a:rPr>
              <a:t>Structurizer</a:t>
            </a:r>
            <a:r>
              <a:rPr lang="ru-RU" sz="2400" dirty="0" smtClean="0">
                <a:effectLst/>
              </a:rPr>
              <a:t>:</a:t>
            </a:r>
            <a:r>
              <a:rPr lang="ru-RU" sz="2400" dirty="0">
                <a:effectLst/>
              </a:rPr>
              <a:t/>
            </a:r>
            <a:br>
              <a:rPr lang="ru-RU" sz="2400" dirty="0">
                <a:effectLst/>
              </a:rPr>
            </a:br>
            <a:r>
              <a:rPr lang="ru-RU" sz="2400" dirty="0" smtClean="0">
                <a:effectLst/>
              </a:rPr>
              <a:t>	- не </a:t>
            </a:r>
            <a:r>
              <a:rPr lang="ru-RU" sz="2400" dirty="0">
                <a:effectLst/>
              </a:rPr>
              <a:t>всегда стабильная работа программы;</a:t>
            </a:r>
            <a:br>
              <a:rPr lang="ru-RU" sz="2400" dirty="0">
                <a:effectLst/>
              </a:rPr>
            </a:br>
            <a:r>
              <a:rPr lang="ru-RU" sz="2400" dirty="0" smtClean="0">
                <a:effectLst/>
              </a:rPr>
              <a:t>	- </a:t>
            </a:r>
            <a:r>
              <a:rPr lang="en-US" sz="2400" dirty="0" smtClean="0">
                <a:effectLst/>
              </a:rPr>
              <a:t>y</a:t>
            </a:r>
            <a:r>
              <a:rPr lang="ru-RU" sz="2400" dirty="0">
                <a:effectLst/>
              </a:rPr>
              <a:t>старевшее ПО. </a:t>
            </a:r>
            <a:r>
              <a:rPr lang="ru-RU" sz="2400" dirty="0" err="1">
                <a:effectLst/>
              </a:rPr>
              <a:t>Structurizer</a:t>
            </a:r>
            <a:r>
              <a:rPr lang="ru-RU" sz="2400" dirty="0">
                <a:effectLst/>
              </a:rPr>
              <a:t> не обновляется уже много лет и не </a:t>
            </a:r>
            <a:r>
              <a:rPr lang="ru-RU" sz="2400" dirty="0" smtClean="0">
                <a:effectLst/>
              </a:rPr>
              <a:t>	поддерживается </a:t>
            </a:r>
            <a:r>
              <a:rPr lang="ru-RU" sz="2400" dirty="0">
                <a:effectLst/>
              </a:rPr>
              <a:t>разработчиками</a:t>
            </a:r>
            <a:r>
              <a:rPr lang="ru-RU" sz="2400" dirty="0" smtClean="0">
                <a:effectLst/>
              </a:rPr>
              <a:t>.</a:t>
            </a:r>
            <a:r>
              <a:rPr lang="ru-RU" sz="2400" dirty="0">
                <a:effectLst/>
              </a:rPr>
              <a:t/>
            </a:r>
            <a:br>
              <a:rPr lang="ru-RU" sz="2400" dirty="0">
                <a:effectLst/>
              </a:rPr>
            </a:br>
            <a:endParaRPr lang="ru-RU" sz="24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852333"/>
            <a:ext cx="6146800" cy="300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3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290979" y="-1185333"/>
            <a:ext cx="8825658" cy="3329581"/>
          </a:xfrm>
        </p:spPr>
        <p:txBody>
          <a:bodyPr/>
          <a:lstStyle/>
          <a:p>
            <a:r>
              <a:rPr lang="ru-RU" dirty="0" err="1"/>
              <a:t>Edrawmax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3836670"/>
            <a:ext cx="8466667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 err="1">
                <a:effectLst/>
              </a:rPr>
              <a:t>Edrawmax</a:t>
            </a:r>
            <a:r>
              <a:rPr lang="ru-RU" sz="2400" dirty="0">
                <a:effectLst/>
              </a:rPr>
              <a:t> – это </a:t>
            </a:r>
            <a:r>
              <a:rPr lang="ru-RU" sz="2400" dirty="0" smtClean="0">
                <a:effectLst/>
              </a:rPr>
              <a:t>графический </a:t>
            </a:r>
            <a:r>
              <a:rPr lang="ru-RU" sz="2400" dirty="0">
                <a:effectLst/>
              </a:rPr>
              <a:t>редактор, который предоставляет пользователю возможность создавать широкий спектр диаграмм и схем, включая схемы </a:t>
            </a:r>
            <a:r>
              <a:rPr lang="ru-RU" sz="2400" dirty="0" err="1">
                <a:effectLst/>
              </a:rPr>
              <a:t>Насси-Шнейдермана</a:t>
            </a:r>
            <a:r>
              <a:rPr lang="ru-RU" sz="2400" dirty="0" smtClean="0">
                <a:effectLst/>
              </a:rPr>
              <a:t>.</a:t>
            </a:r>
          </a:p>
          <a:p>
            <a:pPr algn="l"/>
            <a:endParaRPr lang="ru-RU" sz="2400" dirty="0">
              <a:effectLst/>
            </a:endParaRPr>
          </a:p>
          <a:p>
            <a:pPr algn="l"/>
            <a:r>
              <a:rPr lang="ru-RU" sz="2400" dirty="0">
                <a:effectLst/>
              </a:rPr>
              <a:t>Основные функции </a:t>
            </a:r>
            <a:r>
              <a:rPr lang="ru-RU" sz="2400" dirty="0" err="1">
                <a:effectLst/>
              </a:rPr>
              <a:t>Edrawmax</a:t>
            </a:r>
            <a:r>
              <a:rPr lang="ru-RU" sz="2400" dirty="0">
                <a:effectLst/>
              </a:rPr>
              <a:t>:</a:t>
            </a:r>
          </a:p>
          <a:p>
            <a:pPr lvl="0" algn="l"/>
            <a:r>
              <a:rPr lang="ru-RU" sz="2400" dirty="0" smtClean="0">
                <a:effectLst/>
              </a:rPr>
              <a:t>	- создание </a:t>
            </a:r>
            <a:r>
              <a:rPr lang="ru-RU" sz="2400" dirty="0">
                <a:effectLst/>
              </a:rPr>
              <a:t>блоков и условных переходов, а также </a:t>
            </a:r>
            <a:r>
              <a:rPr lang="ru-RU" sz="2400" dirty="0" smtClean="0">
                <a:effectLst/>
              </a:rPr>
              <a:t>	циклов</a:t>
            </a:r>
            <a:r>
              <a:rPr lang="ru-RU" sz="2400" dirty="0">
                <a:effectLst/>
              </a:rPr>
              <a:t>;</a:t>
            </a:r>
          </a:p>
          <a:p>
            <a:pPr lvl="0" algn="l"/>
            <a:r>
              <a:rPr lang="ru-RU" sz="2400" dirty="0" smtClean="0">
                <a:effectLst/>
              </a:rPr>
              <a:t>	- поддержка </a:t>
            </a:r>
            <a:r>
              <a:rPr lang="ru-RU" sz="2400" dirty="0">
                <a:effectLst/>
              </a:rPr>
              <a:t>различных типов соединений и рисунков;</a:t>
            </a:r>
          </a:p>
          <a:p>
            <a:pPr lvl="0" algn="l"/>
            <a:r>
              <a:rPr lang="ru-RU" sz="2400" dirty="0" smtClean="0">
                <a:effectLst/>
              </a:rPr>
              <a:t>	- возможность </a:t>
            </a:r>
            <a:r>
              <a:rPr lang="ru-RU" sz="2400" dirty="0">
                <a:effectLst/>
              </a:rPr>
              <a:t>редактирования цвета, размера, формы </a:t>
            </a:r>
            <a:r>
              <a:rPr lang="ru-RU" sz="2400" dirty="0" smtClean="0">
                <a:effectLst/>
              </a:rPr>
              <a:t>	и других </a:t>
            </a:r>
            <a:r>
              <a:rPr lang="ru-RU" sz="2400" dirty="0">
                <a:effectLst/>
              </a:rPr>
              <a:t>свойств элементов диаграммы;</a:t>
            </a:r>
          </a:p>
          <a:p>
            <a:pPr lvl="0" algn="l"/>
            <a:r>
              <a:rPr lang="ru-RU" sz="2400" dirty="0" smtClean="0">
                <a:effectLst/>
              </a:rPr>
              <a:t>	- поддержка </a:t>
            </a:r>
            <a:r>
              <a:rPr lang="ru-RU" sz="2400" dirty="0">
                <a:effectLst/>
              </a:rPr>
              <a:t>импорта и экспорта диаграмм в различных </a:t>
            </a:r>
            <a:r>
              <a:rPr lang="ru-RU" sz="2400" dirty="0" smtClean="0">
                <a:effectLst/>
              </a:rPr>
              <a:t>	форматах</a:t>
            </a:r>
            <a:r>
              <a:rPr lang="ru-RU" sz="2400" dirty="0">
                <a:effectLst/>
              </a:rPr>
              <a:t>, включая PNG, GIF, JPEG, SVG, PDF и другие;</a:t>
            </a:r>
          </a:p>
          <a:p>
            <a:pPr lvl="0" algn="l"/>
            <a:r>
              <a:rPr lang="ru-RU" sz="2400" dirty="0" smtClean="0">
                <a:effectLst/>
              </a:rPr>
              <a:t>	- возможность </a:t>
            </a:r>
            <a:r>
              <a:rPr lang="ru-RU" sz="2400" dirty="0">
                <a:effectLst/>
              </a:rPr>
              <a:t>использования дополнительных </a:t>
            </a:r>
            <a:r>
              <a:rPr lang="ru-RU" sz="2400" dirty="0" smtClean="0">
                <a:effectLst/>
              </a:rPr>
              <a:t>	символов, шаблонов </a:t>
            </a:r>
            <a:r>
              <a:rPr lang="ru-RU" sz="2400" dirty="0">
                <a:effectLst/>
              </a:rPr>
              <a:t>и шрифтов;</a:t>
            </a:r>
          </a:p>
          <a:p>
            <a:pPr lvl="0" algn="l"/>
            <a:r>
              <a:rPr lang="ru-RU" sz="2400" dirty="0" smtClean="0">
                <a:effectLst/>
              </a:rPr>
              <a:t>	- встроенный </a:t>
            </a:r>
            <a:r>
              <a:rPr lang="ru-RU" sz="2400" dirty="0">
                <a:effectLst/>
              </a:rPr>
              <a:t>набор готовых шаблонов и элементов для </a:t>
            </a:r>
            <a:r>
              <a:rPr lang="ru-RU" sz="2400" dirty="0" smtClean="0">
                <a:effectLst/>
              </a:rPr>
              <a:t>	быстрого </a:t>
            </a:r>
            <a:r>
              <a:rPr lang="ru-RU" sz="2400" dirty="0">
                <a:effectLst/>
              </a:rPr>
              <a:t>создания диаграмм.</a:t>
            </a:r>
          </a:p>
          <a:p>
            <a:pPr algn="l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465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531532"/>
            <a:ext cx="8825658" cy="3329581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effectLst/>
              </a:rPr>
              <a:t/>
            </a:r>
            <a:br>
              <a:rPr lang="ru-RU" sz="2000" dirty="0" smtClean="0">
                <a:effectLst/>
              </a:rPr>
            </a:br>
            <a:r>
              <a:rPr lang="ru-RU" sz="2000" dirty="0">
                <a:effectLst/>
              </a:rPr>
              <a:t/>
            </a:r>
            <a:br>
              <a:rPr lang="ru-RU" sz="2000" dirty="0">
                <a:effectLst/>
              </a:rPr>
            </a:br>
            <a:r>
              <a:rPr lang="ru-RU" sz="2000" dirty="0">
                <a:effectLst/>
              </a:rPr>
              <a:t>Достоинства </a:t>
            </a:r>
            <a:r>
              <a:rPr lang="ru-RU" sz="2000" dirty="0" err="1">
                <a:effectLst/>
              </a:rPr>
              <a:t>Edraw</a:t>
            </a:r>
            <a:r>
              <a:rPr lang="en-US" sz="2000" dirty="0">
                <a:effectLst/>
              </a:rPr>
              <a:t>M</a:t>
            </a:r>
            <a:r>
              <a:rPr lang="ru-RU" sz="2000" dirty="0" err="1" smtClean="0">
                <a:effectLst/>
              </a:rPr>
              <a:t>ax</a:t>
            </a:r>
            <a:r>
              <a:rPr lang="ru-RU" sz="2000" dirty="0" smtClean="0">
                <a:effectLst/>
              </a:rPr>
              <a:t>:</a:t>
            </a:r>
            <a:r>
              <a:rPr lang="ru-RU" sz="2000" dirty="0">
                <a:effectLst/>
              </a:rPr>
              <a:t/>
            </a:r>
            <a:br>
              <a:rPr lang="ru-RU" sz="2000" dirty="0">
                <a:effectLst/>
              </a:rPr>
            </a:br>
            <a:r>
              <a:rPr lang="ru-RU" sz="2000" dirty="0" smtClean="0">
                <a:effectLst/>
              </a:rPr>
              <a:t>	- многофункциональный </a:t>
            </a:r>
            <a:r>
              <a:rPr lang="ru-RU" sz="2000" dirty="0">
                <a:effectLst/>
              </a:rPr>
              <a:t>редактор, позволяющий создавать широкий </a:t>
            </a:r>
            <a:r>
              <a:rPr lang="ru-RU" sz="2000" dirty="0" smtClean="0">
                <a:effectLst/>
              </a:rPr>
              <a:t>	спектр </a:t>
            </a:r>
            <a:r>
              <a:rPr lang="ru-RU" sz="2000" dirty="0">
                <a:effectLst/>
              </a:rPr>
              <a:t>диаграмм;</a:t>
            </a:r>
            <a:br>
              <a:rPr lang="ru-RU" sz="2000" dirty="0">
                <a:effectLst/>
              </a:rPr>
            </a:br>
            <a:r>
              <a:rPr lang="ru-RU" sz="2000" dirty="0" smtClean="0">
                <a:effectLst/>
              </a:rPr>
              <a:t>	- большой </a:t>
            </a:r>
            <a:r>
              <a:rPr lang="ru-RU" sz="2000" dirty="0">
                <a:effectLst/>
              </a:rPr>
              <a:t>выбор готовых шаблонов и элементов;</a:t>
            </a:r>
            <a:br>
              <a:rPr lang="ru-RU" sz="2000" dirty="0">
                <a:effectLst/>
              </a:rPr>
            </a:br>
            <a:r>
              <a:rPr lang="ru-RU" sz="2000" dirty="0" smtClean="0">
                <a:effectLst/>
              </a:rPr>
              <a:t>	- возможность </a:t>
            </a:r>
            <a:r>
              <a:rPr lang="ru-RU" sz="2000" dirty="0">
                <a:effectLst/>
              </a:rPr>
              <a:t>импорта и экспорта диаграмм в различных форматах;</a:t>
            </a:r>
            <a:br>
              <a:rPr lang="ru-RU" sz="2000" dirty="0">
                <a:effectLst/>
              </a:rPr>
            </a:br>
            <a:r>
              <a:rPr lang="ru-RU" sz="2000" dirty="0" smtClean="0">
                <a:effectLst/>
              </a:rPr>
              <a:t>	- наличие </a:t>
            </a:r>
            <a:r>
              <a:rPr lang="ru-RU" sz="2000" dirty="0">
                <a:effectLst/>
              </a:rPr>
              <a:t>дополнительных символов, шаблонов и шрифтов</a:t>
            </a:r>
            <a:r>
              <a:rPr lang="ru-RU" sz="2000" dirty="0" smtClean="0">
                <a:effectLst/>
              </a:rPr>
              <a:t>.</a:t>
            </a:r>
            <a:br>
              <a:rPr lang="ru-RU" sz="2000" dirty="0" smtClean="0">
                <a:effectLst/>
              </a:rPr>
            </a:br>
            <a:r>
              <a:rPr lang="ru-RU" sz="2000" dirty="0">
                <a:effectLst/>
              </a:rPr>
              <a:t/>
            </a:r>
            <a:br>
              <a:rPr lang="ru-RU" sz="2000" dirty="0">
                <a:effectLst/>
              </a:rPr>
            </a:br>
            <a:r>
              <a:rPr lang="ru-RU" sz="2000" dirty="0" smtClean="0">
                <a:effectLst/>
              </a:rPr>
              <a:t>К </a:t>
            </a:r>
            <a:r>
              <a:rPr lang="ru-RU" sz="2000" dirty="0">
                <a:effectLst/>
              </a:rPr>
              <a:t>сожалению, </a:t>
            </a:r>
            <a:r>
              <a:rPr lang="ru-RU" sz="2000" dirty="0" err="1">
                <a:effectLst/>
              </a:rPr>
              <a:t>Edrawmax</a:t>
            </a:r>
            <a:r>
              <a:rPr lang="ru-RU" sz="2000" dirty="0">
                <a:effectLst/>
              </a:rPr>
              <a:t> не является оптимальным инструментом для построения диаграмм </a:t>
            </a:r>
            <a:r>
              <a:rPr lang="ru-RU" sz="2000" dirty="0" err="1">
                <a:effectLst/>
              </a:rPr>
              <a:t>Насси-Шнейдермана</a:t>
            </a:r>
            <a:r>
              <a:rPr lang="ru-RU" sz="2000" dirty="0">
                <a:effectLst/>
              </a:rPr>
              <a:t>. Несмотря на то, что программа имеет некоторые функции, которые могут быть полезны при создании таких диаграмм, у нее есть ряд ограничений и недостатков, которые могут сделать этот процесс менее удобным и эффективным:</a:t>
            </a:r>
            <a:br>
              <a:rPr lang="ru-RU" sz="2000" dirty="0">
                <a:effectLst/>
              </a:rPr>
            </a:br>
            <a:r>
              <a:rPr lang="ru-RU" sz="2000" dirty="0" smtClean="0">
                <a:effectLst/>
              </a:rPr>
              <a:t>	- неудобный </a:t>
            </a:r>
            <a:r>
              <a:rPr lang="ru-RU" sz="2000" dirty="0">
                <a:effectLst/>
              </a:rPr>
              <a:t>интерфейс для создания диаграмм </a:t>
            </a:r>
            <a:r>
              <a:rPr lang="ru-RU" sz="2000" dirty="0" err="1">
                <a:effectLst/>
              </a:rPr>
              <a:t>Насси-Шнейдермана</a:t>
            </a:r>
            <a:r>
              <a:rPr lang="ru-RU" sz="2000" dirty="0">
                <a:effectLst/>
              </a:rPr>
              <a:t>. </a:t>
            </a:r>
            <a:r>
              <a:rPr lang="ru-RU" sz="2000" dirty="0" smtClean="0">
                <a:effectLst/>
              </a:rPr>
              <a:t>	</a:t>
            </a:r>
            <a:r>
              <a:rPr lang="ru-RU" sz="2000" dirty="0" err="1" smtClean="0">
                <a:effectLst/>
              </a:rPr>
              <a:t>Edrawmax</a:t>
            </a:r>
            <a:r>
              <a:rPr lang="ru-RU" sz="2000" dirty="0" smtClean="0">
                <a:effectLst/>
              </a:rPr>
              <a:t> </a:t>
            </a:r>
            <a:r>
              <a:rPr lang="ru-RU" sz="2000" dirty="0">
                <a:effectLst/>
              </a:rPr>
              <a:t>не имеет специализированных инструментов для создания </a:t>
            </a:r>
            <a:r>
              <a:rPr lang="ru-RU" sz="2000" dirty="0" smtClean="0">
                <a:effectLst/>
              </a:rPr>
              <a:t>	диаграмм </a:t>
            </a:r>
            <a:r>
              <a:rPr lang="ru-RU" sz="2000" dirty="0" err="1">
                <a:effectLst/>
              </a:rPr>
              <a:t>Насси-Шнейдермана</a:t>
            </a:r>
            <a:r>
              <a:rPr lang="ru-RU" sz="2000" dirty="0">
                <a:effectLst/>
              </a:rPr>
              <a:t>;</a:t>
            </a:r>
            <a:br>
              <a:rPr lang="ru-RU" sz="2000" dirty="0">
                <a:effectLst/>
              </a:rPr>
            </a:br>
            <a:r>
              <a:rPr lang="ru-RU" sz="2000" dirty="0" smtClean="0">
                <a:effectLst/>
              </a:rPr>
              <a:t>	- ограниченный </a:t>
            </a:r>
            <a:r>
              <a:rPr lang="ru-RU" sz="2000" dirty="0">
                <a:effectLst/>
              </a:rPr>
              <a:t>функционал для создания диаграмм </a:t>
            </a:r>
            <a:r>
              <a:rPr lang="ru-RU" sz="2000" dirty="0" err="1" smtClean="0">
                <a:effectLst/>
              </a:rPr>
              <a:t>Насси</a:t>
            </a:r>
            <a:r>
              <a:rPr lang="ru-RU" sz="2000" dirty="0" smtClean="0">
                <a:effectLst/>
              </a:rPr>
              <a:t>-	</a:t>
            </a:r>
            <a:r>
              <a:rPr lang="ru-RU" sz="2000" dirty="0" err="1" smtClean="0">
                <a:effectLst/>
              </a:rPr>
              <a:t>Шнейдермана</a:t>
            </a:r>
            <a:r>
              <a:rPr lang="ru-RU" sz="2000" dirty="0">
                <a:effectLst/>
              </a:rPr>
              <a:t>. </a:t>
            </a:r>
            <a:r>
              <a:rPr lang="ru-RU" sz="2000" dirty="0" err="1">
                <a:effectLst/>
              </a:rPr>
              <a:t>Edrawmax</a:t>
            </a:r>
            <a:r>
              <a:rPr lang="ru-RU" sz="2000" dirty="0">
                <a:effectLst/>
              </a:rPr>
              <a:t> не имеет специализированных </a:t>
            </a:r>
            <a:r>
              <a:rPr lang="ru-RU" sz="2000" dirty="0" smtClean="0">
                <a:effectLst/>
              </a:rPr>
              <a:t/>
            </a:r>
            <a:br>
              <a:rPr lang="ru-RU" sz="2000" dirty="0" smtClean="0">
                <a:effectLst/>
              </a:rPr>
            </a:br>
            <a:r>
              <a:rPr lang="ru-RU" sz="2000" dirty="0">
                <a:effectLst/>
              </a:rPr>
              <a:t>	</a:t>
            </a:r>
            <a:r>
              <a:rPr lang="ru-RU" sz="2000" dirty="0" smtClean="0">
                <a:effectLst/>
              </a:rPr>
              <a:t>функций для создания </a:t>
            </a:r>
            <a:r>
              <a:rPr lang="ru-RU" sz="2000" dirty="0">
                <a:effectLst/>
              </a:rPr>
              <a:t>диаграмм </a:t>
            </a:r>
            <a:r>
              <a:rPr lang="ru-RU" sz="2000" dirty="0" err="1">
                <a:effectLst/>
              </a:rPr>
              <a:t>Насси-Шнейдермана</a:t>
            </a:r>
            <a:r>
              <a:rPr lang="ru-RU" sz="2000" dirty="0">
                <a:effectLst/>
              </a:rPr>
              <a:t>.</a:t>
            </a:r>
            <a:br>
              <a:rPr lang="ru-RU" sz="2000" dirty="0">
                <a:effectLst/>
              </a:rPr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4680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48912" y="-1126067"/>
            <a:ext cx="8825658" cy="3329581"/>
          </a:xfrm>
        </p:spPr>
        <p:txBody>
          <a:bodyPr/>
          <a:lstStyle/>
          <a:p>
            <a:r>
              <a:rPr lang="ru-RU" dirty="0"/>
              <a:t>Средства разработки</a:t>
            </a:r>
            <a:br>
              <a:rPr lang="ru-RU" dirty="0"/>
            </a:b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6200" y="1007533"/>
            <a:ext cx="8825658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/>
              <a:t>Для создания программного средства будут использоваться следующие структуры данных:</a:t>
            </a:r>
          </a:p>
          <a:p>
            <a:pPr lvl="0" algn="l"/>
            <a:r>
              <a:rPr lang="ru-RU" dirty="0" smtClean="0"/>
              <a:t>	- </a:t>
            </a:r>
            <a:r>
              <a:rPr lang="en-US" dirty="0" smtClean="0"/>
              <a:t>N-</a:t>
            </a:r>
            <a:r>
              <a:rPr lang="ru-RU" dirty="0" err="1" smtClean="0"/>
              <a:t>ое</a:t>
            </a:r>
            <a:r>
              <a:rPr lang="ru-RU" dirty="0" smtClean="0"/>
              <a:t> </a:t>
            </a:r>
            <a:r>
              <a:rPr lang="ru-RU" dirty="0"/>
              <a:t>дерево</a:t>
            </a:r>
            <a:r>
              <a:rPr lang="en-US" dirty="0"/>
              <a:t>;</a:t>
            </a:r>
            <a:endParaRPr lang="ru-RU" dirty="0"/>
          </a:p>
          <a:p>
            <a:pPr lvl="0" algn="l"/>
            <a:r>
              <a:rPr lang="ru-RU" dirty="0" smtClean="0"/>
              <a:t>	- стек</a:t>
            </a:r>
            <a:r>
              <a:rPr lang="en-US" dirty="0"/>
              <a:t>;</a:t>
            </a:r>
            <a:endParaRPr lang="ru-RU" dirty="0"/>
          </a:p>
          <a:p>
            <a:pPr lvl="0" algn="l"/>
            <a:r>
              <a:rPr lang="ru-RU" dirty="0" smtClean="0"/>
              <a:t>	- файл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4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681378" y="-2091267"/>
            <a:ext cx="8825658" cy="3329581"/>
          </a:xfrm>
        </p:spPr>
        <p:txBody>
          <a:bodyPr/>
          <a:lstStyle/>
          <a:p>
            <a:r>
              <a:rPr lang="en-US" dirty="0"/>
              <a:t>N-</a:t>
            </a:r>
            <a:r>
              <a:rPr lang="ru-RU" dirty="0" err="1"/>
              <a:t>ое</a:t>
            </a:r>
            <a:r>
              <a:rPr lang="ru-RU" dirty="0"/>
              <a:t> </a:t>
            </a:r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1512045" y="431800"/>
            <a:ext cx="8825658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680" y="269890"/>
            <a:ext cx="5293253" cy="2890357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87362" y="1365313"/>
            <a:ext cx="5812318" cy="5410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effectLst/>
              </a:rPr>
              <a:t>N-</a:t>
            </a:r>
            <a:r>
              <a:rPr lang="ru-RU" sz="2400" dirty="0" err="1">
                <a:effectLst/>
              </a:rPr>
              <a:t>арное</a:t>
            </a:r>
            <a:r>
              <a:rPr lang="ru-RU" sz="2400" dirty="0">
                <a:effectLst/>
              </a:rPr>
              <a:t> дерево - структура данных с несколькими дочерними узлами. Оно используется для представления иерархических структур. Узлы содержат данные и ссылки на дочерние узлы. N-</a:t>
            </a:r>
            <a:r>
              <a:rPr lang="ru-RU" sz="2400" dirty="0" err="1">
                <a:effectLst/>
              </a:rPr>
              <a:t>арное</a:t>
            </a:r>
            <a:r>
              <a:rPr lang="ru-RU" sz="2400" dirty="0">
                <a:effectLst/>
              </a:rPr>
              <a:t> дерево позволяет эффективно вставлять и удалять узлы. Однако оно требует больше памяти, чем двоичное дерево. В программе построения схем </a:t>
            </a:r>
            <a:r>
              <a:rPr lang="ru-RU" sz="2400" dirty="0" err="1">
                <a:effectLst/>
              </a:rPr>
              <a:t>Насси-Шнейдермана</a:t>
            </a:r>
            <a:r>
              <a:rPr lang="ru-RU" sz="2400" dirty="0">
                <a:effectLst/>
              </a:rPr>
              <a:t> используется дерево для представления структуры схемы и определения последовательности операторов. Дерево помогает упростить построение и </a:t>
            </a:r>
            <a:r>
              <a:rPr lang="ru-RU" sz="2400" dirty="0" err="1">
                <a:effectLst/>
              </a:rPr>
              <a:t>валидацию</a:t>
            </a:r>
            <a:r>
              <a:rPr lang="ru-RU" sz="2400" dirty="0">
                <a:effectLst/>
              </a:rPr>
              <a:t> схемы, а также оптимизировать процесс ее построения.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88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g-data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968</TotalTime>
  <Words>1015</Words>
  <Application>Microsoft Office PowerPoint</Application>
  <PresentationFormat>Широкоэкранный</PresentationFormat>
  <Paragraphs>65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big-data</vt:lpstr>
      <vt:lpstr>Программное средство «Графический редактор Насси-Шнейдермана»</vt:lpstr>
      <vt:lpstr>Схемы Насси-Шнейдермана (другое название – структограммы)</vt:lpstr>
      <vt:lpstr>Аналоги</vt:lpstr>
      <vt:lpstr>Structurizer </vt:lpstr>
      <vt:lpstr>Достоинств Structurizer:  - простота и удобство использования программы;  бесплатность программы;  - возможность импорта и экспорта диаграмм в различных форматах;  наличие дополнительных символов и иконок.  Недостатки Structurizer:  - не всегда стабильная работа программы;  - yстаревшее ПО. Structurizer не обновляется уже много лет и не  поддерживается разработчиками. </vt:lpstr>
      <vt:lpstr>Edrawmax  </vt:lpstr>
      <vt:lpstr>  Достоинства EdrawMax:  - многофункциональный редактор, позволяющий создавать широкий  спектр диаграмм;  - большой выбор готовых шаблонов и элементов;  - возможность импорта и экспорта диаграмм в различных форматах;  - наличие дополнительных символов, шаблонов и шрифтов.  К сожалению, Edrawmax не является оптимальным инструментом для построения диаграмм Насси-Шнейдермана. Несмотря на то, что программа имеет некоторые функции, которые могут быть полезны при создании таких диаграмм, у нее есть ряд ограничений и недостатков, которые могут сделать этот процесс менее удобным и эффективным:  - неудобный интерфейс для создания диаграмм Насси-Шнейдермана.  Edrawmax не имеет специализированных инструментов для создания  диаграмм Насси-Шнейдермана;  - ограниченный функционал для создания диаграмм Насси- Шнейдермана. Edrawmax не имеет специализированных   функций для создания диаграмм Насси-Шнейдермана. </vt:lpstr>
      <vt:lpstr>Средства разработки </vt:lpstr>
      <vt:lpstr>N-ое дерево</vt:lpstr>
      <vt:lpstr>В программе построения схем Насси-Шнейдермана используется дерево для представления структуры схемы и определения последовательности операторов. Дерево помогает упростить построение и валидацию схемы, а также оптимизировать процесс ее построения.</vt:lpstr>
      <vt:lpstr>Стек</vt:lpstr>
      <vt:lpstr>Файлы</vt:lpstr>
      <vt:lpstr>Схема алгоритма</vt:lpstr>
      <vt:lpstr>Презентация PowerPoint</vt:lpstr>
      <vt:lpstr>Функциональные требования </vt:lpstr>
      <vt:lpstr>Интерфейс</vt:lpstr>
      <vt:lpstr>Презентация PowerPoint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“Git”</dc:title>
  <dc:creator>Egor</dc:creator>
  <cp:lastModifiedBy>Egor</cp:lastModifiedBy>
  <cp:revision>78</cp:revision>
  <dcterms:created xsi:type="dcterms:W3CDTF">2022-11-30T16:18:06Z</dcterms:created>
  <dcterms:modified xsi:type="dcterms:W3CDTF">2023-05-15T12:18:45Z</dcterms:modified>
</cp:coreProperties>
</file>