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73" r:id="rId3"/>
    <p:sldId id="260" r:id="rId4"/>
    <p:sldId id="257" r:id="rId5"/>
    <p:sldId id="27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F"/>
    <a:srgbClr val="DADADB"/>
    <a:srgbClr val="232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9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382" y="188640"/>
            <a:ext cx="9409045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5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2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чт, 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emf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articles/212095/" TargetMode="External"/><Relationship Id="rId3" Type="http://schemas.openxmlformats.org/officeDocument/2006/relationships/hyperlink" Target="https://electromicro.ru/resources/wiki/aes/aes1/" TargetMode="External"/><Relationship Id="rId7" Type="http://schemas.openxmlformats.org/officeDocument/2006/relationships/hyperlink" Target="https://www.youtube.com/watch?v=O4xNJsjtN6E&amp;ab_channel=Computerphile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CxU4ROAYGzs&amp;ab_channel=avtohelpII" TargetMode="External"/><Relationship Id="rId5" Type="http://schemas.openxmlformats.org/officeDocument/2006/relationships/hyperlink" Target="https://habr.com/ru/articles/112733/" TargetMode="External"/><Relationship Id="rId10" Type="http://schemas.openxmlformats.org/officeDocument/2006/relationships/hyperlink" Target="http://old.math.nsc.ru/~tokareva/articles/11-da-a5.pdf" TargetMode="External"/><Relationship Id="rId4" Type="http://schemas.openxmlformats.org/officeDocument/2006/relationships/hyperlink" Target="https://gb.ru/blog/algoritmy-shifrovaniya/" TargetMode="External"/><Relationship Id="rId9" Type="http://schemas.openxmlformats.org/officeDocument/2006/relationships/hyperlink" Target="https://libeldoc.bsuir.by/bitstream/123456789/27172/1/Yarmolik_krip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145" y="99419"/>
            <a:ext cx="12072855" cy="3329581"/>
          </a:xfrm>
        </p:spPr>
        <p:txBody>
          <a:bodyPr>
            <a:normAutofit/>
          </a:bodyPr>
          <a:lstStyle/>
          <a:p>
            <a:r>
              <a:rPr lang="ru-RU" dirty="0"/>
              <a:t>Современные Алгоритмы Шифрования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309779" y="3371914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4154151"/>
            <a:ext cx="8825658" cy="2609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/>
              <a:t>Подготовил</a:t>
            </a:r>
            <a:r>
              <a:rPr lang="en-US" sz="3600" dirty="0"/>
              <a:t>:</a:t>
            </a:r>
          </a:p>
          <a:p>
            <a:pPr algn="l"/>
            <a:r>
              <a:rPr lang="ru-RU" sz="3600" dirty="0"/>
              <a:t>Панкратьев Егор Сергеевич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17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06273-88D8-4C77-82A9-B088CCC54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23416" y="-2374924"/>
            <a:ext cx="9809219" cy="3594124"/>
          </a:xfrm>
        </p:spPr>
        <p:txBody>
          <a:bodyPr/>
          <a:lstStyle/>
          <a:p>
            <a:r>
              <a:rPr lang="en-US" dirty="0"/>
              <a:t>Shift Rows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011A2-FAC2-47BE-B8F9-61644336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73" y="2194822"/>
            <a:ext cx="1680873" cy="13376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81E481-7BE4-446B-B9C9-96347807C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846" y="2059646"/>
            <a:ext cx="1800225" cy="4095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1658E5-D8EF-490B-82B0-C0358D48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845" y="2415275"/>
            <a:ext cx="1800225" cy="4095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CC997F-04F0-49B7-9A58-D6E2053B4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4845" y="2755238"/>
            <a:ext cx="1800225" cy="4095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82A3CA0-2300-4932-B5B8-332C40AF5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844" y="3110867"/>
            <a:ext cx="1800225" cy="40957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9340028-BA86-4FE2-8292-3E8F8B7CC9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20" y="2415275"/>
            <a:ext cx="909414" cy="90941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83BD185-E5DE-4C5E-9116-927A25F138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016" y="2194517"/>
            <a:ext cx="1679967" cy="13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95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1E974C9-48F3-431D-857E-C57168A7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8721"/>
            <a:ext cx="2286319" cy="19147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C160B-44DC-4B4C-95A1-75FE0E4D9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4577" y="-260230"/>
            <a:ext cx="6660577" cy="1407543"/>
          </a:xfrm>
        </p:spPr>
        <p:txBody>
          <a:bodyPr/>
          <a:lstStyle/>
          <a:p>
            <a:r>
              <a:rPr lang="en-US" dirty="0"/>
              <a:t>Mix Columns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4E7B2E-52BA-4FD3-BC47-2D663584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0" y="1026543"/>
            <a:ext cx="380036" cy="132308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763CC27-1E63-476E-9B2D-5827FED5C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37" y="2424893"/>
            <a:ext cx="382141" cy="139368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5E7564-949D-4931-929A-938E9F4F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22" y="3929809"/>
            <a:ext cx="379156" cy="13306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7A6FD65-1581-4723-AA62-999FAD51D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137" y="5371661"/>
            <a:ext cx="379156" cy="145472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657015F-997F-441C-BEDE-A385C188CB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8" y="1458947"/>
            <a:ext cx="500332" cy="500332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A92177-DEAB-4DF7-B055-94F97BDA0D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8" y="2871571"/>
            <a:ext cx="500332" cy="50033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F66F315-5B2E-44CC-A32F-46708E5DB6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8" y="4319783"/>
            <a:ext cx="500332" cy="50033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BA707CE-B837-461C-9679-5AFB4E88D1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74" y="5811013"/>
            <a:ext cx="500332" cy="50033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176C61A-05F7-4FA3-9C25-B87071D95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4832" y="1026543"/>
            <a:ext cx="1565751" cy="132308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C5B109E-29A2-4AEA-9648-1D9D86E814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4831" y="2460193"/>
            <a:ext cx="1565751" cy="132308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F0DE64A-9934-41DA-9B88-C8B15AA5A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0893" y="3929809"/>
            <a:ext cx="1565751" cy="132308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8FFFFB0-94C3-4704-BAC3-6F5E4FB61E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6124" y="5399635"/>
            <a:ext cx="1565751" cy="132308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7CC0F70-EFC6-45F8-B1C0-92F5A894EF2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5" y="1233380"/>
            <a:ext cx="909414" cy="90941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C456581-183E-4B4F-BBF2-29676E04B2C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5" y="2568310"/>
            <a:ext cx="909414" cy="90941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021F6F4-2A88-42D3-90D2-A4DFB64730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5" y="4115242"/>
            <a:ext cx="909414" cy="90941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A8C314A-B4E6-4800-880D-A0819C8F05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5" y="5606472"/>
            <a:ext cx="909414" cy="90941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57126B3-FE9D-42BE-A495-3E01E77476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7542" y="2452342"/>
            <a:ext cx="374992" cy="139702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C08347B-EC50-405A-97F5-9DFD4D5AA8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7542" y="3946690"/>
            <a:ext cx="374992" cy="142497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2DE083C-16C3-4413-BE62-1795F91C3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7542" y="5468980"/>
            <a:ext cx="374992" cy="133330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8D009B2-DD44-44DF-A41E-A46FBAF90A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7541" y="1026543"/>
            <a:ext cx="380036" cy="1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34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9E6D3-C39B-442C-AC95-820D1E34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3075" y="-740434"/>
            <a:ext cx="7411075" cy="1959634"/>
          </a:xfrm>
        </p:spPr>
        <p:txBody>
          <a:bodyPr/>
          <a:lstStyle/>
          <a:p>
            <a:r>
              <a:rPr lang="en-US" dirty="0"/>
              <a:t>Add Round Key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48A325-F549-4337-BE2B-8CCF95469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3" y="1915385"/>
            <a:ext cx="2267266" cy="18195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B72BBC-46CF-4CC6-994D-FD4625076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063" y="1915385"/>
            <a:ext cx="2248214" cy="18004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03913B-B4FB-43F9-A3C9-A366944261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93" y="2370442"/>
            <a:ext cx="909414" cy="9094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3EDD03-0B0B-4B38-877E-4223CEDBA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337" y="1906209"/>
            <a:ext cx="2287091" cy="18004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12F07F-587D-4165-AB95-07D3222BF1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40" y="2516886"/>
            <a:ext cx="616526" cy="6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BE4453F-923F-4A67-8B18-E0255D612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4578"/>
            <a:ext cx="1286314" cy="3334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82985-532B-49EE-BFD0-29927BBC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70992" y="-2110381"/>
            <a:ext cx="8825658" cy="3329581"/>
          </a:xfrm>
        </p:spPr>
        <p:txBody>
          <a:bodyPr/>
          <a:lstStyle/>
          <a:p>
            <a:r>
              <a:rPr lang="en-US" dirty="0"/>
              <a:t>Key Schedule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B5D911-FF1D-4CC5-917B-0F7083A7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6" y="1799971"/>
            <a:ext cx="1381318" cy="10860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1CDA25-24FB-496C-AB65-44F920F2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55" y="1799971"/>
            <a:ext cx="295316" cy="10764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777D5E-1ED0-42AA-92F4-985AE75DB6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6" y="1877194"/>
            <a:ext cx="912501" cy="912501"/>
          </a:xfrm>
          <a:prstGeom prst="rect">
            <a:avLst/>
          </a:prstGeom>
        </p:spPr>
      </p:pic>
      <p:pic>
        <p:nvPicPr>
          <p:cNvPr id="14" name="Picture 4" descr="AES S-Box (Rijndael S-Box) 16 .">
            <a:extLst>
              <a:ext uri="{FF2B5EF4-FFF2-40B4-BE49-F238E27FC236}">
                <a16:creationId xmlns:a16="http://schemas.microsoft.com/office/drawing/2014/main" id="{CB2C3BA8-AF89-4C82-B25A-7F8621FB8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275" y="1497449"/>
            <a:ext cx="3587806" cy="16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56BAC8-BC3D-4C3B-8818-1F6C4E429D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53" y="2082162"/>
            <a:ext cx="502563" cy="5025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9A07E2B-CDE3-4CAC-AA43-747480A9C0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1995" y="1871119"/>
            <a:ext cx="308650" cy="117287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262F34C-B470-41FB-9A5A-FF2F6DADBB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15" y="1957870"/>
            <a:ext cx="912501" cy="91250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DE0BB81-BA68-4868-BDFA-CAB9EB31F6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1903" y="3455085"/>
            <a:ext cx="5170098" cy="3402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Заголовок 1">
                <a:extLst>
                  <a:ext uri="{FF2B5EF4-FFF2-40B4-BE49-F238E27FC236}">
                    <a16:creationId xmlns:a16="http://schemas.microsoft.com/office/drawing/2014/main" id="{EE4D61C5-F313-4636-B788-E1C23A46E3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3081" y="3002144"/>
                <a:ext cx="11495058" cy="200665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7200" kern="12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rgbClr val="DADADB"/>
                    </a:solidFill>
                  </a:rPr>
                  <a:t>Rcon(</a:t>
                </a:r>
                <a:r>
                  <a:rPr lang="en-US" dirty="0" err="1">
                    <a:solidFill>
                      <a:srgbClr val="DADADB"/>
                    </a:solidFill>
                  </a:rPr>
                  <a:t>i</a:t>
                </a:r>
                <a:r>
                  <a:rPr lang="en-US" dirty="0">
                    <a:solidFill>
                      <a:srgbClr val="DADADB"/>
                    </a:solidFill>
                  </a:rPr>
                  <a:t>) = {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ADADB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DADADB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DADA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DADAD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DADAD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solidFill>
                              <a:srgbClr val="DADADB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DADADB"/>
                    </a:solidFill>
                  </a:rPr>
                  <a:t>, 0, 0, 0}</a:t>
                </a:r>
                <a:endParaRPr lang="ru-RU" dirty="0">
                  <a:solidFill>
                    <a:srgbClr val="DADADB"/>
                  </a:solidFill>
                </a:endParaRPr>
              </a:p>
            </p:txBody>
          </p:sp>
        </mc:Choice>
        <mc:Fallback xmlns="">
          <p:sp>
            <p:nvSpPr>
              <p:cNvPr id="32" name="Заголовок 1">
                <a:extLst>
                  <a:ext uri="{FF2B5EF4-FFF2-40B4-BE49-F238E27FC236}">
                    <a16:creationId xmlns:a16="http://schemas.microsoft.com/office/drawing/2014/main" id="{EE4D61C5-F313-4636-B788-E1C23A46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081" y="3002144"/>
                <a:ext cx="11495058" cy="2006652"/>
              </a:xfrm>
              <a:prstGeom prst="rect">
                <a:avLst/>
              </a:prstGeom>
              <a:blipFill>
                <a:blip r:embed="rId10"/>
                <a:stretch>
                  <a:fillRect b="-28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E6EEEA8-D756-4FC5-91A6-F6189B2C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2827"/>
            <a:ext cx="3524742" cy="390580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8227080-11FB-47BE-AAD5-AEA849FAE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6127" y="-2109788"/>
            <a:ext cx="8824913" cy="3328988"/>
          </a:xfrm>
        </p:spPr>
        <p:txBody>
          <a:bodyPr/>
          <a:lstStyle/>
          <a:p>
            <a:r>
              <a:rPr lang="en-US" dirty="0"/>
              <a:t>Key Schedule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BF401D-F699-4A67-A775-1D3555E1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4" y="1316966"/>
            <a:ext cx="308650" cy="11728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158F77-5CA2-4B93-8A21-9BE8BA8C2D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47" y="1710324"/>
            <a:ext cx="386151" cy="3861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93DD60-FF5A-4A52-BAD0-501D8E566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949" y="1295965"/>
            <a:ext cx="300367" cy="11820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A7A090-D293-43FA-A798-006D665241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15" y="1586457"/>
            <a:ext cx="647783" cy="6477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058B77-2B82-4C7C-8306-DA3A6A4BD8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20" y="1739019"/>
            <a:ext cx="386151" cy="3861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C972BE2-E242-4618-8F3C-1FEAD2B79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587" y="1263992"/>
            <a:ext cx="309408" cy="11610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248537-BC03-4DD4-9C4E-A73B20C79B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1418" y="1236450"/>
            <a:ext cx="309408" cy="116109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664ED74-479E-4A22-8038-40B7DF16DE2C}"/>
              </a:ext>
            </a:extLst>
          </p:cNvPr>
          <p:cNvSpPr txBox="1">
            <a:spLocks/>
          </p:cNvSpPr>
          <p:nvPr/>
        </p:nvSpPr>
        <p:spPr>
          <a:xfrm>
            <a:off x="2478539" y="2408421"/>
            <a:ext cx="838776" cy="386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 err="1"/>
              <a:t>Rcon</a:t>
            </a:r>
            <a:r>
              <a:rPr lang="en-US" sz="1200" dirty="0"/>
              <a:t>(1)</a:t>
            </a:r>
            <a:endParaRPr lang="ru-RU" sz="12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AA9F91-91D1-454C-BF3D-60FE81CD9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164" y="2820087"/>
            <a:ext cx="313515" cy="11364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412239-C342-4884-ACEC-620C707B9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5532" y="2847126"/>
            <a:ext cx="308649" cy="106624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594589-131E-4F8B-8B94-A3C879EA24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8" y="3219644"/>
            <a:ext cx="386151" cy="3861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FFEEFAA-C3D0-4918-AFD7-74B7ADF40F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45" y="3105108"/>
            <a:ext cx="647783" cy="64778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7BF1AA-3C39-46DC-BB3D-A573F2B9DF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0946" y="2820087"/>
            <a:ext cx="308649" cy="111885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8501AA-C735-431E-ADF8-0EB3E7CA91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164" y="4181204"/>
            <a:ext cx="313515" cy="113649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8887F46-A11D-4D66-844F-BA5626EC02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83814" y="4214628"/>
            <a:ext cx="309046" cy="1136492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8746C8F-57A0-4A76-B3EE-E6232E14AC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3" y="4556373"/>
            <a:ext cx="386151" cy="38615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657E8A6-7478-49E5-BD2A-1955ED5C90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44" y="4450792"/>
            <a:ext cx="647783" cy="64778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79CF7BA-D15C-41DF-A495-77198D48A6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5032" y="4181204"/>
            <a:ext cx="308649" cy="120266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488BE6F-1F69-4788-8A44-A64D910822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165" y="5526758"/>
            <a:ext cx="308649" cy="120266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B70D93A-A2FE-4937-83A4-998B52B7E1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2" y="5932180"/>
            <a:ext cx="386151" cy="38615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63CF75B-954E-4E97-924E-F1F0C974AA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5533" y="5567536"/>
            <a:ext cx="308648" cy="117286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EDF776F-8C71-4A22-B741-3CEBCB3721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41" y="5801363"/>
            <a:ext cx="647783" cy="64778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D446572-44F0-45EF-B17E-B7EB3704A2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16329" y="5624369"/>
            <a:ext cx="304843" cy="110505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812DDAB-7D24-4A97-A026-CF3723A7ED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46" y="39513"/>
            <a:ext cx="5728068" cy="789570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8D2D988-9BE9-4F23-8164-8E6E5BD6A8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2281" y="3105139"/>
            <a:ext cx="2228774" cy="1764447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7AF0637F-A7A8-4815-AD24-49F9A06494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02564" y="110375"/>
            <a:ext cx="1842542" cy="14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A8202-AF39-460D-8A81-3E60937E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1649" y="-2110381"/>
            <a:ext cx="8825658" cy="3329581"/>
          </a:xfrm>
        </p:spPr>
        <p:txBody>
          <a:bodyPr/>
          <a:lstStyle/>
          <a:p>
            <a:r>
              <a:rPr lang="ru-RU" dirty="0"/>
              <a:t>Алгоритм А5</a:t>
            </a:r>
            <a:r>
              <a:rPr lang="en-US" dirty="0"/>
              <a:t>/1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A4D23B-23F1-4584-815A-B8AEE19F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2" y="1361788"/>
            <a:ext cx="6723475" cy="19172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942886-4A89-463B-970F-A57528536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3" y="3429000"/>
            <a:ext cx="5521528" cy="30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2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3F38288-8588-4017-88D0-61E32EA8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67" y="2145236"/>
            <a:ext cx="5341133" cy="471276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82176-BB6F-450E-A18A-8EF92DAF0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3513" y="-2110381"/>
            <a:ext cx="11258456" cy="3329581"/>
          </a:xfrm>
        </p:spPr>
        <p:txBody>
          <a:bodyPr/>
          <a:lstStyle/>
          <a:p>
            <a:r>
              <a:rPr lang="ru-RU" dirty="0"/>
              <a:t>Инициализация регистров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2CE5D46-810A-4679-92F4-DE714D77FFA1}"/>
              </a:ext>
            </a:extLst>
          </p:cNvPr>
          <p:cNvSpPr txBox="1">
            <a:spLocks/>
          </p:cNvSpPr>
          <p:nvPr/>
        </p:nvSpPr>
        <p:spPr>
          <a:xfrm>
            <a:off x="276044" y="707780"/>
            <a:ext cx="11258456" cy="40367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ru-RU" sz="2000" dirty="0">
                <a:solidFill>
                  <a:srgbClr val="EEEEEF"/>
                </a:solidFill>
              </a:rPr>
              <a:t>R1=R2=R3=0 (все регистры обнуляются)</a:t>
            </a:r>
          </a:p>
          <a:p>
            <a:pPr marL="457200" indent="-457200" algn="l">
              <a:buAutoNum type="arabicParenR"/>
            </a:pPr>
            <a:r>
              <a:rPr lang="ru-RU" sz="2000" dirty="0">
                <a:solidFill>
                  <a:srgbClr val="EEEEEF"/>
                </a:solidFill>
              </a:rPr>
              <a:t>64 такта, при которых очередной бит ключа XOR-</a:t>
            </a:r>
            <a:r>
              <a:rPr lang="ru-RU" sz="2000" dirty="0" err="1">
                <a:solidFill>
                  <a:srgbClr val="EEEEEF"/>
                </a:solidFill>
              </a:rPr>
              <a:t>ится</a:t>
            </a:r>
            <a:r>
              <a:rPr lang="ru-RU" sz="2000" dirty="0">
                <a:solidFill>
                  <a:srgbClr val="EEEEEF"/>
                </a:solidFill>
              </a:rPr>
              <a:t> с младшим битом каждого регистра, регистры при этом сдвигаются на каждом такте (срабатывает обратная связь), биты синхронизации игнорируются)</a:t>
            </a:r>
            <a:endParaRPr lang="en-US" sz="2000" dirty="0">
              <a:solidFill>
                <a:srgbClr val="EEEEEF"/>
              </a:solidFill>
            </a:endParaRPr>
          </a:p>
          <a:p>
            <a:pPr marL="457200" indent="-457200" algn="l">
              <a:buAutoNum type="arabicParenR"/>
            </a:pPr>
            <a:endParaRPr lang="en-US" sz="2000" dirty="0"/>
          </a:p>
          <a:p>
            <a:pPr marL="457200" indent="-457200" algn="l">
              <a:buAutoNum type="arabicParenR"/>
            </a:pPr>
            <a:endParaRPr lang="en-US" sz="2000" dirty="0"/>
          </a:p>
          <a:p>
            <a:pPr marL="457200" indent="-457200" algn="l">
              <a:buAutoNum type="arabicParenR"/>
            </a:pPr>
            <a:endParaRPr lang="en-US" sz="2000" dirty="0"/>
          </a:p>
          <a:p>
            <a:pPr marL="457200" indent="-457200" algn="l">
              <a:buAutoNum type="arabicParenR"/>
            </a:pPr>
            <a:endParaRPr lang="en-US" sz="2000" dirty="0"/>
          </a:p>
          <a:p>
            <a:pPr marL="457200" indent="-457200" algn="l">
              <a:buAutoNum type="arabicParenR"/>
            </a:pPr>
            <a:endParaRPr lang="ru-RU" sz="2000" dirty="0"/>
          </a:p>
          <a:p>
            <a:pPr algn="l"/>
            <a:endParaRPr lang="ru-RU" sz="2000" dirty="0"/>
          </a:p>
          <a:p>
            <a:pPr marL="457200" indent="-457200" algn="l">
              <a:buAutoNum type="arabicParenR"/>
            </a:pPr>
            <a:endParaRPr lang="en-US" sz="2000" dirty="0"/>
          </a:p>
          <a:p>
            <a:pPr algn="l"/>
            <a:r>
              <a:rPr lang="en-US" sz="2000" dirty="0"/>
              <a:t> </a:t>
            </a:r>
          </a:p>
          <a:p>
            <a:pPr algn="l"/>
            <a:r>
              <a:rPr lang="en-US" sz="2000" dirty="0">
                <a:solidFill>
                  <a:srgbClr val="EEEEEF"/>
                </a:solidFill>
              </a:rPr>
              <a:t>3)      </a:t>
            </a:r>
            <a:r>
              <a:rPr lang="ru-RU" sz="2000" dirty="0">
                <a:solidFill>
                  <a:srgbClr val="EEEEEF"/>
                </a:solidFill>
              </a:rPr>
              <a:t>Выполняется 100 тактов сдвига (срабатывает обратная связь), учитывая биты синхронизации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4B100F3-0A8A-43EA-B91B-D20F552F2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24" y="2265305"/>
            <a:ext cx="1947136" cy="1892826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C191FF"/>
                </a:solidFill>
                <a:effectLst/>
                <a:latin typeface="JetBrains Mono"/>
              </a:rPr>
              <a:t>64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 i++) {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keyBit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key</a:t>
            </a:r>
            <a:r>
              <a:rPr lang="en-US" altLang="ru-RU" sz="1300" dirty="0">
                <a:solidFill>
                  <a:srgbClr val="BDBDBD"/>
                </a:solidFill>
                <a:latin typeface="JetBrains Mono"/>
              </a:rPr>
              <a:t>[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i</a:t>
            </a:r>
            <a:r>
              <a:rPr lang="en-US" altLang="ru-RU" sz="1300" dirty="0">
                <a:solidFill>
                  <a:srgbClr val="BDBDBD"/>
                </a:solidFill>
                <a:latin typeface="JetBrains Mono"/>
              </a:rPr>
              <a:t>]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R1 =^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keyBit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R2 =^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keyBit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R3 =^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keyBit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Shift</a:t>
            </a:r>
            <a:r>
              <a:rPr kumimoji="0" lang="en-US" altLang="ru-RU" sz="1300" b="0" i="0" u="none" strike="noStrike" cap="none" normalizeH="0" baseline="0" dirty="0" err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WithFeedback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R1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);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solidFill>
                <a:srgbClr val="BDBDB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Shift</a:t>
            </a:r>
            <a:r>
              <a:rPr kumimoji="0" lang="en-US" altLang="ru-RU" sz="1300" b="0" i="0" u="none" strike="noStrike" cap="none" normalizeH="0" baseline="0" dirty="0" err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WithFeedback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R2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);</a:t>
            </a:r>
            <a:endParaRPr lang="en-US" altLang="ru-RU" sz="1300" dirty="0">
              <a:solidFill>
                <a:srgbClr val="BDBDBD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Shift</a:t>
            </a:r>
            <a:r>
              <a:rPr kumimoji="0" lang="en-US" altLang="ru-RU" sz="1300" b="0" i="0" u="none" strike="noStrike" cap="none" normalizeH="0" baseline="0" dirty="0" err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WithFeedback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R3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3BD2648-21F1-4B0A-BA27-930794659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23" y="4744528"/>
            <a:ext cx="2585964" cy="1892826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 i &lt; 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100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 i++)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x = 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R1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SyncBit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y = 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R2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SyncBit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z = 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R3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SyncBit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f = (x &amp; y) | (x &amp; z) | (y &amp; z);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if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(x == f)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Shift</a:t>
            </a:r>
            <a:r>
              <a:rPr kumimoji="0" lang="en-US" altLang="ru-RU" sz="1300" b="0" i="0" u="none" strike="noStrike" cap="none" normalizeH="0" baseline="0" dirty="0" err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WithFeedback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R1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if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(y == f)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Shift</a:t>
            </a:r>
            <a:r>
              <a:rPr kumimoji="0" lang="en-US" altLang="ru-RU" sz="1300" b="0" i="0" u="none" strike="noStrike" cap="none" normalizeH="0" baseline="0" dirty="0" err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WithFeedback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R2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if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(z == f)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Shift</a:t>
            </a:r>
            <a:r>
              <a:rPr kumimoji="0" lang="en-US" altLang="ru-RU" sz="1300" b="0" i="0" u="none" strike="noStrike" cap="none" normalizeH="0" baseline="0" dirty="0" err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WithFeedback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R3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13F2884-CBCE-4BDF-8906-BFF30A41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08" y="4744528"/>
            <a:ext cx="3826623" cy="189282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58A2A7B-D399-48B1-A896-31159A471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9" y="6737381"/>
            <a:ext cx="2305372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3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1A6E1-331D-4570-8C66-E86FC0086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2690" y="-2110381"/>
            <a:ext cx="8825658" cy="3329581"/>
          </a:xfrm>
        </p:spPr>
        <p:txBody>
          <a:bodyPr/>
          <a:lstStyle/>
          <a:p>
            <a:r>
              <a:rPr lang="ru-RU" dirty="0"/>
              <a:t>Работа алгоритма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247F30-291A-4DDB-AB6F-8C561208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8" y="1368154"/>
            <a:ext cx="4592219" cy="1723549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byte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for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kumimoji="0" lang="en-US" altLang="ru-RU" sz="1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i 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 i &lt; </a:t>
            </a:r>
            <a:r>
              <a:rPr lang="en-US" altLang="ru-RU" sz="1500" dirty="0">
                <a:solidFill>
                  <a:srgbClr val="ED94C0"/>
                </a:solidFill>
                <a:latin typeface="JetBrains Mono"/>
              </a:rPr>
              <a:t>8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 i++) 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39CC9B"/>
                </a:solidFill>
                <a:effectLst/>
                <a:latin typeface="JetBrains Mono"/>
              </a:rPr>
              <a:t>ShiftAllIncludingSyncBit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();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&lt;&lt;=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ED94C0"/>
                </a:solidFill>
                <a:effectLst/>
                <a:latin typeface="JetBrains Mono"/>
              </a:rPr>
              <a:t>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  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 |=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R1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OutputBit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^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OutputBit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^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R3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6C3CC"/>
                </a:solidFill>
                <a:effectLst/>
                <a:latin typeface="JetBrains Mono"/>
              </a:rPr>
              <a:t>OutputBit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}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6C95EB"/>
                </a:solidFill>
                <a:effectLst/>
                <a:latin typeface="JetBrains Mono"/>
              </a:rPr>
              <a:t> 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BDBDBD"/>
                </a:solidFill>
                <a:effectLst/>
                <a:latin typeface="JetBrains Mono"/>
              </a:rPr>
              <a:t>;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DAC8E5-970B-43C6-8E64-01350AE79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3240657"/>
            <a:ext cx="5521528" cy="30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6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ABC8-ED89-4690-BE1F-183BD4B17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9724" y="-2137914"/>
            <a:ext cx="11215324" cy="3329581"/>
          </a:xfrm>
        </p:spPr>
        <p:txBody>
          <a:bodyPr/>
          <a:lstStyle/>
          <a:p>
            <a:r>
              <a:rPr lang="ru-RU" dirty="0"/>
              <a:t>Криптосистема Рабина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A0F4796-BCBC-4395-A372-4C8DEC8CAA1F}"/>
              </a:ext>
            </a:extLst>
          </p:cNvPr>
          <p:cNvSpPr txBox="1">
            <a:spLocks/>
          </p:cNvSpPr>
          <p:nvPr/>
        </p:nvSpPr>
        <p:spPr>
          <a:xfrm>
            <a:off x="488338" y="2716492"/>
            <a:ext cx="11215324" cy="1763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600" dirty="0">
                <a:solidFill>
                  <a:srgbClr val="EEEEEF"/>
                </a:solidFill>
              </a:rPr>
              <a:t>Выбираются случайные числа p и q (таких, что p ≈ q) и </a:t>
            </a:r>
            <a:r>
              <a:rPr lang="en-US" sz="2600" dirty="0">
                <a:solidFill>
                  <a:srgbClr val="EEEEEF"/>
                </a:solidFill>
              </a:rPr>
              <a:t>b.</a:t>
            </a:r>
          </a:p>
          <a:p>
            <a:pPr algn="l"/>
            <a:r>
              <a:rPr lang="ru-RU" sz="2600" dirty="0">
                <a:solidFill>
                  <a:srgbClr val="EEEEEF"/>
                </a:solidFill>
              </a:rPr>
              <a:t>Открытым ключом будут n</a:t>
            </a:r>
            <a:r>
              <a:rPr lang="en-US" sz="2600" dirty="0">
                <a:solidFill>
                  <a:srgbClr val="EEEEEF"/>
                </a:solidFill>
              </a:rPr>
              <a:t> = p * q</a:t>
            </a:r>
            <a:r>
              <a:rPr lang="ru-RU" sz="2600" dirty="0">
                <a:solidFill>
                  <a:srgbClr val="EEEEEF"/>
                </a:solidFill>
              </a:rPr>
              <a:t> и b, в то время как простые числа p и q – закрытым.</a:t>
            </a:r>
            <a:endParaRPr lang="en-US" sz="2600" dirty="0">
              <a:solidFill>
                <a:srgbClr val="EEEEEF"/>
              </a:solidFill>
            </a:endParaRPr>
          </a:p>
          <a:p>
            <a:pPr algn="l"/>
            <a:r>
              <a:rPr lang="ru-RU" sz="2600" dirty="0">
                <a:solidFill>
                  <a:srgbClr val="EEEEEF"/>
                </a:solidFill>
              </a:rPr>
              <a:t>Требование к ключам</a:t>
            </a:r>
            <a:r>
              <a:rPr lang="en-US" sz="2600" dirty="0">
                <a:solidFill>
                  <a:srgbClr val="EEEEEF"/>
                </a:solidFill>
              </a:rPr>
              <a:t>:</a:t>
            </a:r>
            <a:endParaRPr lang="ru-RU" sz="2600" dirty="0">
              <a:solidFill>
                <a:srgbClr val="EEEEEF"/>
              </a:solidFill>
            </a:endParaRPr>
          </a:p>
          <a:p>
            <a:pPr algn="l"/>
            <a:r>
              <a:rPr lang="en-US" sz="2600" dirty="0">
                <a:solidFill>
                  <a:srgbClr val="EEEEEF"/>
                </a:solidFill>
              </a:rPr>
              <a:t>-   n &gt; 256;</a:t>
            </a:r>
          </a:p>
          <a:p>
            <a:pPr algn="l"/>
            <a:r>
              <a:rPr lang="en-US" sz="2600" dirty="0">
                <a:solidFill>
                  <a:srgbClr val="EEEEEF"/>
                </a:solidFill>
              </a:rPr>
              <a:t>-   p </a:t>
            </a:r>
            <a:r>
              <a:rPr lang="ru-RU" sz="2600" dirty="0">
                <a:solidFill>
                  <a:srgbClr val="EEEEEF"/>
                </a:solidFill>
              </a:rPr>
              <a:t>и </a:t>
            </a:r>
            <a:r>
              <a:rPr lang="en-US" sz="2600" dirty="0">
                <a:solidFill>
                  <a:srgbClr val="EEEEEF"/>
                </a:solidFill>
              </a:rPr>
              <a:t>q – </a:t>
            </a:r>
            <a:r>
              <a:rPr lang="ru-RU" sz="2600" dirty="0">
                <a:solidFill>
                  <a:srgbClr val="EEEEEF"/>
                </a:solidFill>
              </a:rPr>
              <a:t>простые</a:t>
            </a:r>
            <a:r>
              <a:rPr lang="en-US" sz="2600" dirty="0">
                <a:solidFill>
                  <a:srgbClr val="EEEEEF"/>
                </a:solidFill>
              </a:rPr>
              <a:t>;</a:t>
            </a:r>
            <a:endParaRPr lang="ru-RU" sz="2600" dirty="0">
              <a:solidFill>
                <a:srgbClr val="EEEEEF"/>
              </a:solidFill>
            </a:endParaRPr>
          </a:p>
          <a:p>
            <a:pPr algn="l"/>
            <a:r>
              <a:rPr lang="en-US" sz="2600" dirty="0">
                <a:solidFill>
                  <a:srgbClr val="EEEEEF"/>
                </a:solidFill>
              </a:rPr>
              <a:t>-   p = q = 3 mod 4;</a:t>
            </a:r>
          </a:p>
          <a:p>
            <a:pPr algn="l"/>
            <a:r>
              <a:rPr lang="en-US" sz="2600" dirty="0">
                <a:solidFill>
                  <a:srgbClr val="EEEEEF"/>
                </a:solidFill>
              </a:rPr>
              <a:t>-   b &lt; n.</a:t>
            </a:r>
            <a:endParaRPr lang="ru-RU" sz="2600" dirty="0">
              <a:solidFill>
                <a:srgbClr val="EEE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77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45799-28EB-478F-A9B8-676396FD1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9068" y="-2110381"/>
            <a:ext cx="8825658" cy="3329581"/>
          </a:xfrm>
        </p:spPr>
        <p:txBody>
          <a:bodyPr/>
          <a:lstStyle/>
          <a:p>
            <a:r>
              <a:rPr lang="ru-RU" dirty="0"/>
              <a:t>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7029F0F6-98F8-4068-844F-EEA0CF77F7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728" y="392717"/>
                <a:ext cx="6607835" cy="33295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7200" kern="12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 dirty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i="1" dirty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 dirty="0" err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 dirty="0" err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60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60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Пример</a:t>
                </a:r>
                <a:r>
                  <a:rPr lang="en-US" sz="2600" dirty="0">
                    <a:solidFill>
                      <a:srgbClr val="EEEEEF"/>
                    </a:solidFill>
                  </a:rPr>
                  <a:t>:</a:t>
                </a:r>
              </a:p>
              <a:p>
                <a:pPr algn="l"/>
                <a:r>
                  <a:rPr lang="en-US" sz="2600" dirty="0">
                    <a:solidFill>
                      <a:srgbClr val="EEEEEF"/>
                    </a:solidFill>
                  </a:rPr>
                  <a:t>m = ‘P’ = 17</a:t>
                </a:r>
              </a:p>
              <a:p>
                <a:pPr algn="l"/>
                <a:r>
                  <a:rPr lang="en-US" sz="2600" dirty="0">
                    <a:solidFill>
                      <a:srgbClr val="EEEEEF"/>
                    </a:solidFill>
                  </a:rPr>
                  <a:t>p = 11, q = 19, n = 11 * 19 = 209, b = 173</a:t>
                </a:r>
              </a:p>
              <a:p>
                <a:pPr algn="l"/>
                <a:r>
                  <a:rPr lang="en-US" sz="2600" dirty="0">
                    <a:solidFill>
                      <a:srgbClr val="EEEEEF"/>
                    </a:solidFill>
                  </a:rPr>
                  <a:t>c = 17 * (17 +173) mod 209 = 95 </a:t>
                </a:r>
                <a:endParaRPr lang="ru-RU" sz="2600" dirty="0">
                  <a:solidFill>
                    <a:srgbClr val="EEEEEF"/>
                  </a:solidFill>
                </a:endParaRPr>
              </a:p>
            </p:txBody>
          </p:sp>
        </mc:Choice>
        <mc:Fallback xmlns="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7029F0F6-98F8-4068-844F-EEA0CF77F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28" y="392717"/>
                <a:ext cx="6607835" cy="3329581"/>
              </a:xfrm>
              <a:prstGeom prst="rect">
                <a:avLst/>
              </a:prstGeom>
              <a:blipFill>
                <a:blip r:embed="rId2"/>
                <a:stretch>
                  <a:fillRect l="-1753" b="-5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5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214904" y="0"/>
            <a:ext cx="8825658" cy="925048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3658" y="793630"/>
            <a:ext cx="8151821" cy="502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R"/>
            </a:pPr>
            <a:r>
              <a:rPr lang="ru-RU" sz="3200" dirty="0">
                <a:solidFill>
                  <a:srgbClr val="EEEEEF"/>
                </a:solidFill>
              </a:rPr>
              <a:t>Общее понятие о шифровании и </a:t>
            </a:r>
          </a:p>
          <a:p>
            <a:pPr algn="l"/>
            <a:r>
              <a:rPr lang="ru-RU" sz="3200" dirty="0">
                <a:solidFill>
                  <a:srgbClr val="EEEEEF"/>
                </a:solidFill>
              </a:rPr>
              <a:t>     его важности в современном мире</a:t>
            </a:r>
          </a:p>
          <a:p>
            <a:pPr algn="l"/>
            <a:r>
              <a:rPr lang="ru-RU" sz="3200" dirty="0">
                <a:solidFill>
                  <a:srgbClr val="EEEEEF"/>
                </a:solidFill>
              </a:rPr>
              <a:t>2) Классификация алгоритмов шифрования</a:t>
            </a:r>
          </a:p>
          <a:p>
            <a:pPr algn="l"/>
            <a:r>
              <a:rPr lang="ru-RU" sz="3200" dirty="0">
                <a:solidFill>
                  <a:srgbClr val="EEEEEF"/>
                </a:solidFill>
              </a:rPr>
              <a:t>3) Виды алгоритмов симметричного шифрования</a:t>
            </a:r>
          </a:p>
          <a:p>
            <a:pPr algn="l"/>
            <a:r>
              <a:rPr lang="ru-RU" sz="3200" dirty="0">
                <a:solidFill>
                  <a:srgbClr val="EEEEEF"/>
                </a:solidFill>
              </a:rPr>
              <a:t>4) </a:t>
            </a:r>
            <a:r>
              <a:rPr lang="en-US" sz="3200" dirty="0">
                <a:solidFill>
                  <a:srgbClr val="EEEEEF"/>
                </a:solidFill>
              </a:rPr>
              <a:t>Advanced Encryption Standard</a:t>
            </a:r>
          </a:p>
          <a:p>
            <a:pPr algn="l"/>
            <a:r>
              <a:rPr lang="en-US" sz="3200" dirty="0">
                <a:solidFill>
                  <a:srgbClr val="EEEEEF"/>
                </a:solidFill>
              </a:rPr>
              <a:t>5) </a:t>
            </a:r>
            <a:r>
              <a:rPr lang="ru-RU" sz="3200" dirty="0">
                <a:solidFill>
                  <a:srgbClr val="EEEEEF"/>
                </a:solidFill>
              </a:rPr>
              <a:t>Алгоритм А5</a:t>
            </a:r>
            <a:r>
              <a:rPr lang="en-US" sz="3200" dirty="0">
                <a:solidFill>
                  <a:srgbClr val="EEEEEF"/>
                </a:solidFill>
              </a:rPr>
              <a:t>/1</a:t>
            </a:r>
          </a:p>
          <a:p>
            <a:pPr algn="l"/>
            <a:r>
              <a:rPr lang="ru-RU" sz="3200" dirty="0">
                <a:solidFill>
                  <a:srgbClr val="EEEEEF"/>
                </a:solidFill>
              </a:rPr>
              <a:t>6) Криптосистема Рабина</a:t>
            </a:r>
          </a:p>
          <a:p>
            <a:pPr algn="l"/>
            <a:r>
              <a:rPr lang="ru-RU" sz="3200" dirty="0">
                <a:solidFill>
                  <a:srgbClr val="EEEEEF"/>
                </a:solidFill>
              </a:rPr>
              <a:t>7) Требования, предъявляемые к </a:t>
            </a:r>
          </a:p>
          <a:p>
            <a:pPr algn="l"/>
            <a:r>
              <a:rPr lang="ru-RU" sz="3200" dirty="0">
                <a:solidFill>
                  <a:srgbClr val="EEEEEF"/>
                </a:solidFill>
              </a:rPr>
              <a:t>современным алгоритмам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16295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2E4E2-69C5-4D85-9F29-F2B29E551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98703"/>
            <a:ext cx="10512468" cy="3329581"/>
          </a:xfrm>
        </p:spPr>
        <p:txBody>
          <a:bodyPr/>
          <a:lstStyle/>
          <a:p>
            <a:r>
              <a:rPr lang="ru-RU" dirty="0"/>
              <a:t>Дешифрование (часть 1)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64930EC2-6DE5-4435-B00C-89E59E49D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110" y="2133000"/>
                <a:ext cx="8825658" cy="378462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7200" kern="12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Необходимо решить уравнение вида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=0 (</m:t>
                      </m:r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dirty="0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:endParaRPr lang="ru-RU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Далее для вычисления квадратного корня из D по модулю составного числа n = p*q выполним следующие действия</a:t>
                </a:r>
                <a:r>
                  <a:rPr lang="en-US" sz="2600" dirty="0">
                    <a:solidFill>
                      <a:srgbClr val="EEEEEF"/>
                    </a:solidFill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600" b="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600" dirty="0">
                  <a:solidFill>
                    <a:srgbClr val="EEEEEF"/>
                  </a:solidFill>
                </a:endParaRPr>
              </a:p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Вычислим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таких,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*</a:t>
                </a:r>
                <a:r>
                  <a:rPr lang="en-US" sz="2600" dirty="0">
                    <a:solidFill>
                      <a:srgbClr val="EEEEEF"/>
                    </a:solidFill>
                  </a:rPr>
                  <a:t>p</a:t>
                </a:r>
                <a:r>
                  <a:rPr lang="ru-RU" sz="2600" dirty="0">
                    <a:solidFill>
                      <a:srgbClr val="EEEEEF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*</a:t>
                </a:r>
                <a:r>
                  <a:rPr lang="en-US" sz="2600" dirty="0">
                    <a:solidFill>
                      <a:srgbClr val="EEEEEF"/>
                    </a:solidFill>
                  </a:rPr>
                  <a:t>q</a:t>
                </a:r>
                <a:r>
                  <a:rPr lang="ru-RU" sz="2600" dirty="0">
                    <a:solidFill>
                      <a:srgbClr val="EEEEEF"/>
                    </a:solidFill>
                  </a:rPr>
                  <a:t> = 1 по расширенному алгоритму Евклида. </a:t>
                </a:r>
              </a:p>
              <a:p>
                <a:pPr algn="l"/>
                <a:endParaRPr lang="ru-RU" sz="2600" dirty="0">
                  <a:solidFill>
                    <a:srgbClr val="EEEEEF"/>
                  </a:solidFill>
                </a:endParaRPr>
              </a:p>
            </p:txBody>
          </p:sp>
        </mc:Choice>
        <mc:Fallback xmlns="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64930EC2-6DE5-4435-B00C-89E59E49D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0" y="2133000"/>
                <a:ext cx="8825658" cy="3784624"/>
              </a:xfrm>
              <a:prstGeom prst="rect">
                <a:avLst/>
              </a:prstGeom>
              <a:blipFill>
                <a:blip r:embed="rId2"/>
                <a:stretch>
                  <a:fillRect l="-1312" t="-318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65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8443555-77EC-4A48-8592-B49379FC3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749" y="-2109788"/>
            <a:ext cx="11022445" cy="3328988"/>
          </a:xfrm>
        </p:spPr>
        <p:txBody>
          <a:bodyPr/>
          <a:lstStyle/>
          <a:p>
            <a:r>
              <a:rPr lang="ru-RU" dirty="0"/>
              <a:t>Дешифрование (часть 2)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A5FCF899-C9E5-4DBF-A149-992133288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746" y="2071254"/>
                <a:ext cx="10512468" cy="33295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7200" kern="12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=</a:t>
                </a:r>
                <a:r>
                  <a:rPr lang="ru-RU" sz="2600" dirty="0">
                    <a:solidFill>
                      <a:srgbClr val="EEEEE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=</a:t>
                </a:r>
                <a:r>
                  <a:rPr lang="ru-RU" sz="2600" dirty="0">
                    <a:solidFill>
                      <a:srgbClr val="EEEEE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Если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)</a:t>
                </a:r>
                <a:r>
                  <a:rPr lang="en-US" sz="2600" dirty="0">
                    <a:solidFill>
                      <a:srgbClr val="EEEEEF"/>
                    </a:solidFill>
                  </a:rPr>
                  <a:t> mod 2 = 0</a:t>
                </a:r>
              </a:p>
              <a:p>
                <a:pPr algn="l"/>
                <a:r>
                  <a:rPr lang="en-US" sz="2600" dirty="0">
                    <a:solidFill>
                      <a:srgbClr val="EEEEEF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mod n</a:t>
                </a:r>
                <a:endParaRPr lang="ru-RU" sz="2600" dirty="0">
                  <a:solidFill>
                    <a:srgbClr val="EEEEEF"/>
                  </a:solidFill>
                </a:endParaRPr>
              </a:p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Иначе</a:t>
                </a:r>
              </a:p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mod n</a:t>
                </a:r>
                <a:endParaRPr lang="ru-RU" sz="2600" dirty="0">
                  <a:solidFill>
                    <a:srgbClr val="EEEEEF"/>
                  </a:solidFill>
                </a:endParaRPr>
              </a:p>
            </p:txBody>
          </p:sp>
        </mc:Choice>
        <mc:Fallback xmlns="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A5FCF899-C9E5-4DBF-A149-99213328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6" y="2071254"/>
                <a:ext cx="10512468" cy="3329581"/>
              </a:xfrm>
              <a:prstGeom prst="rect">
                <a:avLst/>
              </a:prstGeom>
              <a:blipFill>
                <a:blip r:embed="rId2"/>
                <a:stretch>
                  <a:fillRect l="-1102" t="-21245" b="-3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43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93652-B0CC-444B-BF67-C13404DE1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0915" y="-2274223"/>
            <a:ext cx="12543380" cy="3329581"/>
          </a:xfrm>
        </p:spPr>
        <p:txBody>
          <a:bodyPr>
            <a:normAutofit/>
          </a:bodyPr>
          <a:lstStyle/>
          <a:p>
            <a:r>
              <a:rPr lang="ru-RU" sz="6700" dirty="0"/>
              <a:t>Дешифрование (пример</a:t>
            </a:r>
            <a:r>
              <a:rPr lang="en-US" sz="6700" dirty="0"/>
              <a:t>, </a:t>
            </a:r>
            <a:r>
              <a:rPr lang="ru-RU" sz="6700" dirty="0"/>
              <a:t>часть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0FEB52DE-9A8D-4A70-97E6-F44F0B3F50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933" y="2039676"/>
                <a:ext cx="9210463" cy="33295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7200" kern="12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:r>
                  <a:rPr lang="ru-RU" sz="2600" dirty="0">
                    <a:solidFill>
                      <a:srgbClr val="EEEEEF"/>
                    </a:solidFill>
                  </a:rPr>
                  <a:t>Пример</a:t>
                </a:r>
                <a:r>
                  <a:rPr lang="en-US" sz="2600" dirty="0">
                    <a:solidFill>
                      <a:srgbClr val="EEEEEF"/>
                    </a:solidFill>
                  </a:rPr>
                  <a:t>:</a:t>
                </a:r>
              </a:p>
              <a:p>
                <a:pPr algn="l"/>
                <a:r>
                  <a:rPr lang="en-US" sz="2600" dirty="0">
                    <a:solidFill>
                      <a:srgbClr val="EEEEEF"/>
                    </a:solidFill>
                  </a:rPr>
                  <a:t>p = 11, q = 19, n = 209, b = 173</a:t>
                </a:r>
              </a:p>
              <a:p>
                <a:pPr algn="l"/>
                <a:r>
                  <a:rPr lang="en-US" sz="2600" dirty="0">
                    <a:solidFill>
                      <a:srgbClr val="EEEEEF"/>
                    </a:solidFill>
                  </a:rPr>
                  <a:t>c = 95 </a:t>
                </a:r>
                <a:endParaRPr lang="ru-RU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173</m:t>
                        </m:r>
                      </m:e>
                      <m:sup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ru-RU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∗95</m:t>
                    </m:r>
                    <m:d>
                      <m:dPr>
                        <m:ctrlPr>
                          <a:rPr lang="ru-RU" sz="2600" b="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 209</m:t>
                        </m:r>
                      </m:e>
                    </m:d>
                    <m:r>
                      <a:rPr lang="ru-RU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ru-RU" sz="2600" b="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11</m:t>
                    </m:r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 9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f>
                          <m:f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19=17</m:t>
                    </m:r>
                  </m:oMath>
                </a14:m>
                <a:endParaRPr lang="ru-RU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*</a:t>
                </a:r>
                <a:r>
                  <a:rPr lang="en-US" sz="2600" dirty="0">
                    <a:solidFill>
                      <a:srgbClr val="EEEEEF"/>
                    </a:solidFill>
                  </a:rPr>
                  <a:t>p</a:t>
                </a:r>
                <a:r>
                  <a:rPr lang="ru-RU" sz="2600" dirty="0">
                    <a:solidFill>
                      <a:srgbClr val="EEEEEF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*</a:t>
                </a:r>
                <a:r>
                  <a:rPr lang="en-US" sz="2600" dirty="0">
                    <a:solidFill>
                      <a:srgbClr val="EEEEEF"/>
                    </a:solidFill>
                  </a:rPr>
                  <a:t>q</a:t>
                </a:r>
                <a:r>
                  <a:rPr lang="ru-RU" sz="2600" dirty="0">
                    <a:solidFill>
                      <a:srgbClr val="EEEEEF"/>
                    </a:solidFill>
                  </a:rPr>
                  <a:t> = 1</a:t>
                </a:r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 7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 -4</a:t>
                </a:r>
                <a:endParaRPr lang="ru-RU" sz="2600" dirty="0">
                  <a:solidFill>
                    <a:srgbClr val="EEEEEF"/>
                  </a:solidFill>
                </a:endParaRPr>
              </a:p>
            </p:txBody>
          </p:sp>
        </mc:Choice>
        <mc:Fallback xmlns="">
          <p:sp>
            <p:nvSpPr>
              <p:cNvPr id="4" name="Заголовок 1">
                <a:extLst>
                  <a:ext uri="{FF2B5EF4-FFF2-40B4-BE49-F238E27FC236}">
                    <a16:creationId xmlns:a16="http://schemas.microsoft.com/office/drawing/2014/main" id="{0FEB52DE-9A8D-4A70-97E6-F44F0B3F5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3" y="2039676"/>
                <a:ext cx="9210463" cy="3329581"/>
              </a:xfrm>
              <a:prstGeom prst="rect">
                <a:avLst/>
              </a:prstGeom>
              <a:blipFill>
                <a:blip r:embed="rId2"/>
                <a:stretch>
                  <a:fillRect l="-1257" t="-25458" b="-4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9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47B202-5547-4D9A-B7EC-05D102E161F2}"/>
              </a:ext>
            </a:extLst>
          </p:cNvPr>
          <p:cNvSpPr txBox="1">
            <a:spLocks/>
          </p:cNvSpPr>
          <p:nvPr/>
        </p:nvSpPr>
        <p:spPr>
          <a:xfrm>
            <a:off x="-90915" y="-2274223"/>
            <a:ext cx="12543380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6700" dirty="0"/>
              <a:t>Дешифрование (пример</a:t>
            </a:r>
            <a:r>
              <a:rPr lang="en-US" sz="6700" dirty="0"/>
              <a:t>, </a:t>
            </a:r>
            <a:r>
              <a:rPr lang="ru-RU" sz="6700" dirty="0"/>
              <a:t>часть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5342A5F9-9A92-460A-9D54-5AA46DE2D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181" y="2892037"/>
                <a:ext cx="13453071" cy="332958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7200" kern="1200"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600" dirty="0">
                    <a:solidFill>
                      <a:srgbClr val="EEEEEF"/>
                    </a:solidFill>
                  </a:rPr>
                  <a:t> = (7 * 11 * </a:t>
                </a:r>
                <a:r>
                  <a:rPr lang="en-US" sz="2600" dirty="0">
                    <a:solidFill>
                      <a:srgbClr val="EEEEEF"/>
                    </a:solidFill>
                  </a:rPr>
                  <a:t>17</a:t>
                </a:r>
                <a:r>
                  <a:rPr lang="ru-RU" sz="2600" dirty="0">
                    <a:solidFill>
                      <a:srgbClr val="EEEEEF"/>
                    </a:solidFill>
                  </a:rPr>
                  <a:t> + (-4) * </a:t>
                </a:r>
                <a:r>
                  <a:rPr lang="en-US" sz="2600" dirty="0">
                    <a:solidFill>
                      <a:srgbClr val="EEEEEF"/>
                    </a:solidFill>
                  </a:rPr>
                  <a:t>9</a:t>
                </a:r>
                <a:r>
                  <a:rPr lang="ru-RU" sz="2600" dirty="0">
                    <a:solidFill>
                      <a:srgbClr val="EEEEEF"/>
                    </a:solidFill>
                  </a:rPr>
                  <a:t> * 19) </a:t>
                </a:r>
                <a:r>
                  <a:rPr lang="en-US" sz="2600" dirty="0">
                    <a:solidFill>
                      <a:srgbClr val="EEEEEF"/>
                    </a:solidFill>
                  </a:rPr>
                  <a:t>mod 209 </a:t>
                </a:r>
                <a:r>
                  <a:rPr lang="ru-RU" sz="2600" dirty="0">
                    <a:solidFill>
                      <a:srgbClr val="EEEEEF"/>
                    </a:solidFill>
                  </a:rPr>
                  <a:t>=</a:t>
                </a:r>
                <a:r>
                  <a:rPr lang="en-US" sz="2600" dirty="0">
                    <a:solidFill>
                      <a:srgbClr val="EEEEEF"/>
                    </a:solidFill>
                  </a:rPr>
                  <a:t> 207</a:t>
                </a:r>
                <a:r>
                  <a:rPr lang="ru-RU" sz="2600" dirty="0">
                    <a:solidFill>
                      <a:srgbClr val="EEEEEF"/>
                    </a:solidFill>
                  </a:rPr>
                  <a:t>    </a:t>
                </a:r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=</a:t>
                </a:r>
                <a:r>
                  <a:rPr lang="ru-RU" sz="2600" dirty="0">
                    <a:solidFill>
                      <a:srgbClr val="EEEEE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 209 – 181 = 2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</a:t>
                </a:r>
                <a:r>
                  <a:rPr lang="ru-RU" sz="2600" dirty="0">
                    <a:solidFill>
                      <a:srgbClr val="EEEEEF"/>
                    </a:solidFill>
                  </a:rPr>
                  <a:t>= (7 * 11 * </a:t>
                </a:r>
                <a:r>
                  <a:rPr lang="en-US" sz="2600" dirty="0">
                    <a:solidFill>
                      <a:srgbClr val="EEEEEF"/>
                    </a:solidFill>
                  </a:rPr>
                  <a:t>17</a:t>
                </a:r>
                <a:r>
                  <a:rPr lang="ru-RU" sz="2600" dirty="0">
                    <a:solidFill>
                      <a:srgbClr val="EEEEEF"/>
                    </a:solidFill>
                  </a:rPr>
                  <a:t> </a:t>
                </a:r>
                <a:r>
                  <a:rPr lang="en-US" sz="2600" dirty="0">
                    <a:solidFill>
                      <a:srgbClr val="EEEEEF"/>
                    </a:solidFill>
                  </a:rPr>
                  <a:t>-</a:t>
                </a:r>
                <a:r>
                  <a:rPr lang="ru-RU" sz="2600" dirty="0">
                    <a:solidFill>
                      <a:srgbClr val="EEEEEF"/>
                    </a:solidFill>
                  </a:rPr>
                  <a:t> (-4) * </a:t>
                </a:r>
                <a:r>
                  <a:rPr lang="en-US" sz="2600" dirty="0">
                    <a:solidFill>
                      <a:srgbClr val="EEEEEF"/>
                    </a:solidFill>
                  </a:rPr>
                  <a:t>9</a:t>
                </a:r>
                <a:r>
                  <a:rPr lang="ru-RU" sz="2600" dirty="0">
                    <a:solidFill>
                      <a:srgbClr val="EEEEEF"/>
                    </a:solidFill>
                  </a:rPr>
                  <a:t> * 19) </a:t>
                </a:r>
                <a:r>
                  <a:rPr lang="en-US" sz="2600" dirty="0">
                    <a:solidFill>
                      <a:srgbClr val="EEEEEF"/>
                    </a:solidFill>
                  </a:rPr>
                  <a:t>mod 209 </a:t>
                </a:r>
                <a:r>
                  <a:rPr lang="ru-RU" sz="2600" dirty="0">
                    <a:solidFill>
                      <a:srgbClr val="EEEEEF"/>
                    </a:solidFill>
                  </a:rPr>
                  <a:t>=</a:t>
                </a:r>
                <a:r>
                  <a:rPr lang="en-US" sz="2600" dirty="0">
                    <a:solidFill>
                      <a:srgbClr val="EEEEEF"/>
                    </a:solidFill>
                  </a:rPr>
                  <a:t> 112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=</a:t>
                </a:r>
                <a:r>
                  <a:rPr lang="ru-RU" sz="2600" dirty="0">
                    <a:solidFill>
                      <a:srgbClr val="EEEEE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600" b="0" i="0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=209 −104=97</m:t>
                    </m:r>
                  </m:oMath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b="0" i="1" dirty="0">
                    <a:solidFill>
                      <a:srgbClr val="EEEEE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mod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n</m:t>
                    </m:r>
                    <m:r>
                      <a:rPr lang="en-US" sz="2600" i="1" dirty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173+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207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mod 209 = 17</a:t>
                </a:r>
                <a:endParaRPr lang="en-US" sz="2600" i="1" dirty="0">
                  <a:solidFill>
                    <a:srgbClr val="EEEEEF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EEEEE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600" dirty="0">
                          <a:solidFill>
                            <a:srgbClr val="EEEEEF"/>
                          </a:solidFill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600" dirty="0">
                          <a:solidFill>
                            <a:srgbClr val="EEEEE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dirty="0">
                          <a:solidFill>
                            <a:srgbClr val="EEEEEF"/>
                          </a:solidFill>
                        </a:rPr>
                        <m:t>n</m:t>
                      </m:r>
                      <m:r>
                        <a:rPr lang="en-US" sz="2600" i="1">
                          <a:solidFill>
                            <a:srgbClr val="EEEEE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173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+209</m:t>
                          </m:r>
                          <m:r>
                            <a:rPr lang="en-US" sz="260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rgbClr val="EEEEE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600" dirty="0">
                          <a:solidFill>
                            <a:srgbClr val="EEEEE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00" dirty="0">
                          <a:solidFill>
                            <a:srgbClr val="EEEEEF"/>
                          </a:solidFill>
                        </a:rPr>
                        <m:t>mod</m:t>
                      </m:r>
                      <m:r>
                        <m:rPr>
                          <m:nor/>
                        </m:rPr>
                        <a:rPr lang="en-US" sz="2600" dirty="0">
                          <a:solidFill>
                            <a:srgbClr val="EEEEEF"/>
                          </a:solidFill>
                        </a:rPr>
                        <m:t> 209 = 19</m:t>
                      </m:r>
                    </m:oMath>
                  </m:oMathPara>
                </a14:m>
                <a:endParaRPr lang="ru-RU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mod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n</m:t>
                    </m:r>
                    <m:r>
                      <a:rPr lang="en-US" sz="2600" i="1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−173+209+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112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mod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 209 = 74</m:t>
                    </m:r>
                  </m:oMath>
                </a14:m>
                <a:endParaRPr lang="en-US" sz="2600" dirty="0">
                  <a:solidFill>
                    <a:srgbClr val="EEEEEF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EEEEE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mod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EEEEEF"/>
                        </a:solidFill>
                      </a:rPr>
                      <m:t>n</m:t>
                    </m:r>
                    <m:r>
                      <a:rPr lang="en-US" sz="2600" i="1" dirty="0">
                        <a:solidFill>
                          <a:srgbClr val="EEEEE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−173+</m:t>
                        </m:r>
                        <m:r>
                          <a:rPr lang="en-US" sz="2600" b="0" i="1" smtClean="0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EEEEE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EEEEEF"/>
                    </a:solidFill>
                  </a:rPr>
                  <a:t> mod 209 = 171</a:t>
                </a:r>
              </a:p>
              <a:p>
                <a:pPr algn="l"/>
                <a:endParaRPr lang="ru-RU" sz="2600" dirty="0">
                  <a:solidFill>
                    <a:srgbClr val="EEEEEF"/>
                  </a:solidFill>
                </a:endParaRPr>
              </a:p>
            </p:txBody>
          </p:sp>
        </mc:Choice>
        <mc:Fallback xmlns="">
          <p:sp>
            <p:nvSpPr>
              <p:cNvPr id="5" name="Заголовок 1">
                <a:extLst>
                  <a:ext uri="{FF2B5EF4-FFF2-40B4-BE49-F238E27FC236}">
                    <a16:creationId xmlns:a16="http://schemas.microsoft.com/office/drawing/2014/main" id="{5342A5F9-9A92-460A-9D54-5AA46DE2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1" y="2892037"/>
                <a:ext cx="13453071" cy="3329581"/>
              </a:xfrm>
              <a:prstGeom prst="rect">
                <a:avLst/>
              </a:prstGeom>
              <a:blipFill>
                <a:blip r:embed="rId2"/>
                <a:stretch>
                  <a:fillRect t="-521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79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8F40C2-245A-486D-81AB-598A3E78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" y="2262175"/>
            <a:ext cx="12208329" cy="46175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9E7FA-95EE-422C-8140-F0F05AE7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804" y="-1664791"/>
            <a:ext cx="12408645" cy="3329581"/>
          </a:xfrm>
        </p:spPr>
        <p:txBody>
          <a:bodyPr>
            <a:normAutofit/>
          </a:bodyPr>
          <a:lstStyle/>
          <a:p>
            <a:r>
              <a:rPr lang="ru-RU" sz="5500" dirty="0"/>
              <a:t>Требования, предъявляемые к современным алгоритмам шифрования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037679D-F1C4-4D43-BF6C-98F352F51AEB}"/>
              </a:ext>
            </a:extLst>
          </p:cNvPr>
          <p:cNvSpPr txBox="1">
            <a:spLocks/>
          </p:cNvSpPr>
          <p:nvPr/>
        </p:nvSpPr>
        <p:spPr>
          <a:xfrm>
            <a:off x="169795" y="1852019"/>
            <a:ext cx="12022205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600" dirty="0">
                <a:solidFill>
                  <a:srgbClr val="EEEEEF"/>
                </a:solidFill>
              </a:rPr>
              <a:t>1. Должно выполняться правило </a:t>
            </a:r>
            <a:r>
              <a:rPr lang="ru-RU" sz="2600" dirty="0" err="1">
                <a:solidFill>
                  <a:srgbClr val="EEEEEF"/>
                </a:solidFill>
              </a:rPr>
              <a:t>Керкгоффа</a:t>
            </a:r>
            <a:r>
              <a:rPr lang="ru-RU" sz="2600" dirty="0">
                <a:solidFill>
                  <a:srgbClr val="EEEEEF"/>
                </a:solidFill>
              </a:rPr>
              <a:t>, </a:t>
            </a:r>
            <a:r>
              <a:rPr lang="ru-RU" sz="2600" dirty="0" err="1">
                <a:solidFill>
                  <a:srgbClr val="EEEEEF"/>
                </a:solidFill>
              </a:rPr>
              <a:t>т.с</a:t>
            </a:r>
            <a:r>
              <a:rPr lang="ru-RU" sz="2600" dirty="0">
                <a:solidFill>
                  <a:srgbClr val="EEEEEF"/>
                </a:solidFill>
              </a:rPr>
              <a:t>. криптостойкость шифра должна обеспечиваться не секретностью алгоритма, а секретностью ключа.</a:t>
            </a:r>
          </a:p>
          <a:p>
            <a:pPr algn="just"/>
            <a:r>
              <a:rPr lang="ru-RU" sz="2600" dirty="0">
                <a:solidFill>
                  <a:srgbClr val="EEEEEF"/>
                </a:solidFill>
              </a:rPr>
              <a:t>2. Алгоритм должен быть вычислительно стойким, т.е. его вскрытие может быть осуществлено только решением задачи полного перебора ключей.</a:t>
            </a:r>
            <a:endParaRPr lang="en-US" sz="2600" dirty="0">
              <a:solidFill>
                <a:srgbClr val="EEEEEF"/>
              </a:solidFill>
            </a:endParaRPr>
          </a:p>
          <a:p>
            <a:pPr algn="just"/>
            <a:r>
              <a:rPr lang="ru-RU" sz="2600" dirty="0">
                <a:solidFill>
                  <a:srgbClr val="EEEEEF"/>
                </a:solidFill>
              </a:rPr>
              <a:t>3. Структура алгоритма должна быть ясной, простой и обоснованной</a:t>
            </a:r>
            <a:r>
              <a:rPr lang="en-US" sz="2600" dirty="0">
                <a:solidFill>
                  <a:srgbClr val="EEEEEF"/>
                </a:solidFill>
              </a:rPr>
              <a:t>.</a:t>
            </a:r>
          </a:p>
          <a:p>
            <a:pPr algn="just"/>
            <a:r>
              <a:rPr lang="en-US" sz="2600" dirty="0">
                <a:solidFill>
                  <a:srgbClr val="EEEEEF"/>
                </a:solidFill>
              </a:rPr>
              <a:t>4. </a:t>
            </a:r>
            <a:r>
              <a:rPr lang="ru-RU" sz="2600" dirty="0">
                <a:solidFill>
                  <a:srgbClr val="EEEEEF"/>
                </a:solidFill>
              </a:rPr>
              <a:t>У алгоритма должны отсутствовать слабые и эквивалентные ключи.</a:t>
            </a:r>
          </a:p>
          <a:p>
            <a:pPr algn="just"/>
            <a:r>
              <a:rPr lang="ru-RU" sz="2600" dirty="0">
                <a:solidFill>
                  <a:srgbClr val="EEEEEF"/>
                </a:solidFill>
              </a:rPr>
              <a:t>5. Алгоритм должен позволять эффективные реализации, в том числе и аппаратные</a:t>
            </a:r>
            <a:endParaRPr lang="en-US" sz="2600" dirty="0">
              <a:solidFill>
                <a:srgbClr val="EEEEEF"/>
              </a:solidFill>
            </a:endParaRPr>
          </a:p>
          <a:p>
            <a:pPr algn="just"/>
            <a:r>
              <a:rPr lang="ru-RU" sz="2600" dirty="0">
                <a:solidFill>
                  <a:srgbClr val="EEEEEF"/>
                </a:solidFill>
              </a:rPr>
              <a:t>6. Стоимость шифрования должна быть согласована со стоимостью защищаемой информации.</a:t>
            </a:r>
          </a:p>
          <a:p>
            <a:pPr algn="just"/>
            <a:endParaRPr lang="ru-RU" sz="2600" dirty="0">
              <a:solidFill>
                <a:srgbClr val="EEE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0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682E0-3B8F-4240-9D37-B95AEC2B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7201" y="-1248961"/>
            <a:ext cx="12941878" cy="3329581"/>
          </a:xfrm>
        </p:spPr>
        <p:txBody>
          <a:bodyPr>
            <a:normAutofit/>
          </a:bodyPr>
          <a:lstStyle/>
          <a:p>
            <a:r>
              <a:rPr lang="ru-RU" sz="6800" dirty="0"/>
              <a:t>Список использованных источников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B9123-63AE-4B90-917A-BCF4D6B9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" y="2543051"/>
            <a:ext cx="12140044" cy="4314949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BD582E-76E1-417D-A7D5-BEB28D56080C}"/>
              </a:ext>
            </a:extLst>
          </p:cNvPr>
          <p:cNvSpPr txBox="1">
            <a:spLocks/>
          </p:cNvSpPr>
          <p:nvPr/>
        </p:nvSpPr>
        <p:spPr>
          <a:xfrm>
            <a:off x="343754" y="1764209"/>
            <a:ext cx="1294187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endParaRPr lang="ru-RU" sz="2600" dirty="0">
              <a:solidFill>
                <a:srgbClr val="DADADB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EEEEE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Алгоритмы шифрования: требования, виды, сферы применения (gb.ru)</a:t>
            </a:r>
            <a:endParaRPr lang="ru-RU" sz="2600" dirty="0">
              <a:solidFill>
                <a:srgbClr val="EEEEE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EEE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AES: </a:t>
            </a:r>
            <a:r>
              <a:rPr lang="ru-RU" sz="2600" dirty="0">
                <a:solidFill>
                  <a:srgbClr val="EEEE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Стандарт шифрования </a:t>
            </a:r>
            <a:r>
              <a:rPr lang="en-US" sz="2600" dirty="0">
                <a:solidFill>
                  <a:srgbClr val="EEEEE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 (electromicro.ru)</a:t>
            </a:r>
            <a:endParaRPr lang="ru-RU" sz="2600" dirty="0">
              <a:solidFill>
                <a:srgbClr val="EEEEEF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EEEEE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устроен AES / </a:t>
            </a:r>
            <a:r>
              <a:rPr lang="ru-RU" sz="2600" dirty="0" err="1">
                <a:solidFill>
                  <a:srgbClr val="EEEEE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Хабр</a:t>
            </a:r>
            <a:r>
              <a:rPr lang="ru-RU" sz="2600" dirty="0">
                <a:solidFill>
                  <a:srgbClr val="EEEEE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(habr.com)</a:t>
            </a:r>
            <a:endParaRPr lang="ru-RU" sz="2600" dirty="0">
              <a:solidFill>
                <a:srgbClr val="EEEEEF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EEEEE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 алгоритм блочного шифрования – YouTube</a:t>
            </a:r>
            <a:endParaRPr lang="ru-RU" sz="2600" dirty="0">
              <a:solidFill>
                <a:srgbClr val="EEEEEF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EEEE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AES Explained (Advanced Encryption Standard) - Computerphile – YouTube</a:t>
            </a:r>
            <a:endParaRPr lang="ru-RU" sz="2600" dirty="0">
              <a:solidFill>
                <a:srgbClr val="EEEEEF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EEEEF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https://habr.com/ru/articles/212095/</a:t>
            </a:r>
            <a:endParaRPr lang="ru-RU" sz="2600" dirty="0">
              <a:solidFill>
                <a:srgbClr val="EEEEEF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EEEEE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libeldoc.bsuir.by/bitstream/123456789/27172/1/Yarmolik_kript.pdf</a:t>
            </a:r>
            <a:endParaRPr lang="ru-RU" sz="2600" dirty="0">
              <a:solidFill>
                <a:srgbClr val="EEEEEF"/>
              </a:solidFill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EEEEE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MAIN.dvi</a:t>
            </a:r>
            <a:r>
              <a:rPr lang="en-US" sz="2600" dirty="0">
                <a:solidFill>
                  <a:srgbClr val="EEEEEF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(nsc.ru)</a:t>
            </a:r>
            <a:endParaRPr lang="ru-RU" sz="2600" dirty="0">
              <a:solidFill>
                <a:srgbClr val="EEEE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02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38EB3C-AA23-45E9-84C3-5DBD7E2D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45" y="3137883"/>
            <a:ext cx="6746655" cy="37201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DEF8F-C865-437E-957D-A0D06570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2546" y="-1135704"/>
            <a:ext cx="12837091" cy="3329581"/>
          </a:xfrm>
        </p:spPr>
        <p:txBody>
          <a:bodyPr>
            <a:normAutofit/>
          </a:bodyPr>
          <a:lstStyle/>
          <a:p>
            <a:r>
              <a:rPr lang="ru-RU" dirty="0"/>
              <a:t>Важность шифрования в современном мире</a:t>
            </a:r>
          </a:p>
        </p:txBody>
      </p:sp>
      <p:pic>
        <p:nvPicPr>
          <p:cNvPr id="3076" name="Picture 4" descr="Защита конфиденциальности данных на компьютере, телефоне, пк, ноутбуке,  безопасности, электронной почте, личных данных, интернете. | Премиум векторы">
            <a:extLst>
              <a:ext uri="{FF2B5EF4-FFF2-40B4-BE49-F238E27FC236}">
                <a16:creationId xmlns:a16="http://schemas.microsoft.com/office/drawing/2014/main" id="{9FB0D10F-8F1A-4870-9ACC-61C912016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8" y="2680459"/>
            <a:ext cx="2747423" cy="264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Что такое токены, и зачем они нужны онлайн-бизнесу - Tranzzo">
            <a:extLst>
              <a:ext uri="{FF2B5EF4-FFF2-40B4-BE49-F238E27FC236}">
                <a16:creationId xmlns:a16="http://schemas.microsoft.com/office/drawing/2014/main" id="{98F9A52D-F6CB-4B61-913A-C67E08A6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776" y="2517577"/>
            <a:ext cx="3350656" cy="249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Технологии: Коммуникация бренда с клиентами в мессенджерах: от любви до  ненависти один шаг — Константиновка Мой Дом">
            <a:extLst>
              <a:ext uri="{FF2B5EF4-FFF2-40B4-BE49-F238E27FC236}">
                <a16:creationId xmlns:a16="http://schemas.microsoft.com/office/drawing/2014/main" id="{5BCF1948-3B25-4409-AE4C-EC98D1CB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68" y="4174781"/>
            <a:ext cx="4439828" cy="26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Практические советы и стратегии для обеспечения защиты от киберугроз -  Рамблер/финансы">
            <a:extLst>
              <a:ext uri="{FF2B5EF4-FFF2-40B4-BE49-F238E27FC236}">
                <a16:creationId xmlns:a16="http://schemas.microsoft.com/office/drawing/2014/main" id="{5658DEBC-99DD-4DFD-A27F-5E2F72709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45" y="2175413"/>
            <a:ext cx="2747424" cy="182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01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2921" y="586596"/>
            <a:ext cx="9889812" cy="1214671"/>
          </a:xfrm>
        </p:spPr>
        <p:txBody>
          <a:bodyPr>
            <a:normAutofit/>
          </a:bodyPr>
          <a:lstStyle/>
          <a:p>
            <a:r>
              <a:rPr lang="ru-RU" dirty="0"/>
              <a:t>Что такое</a:t>
            </a:r>
            <a:r>
              <a:rPr lang="en-US" dirty="0"/>
              <a:t> </a:t>
            </a:r>
            <a:r>
              <a:rPr lang="ru-RU" dirty="0"/>
              <a:t>шифрование</a:t>
            </a:r>
            <a:r>
              <a:rPr lang="en-US" dirty="0"/>
              <a:t>? </a:t>
            </a:r>
            <a:endParaRPr lang="ru-RU" dirty="0"/>
          </a:p>
        </p:txBody>
      </p:sp>
      <p:pic>
        <p:nvPicPr>
          <p:cNvPr id="1028" name="Picture 4" descr="Человек думает – Бесплатные иконки: люд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704" y="19811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Хакер — анонимно о своей работе | Sobaka.ru">
            <a:extLst>
              <a:ext uri="{FF2B5EF4-FFF2-40B4-BE49-F238E27FC236}">
                <a16:creationId xmlns:a16="http://schemas.microsoft.com/office/drawing/2014/main" id="{6980F45B-9BFE-4B97-92DB-D7B2EBAF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42" y="3209027"/>
            <a:ext cx="5838358" cy="364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A3186-F5C1-4ABE-9DD0-D6EB15852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69068" y="-1976887"/>
            <a:ext cx="8825658" cy="3329581"/>
          </a:xfrm>
        </p:spPr>
        <p:txBody>
          <a:bodyPr/>
          <a:lstStyle/>
          <a:p>
            <a:r>
              <a:rPr lang="ru-RU" dirty="0"/>
              <a:t>Шифрование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0A3DAE-950B-4BD3-A5FB-B1B80D446875}"/>
              </a:ext>
            </a:extLst>
          </p:cNvPr>
          <p:cNvSpPr txBox="1">
            <a:spLocks/>
          </p:cNvSpPr>
          <p:nvPr/>
        </p:nvSpPr>
        <p:spPr>
          <a:xfrm>
            <a:off x="530291" y="1225244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rgbClr val="EEEEEF"/>
                </a:solidFill>
              </a:rPr>
              <a:t>Шифрование — это способ преобразования данных таким образом, чтобы они не могли быть прочитаны кем-либо, кроме авторизованных сторон. Процесс шифрования превращает обычный текст в зашифрованный с использованием криптографического ключа. Криптографический ключ представляет собой значение, известных и согласованных отправителем и получателем.</a:t>
            </a:r>
          </a:p>
        </p:txBody>
      </p:sp>
    </p:spTree>
    <p:extLst>
      <p:ext uri="{BB962C8B-B14F-4D97-AF65-F5344CB8AC3E}">
        <p14:creationId xmlns:p14="http://schemas.microsoft.com/office/powerpoint/2010/main" val="193597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A0489-CFA1-46FE-991B-A888A0865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1069675"/>
          </a:xfrm>
        </p:spPr>
        <p:txBody>
          <a:bodyPr>
            <a:noAutofit/>
          </a:bodyPr>
          <a:lstStyle/>
          <a:p>
            <a:r>
              <a:rPr lang="ru-RU" sz="5000" dirty="0"/>
              <a:t>Классификация алгоритмов шифрования</a:t>
            </a:r>
          </a:p>
        </p:txBody>
      </p:sp>
      <p:pic>
        <p:nvPicPr>
          <p:cNvPr id="1028" name="Picture 4" descr="Симметричное шифрование картинки Happy-laser.ru">
            <a:extLst>
              <a:ext uri="{FF2B5EF4-FFF2-40B4-BE49-F238E27FC236}">
                <a16:creationId xmlns:a16="http://schemas.microsoft.com/office/drawing/2014/main" id="{603B1689-6883-4AFF-9423-17DC199B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2" y="1216324"/>
            <a:ext cx="5329687" cy="27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риптография простым языком: разбираем симметричное и асимметричное  шифрование на примере сюжета Звездных войн (Updated) / Хабр">
            <a:extLst>
              <a:ext uri="{FF2B5EF4-FFF2-40B4-BE49-F238E27FC236}">
                <a16:creationId xmlns:a16="http://schemas.microsoft.com/office/drawing/2014/main" id="{7BBD3B43-C3AC-4519-9A42-99281744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008049"/>
            <a:ext cx="5066581" cy="28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риптография простым языком: разбираем симметричное и ...">
            <a:extLst>
              <a:ext uri="{FF2B5EF4-FFF2-40B4-BE49-F238E27FC236}">
                <a16:creationId xmlns:a16="http://schemas.microsoft.com/office/drawing/2014/main" id="{273216DA-B03E-432E-B3F9-DEB20C59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422" y="4008048"/>
            <a:ext cx="5066581" cy="28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7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625BB-EF58-4D31-9122-55F0A260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426" y="-1267868"/>
            <a:ext cx="10740871" cy="3329581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алгоритмов симметричного шифрования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5D84FD1-3DC8-4437-BF1E-DFDDB4688A01}"/>
              </a:ext>
            </a:extLst>
          </p:cNvPr>
          <p:cNvSpPr txBox="1">
            <a:spLocks/>
          </p:cNvSpPr>
          <p:nvPr/>
        </p:nvSpPr>
        <p:spPr>
          <a:xfrm>
            <a:off x="345056" y="1955319"/>
            <a:ext cx="11749178" cy="201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rgbClr val="DADADB"/>
                </a:solidFill>
              </a:rPr>
              <a:t>В зависимости от принципа работы алгоритмы симметричного шифрования делятся на два типа: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ADADB"/>
                </a:solidFill>
              </a:rPr>
              <a:t>блочные;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ADADB"/>
                </a:solidFill>
              </a:rPr>
              <a:t>потоковые.</a:t>
            </a:r>
          </a:p>
        </p:txBody>
      </p:sp>
    </p:spTree>
    <p:extLst>
      <p:ext uri="{BB962C8B-B14F-4D97-AF65-F5344CB8AC3E}">
        <p14:creationId xmlns:p14="http://schemas.microsoft.com/office/powerpoint/2010/main" val="289033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DDEDD-3259-4A17-8304-27C348F0D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76" y="-464132"/>
            <a:ext cx="12129724" cy="1761226"/>
          </a:xfrm>
        </p:spPr>
        <p:txBody>
          <a:bodyPr>
            <a:normAutofit/>
          </a:bodyPr>
          <a:lstStyle/>
          <a:p>
            <a:r>
              <a:rPr lang="en-US" dirty="0"/>
              <a:t>Advanced Encryption Standard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13B12B-C114-4215-958D-064227DB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592" y="3726611"/>
            <a:ext cx="5678961" cy="31313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BC350D-10A6-416D-92FD-85EDCBAF4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28" y="1340226"/>
            <a:ext cx="7125419" cy="53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72AD8-AD85-41FC-8BD7-AD532B5DB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84133" y="-2227053"/>
            <a:ext cx="11037045" cy="3329581"/>
          </a:xfrm>
        </p:spPr>
        <p:txBody>
          <a:bodyPr/>
          <a:lstStyle/>
          <a:p>
            <a:r>
              <a:rPr lang="en-US" dirty="0"/>
              <a:t>Sub Bytes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AEFA36-3F64-4C3A-B1B4-BD7097DF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8" y="2232800"/>
            <a:ext cx="1802072" cy="1425736"/>
          </a:xfrm>
          <a:prstGeom prst="rect">
            <a:avLst/>
          </a:prstGeom>
        </p:spPr>
      </p:pic>
      <p:pic>
        <p:nvPicPr>
          <p:cNvPr id="1028" name="Picture 4" descr="AES S-Box (Rijndael S-Box) 16 .">
            <a:extLst>
              <a:ext uri="{FF2B5EF4-FFF2-40B4-BE49-F238E27FC236}">
                <a16:creationId xmlns:a16="http://schemas.microsoft.com/office/drawing/2014/main" id="{ADE1617A-6F13-401B-BDA5-D70C28AE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38" y="1766864"/>
            <a:ext cx="5059033" cy="23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1D7A1A-1BC1-4D04-9AAC-549D41964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87" y="2196186"/>
            <a:ext cx="1802072" cy="14401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BBDB11A-581A-483C-AE8E-63BF724C55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130" y="2196186"/>
            <a:ext cx="1612108" cy="161210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4F41130-D7C8-4F88-8EF7-333E15BAAC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22" y="2519586"/>
            <a:ext cx="909414" cy="909414"/>
          </a:xfrm>
          <a:prstGeom prst="rect">
            <a:avLst/>
          </a:prstGeom>
        </p:spPr>
      </p:pic>
      <p:pic>
        <p:nvPicPr>
          <p:cNvPr id="8" name="Picture 4" descr="AES S-Box (Rijndael S-Box) 16 .">
            <a:extLst>
              <a:ext uri="{FF2B5EF4-FFF2-40B4-BE49-F238E27FC236}">
                <a16:creationId xmlns:a16="http://schemas.microsoft.com/office/drawing/2014/main" id="{C0CB0390-2450-4379-98FF-644144BB5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88" y="1766864"/>
            <a:ext cx="5059033" cy="23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9F1755-00A2-4FF0-BA30-E380A28A65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80" y="2196186"/>
            <a:ext cx="1612108" cy="16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46217"/>
      </p:ext>
    </p:extLst>
  </p:cSld>
  <p:clrMapOvr>
    <a:masterClrMapping/>
  </p:clrMapOvr>
</p:sld>
</file>

<file path=ppt/theme/theme1.xml><?xml version="1.0" encoding="utf-8"?>
<a:theme xmlns:a="http://schemas.openxmlformats.org/drawingml/2006/main" name="big-data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1101</Words>
  <Application>Microsoft Office PowerPoint</Application>
  <PresentationFormat>Широкоэкранный</PresentationFormat>
  <Paragraphs>126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JetBrains Mono</vt:lpstr>
      <vt:lpstr>big-data</vt:lpstr>
      <vt:lpstr>Современные Алгоритмы Шифрования</vt:lpstr>
      <vt:lpstr>План:</vt:lpstr>
      <vt:lpstr>Важность шифрования в современном мире</vt:lpstr>
      <vt:lpstr>Что такое шифрование? </vt:lpstr>
      <vt:lpstr>Шифрование</vt:lpstr>
      <vt:lpstr>Классификация алгоритмов шифрования</vt:lpstr>
      <vt:lpstr>Виды алгоритмов симметричного шифрования</vt:lpstr>
      <vt:lpstr>Advanced Encryption Standard</vt:lpstr>
      <vt:lpstr>Sub Bytes</vt:lpstr>
      <vt:lpstr>Shift Rows</vt:lpstr>
      <vt:lpstr>Mix Columns</vt:lpstr>
      <vt:lpstr>Add Round Key</vt:lpstr>
      <vt:lpstr>Key Schedule</vt:lpstr>
      <vt:lpstr>Key Schedule</vt:lpstr>
      <vt:lpstr>Алгоритм А5/1</vt:lpstr>
      <vt:lpstr>Инициализация регистров</vt:lpstr>
      <vt:lpstr>Работа алгоритма</vt:lpstr>
      <vt:lpstr>Криптосистема Рабина</vt:lpstr>
      <vt:lpstr>Шифрование</vt:lpstr>
      <vt:lpstr>Дешифрование (часть 1):</vt:lpstr>
      <vt:lpstr>Дешифрование (часть 2):</vt:lpstr>
      <vt:lpstr>Дешифрование (пример, часть 1)</vt:lpstr>
      <vt:lpstr>Презентация PowerPoint</vt:lpstr>
      <vt:lpstr>Требования, предъявляемые к современным алгоритмам шифрования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“Git”</dc:title>
  <dc:creator>Egor</dc:creator>
  <cp:lastModifiedBy>Панкратьев Егор</cp:lastModifiedBy>
  <cp:revision>106</cp:revision>
  <dcterms:created xsi:type="dcterms:W3CDTF">2022-11-30T16:18:06Z</dcterms:created>
  <dcterms:modified xsi:type="dcterms:W3CDTF">2024-05-16T08:48:28Z</dcterms:modified>
</cp:coreProperties>
</file>