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5143500" type="screen16x9"/>
  <p:notesSz cx="9144000" cy="51435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8B0FF7-087F-48BC-84BE-01D3FD8C0854}">
  <a:tblStyle styleId="{F68B0FF7-087F-48BC-84BE-01D3FD8C0854}" styleName="Table_0">
    <a:wholeTbl>
      <a:tcTxStyle>
        <a:srgbClr val="000000"/>
      </a:tcTxStyle>
      <a:tcStyle>
        <a:tcBdr>
          <a:left>
            <a:ln w="9525">
              <a:solidFill>
                <a:srgbClr val="9E9E9E"/>
              </a:solidFill>
            </a:ln>
          </a:left>
          <a:right>
            <a:ln w="9525">
              <a:solidFill>
                <a:srgbClr val="9E9E9E"/>
              </a:solidFill>
            </a:ln>
          </a:right>
          <a:top>
            <a:ln w="9525">
              <a:solidFill>
                <a:srgbClr val="9E9E9E"/>
              </a:solidFill>
            </a:ln>
          </a:top>
          <a:bottom>
            <a:ln w="9525">
              <a:solidFill>
                <a:srgbClr val="9E9E9E"/>
              </a:solidFill>
            </a:ln>
          </a:bottom>
          <a:insideH>
            <a:ln w="9525">
              <a:solidFill>
                <a:srgbClr val="9E9E9E"/>
              </a:solidFill>
            </a:ln>
          </a:insideH>
          <a:insideV>
            <a:ln w="9525">
              <a:solidFill>
                <a:srgbClr val="9E9E9E"/>
              </a:solidFill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slide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 bwMode="auto"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" name="Google Shape;10;p2"/>
          <p:cNvSpPr/>
          <p:nvPr/>
        </p:nvSpPr>
        <p:spPr bwMode="auto"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" name="Google Shape;11;p2"/>
          <p:cNvSpPr/>
          <p:nvPr/>
        </p:nvSpPr>
        <p:spPr bwMode="auto"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" name="Google Shape;12;p2"/>
          <p:cNvSpPr/>
          <p:nvPr/>
        </p:nvSpPr>
        <p:spPr bwMode="auto">
          <a:xfrm rot="8823147">
            <a:off x="-2265377" y="2808773"/>
            <a:ext cx="5990392" cy="5613179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" name="Google Shape;13;p2"/>
          <p:cNvSpPr/>
          <p:nvPr/>
        </p:nvSpPr>
        <p:spPr bwMode="auto"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" name="Google Shape;14;p2"/>
          <p:cNvSpPr/>
          <p:nvPr/>
        </p:nvSpPr>
        <p:spPr bwMode="auto"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" name="Google Shape;15;p2"/>
          <p:cNvSpPr/>
          <p:nvPr/>
        </p:nvSpPr>
        <p:spPr bwMode="auto">
          <a:xfrm rot="1244192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" name="Google Shape;16;p2"/>
          <p:cNvSpPr/>
          <p:nvPr/>
        </p:nvSpPr>
        <p:spPr bwMode="auto"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 bwMode="auto"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 bwMode="auto"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" userDrawn="1">
  <p:cSld name="CUSTOM_1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/>
          <p:nvPr/>
        </p:nvSpPr>
        <p:spPr bwMode="auto">
          <a:xfrm rot="-10285629">
            <a:off x="5066449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9" name="Google Shape;139;p16"/>
          <p:cNvSpPr/>
          <p:nvPr/>
        </p:nvSpPr>
        <p:spPr bwMode="auto"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0" name="Google Shape;140;p16"/>
          <p:cNvSpPr/>
          <p:nvPr/>
        </p:nvSpPr>
        <p:spPr bwMode="auto">
          <a:xfrm rot="2839442">
            <a:off x="-308418" y="2442033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16"/>
          <p:cNvSpPr/>
          <p:nvPr/>
        </p:nvSpPr>
        <p:spPr bwMode="auto">
          <a:xfrm rot="9405665">
            <a:off x="-4305365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" name="Google Shape;142;p16"/>
          <p:cNvSpPr/>
          <p:nvPr/>
        </p:nvSpPr>
        <p:spPr bwMode="auto">
          <a:xfrm rot="-1478504">
            <a:off x="-2334601" y="-1000036"/>
            <a:ext cx="7826136" cy="287787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" name="Google Shape;143;p16"/>
          <p:cNvSpPr/>
          <p:nvPr/>
        </p:nvSpPr>
        <p:spPr bwMode="auto">
          <a:xfrm rot="9555841" flipH="1">
            <a:off x="702345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 bwMode="auto">
          <a:xfrm>
            <a:off x="1749775" y="1339400"/>
            <a:ext cx="56445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1"/>
          </p:nvPr>
        </p:nvSpPr>
        <p:spPr bwMode="auto">
          <a:xfrm>
            <a:off x="2153800" y="2874400"/>
            <a:ext cx="4836899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 1" userDrawn="1">
  <p:cSld name="CUSTOM_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/>
          <p:nvPr/>
        </p:nvSpPr>
        <p:spPr bwMode="auto">
          <a:xfrm rot="4102359" flipH="1">
            <a:off x="-2758583" y="4129685"/>
            <a:ext cx="7471578" cy="477174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" name="Google Shape;148;p17"/>
          <p:cNvSpPr/>
          <p:nvPr/>
        </p:nvSpPr>
        <p:spPr bwMode="auto">
          <a:xfrm rot="813319">
            <a:off x="-431355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ubTitle" idx="1"/>
          </p:nvPr>
        </p:nvSpPr>
        <p:spPr bwMode="auto">
          <a:xfrm>
            <a:off x="723299" y="3021075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 bwMode="auto">
          <a:xfrm flipH="1">
            <a:off x="719825" y="986925"/>
            <a:ext cx="28884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ext 2" userDrawn="1">
  <p:cSld name="CUSTOM_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 bwMode="auto"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3" name="Google Shape;153;p18"/>
          <p:cNvSpPr/>
          <p:nvPr/>
        </p:nvSpPr>
        <p:spPr bwMode="auto">
          <a:xfrm rot="4102346" flipH="1">
            <a:off x="-2270967" y="3805846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4" name="Google Shape;154;p18"/>
          <p:cNvSpPr/>
          <p:nvPr/>
        </p:nvSpPr>
        <p:spPr bwMode="auto"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5" name="Google Shape;155;p18"/>
          <p:cNvSpPr/>
          <p:nvPr/>
        </p:nvSpPr>
        <p:spPr bwMode="auto"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"/>
          </p:nvPr>
        </p:nvSpPr>
        <p:spPr bwMode="auto">
          <a:xfrm>
            <a:off x="723299" y="2291463"/>
            <a:ext cx="30351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 bwMode="auto">
          <a:xfrm flipH="1">
            <a:off x="719825" y="1463638"/>
            <a:ext cx="30351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8" name="Google Shape;158;p18"/>
          <p:cNvSpPr/>
          <p:nvPr/>
        </p:nvSpPr>
        <p:spPr bwMode="auto">
          <a:xfrm rot="-649759" flipH="1">
            <a:off x="-3395808" y="4514617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 1" userDrawn="1">
  <p:cSld name="TITLE_AND_TWO_COLUMNS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/>
          <p:nvPr/>
        </p:nvSpPr>
        <p:spPr bwMode="auto">
          <a:xfrm rot="-859944" flipH="1">
            <a:off x="5665328" y="3096461"/>
            <a:ext cx="4772748" cy="4241345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" name="Google Shape;161;p19"/>
          <p:cNvSpPr/>
          <p:nvPr/>
        </p:nvSpPr>
        <p:spPr bwMode="auto"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2" name="Google Shape;162;p19"/>
          <p:cNvSpPr/>
          <p:nvPr/>
        </p:nvSpPr>
        <p:spPr bwMode="auto"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3" name="Google Shape;163;p19"/>
          <p:cNvSpPr/>
          <p:nvPr/>
        </p:nvSpPr>
        <p:spPr bwMode="auto">
          <a:xfrm rot="1478504" flipH="1">
            <a:off x="1794833" y="-2111786"/>
            <a:ext cx="7826136" cy="287787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4" name="Google Shape;164;p19"/>
          <p:cNvSpPr/>
          <p:nvPr/>
        </p:nvSpPr>
        <p:spPr bwMode="auto"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5" name="Google Shape;165;p19"/>
          <p:cNvSpPr/>
          <p:nvPr/>
        </p:nvSpPr>
        <p:spPr bwMode="auto"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 bwMode="auto">
          <a:xfrm>
            <a:off x="1699900" y="2520537"/>
            <a:ext cx="27369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subTitle" idx="1"/>
          </p:nvPr>
        </p:nvSpPr>
        <p:spPr bwMode="auto">
          <a:xfrm>
            <a:off x="1699975" y="3065348"/>
            <a:ext cx="27369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" name="Google Shape;168;p19"/>
          <p:cNvSpPr txBox="1">
            <a:spLocks noGrp="1"/>
          </p:cNvSpPr>
          <p:nvPr>
            <p:ph type="title" idx="2"/>
          </p:nvPr>
        </p:nvSpPr>
        <p:spPr bwMode="auto">
          <a:xfrm>
            <a:off x="4707338" y="2520537"/>
            <a:ext cx="27366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subTitle" idx="3"/>
          </p:nvPr>
        </p:nvSpPr>
        <p:spPr bwMode="auto">
          <a:xfrm>
            <a:off x="4707501" y="3065348"/>
            <a:ext cx="27366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hree columns" userDrawn="1">
  <p:cSld name="CUSTOM_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 bwMode="auto">
          <a:xfrm rot="-10285629">
            <a:off x="6057524" y="-212437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3" name="Google Shape;183;p21"/>
          <p:cNvSpPr/>
          <p:nvPr/>
        </p:nvSpPr>
        <p:spPr bwMode="auto">
          <a:xfrm flipH="1">
            <a:off x="7942003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4" name="Google Shape;184;p21"/>
          <p:cNvSpPr/>
          <p:nvPr/>
        </p:nvSpPr>
        <p:spPr bwMode="auto">
          <a:xfrm rot="2839442">
            <a:off x="-308418" y="2442033"/>
            <a:ext cx="6402141" cy="5689181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5" name="Google Shape;185;p21"/>
          <p:cNvSpPr/>
          <p:nvPr/>
        </p:nvSpPr>
        <p:spPr bwMode="auto">
          <a:xfrm rot="9405665">
            <a:off x="-4880740" y="1281181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6" name="Google Shape;186;p21"/>
          <p:cNvSpPr/>
          <p:nvPr/>
        </p:nvSpPr>
        <p:spPr bwMode="auto">
          <a:xfrm rot="-1478504">
            <a:off x="-2334601" y="-1000036"/>
            <a:ext cx="7826136" cy="287787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7" name="Google Shape;187;p21"/>
          <p:cNvSpPr/>
          <p:nvPr/>
        </p:nvSpPr>
        <p:spPr bwMode="auto">
          <a:xfrm rot="9555841" flipH="1">
            <a:off x="7801702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idx="2"/>
          </p:nvPr>
        </p:nvSpPr>
        <p:spPr bwMode="auto">
          <a:xfrm>
            <a:off x="1164025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 bwMode="auto">
          <a:xfrm>
            <a:off x="116407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3"/>
          </p:nvPr>
        </p:nvSpPr>
        <p:spPr bwMode="auto">
          <a:xfrm>
            <a:off x="3549063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4"/>
          </p:nvPr>
        </p:nvSpPr>
        <p:spPr bwMode="auto">
          <a:xfrm>
            <a:off x="3549150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 idx="5"/>
          </p:nvPr>
        </p:nvSpPr>
        <p:spPr bwMode="auto">
          <a:xfrm>
            <a:off x="5934100" y="1617575"/>
            <a:ext cx="20457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6"/>
          </p:nvPr>
        </p:nvSpPr>
        <p:spPr bwMode="auto">
          <a:xfrm>
            <a:off x="5934225" y="2151959"/>
            <a:ext cx="2045700" cy="99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four columns" userDrawn="1">
  <p:cSld name="CUSTOM_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 bwMode="auto">
          <a:xfrm rot="4102359" flipH="1">
            <a:off x="-2512533" y="4030635"/>
            <a:ext cx="7471578" cy="477174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7" name="Google Shape;197;p22"/>
          <p:cNvSpPr/>
          <p:nvPr/>
        </p:nvSpPr>
        <p:spPr bwMode="auto"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8" name="Google Shape;198;p22"/>
          <p:cNvSpPr/>
          <p:nvPr/>
        </p:nvSpPr>
        <p:spPr bwMode="auto"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9" name="Google Shape;199;p22"/>
          <p:cNvSpPr/>
          <p:nvPr/>
        </p:nvSpPr>
        <p:spPr bwMode="auto"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0" name="Google Shape;200;p22"/>
          <p:cNvSpPr/>
          <p:nvPr/>
        </p:nvSpPr>
        <p:spPr bwMode="auto">
          <a:xfrm rot="-2238615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 bwMode="auto">
          <a:xfrm>
            <a:off x="5664001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1"/>
          </p:nvPr>
        </p:nvSpPr>
        <p:spPr bwMode="auto">
          <a:xfrm>
            <a:off x="566405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title" idx="2"/>
          </p:nvPr>
        </p:nvSpPr>
        <p:spPr bwMode="auto">
          <a:xfrm>
            <a:off x="5664001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3"/>
          </p:nvPr>
        </p:nvSpPr>
        <p:spPr bwMode="auto">
          <a:xfrm>
            <a:off x="566402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title" idx="4"/>
          </p:nvPr>
        </p:nvSpPr>
        <p:spPr bwMode="auto">
          <a:xfrm>
            <a:off x="1252726" y="1703625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5"/>
          </p:nvPr>
        </p:nvSpPr>
        <p:spPr bwMode="auto">
          <a:xfrm>
            <a:off x="971503" y="2135500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title" idx="6"/>
          </p:nvPr>
        </p:nvSpPr>
        <p:spPr bwMode="auto">
          <a:xfrm>
            <a:off x="1252726" y="3198000"/>
            <a:ext cx="22272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7"/>
          </p:nvPr>
        </p:nvSpPr>
        <p:spPr bwMode="auto">
          <a:xfrm>
            <a:off x="971475" y="3629875"/>
            <a:ext cx="25086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title" idx="8"/>
          </p:nvPr>
        </p:nvSpPr>
        <p:spPr bwMode="auto">
          <a:xfrm flipH="1">
            <a:off x="719924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Numbers and text" userDrawn="1">
  <p:cSld name="CUSTOM_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/>
          <p:nvPr/>
        </p:nvSpPr>
        <p:spPr bwMode="auto"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0" name="Google Shape;260;p26"/>
          <p:cNvSpPr/>
          <p:nvPr/>
        </p:nvSpPr>
        <p:spPr bwMode="auto"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1" name="Google Shape;261;p26"/>
          <p:cNvSpPr/>
          <p:nvPr/>
        </p:nvSpPr>
        <p:spPr bwMode="auto">
          <a:xfrm>
            <a:off x="531517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2" name="Google Shape;262;p26"/>
          <p:cNvSpPr/>
          <p:nvPr/>
        </p:nvSpPr>
        <p:spPr bwMode="auto"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3" name="Google Shape;263;p26"/>
          <p:cNvSpPr/>
          <p:nvPr/>
        </p:nvSpPr>
        <p:spPr bwMode="auto">
          <a:xfrm rot="-649759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4" name="Google Shape;264;p26"/>
          <p:cNvSpPr/>
          <p:nvPr/>
        </p:nvSpPr>
        <p:spPr bwMode="auto">
          <a:xfrm rot="-10285603">
            <a:off x="-4701904" y="288969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5" name="Google Shape;265;p26"/>
          <p:cNvSpPr txBox="1">
            <a:spLocks noGrp="1"/>
          </p:cNvSpPr>
          <p:nvPr>
            <p:ph type="title" hasCustomPrompt="1"/>
          </p:nvPr>
        </p:nvSpPr>
        <p:spPr bwMode="auto">
          <a:xfrm>
            <a:off x="723299" y="751975"/>
            <a:ext cx="46968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</a:p>
        </p:txBody>
      </p:sp>
      <p:sp>
        <p:nvSpPr>
          <p:cNvPr id="266" name="Google Shape;266;p26"/>
          <p:cNvSpPr txBox="1">
            <a:spLocks noGrp="1"/>
          </p:cNvSpPr>
          <p:nvPr>
            <p:ph type="subTitle" idx="1"/>
          </p:nvPr>
        </p:nvSpPr>
        <p:spPr bwMode="auto">
          <a:xfrm>
            <a:off x="723299" y="2038177"/>
            <a:ext cx="4696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7" name="Google Shape;267;p26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23299" y="2598825"/>
            <a:ext cx="4696800" cy="132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</a:p>
        </p:txBody>
      </p:sp>
      <p:sp>
        <p:nvSpPr>
          <p:cNvPr id="268" name="Google Shape;268;p26"/>
          <p:cNvSpPr txBox="1">
            <a:spLocks noGrp="1"/>
          </p:cNvSpPr>
          <p:nvPr>
            <p:ph type="subTitle" idx="3"/>
          </p:nvPr>
        </p:nvSpPr>
        <p:spPr bwMode="auto">
          <a:xfrm>
            <a:off x="723299" y="3889928"/>
            <a:ext cx="4696800" cy="5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T Sans"/>
              <a:buNone/>
              <a:defRPr>
                <a:latin typeface="PT Sans"/>
                <a:ea typeface="PT Sans"/>
                <a:cs typeface="PT Sans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" userDrawn="1">
  <p:cSld name="CUSTOM_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0" name="Google Shape;300;p29"/>
          <p:cNvSpPr/>
          <p:nvPr/>
        </p:nvSpPr>
        <p:spPr bwMode="auto"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1" name="Google Shape;301;p29"/>
          <p:cNvSpPr/>
          <p:nvPr/>
        </p:nvSpPr>
        <p:spPr bwMode="auto"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2" name="Google Shape;302;p29"/>
          <p:cNvSpPr/>
          <p:nvPr/>
        </p:nvSpPr>
        <p:spPr bwMode="auto"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3" name="Google Shape;303;p29"/>
          <p:cNvSpPr/>
          <p:nvPr/>
        </p:nvSpPr>
        <p:spPr bwMode="auto">
          <a:xfrm rot="4102346" flipH="1">
            <a:off x="-2270967" y="3805846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4" name="Google Shape;304;p29"/>
          <p:cNvSpPr/>
          <p:nvPr/>
        </p:nvSpPr>
        <p:spPr bwMode="auto"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5" name="Google Shape;305;p29"/>
          <p:cNvSpPr/>
          <p:nvPr/>
        </p:nvSpPr>
        <p:spPr bwMode="auto"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ackground 1" userDrawn="1">
  <p:cSld name="CUSTOM_9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/>
          <p:nvPr/>
        </p:nvSpPr>
        <p:spPr bwMode="auto">
          <a:xfrm rot="4102359" flipH="1">
            <a:off x="-2512533" y="4030635"/>
            <a:ext cx="7471578" cy="477174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8" name="Google Shape;308;p30"/>
          <p:cNvSpPr/>
          <p:nvPr/>
        </p:nvSpPr>
        <p:spPr bwMode="auto"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66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09" name="Google Shape;309;p30"/>
          <p:cNvSpPr/>
          <p:nvPr/>
        </p:nvSpPr>
        <p:spPr bwMode="auto"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0" name="Google Shape;310;p30"/>
          <p:cNvSpPr/>
          <p:nvPr/>
        </p:nvSpPr>
        <p:spPr bwMode="auto"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1" name="Google Shape;311;p30"/>
          <p:cNvSpPr/>
          <p:nvPr/>
        </p:nvSpPr>
        <p:spPr bwMode="auto">
          <a:xfrm rot="-2238615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header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 bwMode="auto"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" name="Google Shape;21;p3"/>
          <p:cNvSpPr/>
          <p:nvPr/>
        </p:nvSpPr>
        <p:spPr bwMode="auto"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2" name="Google Shape;22;p3"/>
          <p:cNvSpPr/>
          <p:nvPr/>
        </p:nvSpPr>
        <p:spPr bwMode="auto"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" name="Google Shape;23;p3"/>
          <p:cNvSpPr/>
          <p:nvPr/>
        </p:nvSpPr>
        <p:spPr bwMode="auto">
          <a:xfrm rot="4102346" flipH="1">
            <a:off x="-2270967" y="3805846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" name="Google Shape;24;p3"/>
          <p:cNvSpPr/>
          <p:nvPr/>
        </p:nvSpPr>
        <p:spPr bwMode="auto"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 bwMode="auto">
          <a:xfrm>
            <a:off x="716549" y="1929275"/>
            <a:ext cx="3855600" cy="16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23299" y="845239"/>
            <a:ext cx="14982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pPr>
              <a:defRPr/>
            </a:pPr>
            <a:r>
              <a:rPr/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 bwMode="auto">
          <a:xfrm>
            <a:off x="716549" y="3578839"/>
            <a:ext cx="27525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3"/>
          <p:cNvSpPr/>
          <p:nvPr/>
        </p:nvSpPr>
        <p:spPr bwMode="auto"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body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 bwMode="auto"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" name="Google Shape;31;p4"/>
          <p:cNvSpPr/>
          <p:nvPr/>
        </p:nvSpPr>
        <p:spPr bwMode="auto">
          <a:xfrm rot="-5553047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2" name="Google Shape;32;p4"/>
          <p:cNvSpPr/>
          <p:nvPr/>
        </p:nvSpPr>
        <p:spPr bwMode="auto">
          <a:xfrm rot="-1460553" flipH="1">
            <a:off x="6702382" y="-661835"/>
            <a:ext cx="7471555" cy="4771731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" name="Google Shape;33;p4"/>
          <p:cNvSpPr/>
          <p:nvPr/>
        </p:nvSpPr>
        <p:spPr bwMode="auto"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" name="Google Shape;34;p4"/>
          <p:cNvSpPr/>
          <p:nvPr/>
        </p:nvSpPr>
        <p:spPr bwMode="auto"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 bwMode="auto"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 bwMode="auto"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itle and two columns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 bwMode="auto">
          <a:xfrm>
            <a:off x="-4528356" y="1004988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9" name="Google Shape;39;p5"/>
          <p:cNvSpPr/>
          <p:nvPr/>
        </p:nvSpPr>
        <p:spPr bwMode="auto">
          <a:xfrm rot="-9405665" flipH="1">
            <a:off x="6846081" y="1281156"/>
            <a:ext cx="7310152" cy="6849835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" name="Google Shape;40;p5"/>
          <p:cNvSpPr/>
          <p:nvPr/>
        </p:nvSpPr>
        <p:spPr bwMode="auto">
          <a:xfrm rot="1478504" flipH="1">
            <a:off x="3709533" y="-1000036"/>
            <a:ext cx="7826136" cy="287787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 bwMode="auto">
          <a:xfrm flipH="1">
            <a:off x="720000" y="43891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2"/>
          </p:nvPr>
        </p:nvSpPr>
        <p:spPr bwMode="auto">
          <a:xfrm>
            <a:off x="4789925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 bwMode="auto">
          <a:xfrm>
            <a:off x="4789950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 idx="3"/>
          </p:nvPr>
        </p:nvSpPr>
        <p:spPr bwMode="auto">
          <a:xfrm>
            <a:off x="2028750" y="3371526"/>
            <a:ext cx="2325300" cy="48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4"/>
          </p:nvPr>
        </p:nvSpPr>
        <p:spPr bwMode="auto">
          <a:xfrm>
            <a:off x="2028775" y="3879601"/>
            <a:ext cx="23253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5"/>
          <p:cNvSpPr/>
          <p:nvPr/>
        </p:nvSpPr>
        <p:spPr bwMode="auto">
          <a:xfrm rot="9524149" flipH="1">
            <a:off x="-6659422" y="-2925302"/>
            <a:ext cx="9471569" cy="60490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7" name="Google Shape;47;p5"/>
          <p:cNvSpPr/>
          <p:nvPr/>
        </p:nvSpPr>
        <p:spPr bwMode="auto">
          <a:xfrm rot="-9555841">
            <a:off x="-6785773" y="1808506"/>
            <a:ext cx="8200942" cy="301569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One column text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/>
          <p:nvPr/>
        </p:nvSpPr>
        <p:spPr bwMode="auto">
          <a:xfrm rot="3394465" flipH="1">
            <a:off x="5041484" y="22860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" name="Google Shape;59;p7"/>
          <p:cNvSpPr/>
          <p:nvPr/>
        </p:nvSpPr>
        <p:spPr bwMode="auto"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7"/>
          <p:cNvSpPr/>
          <p:nvPr/>
        </p:nvSpPr>
        <p:spPr bwMode="auto">
          <a:xfrm rot="955394" flipH="1">
            <a:off x="1460861" y="-2197712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 bwMode="auto">
          <a:xfrm>
            <a:off x="4572000" y="1369325"/>
            <a:ext cx="3850500" cy="333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marL="3200400" lvl="6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Main point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 bwMode="auto">
          <a:xfrm rot="-813319" flipH="1">
            <a:off x="4432698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" name="Google Shape;65;p8"/>
          <p:cNvSpPr/>
          <p:nvPr/>
        </p:nvSpPr>
        <p:spPr bwMode="auto">
          <a:xfrm rot="649785">
            <a:off x="-1816445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" name="Google Shape;66;p8"/>
          <p:cNvSpPr/>
          <p:nvPr/>
        </p:nvSpPr>
        <p:spPr bwMode="auto">
          <a:xfrm flipH="1">
            <a:off x="620870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" name="Google Shape;67;p8"/>
          <p:cNvSpPr/>
          <p:nvPr/>
        </p:nvSpPr>
        <p:spPr bwMode="auto">
          <a:xfrm rot="-8823147" flipH="1">
            <a:off x="5492915" y="2808773"/>
            <a:ext cx="5990392" cy="5613179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E6B8AF">
              <a:alpha val="335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8"/>
          <p:cNvSpPr/>
          <p:nvPr/>
        </p:nvSpPr>
        <p:spPr bwMode="auto">
          <a:xfrm flipH="1">
            <a:off x="-2254122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" name="Google Shape;69;p8"/>
          <p:cNvSpPr/>
          <p:nvPr/>
        </p:nvSpPr>
        <p:spPr bwMode="auto">
          <a:xfrm rot="-649785" flipH="1">
            <a:off x="3942880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" name="Google Shape;70;p8"/>
          <p:cNvSpPr/>
          <p:nvPr/>
        </p:nvSpPr>
        <p:spPr bwMode="auto">
          <a:xfrm rot="-1244192" flipH="1">
            <a:off x="-2695083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1" name="Google Shape;71;p8"/>
          <p:cNvSpPr/>
          <p:nvPr/>
        </p:nvSpPr>
        <p:spPr bwMode="auto">
          <a:xfrm rot="9555807" flipH="1">
            <a:off x="7511217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 bwMode="auto"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Section title and description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 bwMode="auto"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" name="Google Shape;75;p9"/>
          <p:cNvSpPr/>
          <p:nvPr/>
        </p:nvSpPr>
        <p:spPr bwMode="auto"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9"/>
          <p:cNvSpPr/>
          <p:nvPr/>
        </p:nvSpPr>
        <p:spPr bwMode="auto"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7" name="Google Shape;77;p9"/>
          <p:cNvSpPr/>
          <p:nvPr/>
        </p:nvSpPr>
        <p:spPr bwMode="auto"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" name="Google Shape;78;p9"/>
          <p:cNvSpPr/>
          <p:nvPr/>
        </p:nvSpPr>
        <p:spPr bwMode="auto">
          <a:xfrm rot="-649759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E6B8AF">
              <a:alpha val="346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" name="Google Shape;79;p9"/>
          <p:cNvSpPr/>
          <p:nvPr/>
        </p:nvSpPr>
        <p:spPr bwMode="auto"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0" name="Google Shape;80;p9"/>
          <p:cNvSpPr/>
          <p:nvPr/>
        </p:nvSpPr>
        <p:spPr bwMode="auto">
          <a:xfrm rot="-7426354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 bwMode="auto">
          <a:xfrm>
            <a:off x="723299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 bwMode="auto">
          <a:xfrm>
            <a:off x="723299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Blank" type="blank" userDrawn="1">
  <p:cSld name="BLA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Table of contents" userDrawn="1">
  <p:cSld name="BLANK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/>
          <p:nvPr/>
        </p:nvSpPr>
        <p:spPr bwMode="auto">
          <a:xfrm rot="9339447" flipH="1">
            <a:off x="-5157706" y="2195120"/>
            <a:ext cx="7471555" cy="4771731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" name="Google Shape;103;p13"/>
          <p:cNvSpPr/>
          <p:nvPr/>
        </p:nvSpPr>
        <p:spPr bwMode="auto">
          <a:xfrm>
            <a:off x="1118566" y="1549193"/>
            <a:ext cx="1350837" cy="973144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" name="Google Shape;104;p13"/>
          <p:cNvSpPr/>
          <p:nvPr/>
        </p:nvSpPr>
        <p:spPr bwMode="auto">
          <a:xfrm flipH="1">
            <a:off x="4816263" y="1549200"/>
            <a:ext cx="1350837" cy="973144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rgbClr val="887C62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" name="Google Shape;105;p13"/>
          <p:cNvSpPr/>
          <p:nvPr/>
        </p:nvSpPr>
        <p:spPr bwMode="auto"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" name="Google Shape;106;p13"/>
          <p:cNvSpPr/>
          <p:nvPr/>
        </p:nvSpPr>
        <p:spPr bwMode="auto">
          <a:xfrm>
            <a:off x="3050699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E6B8AF">
              <a:alpha val="25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7" name="Google Shape;107;p13"/>
          <p:cNvSpPr/>
          <p:nvPr/>
        </p:nvSpPr>
        <p:spPr bwMode="auto"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" name="Google Shape;108;p13"/>
          <p:cNvSpPr/>
          <p:nvPr/>
        </p:nvSpPr>
        <p:spPr bwMode="auto">
          <a:xfrm rot="649785">
            <a:off x="6848027" y="-244024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" name="Google Shape;109;p13"/>
          <p:cNvSpPr/>
          <p:nvPr/>
        </p:nvSpPr>
        <p:spPr bwMode="auto"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" name="Google Shape;110;p13"/>
          <p:cNvSpPr/>
          <p:nvPr/>
        </p:nvSpPr>
        <p:spPr bwMode="auto">
          <a:xfrm rot="9089870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1" name="Google Shape;111;p13"/>
          <p:cNvSpPr/>
          <p:nvPr/>
        </p:nvSpPr>
        <p:spPr bwMode="auto">
          <a:xfrm rot="-576016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/>
          </p:nvPr>
        </p:nvSpPr>
        <p:spPr bwMode="auto"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"/>
          </p:nvPr>
        </p:nvSpPr>
        <p:spPr bwMode="auto"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2" hasCustomPrompt="1"/>
          </p:nvPr>
        </p:nvSpPr>
        <p:spPr bwMode="auto"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3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4"/>
          </p:nvPr>
        </p:nvSpPr>
        <p:spPr bwMode="auto"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5"/>
          </p:nvPr>
        </p:nvSpPr>
        <p:spPr bwMode="auto"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6"/>
          </p:nvPr>
        </p:nvSpPr>
        <p:spPr bwMode="auto"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subTitle" idx="7"/>
          </p:nvPr>
        </p:nvSpPr>
        <p:spPr bwMode="auto"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8"/>
          </p:nvPr>
        </p:nvSpPr>
        <p:spPr bwMode="auto"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9"/>
          </p:nvPr>
        </p:nvSpPr>
        <p:spPr bwMode="auto"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13" hasCustomPrompt="1"/>
          </p:nvPr>
        </p:nvSpPr>
        <p:spPr bwMode="auto"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14" hasCustomPrompt="1"/>
          </p:nvPr>
        </p:nvSpPr>
        <p:spPr bwMode="auto"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5" hasCustomPrompt="1"/>
          </p:nvPr>
        </p:nvSpPr>
        <p:spPr bwMode="auto"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 bwMode="auto"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 bwMode="auto"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" name="Google Shape;322;p34"/>
          <p:cNvSpPr txBox="1">
            <a:spLocks noGrp="1"/>
          </p:cNvSpPr>
          <p:nvPr>
            <p:ph type="ctrTitle"/>
          </p:nvPr>
        </p:nvSpPr>
        <p:spPr bwMode="auto"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600" b="1">
                <a:latin typeface="Manrope"/>
                <a:ea typeface="Manrope"/>
                <a:cs typeface="Manrope"/>
              </a:rPr>
              <a:t>Сортировки последовательностей (файлов)</a:t>
            </a:r>
            <a:endParaRPr sz="1200" b="1">
              <a:solidFill>
                <a:schemeClr val="dk2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1"/>
          </p:nvPr>
        </p:nvSpPr>
        <p:spPr bwMode="auto">
          <a:xfrm>
            <a:off x="3736000" y="4147850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dirty="0" smtClean="0"/>
              <a:t>Панкратьев Егор</a:t>
            </a:r>
            <a:r>
              <a:rPr lang="en" sz="2400" dirty="0" smtClean="0"/>
              <a:t>, </a:t>
            </a:r>
            <a:r>
              <a:rPr lang="ru-RU" sz="2400" dirty="0" smtClean="0"/>
              <a:t>2</a:t>
            </a:r>
            <a:r>
              <a:rPr lang="en" sz="2400" dirty="0" smtClean="0"/>
              <a:t>51003</a:t>
            </a:r>
            <a:endParaRPr sz="2400" dirty="0"/>
          </a:p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400" dirty="0" smtClean="0"/>
              <a:t>Кулик Михаил</a:t>
            </a:r>
            <a:r>
              <a:rPr lang="en" sz="2400" dirty="0" smtClean="0"/>
              <a:t>, </a:t>
            </a:r>
            <a:r>
              <a:rPr lang="ru-RU" sz="2400" dirty="0" smtClean="0"/>
              <a:t>2</a:t>
            </a:r>
            <a:r>
              <a:rPr lang="en" sz="2400" dirty="0" smtClean="0"/>
              <a:t>5100</a:t>
            </a:r>
            <a:r>
              <a:rPr lang="ru-RU" sz="2400" dirty="0" smtClean="0"/>
              <a:t>2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>
            <a:spLocks noGrp="1"/>
          </p:cNvSpPr>
          <p:nvPr>
            <p:ph type="subTitle" idx="1"/>
          </p:nvPr>
        </p:nvSpPr>
        <p:spPr bwMode="auto">
          <a:xfrm>
            <a:off x="724149" y="1930225"/>
            <a:ext cx="8103300" cy="26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3900" lvl="0" indent="-2667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700">
                <a:solidFill>
                  <a:srgbClr val="000000"/>
                </a:solidFill>
              </a:rPr>
              <a:t> </a:t>
            </a:r>
            <a:r>
              <a:rPr lang="en" sz="1400" b="1">
                <a:solidFill>
                  <a:srgbClr val="000000"/>
                </a:solidFill>
              </a:rPr>
              <a:t>Процедура Read (F, V [, V2, …, VN])</a:t>
            </a:r>
            <a:endParaRPr sz="1400" b="1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Процедура Read (F, V [, V2, …, VN]) – читает элемент файла </a:t>
            </a:r>
            <a:r>
              <a:rPr lang="en" sz="1400" b="1">
                <a:solidFill>
                  <a:srgbClr val="000000"/>
                </a:solidFill>
              </a:rPr>
              <a:t>F</a:t>
            </a:r>
            <a:r>
              <a:rPr lang="en" sz="1400">
                <a:solidFill>
                  <a:srgbClr val="000000"/>
                </a:solidFill>
              </a:rPr>
              <a:t> в переменную </a:t>
            </a:r>
            <a:r>
              <a:rPr lang="en" sz="1400" b="1">
                <a:solidFill>
                  <a:srgbClr val="000000"/>
                </a:solidFill>
              </a:rPr>
              <a:t>Vi</a:t>
            </a:r>
            <a:r>
              <a:rPr lang="en" sz="1400">
                <a:solidFill>
                  <a:srgbClr val="000000"/>
                </a:solidFill>
              </a:rPr>
              <a:t> и передвигает указатель на следующую позицию файла.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Чтение из файла с помощью процедуры Read можно производить только для предварительно открытого файла.</a:t>
            </a:r>
            <a:endParaRPr sz="1400">
              <a:solidFill>
                <a:srgbClr val="000000"/>
              </a:solidFill>
            </a:endParaRPr>
          </a:p>
          <a:p>
            <a:pPr marL="723900" lvl="0" indent="-2667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000000"/>
                </a:solidFill>
              </a:rPr>
              <a:t>Функция EoF (F)</a:t>
            </a:r>
            <a:endParaRPr sz="1400" b="1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Функция EoF (F) – служит для определения факта выхода при чтении за пределы файла.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Функция EoF возвращает значение true при достижении конца файла. </a:t>
            </a:r>
            <a:endParaRPr sz="1400" b="1">
              <a:solidFill>
                <a:srgbClr val="000000"/>
              </a:solidFill>
            </a:endParaRPr>
          </a:p>
        </p:txBody>
      </p:sp>
      <p:sp>
        <p:nvSpPr>
          <p:cNvPr id="401" name="Google Shape;401;p43"/>
          <p:cNvSpPr txBox="1">
            <a:spLocks noGrp="1"/>
          </p:cNvSpPr>
          <p:nvPr>
            <p:ph type="title"/>
          </p:nvPr>
        </p:nvSpPr>
        <p:spPr bwMode="auto">
          <a:xfrm>
            <a:off x="724138" y="1228550"/>
            <a:ext cx="4696800" cy="6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latin typeface="Manrope"/>
                <a:ea typeface="Manrope"/>
                <a:cs typeface="Manrope"/>
              </a:rPr>
              <a:t>РАБОТА С ФАЙЛАМИ</a:t>
            </a:r>
            <a:endParaRPr/>
          </a:p>
        </p:txBody>
      </p:sp>
      <p:sp>
        <p:nvSpPr>
          <p:cNvPr id="402" name="Google Shape;402;p43"/>
          <p:cNvSpPr txBox="1"/>
          <p:nvPr/>
        </p:nvSpPr>
        <p:spPr bwMode="auto">
          <a:xfrm>
            <a:off x="5952363" y="1909700"/>
            <a:ext cx="24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>
            <a:spLocks noGrp="1"/>
          </p:cNvSpPr>
          <p:nvPr>
            <p:ph type="subTitle" idx="1"/>
          </p:nvPr>
        </p:nvSpPr>
        <p:spPr bwMode="auto">
          <a:xfrm>
            <a:off x="724149" y="1930225"/>
            <a:ext cx="8103300" cy="26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Функция FilePos (F)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возвращает номер текущей позиции указателя файла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. Если указатель установлен на начало файла, то функция возвращает значение 0.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Функция FileSize (F)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возвращает текущий размер файла F (число элементов в файле). Тип результата – integer. Для пустого файла возвращается значение 0.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723900" lvl="0" indent="-2667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Процедура CloseFile (F) 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предназначена для закрытия открытого файла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lvl="0" indent="4445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Для внешнего файла, связанного с файловой переменной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F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, полностью выполняется его обновление (остатки данных из буфера ввода-вывода заносятся в файл). Затем файл закрывается и может быть повторно использован.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700">
              <a:solidFill>
                <a:srgbClr val="000000"/>
              </a:solidFill>
            </a:endParaRPr>
          </a:p>
        </p:txBody>
      </p:sp>
      <p:sp>
        <p:nvSpPr>
          <p:cNvPr id="408" name="Google Shape;408;p44"/>
          <p:cNvSpPr txBox="1">
            <a:spLocks noGrp="1"/>
          </p:cNvSpPr>
          <p:nvPr>
            <p:ph type="title"/>
          </p:nvPr>
        </p:nvSpPr>
        <p:spPr bwMode="auto">
          <a:xfrm>
            <a:off x="724138" y="1228550"/>
            <a:ext cx="4696800" cy="6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latin typeface="Manrope"/>
                <a:ea typeface="Manrope"/>
                <a:cs typeface="Manrope"/>
              </a:rPr>
              <a:t>РАБОТА С ФАЙЛАМИ</a:t>
            </a:r>
            <a:endParaRPr/>
          </a:p>
        </p:txBody>
      </p:sp>
      <p:sp>
        <p:nvSpPr>
          <p:cNvPr id="409" name="Google Shape;409;p44"/>
          <p:cNvSpPr txBox="1"/>
          <p:nvPr/>
        </p:nvSpPr>
        <p:spPr bwMode="auto">
          <a:xfrm>
            <a:off x="5952363" y="1909700"/>
            <a:ext cx="24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506634" name="Google Shape;407;p44"/>
          <p:cNvSpPr txBox="1">
            <a:spLocks noGrp="1"/>
          </p:cNvSpPr>
          <p:nvPr>
            <p:ph type="subTitle" idx="1"/>
          </p:nvPr>
        </p:nvSpPr>
        <p:spPr bwMode="auto">
          <a:xfrm>
            <a:off x="724149" y="1930224"/>
            <a:ext cx="8103299" cy="26469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>
              <a:defRPr/>
            </a:pPr>
            <a:r>
              <a:rPr lang="en" sz="14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Процедура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Erase(F)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</a:t>
            </a:r>
            <a: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Courier New"/>
                <a:cs typeface="Arial"/>
              </a:rPr>
              <a:t>Процедура Erase пытается стиреть файл F.</a:t>
            </a:r>
            <a:b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Courier New"/>
                <a:cs typeface="Arial"/>
              </a:rPr>
            </a:br>
            <a: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Courier New"/>
                <a:cs typeface="Arial"/>
              </a:rPr>
              <a:t>Имя файла, должно быть, было назначено подпрограммой AssignFile.</a:t>
            </a:r>
            <a:b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Courier New"/>
                <a:cs typeface="Arial"/>
              </a:rPr>
            </a:br>
            <a: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Courier New"/>
                <a:cs typeface="Arial"/>
              </a:rPr>
              <a:t/>
            </a:r>
            <a:b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Courier New"/>
                <a:cs typeface="Arial"/>
              </a:rPr>
            </a:br>
            <a: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Courier New"/>
                <a:cs typeface="Arial"/>
              </a:rPr>
              <a:t>Если файл не существует, то поднимается исключение EInOutError.</a:t>
            </a:r>
            <a:r>
              <a:rPr lang="en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 marL="0" lvl="0" indent="444499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700">
              <a:solidFill>
                <a:srgbClr val="000000"/>
              </a:solidFill>
            </a:endParaRPr>
          </a:p>
        </p:txBody>
      </p:sp>
      <p:sp>
        <p:nvSpPr>
          <p:cNvPr id="1562123054" name="Google Shape;408;p44"/>
          <p:cNvSpPr txBox="1">
            <a:spLocks noGrp="1"/>
          </p:cNvSpPr>
          <p:nvPr>
            <p:ph type="title"/>
          </p:nvPr>
        </p:nvSpPr>
        <p:spPr bwMode="auto">
          <a:xfrm>
            <a:off x="724137" y="1228549"/>
            <a:ext cx="4696799" cy="618899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latin typeface="Manrope"/>
                <a:ea typeface="Manrope"/>
                <a:cs typeface="Manrope"/>
              </a:rPr>
              <a:t>РАБОТА С ФАЙЛАМИ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>
            <a:spLocks noGrp="1"/>
          </p:cNvSpPr>
          <p:nvPr>
            <p:ph type="title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lt1"/>
                </a:solidFill>
                <a:latin typeface="Manrope"/>
                <a:ea typeface="Manrope"/>
                <a:cs typeface="Manrope"/>
              </a:rPr>
              <a:t>ПРОСТОЕ СЛИЯНИЕ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415" name="Google Shape;415;p45"/>
          <p:cNvSpPr txBox="1"/>
          <p:nvPr/>
        </p:nvSpPr>
        <p:spPr bwMode="auto">
          <a:xfrm>
            <a:off x="1245699" y="1426525"/>
            <a:ext cx="6439500" cy="25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Font typeface="Manrope"/>
              <a:buChar char="●"/>
              <a:defRPr/>
            </a:pPr>
            <a:r>
              <a:rPr lang="en" sz="1900">
                <a:latin typeface="Manrope"/>
                <a:ea typeface="Manrope"/>
                <a:cs typeface="Manrope"/>
              </a:rPr>
              <a:t>Последовательность (файл) А разбивается на 2 половины: B и С</a:t>
            </a:r>
            <a:endParaRPr sz="1900">
              <a:latin typeface="Manrope"/>
              <a:ea typeface="Manrope"/>
              <a:cs typeface="Manrope"/>
            </a:endParaRPr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Font typeface="Manrope"/>
              <a:buChar char="●"/>
              <a:defRPr/>
            </a:pPr>
            <a:r>
              <a:rPr lang="en" sz="1900">
                <a:latin typeface="Manrope"/>
                <a:ea typeface="Manrope"/>
                <a:cs typeface="Manrope"/>
              </a:rPr>
              <a:t>Части B и C сливаются, образуя упорядоченные пары (каждая пара теперь упорядочена)</a:t>
            </a:r>
            <a:endParaRPr sz="1900">
              <a:latin typeface="Manrope"/>
              <a:ea typeface="Manrope"/>
              <a:cs typeface="Manrope"/>
            </a:endParaRPr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SzPts val="1900"/>
              <a:buFont typeface="Manrope"/>
              <a:buChar char="●"/>
              <a:defRPr/>
            </a:pPr>
            <a:r>
              <a:rPr lang="en" sz="1900">
                <a:latin typeface="Manrope"/>
                <a:ea typeface="Manrope"/>
                <a:cs typeface="Manrope"/>
              </a:rPr>
              <a:t>Первые 2 шага повторяются до тех пор, пока не будет упорядочена все последовательность (то есть пары становятся четверками, восьмерками и так далее)</a:t>
            </a:r>
            <a:endParaRPr sz="1900"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0" name="Google Shape;420;p46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421" name="Google Shape;421;p46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2" name="Google Shape;422;p46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423" name="Google Shape;423;p46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4" name="Google Shape;424;p46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425" name="Google Shape;425;p46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6" name="Google Shape;426;p46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27" name="Google Shape;427;p46"/>
          <p:cNvSpPr txBox="1"/>
          <p:nvPr/>
        </p:nvSpPr>
        <p:spPr bwMode="auto">
          <a:xfrm>
            <a:off x="984500" y="3958075"/>
            <a:ext cx="6459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Разбиваем на 2 последовательности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428" name="Google Shape;428;p46"/>
          <p:cNvSpPr/>
          <p:nvPr/>
        </p:nvSpPr>
        <p:spPr bwMode="auto">
          <a:xfrm>
            <a:off x="2526425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29" name="Google Shape;429;p46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0" name="Google Shape;430;p46"/>
          <p:cNvSpPr/>
          <p:nvPr/>
        </p:nvSpPr>
        <p:spPr bwMode="auto">
          <a:xfrm>
            <a:off x="4078375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431" name="Google Shape;431;p46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2" name="Google Shape;432;p46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3" name="Google Shape;433;p46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8" name="Google Shape;438;p47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439" name="Google Shape;439;p47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40" name="Google Shape;440;p47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Выбираем элементы и образуем упорядоченные пары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441" name="Google Shape;441;p47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2" name="Google Shape;442;p47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443" name="Google Shape;443;p47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4" name="Google Shape;444;p47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45" name="Google Shape;445;p47"/>
          <p:cNvSpPr/>
          <p:nvPr/>
        </p:nvSpPr>
        <p:spPr bwMode="auto">
          <a:xfrm>
            <a:off x="2526425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6" name="Google Shape;446;p47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47" name="Google Shape;447;p47"/>
          <p:cNvSpPr/>
          <p:nvPr/>
        </p:nvSpPr>
        <p:spPr bwMode="auto">
          <a:xfrm>
            <a:off x="4078375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448" name="Google Shape;448;p47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9" name="Google Shape;449;p47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0" name="Google Shape;450;p47"/>
          <p:cNvSpPr/>
          <p:nvPr/>
        </p:nvSpPr>
        <p:spPr bwMode="auto">
          <a:xfrm>
            <a:off x="1768300" y="3330175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1" name="Google Shape;451;p47"/>
          <p:cNvSpPr/>
          <p:nvPr/>
        </p:nvSpPr>
        <p:spPr bwMode="auto">
          <a:xfrm>
            <a:off x="2605625" y="3330175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2" name="Google Shape;452;p47"/>
          <p:cNvSpPr/>
          <p:nvPr/>
        </p:nvSpPr>
        <p:spPr bwMode="auto">
          <a:xfrm>
            <a:off x="3369088" y="244051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3" name="Google Shape;453;p47"/>
          <p:cNvSpPr/>
          <p:nvPr/>
        </p:nvSpPr>
        <p:spPr bwMode="auto">
          <a:xfrm>
            <a:off x="4142388" y="244051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54" name="Google Shape;454;p47"/>
          <p:cNvSpPr/>
          <p:nvPr/>
        </p:nvSpPr>
        <p:spPr bwMode="auto">
          <a:xfrm>
            <a:off x="4950988" y="244051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455" name="Google Shape;455;p47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6" name="Google Shape;456;p47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462" name="Google Shape;462;p48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63" name="Google Shape;463;p48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64" name="Google Shape;464;p48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65" name="Google Shape;465;p48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Слияние дает A, А разбиваем на четверки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466" name="Google Shape;466;p48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7" name="Google Shape;467;p48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8" name="Google Shape;468;p48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9" name="Google Shape;469;p48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0" name="Google Shape;470;p48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471" name="Google Shape;471;p48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2" name="Google Shape;472;p48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7" name="Google Shape;477;p49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478" name="Google Shape;478;p49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79" name="Google Shape;479;p49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80" name="Google Shape;480;p49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81" name="Google Shape;481;p49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482" name="Google Shape;482;p49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3" name="Google Shape;483;p49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4" name="Google Shape;484;p49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5" name="Google Shape;485;p49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6" name="Google Shape;486;p49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487" name="Google Shape;487;p49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8" name="Google Shape;488;p49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89" name="Google Shape;489;p49"/>
          <p:cNvSpPr/>
          <p:nvPr/>
        </p:nvSpPr>
        <p:spPr bwMode="auto">
          <a:xfrm>
            <a:off x="1833350" y="244051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4" name="Google Shape;494;p50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495" name="Google Shape;495;p50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96" name="Google Shape;496;p50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97" name="Google Shape;497;p50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498" name="Google Shape;498;p50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499" name="Google Shape;499;p50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0" name="Google Shape;500;p50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1" name="Google Shape;501;p50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2" name="Google Shape;502;p50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3" name="Google Shape;503;p50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504" name="Google Shape;504;p50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5" name="Google Shape;505;p50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06" name="Google Shape;506;p50"/>
          <p:cNvSpPr/>
          <p:nvPr/>
        </p:nvSpPr>
        <p:spPr bwMode="auto">
          <a:xfrm>
            <a:off x="2580600" y="2440500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1" name="Google Shape;511;p51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512" name="Google Shape;512;p51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13" name="Google Shape;513;p51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14" name="Google Shape;514;p51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15" name="Google Shape;515;p51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516" name="Google Shape;516;p51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7" name="Google Shape;517;p51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8" name="Google Shape;518;p51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9" name="Google Shape;519;p51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0" name="Google Shape;520;p51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521" name="Google Shape;521;p51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" name="Google Shape;522;p51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23" name="Google Shape;523;p51"/>
          <p:cNvSpPr/>
          <p:nvPr/>
        </p:nvSpPr>
        <p:spPr bwMode="auto">
          <a:xfrm>
            <a:off x="1833350" y="333016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>
            <a:spLocks noGrp="1"/>
          </p:cNvSpPr>
          <p:nvPr>
            <p:ph type="title" idx="3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solidFill>
                  <a:schemeClr val="lt1"/>
                </a:solidFill>
                <a:latin typeface="Manrope"/>
                <a:ea typeface="Manrope"/>
                <a:cs typeface="Manrope"/>
              </a:rPr>
              <a:t>ВВЕДЕНИЕ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 bwMode="auto">
          <a:xfrm>
            <a:off x="732775" y="3928225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lt1"/>
                </a:solidFill>
                <a:latin typeface="Manrope"/>
                <a:ea typeface="Manrope"/>
                <a:cs typeface="Manrope"/>
              </a:rPr>
              <a:t>Когда размер сортируемых данных невелик, данные можно записать в оперативную память</a:t>
            </a:r>
            <a:endParaRPr sz="1600" b="1">
              <a:latin typeface="Manrope"/>
              <a:ea typeface="Manrope"/>
              <a:cs typeface="Manrope"/>
            </a:endParaRPr>
          </a:p>
        </p:txBody>
      </p:sp>
      <p:sp>
        <p:nvSpPr>
          <p:cNvPr id="330" name="Google Shape;330;p35"/>
          <p:cNvSpPr txBox="1">
            <a:spLocks noGrp="1"/>
          </p:cNvSpPr>
          <p:nvPr>
            <p:ph type="title" idx="8"/>
          </p:nvPr>
        </p:nvSpPr>
        <p:spPr bwMode="auto">
          <a:xfrm>
            <a:off x="6575200" y="2975700"/>
            <a:ext cx="19647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solidFill>
                  <a:schemeClr val="lt1"/>
                </a:solidFill>
                <a:latin typeface="Manrope"/>
                <a:ea typeface="Manrope"/>
                <a:cs typeface="Manrope"/>
              </a:rPr>
              <a:t>Последователь-ности сортируются слиянием</a:t>
            </a:r>
            <a:endParaRPr sz="1600" b="1">
              <a:latin typeface="Manrope"/>
              <a:ea typeface="Manrope"/>
              <a:cs typeface="Manrope"/>
            </a:endParaRPr>
          </a:p>
        </p:txBody>
      </p:sp>
      <p:sp>
        <p:nvSpPr>
          <p:cNvPr id="331" name="Google Shape;331;p35"/>
          <p:cNvSpPr txBox="1">
            <a:spLocks noGrp="1"/>
          </p:cNvSpPr>
          <p:nvPr>
            <p:ph type="title" idx="4"/>
          </p:nvPr>
        </p:nvSpPr>
        <p:spPr bwMode="auto">
          <a:xfrm>
            <a:off x="2680250" y="420575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latin typeface="Manrope"/>
                <a:ea typeface="Manrope"/>
                <a:cs typeface="Manrope"/>
              </a:rPr>
              <a:t>В противном случае используются специальные методы сортировки, а данные представляют собой файл</a:t>
            </a:r>
            <a:endParaRPr sz="1600" b="1">
              <a:solidFill>
                <a:schemeClr val="lt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332" name="Google Shape;332;p35"/>
          <p:cNvSpPr txBox="1">
            <a:spLocks noGrp="1"/>
          </p:cNvSpPr>
          <p:nvPr>
            <p:ph type="title" idx="2"/>
          </p:nvPr>
        </p:nvSpPr>
        <p:spPr bwMode="auto">
          <a:xfrm>
            <a:off x="73277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01</a:t>
            </a:r>
            <a:endParaRPr/>
          </a:p>
        </p:txBody>
      </p:sp>
      <p:sp>
        <p:nvSpPr>
          <p:cNvPr id="333" name="Google Shape;333;p35"/>
          <p:cNvSpPr txBox="1">
            <a:spLocks noGrp="1"/>
          </p:cNvSpPr>
          <p:nvPr>
            <p:ph type="title" idx="15"/>
          </p:nvPr>
        </p:nvSpPr>
        <p:spPr bwMode="auto">
          <a:xfrm>
            <a:off x="657519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04</a:t>
            </a:r>
            <a:endParaRPr/>
          </a:p>
        </p:txBody>
      </p:sp>
      <p:sp>
        <p:nvSpPr>
          <p:cNvPr id="334" name="Google Shape;334;p35"/>
          <p:cNvSpPr txBox="1">
            <a:spLocks noGrp="1"/>
          </p:cNvSpPr>
          <p:nvPr>
            <p:ph type="title" idx="6"/>
          </p:nvPr>
        </p:nvSpPr>
        <p:spPr bwMode="auto">
          <a:xfrm>
            <a:off x="4627725" y="3757425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600" b="1">
                <a:latin typeface="Manrope"/>
                <a:ea typeface="Manrope"/>
                <a:cs typeface="Manrope"/>
              </a:rPr>
              <a:t>Доступ к элементам файла производится в определенной последователь-ности</a:t>
            </a:r>
            <a:endParaRPr sz="1600" b="1">
              <a:latin typeface="Manrope"/>
              <a:ea typeface="Manrope"/>
              <a:cs typeface="Manrope"/>
            </a:endParaRPr>
          </a:p>
        </p:txBody>
      </p:sp>
      <p:sp>
        <p:nvSpPr>
          <p:cNvPr id="335" name="Google Shape;335;p35"/>
          <p:cNvSpPr txBox="1">
            <a:spLocks noGrp="1"/>
          </p:cNvSpPr>
          <p:nvPr>
            <p:ph type="title" idx="13"/>
          </p:nvPr>
        </p:nvSpPr>
        <p:spPr bwMode="auto">
          <a:xfrm>
            <a:off x="268024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02</a:t>
            </a:r>
            <a:endParaRPr/>
          </a:p>
        </p:txBody>
      </p:sp>
      <p:sp>
        <p:nvSpPr>
          <p:cNvPr id="336" name="Google Shape;336;p35"/>
          <p:cNvSpPr txBox="1">
            <a:spLocks noGrp="1"/>
          </p:cNvSpPr>
          <p:nvPr>
            <p:ph type="title" idx="14"/>
          </p:nvPr>
        </p:nvSpPr>
        <p:spPr bwMode="auto">
          <a:xfrm>
            <a:off x="4627721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8" name="Google Shape;528;p52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529" name="Google Shape;529;p52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30" name="Google Shape;530;p52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31" name="Google Shape;531;p52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32" name="Google Shape;532;p52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533" name="Google Shape;533;p52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4" name="Google Shape;534;p52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5" name="Google Shape;535;p52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6" name="Google Shape;536;p52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7" name="Google Shape;537;p52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538" name="Google Shape;538;p52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9" name="Google Shape;539;p52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40" name="Google Shape;540;p52"/>
          <p:cNvSpPr/>
          <p:nvPr/>
        </p:nvSpPr>
        <p:spPr bwMode="auto">
          <a:xfrm>
            <a:off x="2555150" y="333016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" name="Google Shape;545;p53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546" name="Google Shape;546;p53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47" name="Google Shape;547;p53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48" name="Google Shape;548;p53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49" name="Google Shape;549;p53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550" name="Google Shape;550;p53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1" name="Google Shape;551;p53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2" name="Google Shape;552;p53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3" name="Google Shape;553;p53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4" name="Google Shape;554;p53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555" name="Google Shape;555;p53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6" name="Google Shape;556;p53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57" name="Google Shape;557;p53"/>
          <p:cNvSpPr/>
          <p:nvPr/>
        </p:nvSpPr>
        <p:spPr bwMode="auto">
          <a:xfrm>
            <a:off x="3407050" y="333016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2" name="Google Shape;562;p54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563" name="Google Shape;563;p54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64" name="Google Shape;564;p54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65" name="Google Shape;565;p54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66" name="Google Shape;566;p54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567" name="Google Shape;567;p54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8" name="Google Shape;568;p54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9" name="Google Shape;569;p54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0" name="Google Shape;570;p54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1" name="Google Shape;571;p54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572" name="Google Shape;572;p54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3" name="Google Shape;573;p54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4" name="Google Shape;574;p54"/>
          <p:cNvSpPr/>
          <p:nvPr/>
        </p:nvSpPr>
        <p:spPr bwMode="auto">
          <a:xfrm>
            <a:off x="3407050" y="2440500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9" name="Google Shape;579;p55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580" name="Google Shape;580;p55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81" name="Google Shape;581;p55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82" name="Google Shape;582;p55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83" name="Google Shape;583;p55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584" name="Google Shape;584;p55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5" name="Google Shape;585;p55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6" name="Google Shape;586;p55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7" name="Google Shape;587;p55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8" name="Google Shape;588;p55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589" name="Google Shape;589;p55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0" name="Google Shape;590;p55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91" name="Google Shape;591;p55"/>
          <p:cNvSpPr/>
          <p:nvPr/>
        </p:nvSpPr>
        <p:spPr bwMode="auto">
          <a:xfrm>
            <a:off x="4193900" y="244051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" name="Google Shape;596;p56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597" name="Google Shape;597;p56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98" name="Google Shape;598;p56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599" name="Google Shape;599;p56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00" name="Google Shape;600;p56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601" name="Google Shape;601;p56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2" name="Google Shape;602;p56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" name="Google Shape;603;p56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" name="Google Shape;604;p56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5" name="Google Shape;605;p56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606" name="Google Shape;606;p56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7" name="Google Shape;607;p56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8" name="Google Shape;608;p56"/>
          <p:cNvSpPr/>
          <p:nvPr/>
        </p:nvSpPr>
        <p:spPr bwMode="auto">
          <a:xfrm>
            <a:off x="4128850" y="3330175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" name="Google Shape;613;p57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614" name="Google Shape;614;p57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15" name="Google Shape;615;p57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16" name="Google Shape;616;p57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17" name="Google Shape;617;p57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618" name="Google Shape;618;p57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9" name="Google Shape;619;p57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0" name="Google Shape;620;p57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1" name="Google Shape;621;p57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2" name="Google Shape;622;p57"/>
          <p:cNvSpPr/>
          <p:nvPr/>
        </p:nvSpPr>
        <p:spPr bwMode="auto">
          <a:xfrm>
            <a:off x="3302400" y="23791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graphicFrame>
        <p:nvGraphicFramePr>
          <p:cNvPr id="623" name="Google Shape;623;p57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" name="Google Shape;624;p57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25" name="Google Shape;625;p57"/>
          <p:cNvSpPr/>
          <p:nvPr/>
        </p:nvSpPr>
        <p:spPr bwMode="auto">
          <a:xfrm>
            <a:off x="4951000" y="2437650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631" name="Google Shape;631;p58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32" name="Google Shape;632;p58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33" name="Google Shape;633;p58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34" name="Google Shape;634;p58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Разбиваем на восьмерки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635" name="Google Shape;635;p58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6" name="Google Shape;636;p58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7" name="Google Shape;637;p58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8" name="Google Shape;638;p58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9" name="Google Shape;639;p58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0" name="Google Shape;640;p58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5" name="Google Shape;645;p59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646" name="Google Shape;646;p59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47" name="Google Shape;647;p59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48" name="Google Shape;648;p59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49" name="Google Shape;649;p59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650" name="Google Shape;650;p59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1" name="Google Shape;651;p59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2" name="Google Shape;652;p59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3" name="Google Shape;653;p59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4" name="Google Shape;654;p59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5" name="Google Shape;655;p59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56" name="Google Shape;656;p59"/>
          <p:cNvSpPr/>
          <p:nvPr/>
        </p:nvSpPr>
        <p:spPr bwMode="auto">
          <a:xfrm>
            <a:off x="1833350" y="3330175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" name="Google Shape;661;p60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662" name="Google Shape;662;p60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63" name="Google Shape;663;p60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64" name="Google Shape;664;p60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65" name="Google Shape;665;p60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666" name="Google Shape;666;p60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7" name="Google Shape;667;p60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8" name="Google Shape;668;p60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9" name="Google Shape;669;p60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0" name="Google Shape;670;p60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  <a:miter/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1" name="Google Shape;671;p60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2" name="Google Shape;672;p60"/>
          <p:cNvSpPr/>
          <p:nvPr/>
        </p:nvSpPr>
        <p:spPr bwMode="auto">
          <a:xfrm>
            <a:off x="1833350" y="244051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7" name="Google Shape;677;p61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678" name="Google Shape;678;p61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79" name="Google Shape;679;p61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80" name="Google Shape;680;p61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81" name="Google Shape;681;p61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682" name="Google Shape;682;p61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3" name="Google Shape;683;p61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4" name="Google Shape;684;p61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5" name="Google Shape;685;p61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6" name="Google Shape;686;p61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" name="Google Shape;687;p61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8" name="Google Shape;688;p61"/>
          <p:cNvSpPr/>
          <p:nvPr/>
        </p:nvSpPr>
        <p:spPr bwMode="auto">
          <a:xfrm>
            <a:off x="2620200" y="244051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>
            <a:spLocks noGrp="1"/>
          </p:cNvSpPr>
          <p:nvPr>
            <p:ph type="body" idx="1"/>
          </p:nvPr>
        </p:nvSpPr>
        <p:spPr bwMode="auto">
          <a:xfrm>
            <a:off x="1103100" y="1263800"/>
            <a:ext cx="6937800" cy="325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/>
              <a:t>Слияние означает </a:t>
            </a:r>
            <a:r>
              <a:rPr lang="en" sz="2400" b="1"/>
              <a:t>объединение последовательностей</a:t>
            </a:r>
            <a:r>
              <a:rPr lang="en" sz="2400"/>
              <a:t> в одну упорядоченную последовательность при помощи циклического выбора элементов, доступных в данный момент</a:t>
            </a:r>
            <a:endParaRPr sz="24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400"/>
          </a:p>
          <a:p>
            <a:pPr marL="457200" lvl="0" indent="-393700" algn="l">
              <a:spcBef>
                <a:spcPts val="0"/>
              </a:spcBef>
              <a:spcAft>
                <a:spcPts val="0"/>
              </a:spcAft>
              <a:buSzPts val="2600"/>
              <a:buFont typeface="Manrope"/>
              <a:buChar char="●"/>
              <a:defRPr/>
            </a:pPr>
            <a:r>
              <a:rPr lang="en" sz="2400"/>
              <a:t>ПРОСТОЕ</a:t>
            </a:r>
            <a:endParaRPr sz="2400"/>
          </a:p>
          <a:p>
            <a:pPr marL="457200" lvl="0" indent="-393700" algn="l">
              <a:spcBef>
                <a:spcPts val="0"/>
              </a:spcBef>
              <a:spcAft>
                <a:spcPts val="0"/>
              </a:spcAft>
              <a:buSzPts val="2600"/>
              <a:buFont typeface="Manrope"/>
              <a:buChar char="●"/>
              <a:defRPr/>
            </a:pPr>
            <a:r>
              <a:rPr lang="en" sz="2400"/>
              <a:t>ЕСТЕСТВЕННОЕ</a:t>
            </a:r>
            <a:endParaRPr sz="2400"/>
          </a:p>
        </p:txBody>
      </p:sp>
      <p:sp>
        <p:nvSpPr>
          <p:cNvPr id="342" name="Google Shape;342;p36"/>
          <p:cNvSpPr/>
          <p:nvPr/>
        </p:nvSpPr>
        <p:spPr bwMode="auto">
          <a:xfrm rot="4102359" flipH="1">
            <a:off x="-2512533" y="4030635"/>
            <a:ext cx="7471578" cy="4771746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title"/>
          </p:nvPr>
        </p:nvSpPr>
        <p:spPr bwMode="auto">
          <a:xfrm>
            <a:off x="720000" y="42765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СЛИЯНИЕ</a:t>
            </a:r>
            <a:endParaRPr b="1">
              <a:solidFill>
                <a:schemeClr val="lt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344" name="Google Shape;344;p36"/>
          <p:cNvSpPr/>
          <p:nvPr/>
        </p:nvSpPr>
        <p:spPr bwMode="auto"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887C62">
              <a:alpha val="6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694" name="Google Shape;694;p62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95" name="Google Shape;695;p62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96" name="Google Shape;696;p62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697" name="Google Shape;697;p62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698" name="Google Shape;698;p62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9" name="Google Shape;699;p62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0" name="Google Shape;700;p62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1" name="Google Shape;701;p62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2" name="Google Shape;702;p62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3" name="Google Shape;703;p62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4" name="Google Shape;704;p62"/>
          <p:cNvSpPr/>
          <p:nvPr/>
        </p:nvSpPr>
        <p:spPr bwMode="auto">
          <a:xfrm>
            <a:off x="2620200" y="3330175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" name="Google Shape;709;p63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710" name="Google Shape;710;p63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11" name="Google Shape;711;p63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12" name="Google Shape;712;p63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13" name="Google Shape;713;p63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714" name="Google Shape;714;p63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5" name="Google Shape;715;p63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6" name="Google Shape;716;p63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7" name="Google Shape;717;p63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8" name="Google Shape;718;p63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9" name="Google Shape;719;p63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0" name="Google Shape;720;p63"/>
          <p:cNvSpPr/>
          <p:nvPr/>
        </p:nvSpPr>
        <p:spPr bwMode="auto">
          <a:xfrm>
            <a:off x="3407050" y="244051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" name="Google Shape;725;p64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726" name="Google Shape;726;p64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27" name="Google Shape;727;p64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28" name="Google Shape;728;p64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29" name="Google Shape;729;p64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730" name="Google Shape;730;p64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1" name="Google Shape;731;p64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2" name="Google Shape;732;p64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3" name="Google Shape;733;p64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4" name="Google Shape;734;p64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5" name="Google Shape;735;p64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36" name="Google Shape;736;p64"/>
          <p:cNvSpPr/>
          <p:nvPr/>
        </p:nvSpPr>
        <p:spPr bwMode="auto">
          <a:xfrm>
            <a:off x="4193900" y="2440513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" name="Google Shape;741;p65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742" name="Google Shape;742;p65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43" name="Google Shape;743;p65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44" name="Google Shape;744;p65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45" name="Google Shape;745;p65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746" name="Google Shape;746;p65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7" name="Google Shape;747;p65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8" name="Google Shape;748;p65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9" name="Google Shape;749;p65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0" name="Google Shape;750;p65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1" name="Google Shape;751;p65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52" name="Google Shape;752;p65"/>
          <p:cNvSpPr/>
          <p:nvPr/>
        </p:nvSpPr>
        <p:spPr bwMode="auto">
          <a:xfrm>
            <a:off x="3407050" y="3330175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" name="Google Shape;757;p66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758" name="Google Shape;758;p66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59" name="Google Shape;759;p66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60" name="Google Shape;760;p66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61" name="Google Shape;761;p66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762" name="Google Shape;762;p66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3" name="Google Shape;763;p66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4" name="Google Shape;764;p66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5" name="Google Shape;765;p66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  <a:miter/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  <a:miter/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  <a:miter/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  <a:miter/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6" name="Google Shape;766;p66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7" name="Google Shape;767;p66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8" name="Google Shape;768;p66"/>
          <p:cNvSpPr/>
          <p:nvPr/>
        </p:nvSpPr>
        <p:spPr bwMode="auto">
          <a:xfrm>
            <a:off x="4128850" y="3330175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" name="Google Shape;773;p67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774" name="Google Shape;774;p67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75" name="Google Shape;775;p67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76" name="Google Shape;776;p67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77" name="Google Shape;777;p67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Сливаем в А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778" name="Google Shape;778;p67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9" name="Google Shape;779;p67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0" name="Google Shape;780;p67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1" name="Google Shape;781;p67"/>
          <p:cNvGraphicFramePr>
            <a:graphicFrameLocks/>
          </p:cNvGraphicFramePr>
          <p:nvPr/>
        </p:nvGraphicFramePr>
        <p:xfrm>
          <a:off x="1768300" y="3286563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2" name="Google Shape;782;p67"/>
          <p:cNvGraphicFramePr>
            <a:graphicFrameLocks/>
          </p:cNvGraphicFramePr>
          <p:nvPr/>
        </p:nvGraphicFramePr>
        <p:xfrm>
          <a:off x="4915700" y="23940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3" name="Google Shape;783;p67"/>
          <p:cNvSpPr/>
          <p:nvPr/>
        </p:nvSpPr>
        <p:spPr bwMode="auto">
          <a:xfrm>
            <a:off x="4854350" y="2394050"/>
            <a:ext cx="79200" cy="1303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4" name="Google Shape;784;p67"/>
          <p:cNvSpPr/>
          <p:nvPr/>
        </p:nvSpPr>
        <p:spPr bwMode="auto">
          <a:xfrm>
            <a:off x="4951000" y="2437650"/>
            <a:ext cx="721800" cy="309000"/>
          </a:xfrm>
          <a:prstGeom prst="rect">
            <a:avLst/>
          </a:prstGeom>
          <a:solidFill>
            <a:srgbClr val="FCFF00">
              <a:alpha val="19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9" name="Google Shape;789;p68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790" name="Google Shape;790;p68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91" name="Google Shape;791;p68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92" name="Google Shape;792;p68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793" name="Google Shape;793;p68"/>
          <p:cNvSpPr txBox="1"/>
          <p:nvPr/>
        </p:nvSpPr>
        <p:spPr bwMode="auto">
          <a:xfrm>
            <a:off x="984500" y="3958075"/>
            <a:ext cx="6459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Разбиваем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794" name="Google Shape;794;p68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5" name="Google Shape;795;p68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6" name="Google Shape;796;p68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7" name="Google Shape;797;p68"/>
          <p:cNvGraphicFramePr>
            <a:graphicFrameLocks/>
          </p:cNvGraphicFramePr>
          <p:nvPr/>
        </p:nvGraphicFramePr>
        <p:xfrm>
          <a:off x="49157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8" name="Google Shape;798;p68"/>
          <p:cNvGraphicFramePr>
            <a:graphicFrameLocks/>
          </p:cNvGraphicFramePr>
          <p:nvPr/>
        </p:nvGraphicFramePr>
        <p:xfrm>
          <a:off x="1768300" y="32808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3" name="Google Shape;803;p69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804" name="Google Shape;804;p69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805" name="Google Shape;805;p69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806" name="Google Shape;806;p69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807" name="Google Shape;807;p69"/>
          <p:cNvSpPr txBox="1"/>
          <p:nvPr/>
        </p:nvSpPr>
        <p:spPr bwMode="auto">
          <a:xfrm>
            <a:off x="984500" y="3958075"/>
            <a:ext cx="6459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Записываем 1, 2, 3 из первого файла, записываем  3 из </a:t>
            </a:r>
            <a:endParaRPr sz="17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 b="1">
                <a:latin typeface="Manrope"/>
                <a:ea typeface="Manrope"/>
                <a:cs typeface="Manrope"/>
              </a:rPr>
              <a:t>  второго, сливаем все остальное</a:t>
            </a:r>
            <a:endParaRPr sz="17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08" name="Google Shape;808;p69"/>
          <p:cNvGraphicFramePr>
            <a:graphicFrameLocks/>
          </p:cNvGraphicFramePr>
          <p:nvPr/>
        </p:nvGraphicFramePr>
        <p:xfrm>
          <a:off x="1768300" y="1507250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9" name="Google Shape;809;p69"/>
          <p:cNvGraphicFramePr>
            <a:graphicFrameLocks/>
          </p:cNvGraphicFramePr>
          <p:nvPr/>
        </p:nvGraphicFramePr>
        <p:xfrm>
          <a:off x="8063100" y="1507247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0" name="Google Shape;810;p69"/>
          <p:cNvGraphicFramePr>
            <a:graphicFrameLocks/>
          </p:cNvGraphicFramePr>
          <p:nvPr/>
        </p:nvGraphicFramePr>
        <p:xfrm>
          <a:off x="17683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  <a:round/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  <a:round/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1" name="Google Shape;811;p69"/>
          <p:cNvGraphicFramePr>
            <a:graphicFrameLocks/>
          </p:cNvGraphicFramePr>
          <p:nvPr/>
        </p:nvGraphicFramePr>
        <p:xfrm>
          <a:off x="4915700" y="2394050"/>
          <a:ext cx="3147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2" name="Google Shape;812;p69"/>
          <p:cNvGraphicFramePr>
            <a:graphicFrameLocks/>
          </p:cNvGraphicFramePr>
          <p:nvPr/>
        </p:nvGraphicFramePr>
        <p:xfrm>
          <a:off x="1768300" y="3280848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" name="Google Shape;817;p70"/>
          <p:cNvSpPr txBox="1">
            <a:spLocks noGrp="1"/>
          </p:cNvSpPr>
          <p:nvPr>
            <p:ph type="title" idx="4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sp>
        <p:nvSpPr>
          <p:cNvPr id="818" name="Google Shape;818;p70"/>
          <p:cNvSpPr txBox="1"/>
          <p:nvPr/>
        </p:nvSpPr>
        <p:spPr bwMode="auto">
          <a:xfrm>
            <a:off x="1032625" y="20649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819" name="Google Shape;819;p70"/>
          <p:cNvSpPr txBox="1"/>
          <p:nvPr/>
        </p:nvSpPr>
        <p:spPr bwMode="auto">
          <a:xfrm>
            <a:off x="1032625" y="2849988"/>
            <a:ext cx="6459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200" b="1">
                <a:latin typeface="Manrope"/>
                <a:ea typeface="Manrope"/>
                <a:cs typeface="Manrope"/>
              </a:rPr>
              <a:t>А отсортирован</a:t>
            </a:r>
            <a:endParaRPr sz="22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20" name="Google Shape;820;p70"/>
          <p:cNvGraphicFramePr>
            <a:graphicFrameLocks/>
          </p:cNvGraphicFramePr>
          <p:nvPr/>
        </p:nvGraphicFramePr>
        <p:xfrm>
          <a:off x="1575025" y="2143875"/>
          <a:ext cx="62948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8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6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2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1" name="Google Shape;821;p70"/>
          <p:cNvGraphicFramePr>
            <a:graphicFrameLocks/>
          </p:cNvGraphicFramePr>
          <p:nvPr/>
        </p:nvGraphicFramePr>
        <p:xfrm>
          <a:off x="7869825" y="2143873"/>
          <a:ext cx="79240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7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" name="Google Shape;826;p71"/>
          <p:cNvSpPr txBox="1">
            <a:spLocks noGrp="1"/>
          </p:cNvSpPr>
          <p:nvPr>
            <p:ph type="title"/>
          </p:nvPr>
        </p:nvSpPr>
        <p:spPr bwMode="auto"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100">
                <a:latin typeface="Manrope"/>
                <a:ea typeface="Manrope"/>
                <a:cs typeface="Manrope"/>
              </a:rPr>
              <a:t>КОД СОРТИРОВКИ</a:t>
            </a:r>
            <a:endParaRPr sz="6100">
              <a:solidFill>
                <a:schemeClr val="dk2"/>
              </a:solidFill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/>
          <p:nvPr/>
        </p:nvSpPr>
        <p:spPr bwMode="auto">
          <a:xfrm rot="-359004" flipH="1">
            <a:off x="3474573" y="-1551471"/>
            <a:ext cx="8440667" cy="8440025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0" name="Google Shape;350;p37"/>
          <p:cNvSpPr txBox="1">
            <a:spLocks noGrp="1"/>
          </p:cNvSpPr>
          <p:nvPr>
            <p:ph type="subTitle" idx="1"/>
          </p:nvPr>
        </p:nvSpPr>
        <p:spPr bwMode="auto">
          <a:xfrm>
            <a:off x="723299" y="1561100"/>
            <a:ext cx="33942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000000"/>
                </a:solidFill>
              </a:rPr>
              <a:t>Файловый тип</a:t>
            </a:r>
            <a:r>
              <a:rPr lang="en" sz="1400">
                <a:solidFill>
                  <a:srgbClr val="000000"/>
                </a:solidFill>
              </a:rPr>
              <a:t> – это произвольная последовательность элементов, длина которой заранее не определена, а конкретизируется в процессе выполнения программы</a:t>
            </a:r>
            <a:endParaRPr sz="140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Имеется </a:t>
            </a:r>
            <a:r>
              <a:rPr lang="en" sz="1400" b="1">
                <a:solidFill>
                  <a:srgbClr val="000000"/>
                </a:solidFill>
              </a:rPr>
              <a:t>три типа файлов</a:t>
            </a:r>
            <a:r>
              <a:rPr lang="en" sz="1400">
                <a:solidFill>
                  <a:srgbClr val="000000"/>
                </a:solidFill>
              </a:rPr>
              <a:t>: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pPr>
            <a:r>
              <a:rPr lang="en" sz="1400">
                <a:solidFill>
                  <a:srgbClr val="000000"/>
                </a:solidFill>
              </a:rPr>
              <a:t>текстовые файлы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pPr>
            <a:r>
              <a:rPr lang="en" sz="1400">
                <a:solidFill>
                  <a:srgbClr val="000000"/>
                </a:solidFill>
              </a:rPr>
              <a:t>файлы с типом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/>
            </a:pPr>
            <a:r>
              <a:rPr lang="en" sz="1400">
                <a:solidFill>
                  <a:srgbClr val="000000"/>
                </a:solidFill>
              </a:rPr>
              <a:t>файлы без типа</a:t>
            </a:r>
            <a:endParaRPr sz="140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51" name="Google Shape;351;p37"/>
          <p:cNvSpPr txBox="1">
            <a:spLocks noGrp="1"/>
          </p:cNvSpPr>
          <p:nvPr>
            <p:ph type="title"/>
          </p:nvPr>
        </p:nvSpPr>
        <p:spPr bwMode="auto">
          <a:xfrm flipH="1">
            <a:off x="723299" y="508650"/>
            <a:ext cx="2888400" cy="9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Manrope"/>
                <a:ea typeface="Manrope"/>
                <a:cs typeface="Manrope"/>
              </a:rPr>
              <a:t>РАБОТА С ФАЙЛАМИ</a:t>
            </a:r>
            <a:endParaRPr>
              <a:latin typeface="Manrope"/>
              <a:ea typeface="Manrope"/>
              <a:cs typeface="Manrope"/>
            </a:endParaRPr>
          </a:p>
        </p:txBody>
      </p:sp>
      <p:sp>
        <p:nvSpPr>
          <p:cNvPr id="352" name="Google Shape;352;p37"/>
          <p:cNvSpPr/>
          <p:nvPr/>
        </p:nvSpPr>
        <p:spPr bwMode="auto">
          <a:xfrm>
            <a:off x="6731227" y="-294602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3" name="Google Shape;353;p37"/>
          <p:cNvSpPr/>
          <p:nvPr/>
        </p:nvSpPr>
        <p:spPr bwMode="auto">
          <a:xfrm rot="-1016922">
            <a:off x="5272511" y="-2337653"/>
            <a:ext cx="7602546" cy="2728514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54" name="Google Shape;354;p37"/>
          <p:cNvSpPr/>
          <p:nvPr/>
        </p:nvSpPr>
        <p:spPr bwMode="auto">
          <a:xfrm rot="4533644" flipH="1">
            <a:off x="3033012" y="5149086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55" name="Google Shape;355;p37"/>
          <p:cNvPicPr/>
          <p:nvPr/>
        </p:nvPicPr>
        <p:blipFill>
          <a:blip r:embed="rId2">
            <a:alphaModFix/>
          </a:blip>
          <a:stretch/>
        </p:blipFill>
        <p:spPr bwMode="auto">
          <a:xfrm rot="2">
            <a:off x="4949985" y="891837"/>
            <a:ext cx="2687872" cy="3359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" name="Google Shape;831;p72"/>
          <p:cNvSpPr/>
          <p:nvPr/>
        </p:nvSpPr>
        <p:spPr bwMode="auto">
          <a:xfrm>
            <a:off x="-125" y="150"/>
            <a:ext cx="9144000" cy="5143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2" name="Google Shape;832;p72"/>
          <p:cNvSpPr txBox="1">
            <a:spLocks noGrp="1"/>
          </p:cNvSpPr>
          <p:nvPr>
            <p:ph type="subTitle" idx="1"/>
          </p:nvPr>
        </p:nvSpPr>
        <p:spPr bwMode="auto">
          <a:xfrm>
            <a:off x="0" y="-6450"/>
            <a:ext cx="41441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procedure MergeSort(var a: TFInt);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var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na, nb, nc, p, temp, posb, posc, valb, valc, pos, revc: integer;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b, c: TFInt;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isActualB, isActualC, rev: boolean;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begin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reset(a);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na := FileSize(a);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p := 1;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while p &lt; na do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begin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AssignFile(b, 'b.ddt');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Rewrite(b);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AssignFile(c, 'c.ddt');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Rewrite(c);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Reset(a);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rev := true;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revc := 1;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nb := 0;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nc := 0;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while not eof(a) do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</a:t>
            </a:r>
            <a:endParaRPr sz="1100">
              <a:latin typeface="Courier New"/>
              <a:ea typeface="Courier New"/>
              <a:cs typeface="Courier New"/>
            </a:endParaRPr>
          </a:p>
        </p:txBody>
      </p:sp>
      <p:sp>
        <p:nvSpPr>
          <p:cNvPr id="833" name="Google Shape;833;p72"/>
          <p:cNvSpPr txBox="1"/>
          <p:nvPr/>
        </p:nvSpPr>
        <p:spPr bwMode="auto">
          <a:xfrm>
            <a:off x="4144199" y="-6450"/>
            <a:ext cx="4999800" cy="526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read(a, temp);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if rev then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write(b, temp);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inc(revc);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45720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inc(nb);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end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else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write(c, temp);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inc(revc);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inc(nc);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if revc &gt; p then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revc := 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rev := not rev;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CloseFile(a);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CloseFile(b);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CloseFile(c);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Rewrite(a);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8" name="Google Shape;838;p73"/>
          <p:cNvSpPr/>
          <p:nvPr/>
        </p:nvSpPr>
        <p:spPr bwMode="auto">
          <a:xfrm>
            <a:off x="-125" y="150"/>
            <a:ext cx="9144000" cy="5143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39" name="Google Shape;839;p73"/>
          <p:cNvSpPr txBox="1"/>
          <p:nvPr/>
        </p:nvSpPr>
        <p:spPr bwMode="auto">
          <a:xfrm>
            <a:off x="0" y="150"/>
            <a:ext cx="6226200" cy="49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Reset(b);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Reset(c);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pos := p;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posb := 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posc := 1;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isActualB := false;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isActualC := false;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while (posb &lt;= nb) or (posc &lt;= nc) do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if (posb &lt;= pos) and (isActualB = false) and (posb &lt;= nb) then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read(b, valb);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isActualB := true;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if (posc &lt;= pos) and (isActualC = false) and (posc &lt;= nc) then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read(c, valc);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isActualC := true;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if isActualB and (not isActualC or (isActualC and (valb &lt;= valc))) then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write(a, valb);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inc(posb);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</p:txBody>
      </p:sp>
      <p:sp>
        <p:nvSpPr>
          <p:cNvPr id="840" name="Google Shape;840;p73"/>
          <p:cNvSpPr txBox="1"/>
          <p:nvPr/>
        </p:nvSpPr>
        <p:spPr bwMode="auto">
          <a:xfrm>
            <a:off x="6226350" y="-10025"/>
            <a:ext cx="29175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isActualB := false;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end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else if isActualC and (not isActualB or (isActualB and (valc &lt; valb)))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then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begin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  write(a, valc);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  inc(posc);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  isActualC := false;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end;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if (posb &gt; pos) and (posc &gt; pos) then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begin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  pos := pos + p;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  isActualB := false;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  isActualC := false;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end;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end;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CloseFile(a);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CloseFile(b);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CloseFile(c);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Erase(b);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Erase(c);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p := p * 2;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end;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end;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5" name="Google Shape;845;p74"/>
          <p:cNvSpPr txBox="1">
            <a:spLocks noGrp="1"/>
          </p:cNvSpPr>
          <p:nvPr>
            <p:ph type="subTitle" idx="1"/>
          </p:nvPr>
        </p:nvSpPr>
        <p:spPr bwMode="auto">
          <a:xfrm>
            <a:off x="399899" y="947150"/>
            <a:ext cx="8344200" cy="37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anrope"/>
              <a:buChar char="●"/>
              <a:defRPr/>
            </a:pPr>
            <a:r>
              <a:rPr lang="en" sz="1900">
                <a:solidFill>
                  <a:srgbClr val="000000"/>
                </a:solidFill>
              </a:rPr>
              <a:t>Данные считываются из файла А во вспомогательный файл B, пока представляют собой упорядоченную последовательность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anrope"/>
              <a:buChar char="●"/>
              <a:defRPr/>
            </a:pPr>
            <a:r>
              <a:rPr lang="en" sz="1900">
                <a:solidFill>
                  <a:srgbClr val="000000"/>
                </a:solidFill>
              </a:rPr>
              <a:t>Как только следующий элемент последовательности оказывается меньшим предыдущего, данные начинают записываться в файл C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Manrope"/>
              <a:buChar char="●"/>
              <a:defRPr/>
            </a:pPr>
            <a:r>
              <a:rPr lang="en" sz="1900">
                <a:solidFill>
                  <a:srgbClr val="000000"/>
                </a:solidFill>
              </a:rPr>
              <a:t>Таким образом, в 2 вспомогательных файлах находятся упорядоченные последовательности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/>
            </a:pPr>
            <a:r>
              <a:rPr lang="en" sz="1900">
                <a:solidFill>
                  <a:srgbClr val="000000"/>
                </a:solidFill>
              </a:rPr>
              <a:t>После того как все данные из основного файла считаны, начинается сортировка вспомогательных файлов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/>
            </a:pPr>
            <a:r>
              <a:rPr lang="en" sz="1900">
                <a:solidFill>
                  <a:srgbClr val="000000"/>
                </a:solidFill>
              </a:rPr>
              <a:t>Если в одном из вспомогательных файлов закончились элементы, то все элементы из оставшегося переносятся в основной файл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  <a:defRPr/>
            </a:pPr>
            <a:r>
              <a:rPr lang="en" sz="1900">
                <a:solidFill>
                  <a:srgbClr val="000000"/>
                </a:solidFill>
              </a:rPr>
              <a:t>Сортировка повторяется до тех пор, пока данные основного файла не станут одной последовательностью (серией)</a:t>
            </a:r>
            <a:endParaRPr sz="1900">
              <a:solidFill>
                <a:srgbClr val="000000"/>
              </a:solidFill>
            </a:endParaRPr>
          </a:p>
        </p:txBody>
      </p:sp>
      <p:sp>
        <p:nvSpPr>
          <p:cNvPr id="846" name="Google Shape;846;p74"/>
          <p:cNvSpPr txBox="1">
            <a:spLocks noGrp="1"/>
          </p:cNvSpPr>
          <p:nvPr>
            <p:ph type="title"/>
          </p:nvPr>
        </p:nvSpPr>
        <p:spPr bwMode="auto">
          <a:xfrm flipH="1">
            <a:off x="720000" y="123175"/>
            <a:ext cx="7704000" cy="71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lt1"/>
                </a:solidFill>
                <a:latin typeface="Manrope"/>
                <a:ea typeface="Manrope"/>
                <a:cs typeface="Manrope"/>
              </a:rPr>
              <a:t>ЕСТЕСТВЕННОЕ СЛИЯНИЕ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</a:endParaRPr>
          </a:p>
        </p:txBody>
      </p:sp>
      <p:sp>
        <p:nvSpPr>
          <p:cNvPr id="847" name="Google Shape;847;p74"/>
          <p:cNvSpPr txBox="1">
            <a:spLocks noGrp="1"/>
          </p:cNvSpPr>
          <p:nvPr>
            <p:ph type="title" idx="4294967295"/>
          </p:nvPr>
        </p:nvSpPr>
        <p:spPr bwMode="auto">
          <a:xfrm>
            <a:off x="2000150" y="527245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solidFill>
                <a:schemeClr val="lt1"/>
              </a:solidFill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" name="Google Shape;852;p75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53" name="Google Shape;853;p75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4" name="Google Shape;854;p75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55" name="Google Shape;855;p75"/>
          <p:cNvGraphicFramePr>
            <a:graphicFrameLocks/>
          </p:cNvGraphicFramePr>
          <p:nvPr/>
        </p:nvGraphicFramePr>
        <p:xfrm>
          <a:off x="1768300" y="2394050"/>
          <a:ext cx="6294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6" name="Google Shape;856;p75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57" name="Google Shape;857;p75"/>
          <p:cNvGraphicFramePr>
            <a:graphicFrameLocks/>
          </p:cNvGraphicFramePr>
          <p:nvPr/>
        </p:nvGraphicFramePr>
        <p:xfrm>
          <a:off x="1768300" y="3286563"/>
          <a:ext cx="6294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8" name="Google Shape;858;p75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859" name="Google Shape;859;p75"/>
          <p:cNvSpPr txBox="1"/>
          <p:nvPr/>
        </p:nvSpPr>
        <p:spPr bwMode="auto">
          <a:xfrm>
            <a:off x="984500" y="3958075"/>
            <a:ext cx="6459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 b="1"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4" name="Google Shape;864;p76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65" name="Google Shape;865;p76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6" name="Google Shape;866;p76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67" name="Google Shape;867;p76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8" name="Google Shape;868;p76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69" name="Google Shape;869;p76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" name="Google Shape;870;p76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871" name="Google Shape;871;p76"/>
          <p:cNvSpPr txBox="1"/>
          <p:nvPr/>
        </p:nvSpPr>
        <p:spPr bwMode="auto">
          <a:xfrm>
            <a:off x="984500" y="3958075"/>
            <a:ext cx="6459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Разбиваем на 2 последовательности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872" name="Google Shape;872;p76"/>
          <p:cNvSpPr/>
          <p:nvPr/>
        </p:nvSpPr>
        <p:spPr bwMode="auto">
          <a:xfrm>
            <a:off x="2987650" y="2316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3" name="Google Shape;873;p76"/>
          <p:cNvSpPr/>
          <p:nvPr/>
        </p:nvSpPr>
        <p:spPr bwMode="auto">
          <a:xfrm>
            <a:off x="2987650" y="3207625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4" name="Google Shape;874;p76"/>
          <p:cNvSpPr/>
          <p:nvPr/>
        </p:nvSpPr>
        <p:spPr bwMode="auto">
          <a:xfrm>
            <a:off x="4220088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5" name="Google Shape;875;p76"/>
          <p:cNvSpPr/>
          <p:nvPr/>
        </p:nvSpPr>
        <p:spPr bwMode="auto">
          <a:xfrm>
            <a:off x="4876075" y="3207625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6" name="Google Shape;876;p76"/>
          <p:cNvSpPr/>
          <p:nvPr/>
        </p:nvSpPr>
        <p:spPr bwMode="auto">
          <a:xfrm>
            <a:off x="4876075" y="2317976"/>
            <a:ext cx="79200" cy="5715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7" name="Google Shape;877;p76"/>
          <p:cNvSpPr/>
          <p:nvPr/>
        </p:nvSpPr>
        <p:spPr bwMode="auto">
          <a:xfrm>
            <a:off x="2987650" y="14292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8" name="Google Shape;878;p76"/>
          <p:cNvSpPr/>
          <p:nvPr/>
        </p:nvSpPr>
        <p:spPr bwMode="auto">
          <a:xfrm>
            <a:off x="4254600" y="1429724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79" name="Google Shape;879;p76"/>
          <p:cNvSpPr/>
          <p:nvPr/>
        </p:nvSpPr>
        <p:spPr bwMode="auto">
          <a:xfrm>
            <a:off x="5521550" y="142830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0" name="Google Shape;880;p76"/>
          <p:cNvSpPr/>
          <p:nvPr/>
        </p:nvSpPr>
        <p:spPr bwMode="auto">
          <a:xfrm>
            <a:off x="7398500" y="1429724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1" name="Google Shape;881;p76"/>
          <p:cNvSpPr/>
          <p:nvPr/>
        </p:nvSpPr>
        <p:spPr bwMode="auto">
          <a:xfrm>
            <a:off x="8055450" y="142830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" name="Google Shape;886;p77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87" name="Google Shape;887;p77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88" name="Google Shape;888;p77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89" name="Google Shape;889;p77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0" name="Google Shape;890;p77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891" name="Google Shape;891;p77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2" name="Google Shape;892;p77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893" name="Google Shape;893;p77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 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894" name="Google Shape;894;p77"/>
          <p:cNvSpPr/>
          <p:nvPr/>
        </p:nvSpPr>
        <p:spPr bwMode="auto">
          <a:xfrm>
            <a:off x="2995200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5" name="Google Shape;895;p77"/>
          <p:cNvSpPr/>
          <p:nvPr/>
        </p:nvSpPr>
        <p:spPr bwMode="auto">
          <a:xfrm>
            <a:off x="2995200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6" name="Google Shape;896;p77"/>
          <p:cNvSpPr/>
          <p:nvPr/>
        </p:nvSpPr>
        <p:spPr bwMode="auto">
          <a:xfrm>
            <a:off x="4248850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7" name="Google Shape;897;p77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98" name="Google Shape;898;p77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" name="Google Shape;903;p78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04" name="Google Shape;904;p78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5" name="Google Shape;905;p78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06" name="Google Shape;906;p78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7" name="Google Shape;907;p78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08" name="Google Shape;908;p78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09" name="Google Shape;909;p78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910" name="Google Shape;910;p78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911" name="Google Shape;911;p78"/>
          <p:cNvSpPr/>
          <p:nvPr/>
        </p:nvSpPr>
        <p:spPr bwMode="auto">
          <a:xfrm>
            <a:off x="29951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2" name="Google Shape;912;p78"/>
          <p:cNvSpPr/>
          <p:nvPr/>
        </p:nvSpPr>
        <p:spPr bwMode="auto">
          <a:xfrm>
            <a:off x="29951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3" name="Google Shape;913;p78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4" name="Google Shape;914;p78"/>
          <p:cNvSpPr/>
          <p:nvPr/>
        </p:nvSpPr>
        <p:spPr bwMode="auto">
          <a:xfrm>
            <a:off x="4250650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5" name="Google Shape;915;p78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0" name="Google Shape;920;p79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21" name="Google Shape;921;p79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2" name="Google Shape;922;p79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23" name="Google Shape;923;p79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4" name="Google Shape;924;p79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25" name="Google Shape;925;p79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6" name="Google Shape;926;p79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927" name="Google Shape;927;p79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928" name="Google Shape;928;p79"/>
          <p:cNvSpPr/>
          <p:nvPr/>
        </p:nvSpPr>
        <p:spPr bwMode="auto">
          <a:xfrm>
            <a:off x="2987650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9" name="Google Shape;929;p79"/>
          <p:cNvSpPr/>
          <p:nvPr/>
        </p:nvSpPr>
        <p:spPr bwMode="auto">
          <a:xfrm>
            <a:off x="2987650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0" name="Google Shape;930;p79"/>
          <p:cNvSpPr/>
          <p:nvPr/>
        </p:nvSpPr>
        <p:spPr bwMode="auto">
          <a:xfrm>
            <a:off x="4248850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1" name="Google Shape;931;p79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32" name="Google Shape;932;p79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7" name="Google Shape;937;p80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38" name="Google Shape;938;p80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9" name="Google Shape;939;p80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40" name="Google Shape;940;p80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1" name="Google Shape;941;p80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42" name="Google Shape;942;p80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3" name="Google Shape;943;p80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944" name="Google Shape;944;p80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945" name="Google Shape;945;p80"/>
          <p:cNvSpPr/>
          <p:nvPr/>
        </p:nvSpPr>
        <p:spPr bwMode="auto">
          <a:xfrm>
            <a:off x="29951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6" name="Google Shape;946;p80"/>
          <p:cNvSpPr/>
          <p:nvPr/>
        </p:nvSpPr>
        <p:spPr bwMode="auto">
          <a:xfrm>
            <a:off x="29951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7" name="Google Shape;947;p80"/>
          <p:cNvSpPr/>
          <p:nvPr/>
        </p:nvSpPr>
        <p:spPr bwMode="auto">
          <a:xfrm>
            <a:off x="424132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8" name="Google Shape;948;p80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49" name="Google Shape;949;p80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" name="Google Shape;954;p81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55" name="Google Shape;955;p81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6" name="Google Shape;956;p81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57" name="Google Shape;957;p81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8" name="Google Shape;958;p81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59" name="Google Shape;959;p81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60" name="Google Shape;960;p81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961" name="Google Shape;961;p81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962" name="Google Shape;962;p81"/>
          <p:cNvSpPr/>
          <p:nvPr/>
        </p:nvSpPr>
        <p:spPr bwMode="auto">
          <a:xfrm>
            <a:off x="29951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3" name="Google Shape;963;p81"/>
          <p:cNvSpPr/>
          <p:nvPr/>
        </p:nvSpPr>
        <p:spPr bwMode="auto">
          <a:xfrm>
            <a:off x="29951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4" name="Google Shape;964;p81"/>
          <p:cNvSpPr/>
          <p:nvPr/>
        </p:nvSpPr>
        <p:spPr bwMode="auto">
          <a:xfrm>
            <a:off x="424132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5" name="Google Shape;965;p81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66" name="Google Shape;966;p81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0" name="Google Shape;360;p38"/>
          <p:cNvSpPr/>
          <p:nvPr/>
        </p:nvSpPr>
        <p:spPr bwMode="auto">
          <a:xfrm rot="-359004" flipH="1">
            <a:off x="3474573" y="-1551471"/>
            <a:ext cx="8440667" cy="8440025"/>
          </a:xfrm>
          <a:custGeom>
            <a:avLst/>
            <a:gdLst/>
            <a:ahLst/>
            <a:cxnLst/>
            <a:rect l="l" t="t" r="r" b="b"/>
            <a:pathLst>
              <a:path w="122671" h="122671" extrusionOk="0">
                <a:moveTo>
                  <a:pt x="61288" y="15890"/>
                </a:moveTo>
                <a:cubicBezTo>
                  <a:pt x="74134" y="15890"/>
                  <a:pt x="87890" y="17837"/>
                  <a:pt x="98492" y="25582"/>
                </a:cubicBezTo>
                <a:cubicBezTo>
                  <a:pt x="106392" y="31355"/>
                  <a:pt x="107052" y="41356"/>
                  <a:pt x="105729" y="50292"/>
                </a:cubicBezTo>
                <a:cubicBezTo>
                  <a:pt x="104207" y="60560"/>
                  <a:pt x="103318" y="70931"/>
                  <a:pt x="101429" y="81148"/>
                </a:cubicBezTo>
                <a:cubicBezTo>
                  <a:pt x="99916" y="89314"/>
                  <a:pt x="96431" y="97128"/>
                  <a:pt x="88124" y="99955"/>
                </a:cubicBezTo>
                <a:cubicBezTo>
                  <a:pt x="84437" y="101209"/>
                  <a:pt x="80540" y="101601"/>
                  <a:pt x="76602" y="101601"/>
                </a:cubicBezTo>
                <a:cubicBezTo>
                  <a:pt x="71796" y="101601"/>
                  <a:pt x="66926" y="101018"/>
                  <a:pt x="62297" y="100710"/>
                </a:cubicBezTo>
                <a:cubicBezTo>
                  <a:pt x="51217" y="99976"/>
                  <a:pt x="40203" y="98506"/>
                  <a:pt x="29211" y="96964"/>
                </a:cubicBezTo>
                <a:cubicBezTo>
                  <a:pt x="16647" y="95202"/>
                  <a:pt x="10610" y="89119"/>
                  <a:pt x="11276" y="76081"/>
                </a:cubicBezTo>
                <a:cubicBezTo>
                  <a:pt x="11770" y="66433"/>
                  <a:pt x="13452" y="56900"/>
                  <a:pt x="15516" y="47476"/>
                </a:cubicBezTo>
                <a:cubicBezTo>
                  <a:pt x="17086" y="40308"/>
                  <a:pt x="17867" y="30029"/>
                  <a:pt x="23464" y="24632"/>
                </a:cubicBezTo>
                <a:cubicBezTo>
                  <a:pt x="31878" y="16520"/>
                  <a:pt x="46079" y="16024"/>
                  <a:pt x="57526" y="15914"/>
                </a:cubicBezTo>
                <a:cubicBezTo>
                  <a:pt x="58439" y="15906"/>
                  <a:pt x="59335" y="15900"/>
                  <a:pt x="60210" y="15894"/>
                </a:cubicBezTo>
                <a:cubicBezTo>
                  <a:pt x="60569" y="15891"/>
                  <a:pt x="60928" y="15890"/>
                  <a:pt x="61288" y="15890"/>
                </a:cubicBezTo>
                <a:close/>
                <a:moveTo>
                  <a:pt x="0" y="0"/>
                </a:moveTo>
                <a:lnTo>
                  <a:pt x="0" y="122670"/>
                </a:lnTo>
                <a:lnTo>
                  <a:pt x="122671" y="122670"/>
                </a:lnTo>
                <a:lnTo>
                  <a:pt x="12267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1" name="Google Shape;361;p38"/>
          <p:cNvSpPr txBox="1">
            <a:spLocks noGrp="1"/>
          </p:cNvSpPr>
          <p:nvPr>
            <p:ph type="subTitle" idx="1"/>
          </p:nvPr>
        </p:nvSpPr>
        <p:spPr bwMode="auto">
          <a:xfrm>
            <a:off x="723299" y="1561100"/>
            <a:ext cx="4367400" cy="11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>
                <a:solidFill>
                  <a:srgbClr val="000000"/>
                </a:solidFill>
              </a:rPr>
              <a:t>Для удобства описания действия этих процедур и функций используется понятие «окно файла» («окно», текущая позиция файла, указатель файла). </a:t>
            </a:r>
            <a:r>
              <a:rPr lang="en" sz="1900" b="1">
                <a:solidFill>
                  <a:srgbClr val="000000"/>
                </a:solidFill>
              </a:rPr>
              <a:t>Окно</a:t>
            </a:r>
            <a:r>
              <a:rPr lang="en" sz="1900">
                <a:solidFill>
                  <a:srgbClr val="000000"/>
                </a:solidFill>
              </a:rPr>
              <a:t> определяет позицию доступа, т.е. тот элемент файла, который доступен для чтения или для записи.</a:t>
            </a:r>
            <a:endParaRPr sz="190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000000"/>
              </a:solidFill>
            </a:endParaRPr>
          </a:p>
          <a:p>
            <a:pPr marL="0" lvl="0" indent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00">
              <a:solidFill>
                <a:srgbClr val="000000"/>
              </a:solidFill>
            </a:endParaRPr>
          </a:p>
        </p:txBody>
      </p:sp>
      <p:sp>
        <p:nvSpPr>
          <p:cNvPr id="362" name="Google Shape;362;p38"/>
          <p:cNvSpPr txBox="1">
            <a:spLocks noGrp="1"/>
          </p:cNvSpPr>
          <p:nvPr>
            <p:ph type="title"/>
          </p:nvPr>
        </p:nvSpPr>
        <p:spPr bwMode="auto">
          <a:xfrm flipH="1">
            <a:off x="723299" y="508650"/>
            <a:ext cx="2888400" cy="94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Manrope"/>
                <a:ea typeface="Manrope"/>
                <a:cs typeface="Manrope"/>
              </a:rPr>
              <a:t>РАБОТА С ФАЙЛАМИ</a:t>
            </a:r>
            <a:endParaRPr>
              <a:latin typeface="Manrope"/>
              <a:ea typeface="Manrope"/>
              <a:cs typeface="Manrope"/>
            </a:endParaRPr>
          </a:p>
        </p:txBody>
      </p:sp>
      <p:sp>
        <p:nvSpPr>
          <p:cNvPr id="363" name="Google Shape;363;p38"/>
          <p:cNvSpPr/>
          <p:nvPr/>
        </p:nvSpPr>
        <p:spPr bwMode="auto">
          <a:xfrm>
            <a:off x="6731227" y="-2946022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rgbClr val="E6B8AF">
              <a:alpha val="254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4" name="Google Shape;364;p38"/>
          <p:cNvSpPr/>
          <p:nvPr/>
        </p:nvSpPr>
        <p:spPr bwMode="auto">
          <a:xfrm rot="-1016914">
            <a:off x="5075473" y="-2308287"/>
            <a:ext cx="7826173" cy="287788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65" name="Google Shape;365;p38"/>
          <p:cNvSpPr/>
          <p:nvPr/>
        </p:nvSpPr>
        <p:spPr bwMode="auto">
          <a:xfrm rot="4533644" flipH="1">
            <a:off x="3033012" y="5149086"/>
            <a:ext cx="8703289" cy="555821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rgbClr val="E7E2D6">
              <a:alpha val="46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pic>
        <p:nvPicPr>
          <p:cNvPr id="366" name="Google Shape;366;p38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357550" y="1545638"/>
            <a:ext cx="2752990" cy="2052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1" name="Google Shape;971;p82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72" name="Google Shape;972;p82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3" name="Google Shape;973;p82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74" name="Google Shape;974;p82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5" name="Google Shape;975;p82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76" name="Google Shape;976;p82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7" name="Google Shape;977;p82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978" name="Google Shape;978;p82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979" name="Google Shape;979;p82"/>
          <p:cNvSpPr/>
          <p:nvPr/>
        </p:nvSpPr>
        <p:spPr bwMode="auto">
          <a:xfrm>
            <a:off x="29951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0" name="Google Shape;980;p82"/>
          <p:cNvSpPr/>
          <p:nvPr/>
        </p:nvSpPr>
        <p:spPr bwMode="auto">
          <a:xfrm>
            <a:off x="29951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1" name="Google Shape;981;p82"/>
          <p:cNvSpPr/>
          <p:nvPr/>
        </p:nvSpPr>
        <p:spPr bwMode="auto">
          <a:xfrm>
            <a:off x="424132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2" name="Google Shape;982;p82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83" name="Google Shape;983;p82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8" name="Google Shape;988;p83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89" name="Google Shape;989;p83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0" name="Google Shape;990;p83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91" name="Google Shape;991;p83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2" name="Google Shape;992;p83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993" name="Google Shape;993;p83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4" name="Google Shape;994;p83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995" name="Google Shape;995;p83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996" name="Google Shape;996;p83"/>
          <p:cNvSpPr/>
          <p:nvPr/>
        </p:nvSpPr>
        <p:spPr bwMode="auto">
          <a:xfrm>
            <a:off x="29951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7" name="Google Shape;997;p83"/>
          <p:cNvSpPr/>
          <p:nvPr/>
        </p:nvSpPr>
        <p:spPr bwMode="auto">
          <a:xfrm>
            <a:off x="29951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8" name="Google Shape;998;p83"/>
          <p:cNvSpPr/>
          <p:nvPr/>
        </p:nvSpPr>
        <p:spPr bwMode="auto">
          <a:xfrm>
            <a:off x="424132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99" name="Google Shape;999;p83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00" name="Google Shape;1000;p83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" name="Google Shape;1005;p84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06" name="Google Shape;1006;p84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7" name="Google Shape;1007;p84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08" name="Google Shape;1008;p84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9" name="Google Shape;1009;p84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10" name="Google Shape;1010;p84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Google Shape;1011;p84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1012" name="Google Shape;1012;p84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1013" name="Google Shape;1013;p84"/>
          <p:cNvSpPr/>
          <p:nvPr/>
        </p:nvSpPr>
        <p:spPr bwMode="auto">
          <a:xfrm>
            <a:off x="29951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4" name="Google Shape;1014;p84"/>
          <p:cNvSpPr/>
          <p:nvPr/>
        </p:nvSpPr>
        <p:spPr bwMode="auto">
          <a:xfrm>
            <a:off x="29951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5" name="Google Shape;1015;p84"/>
          <p:cNvSpPr/>
          <p:nvPr/>
        </p:nvSpPr>
        <p:spPr bwMode="auto">
          <a:xfrm>
            <a:off x="424132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6" name="Google Shape;1016;p84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17" name="Google Shape;1017;p84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" name="Google Shape;1022;p85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23" name="Google Shape;1023;p85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4" name="Google Shape;1024;p85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25" name="Google Shape;1025;p85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6" name="Google Shape;1026;p85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27" name="Google Shape;1027;p85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8" name="Google Shape;1028;p85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1029" name="Google Shape;1029;p85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1030" name="Google Shape;1030;p85"/>
          <p:cNvSpPr/>
          <p:nvPr/>
        </p:nvSpPr>
        <p:spPr bwMode="auto">
          <a:xfrm>
            <a:off x="29951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1" name="Google Shape;1031;p85"/>
          <p:cNvSpPr/>
          <p:nvPr/>
        </p:nvSpPr>
        <p:spPr bwMode="auto">
          <a:xfrm>
            <a:off x="29951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2" name="Google Shape;1032;p85"/>
          <p:cNvSpPr/>
          <p:nvPr/>
        </p:nvSpPr>
        <p:spPr bwMode="auto">
          <a:xfrm>
            <a:off x="424132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3" name="Google Shape;1033;p85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34" name="Google Shape;1034;p85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" name="Google Shape;1039;p86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40" name="Google Shape;1040;p86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1" name="Google Shape;1041;p86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42" name="Google Shape;1042;p86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3" name="Google Shape;1043;p86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44" name="Google Shape;1044;p86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5" name="Google Shape;1045;p86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1046" name="Google Shape;1046;p86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1047" name="Google Shape;1047;p86"/>
          <p:cNvSpPr/>
          <p:nvPr/>
        </p:nvSpPr>
        <p:spPr bwMode="auto">
          <a:xfrm>
            <a:off x="29951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8" name="Google Shape;1048;p86"/>
          <p:cNvSpPr/>
          <p:nvPr/>
        </p:nvSpPr>
        <p:spPr bwMode="auto">
          <a:xfrm>
            <a:off x="29951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49" name="Google Shape;1049;p86"/>
          <p:cNvSpPr/>
          <p:nvPr/>
        </p:nvSpPr>
        <p:spPr bwMode="auto">
          <a:xfrm>
            <a:off x="424132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0" name="Google Shape;1050;p86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51" name="Google Shape;1051;p86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6" name="Google Shape;1056;p87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57" name="Google Shape;1057;p87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58" name="Google Shape;1058;p87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59" name="Google Shape;1059;p87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0" name="Google Shape;1060;p87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61" name="Google Shape;1061;p87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2" name="Google Shape;1062;p87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1063" name="Google Shape;1063;p87"/>
          <p:cNvSpPr txBox="1"/>
          <p:nvPr/>
        </p:nvSpPr>
        <p:spPr bwMode="auto">
          <a:xfrm>
            <a:off x="984500" y="3958075"/>
            <a:ext cx="6459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Разбиваем на 2 последовательности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1064" name="Google Shape;1064;p87"/>
          <p:cNvSpPr/>
          <p:nvPr/>
        </p:nvSpPr>
        <p:spPr bwMode="auto">
          <a:xfrm>
            <a:off x="4252800" y="142830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5" name="Google Shape;1065;p87"/>
          <p:cNvSpPr/>
          <p:nvPr/>
        </p:nvSpPr>
        <p:spPr bwMode="auto">
          <a:xfrm>
            <a:off x="7402450" y="142830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66" name="Google Shape;1066;p87"/>
          <p:cNvSpPr/>
          <p:nvPr/>
        </p:nvSpPr>
        <p:spPr bwMode="auto">
          <a:xfrm>
            <a:off x="8021750" y="142830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" name="Google Shape;1071;p88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72" name="Google Shape;1072;p88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3" name="Google Shape;1073;p88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74" name="Google Shape;1074;p88"/>
          <p:cNvGraphicFramePr>
            <a:graphicFrameLocks/>
          </p:cNvGraphicFramePr>
          <p:nvPr/>
        </p:nvGraphicFramePr>
        <p:xfrm>
          <a:off x="1768300" y="2394050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5" name="Google Shape;1075;p88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76" name="Google Shape;1076;p88"/>
          <p:cNvGraphicFramePr>
            <a:graphicFrameLocks/>
          </p:cNvGraphicFramePr>
          <p:nvPr/>
        </p:nvGraphicFramePr>
        <p:xfrm>
          <a:off x="1768300" y="3286563"/>
          <a:ext cx="31473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77" name="Google Shape;1077;p88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1078" name="Google Shape;1078;p88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Сливаем последовательности в исходный файл </a:t>
            </a:r>
            <a:endParaRPr sz="1900" b="1"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 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1079" name="Google Shape;1079;p88"/>
          <p:cNvSpPr/>
          <p:nvPr/>
        </p:nvSpPr>
        <p:spPr bwMode="auto">
          <a:xfrm>
            <a:off x="4243500" y="231796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0" name="Google Shape;1080;p88"/>
          <p:cNvSpPr/>
          <p:nvPr/>
        </p:nvSpPr>
        <p:spPr bwMode="auto">
          <a:xfrm>
            <a:off x="4876075" y="3207613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81" name="Google Shape;1081;p88"/>
          <p:cNvSpPr/>
          <p:nvPr/>
        </p:nvSpPr>
        <p:spPr bwMode="auto">
          <a:xfrm>
            <a:off x="4876075" y="231795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6" name="Google Shape;1086;p89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87" name="Google Shape;1087;p89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8" name="Google Shape;1088;p89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89" name="Google Shape;1089;p89"/>
          <p:cNvGraphicFramePr>
            <a:graphicFrameLocks/>
          </p:cNvGraphicFramePr>
          <p:nvPr/>
        </p:nvGraphicFramePr>
        <p:xfrm>
          <a:off x="1768300" y="2394050"/>
          <a:ext cx="6294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0" name="Google Shape;1090;p89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091" name="Google Shape;1091;p89"/>
          <p:cNvGraphicFramePr>
            <a:graphicFrameLocks/>
          </p:cNvGraphicFramePr>
          <p:nvPr/>
        </p:nvGraphicFramePr>
        <p:xfrm>
          <a:off x="1768300" y="3286563"/>
          <a:ext cx="6294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2" name="Google Shape;1092;p89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1093" name="Google Shape;1093;p89"/>
          <p:cNvSpPr txBox="1"/>
          <p:nvPr/>
        </p:nvSpPr>
        <p:spPr bwMode="auto">
          <a:xfrm>
            <a:off x="984500" y="3958075"/>
            <a:ext cx="6459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Разбиваем на 2 последовательности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1094" name="Google Shape;1094;p89"/>
          <p:cNvSpPr/>
          <p:nvPr/>
        </p:nvSpPr>
        <p:spPr bwMode="auto">
          <a:xfrm>
            <a:off x="7396700" y="142830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95" name="Google Shape;1095;p89"/>
          <p:cNvSpPr/>
          <p:nvPr/>
        </p:nvSpPr>
        <p:spPr bwMode="auto">
          <a:xfrm>
            <a:off x="8031075" y="142830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0" name="Google Shape;1100;p90"/>
          <p:cNvSpPr txBox="1">
            <a:spLocks noGrp="1"/>
          </p:cNvSpPr>
          <p:nvPr>
            <p:ph type="title" idx="4294967295"/>
          </p:nvPr>
        </p:nvSpPr>
        <p:spPr bwMode="auto">
          <a:xfrm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b="1">
                <a:latin typeface="Manrope"/>
                <a:ea typeface="Manrope"/>
                <a:cs typeface="Manrope"/>
              </a:rPr>
              <a:t>ПРИМЕР</a:t>
            </a:r>
            <a:endParaRPr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101" name="Google Shape;1101;p90"/>
          <p:cNvGraphicFramePr>
            <a:graphicFrameLocks/>
          </p:cNvGraphicFramePr>
          <p:nvPr/>
        </p:nvGraphicFramePr>
        <p:xfrm>
          <a:off x="1768300" y="1507250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2" name="Google Shape;1102;p90"/>
          <p:cNvSpPr txBox="1"/>
          <p:nvPr/>
        </p:nvSpPr>
        <p:spPr bwMode="auto">
          <a:xfrm>
            <a:off x="984500" y="14283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103" name="Google Shape;1103;p90"/>
          <p:cNvGraphicFramePr>
            <a:graphicFrameLocks/>
          </p:cNvGraphicFramePr>
          <p:nvPr/>
        </p:nvGraphicFramePr>
        <p:xfrm>
          <a:off x="1768300" y="2394050"/>
          <a:ext cx="56652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4" name="Google Shape;1104;p90"/>
          <p:cNvSpPr txBox="1"/>
          <p:nvPr/>
        </p:nvSpPr>
        <p:spPr bwMode="auto">
          <a:xfrm>
            <a:off x="984500" y="2315100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B: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graphicFrame>
        <p:nvGraphicFramePr>
          <p:cNvPr id="1105" name="Google Shape;1105;p90"/>
          <p:cNvGraphicFramePr>
            <a:graphicFrameLocks/>
          </p:cNvGraphicFramePr>
          <p:nvPr/>
        </p:nvGraphicFramePr>
        <p:xfrm>
          <a:off x="1768300" y="3286563"/>
          <a:ext cx="629475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06" name="Google Shape;1106;p90"/>
          <p:cNvSpPr txBox="1"/>
          <p:nvPr/>
        </p:nvSpPr>
        <p:spPr bwMode="auto">
          <a:xfrm>
            <a:off x="984500" y="3207613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C: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1107" name="Google Shape;1107;p90"/>
          <p:cNvSpPr txBox="1"/>
          <p:nvPr/>
        </p:nvSpPr>
        <p:spPr bwMode="auto">
          <a:xfrm>
            <a:off x="984500" y="3958075"/>
            <a:ext cx="64596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900" b="1">
                <a:latin typeface="Manrope"/>
                <a:ea typeface="Manrope"/>
                <a:cs typeface="Manrope"/>
              </a:rPr>
              <a:t>Сливаем последовательности в исходный файл согласно сортирующему условию</a:t>
            </a:r>
            <a:endParaRPr sz="1900" b="1">
              <a:latin typeface="Manrope"/>
              <a:ea typeface="Manrope"/>
              <a:cs typeface="Manrope"/>
            </a:endParaRPr>
          </a:p>
        </p:txBody>
      </p:sp>
      <p:sp>
        <p:nvSpPr>
          <p:cNvPr id="1108" name="Google Shape;1108;p90"/>
          <p:cNvSpPr/>
          <p:nvPr/>
        </p:nvSpPr>
        <p:spPr bwMode="auto">
          <a:xfrm>
            <a:off x="7398500" y="2315100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09" name="Google Shape;1109;p90"/>
          <p:cNvSpPr/>
          <p:nvPr/>
        </p:nvSpPr>
        <p:spPr bwMode="auto">
          <a:xfrm>
            <a:off x="2354675" y="3207625"/>
            <a:ext cx="79200" cy="554100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114" name="Google Shape;1114;p91"/>
          <p:cNvGraphicFramePr>
            <a:graphicFrameLocks/>
          </p:cNvGraphicFramePr>
          <p:nvPr/>
        </p:nvGraphicFramePr>
        <p:xfrm>
          <a:off x="1783375" y="2373638"/>
          <a:ext cx="6294750" cy="396210"/>
        </p:xfrm>
        <a:graphic>
          <a:graphicData uri="http://schemas.openxmlformats.org/drawingml/2006/table">
            <a:tbl>
              <a:tblPr>
                <a:tableStyleId>{F68B0FF7-087F-48BC-84BE-01D3FD8C0854}</a:tableStyleId>
              </a:tblPr>
              <a:tblGrid>
                <a:gridCol w="62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1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3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4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5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6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7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8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" b="1">
                          <a:latin typeface="Manrope"/>
                          <a:ea typeface="Manrope"/>
                          <a:cs typeface="Manrope"/>
                        </a:rPr>
                        <a:t>9</a:t>
                      </a:r>
                      <a:endParaRPr b="1">
                        <a:latin typeface="Manrope"/>
                        <a:ea typeface="Manrope"/>
                        <a:cs typeface="Manrope"/>
                      </a:endParaRPr>
                    </a:p>
                  </a:txBody>
                  <a:tcPr marL="91425" marR="91425" marT="91425" marB="91425">
                    <a:lnL w="76200" algn="ctr">
                      <a:solidFill>
                        <a:schemeClr val="accent3"/>
                      </a:solidFill>
                    </a:lnL>
                    <a:lnR w="76200" algn="ctr">
                      <a:solidFill>
                        <a:schemeClr val="accent3"/>
                      </a:solidFill>
                    </a:lnR>
                    <a:lnT w="76200" algn="ctr">
                      <a:solidFill>
                        <a:schemeClr val="accent3"/>
                      </a:solidFill>
                    </a:lnT>
                    <a:lnB w="76200" algn="ctr">
                      <a:solidFill>
                        <a:schemeClr val="accent3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5" name="Google Shape;1115;p91"/>
          <p:cNvSpPr txBox="1"/>
          <p:nvPr/>
        </p:nvSpPr>
        <p:spPr bwMode="auto">
          <a:xfrm>
            <a:off x="999575" y="2294688"/>
            <a:ext cx="54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400" b="1">
                <a:latin typeface="Manrope"/>
                <a:ea typeface="Manrope"/>
                <a:cs typeface="Manrope"/>
              </a:rPr>
              <a:t>А:</a:t>
            </a:r>
            <a:endParaRPr sz="2400" b="1">
              <a:latin typeface="Manrope"/>
              <a:ea typeface="Manrope"/>
              <a:cs typeface="Manrope"/>
            </a:endParaRPr>
          </a:p>
        </p:txBody>
      </p:sp>
      <p:sp>
        <p:nvSpPr>
          <p:cNvPr id="1116" name="Google Shape;1116;p91"/>
          <p:cNvSpPr txBox="1"/>
          <p:nvPr/>
        </p:nvSpPr>
        <p:spPr bwMode="auto">
          <a:xfrm>
            <a:off x="0" y="480025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800" b="1">
                <a:latin typeface="Manrope"/>
                <a:ea typeface="Manrope"/>
                <a:cs typeface="Manrope"/>
              </a:rPr>
              <a:t>ОТСОРТИРОВАННАЯ ПОСЛЕДОВАТЕЛЬНОСТЬ</a:t>
            </a:r>
            <a:endParaRPr sz="2800" b="1"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>
            <a:spLocks noGrp="1"/>
          </p:cNvSpPr>
          <p:nvPr>
            <p:ph type="subTitle" idx="1"/>
          </p:nvPr>
        </p:nvSpPr>
        <p:spPr bwMode="auto">
          <a:xfrm>
            <a:off x="724138" y="1930225"/>
            <a:ext cx="4696800" cy="26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Любым другим процедурам ввода-вывода предшествует процедура </a:t>
            </a:r>
            <a:r>
              <a:rPr lang="en" sz="1400" b="1">
                <a:solidFill>
                  <a:srgbClr val="000000"/>
                </a:solidFill>
              </a:rPr>
              <a:t>AssignFile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Формат заголовка: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AssignFile (Var F; Name: String)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000000"/>
                </a:solidFill>
              </a:rPr>
              <a:t>Файлы с типом </a:t>
            </a:r>
            <a:r>
              <a:rPr lang="en" sz="1400">
                <a:solidFill>
                  <a:srgbClr val="000000"/>
                </a:solidFill>
              </a:rPr>
              <a:t>состоят из однотипных компонент, тип которых указан при объявлении.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 bwMode="auto">
          <a:xfrm>
            <a:off x="724138" y="1228550"/>
            <a:ext cx="4696800" cy="6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latin typeface="Manrope"/>
                <a:ea typeface="Manrope"/>
                <a:cs typeface="Manrope"/>
              </a:rPr>
              <a:t>РАБОТА С ФАЙЛАМИ</a:t>
            </a:r>
            <a:endParaRPr/>
          </a:p>
        </p:txBody>
      </p:sp>
      <p:sp>
        <p:nvSpPr>
          <p:cNvPr id="373" name="Google Shape;373;p39"/>
          <p:cNvSpPr txBox="1"/>
          <p:nvPr/>
        </p:nvSpPr>
        <p:spPr bwMode="auto">
          <a:xfrm>
            <a:off x="5952363" y="1909700"/>
            <a:ext cx="24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Manrope"/>
              <a:ea typeface="Manrope"/>
              <a:cs typeface="Manrope"/>
            </a:endParaRPr>
          </a:p>
        </p:txBody>
      </p:sp>
      <p:sp>
        <p:nvSpPr>
          <p:cNvPr id="374" name="Google Shape;374;p39"/>
          <p:cNvSpPr txBox="1"/>
          <p:nvPr/>
        </p:nvSpPr>
        <p:spPr bwMode="auto">
          <a:xfrm>
            <a:off x="5787288" y="1930225"/>
            <a:ext cx="2424000" cy="22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>
                <a:latin typeface="Manrope"/>
                <a:ea typeface="Manrope"/>
                <a:cs typeface="Manrope"/>
              </a:rPr>
              <a:t>     Примеры:</a:t>
            </a:r>
            <a:endParaRPr>
              <a:latin typeface="Manrope"/>
              <a:ea typeface="Manrope"/>
              <a:cs typeface="Manrope"/>
            </a:endParaRPr>
          </a:p>
          <a:p>
            <a:pPr marL="0" lvl="0" indent="1778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>
                <a:latin typeface="Manrope"/>
                <a:ea typeface="Manrope"/>
                <a:cs typeface="Manrope"/>
              </a:rPr>
              <a:t>Var </a:t>
            </a:r>
            <a:endParaRPr>
              <a:latin typeface="Manrope"/>
              <a:ea typeface="Manrope"/>
              <a:cs typeface="Manrope"/>
            </a:endParaRPr>
          </a:p>
          <a:p>
            <a:pPr marL="0" lvl="0" indent="1778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Manrope"/>
                <a:ea typeface="Manrope"/>
                <a:cs typeface="Manrope"/>
              </a:rPr>
              <a:t>    F1: File Of Real;</a:t>
            </a:r>
            <a:endParaRPr>
              <a:latin typeface="Manrope"/>
              <a:ea typeface="Manrope"/>
              <a:cs typeface="Manrope"/>
            </a:endParaRPr>
          </a:p>
          <a:p>
            <a:pPr marL="0" lvl="0" indent="1778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Manrope"/>
                <a:ea typeface="Manrope"/>
                <a:cs typeface="Manrope"/>
              </a:rPr>
              <a:t>    F2: File Of Char;</a:t>
            </a:r>
            <a:endParaRPr>
              <a:latin typeface="Manrope"/>
              <a:ea typeface="Manrope"/>
              <a:cs typeface="Manrope"/>
            </a:endParaRPr>
          </a:p>
          <a:p>
            <a:pPr marL="0" lvl="0" indent="1778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Manrope"/>
                <a:ea typeface="Manrope"/>
                <a:cs typeface="Manrope"/>
              </a:rPr>
              <a:t>    F3: File Of String[50];</a:t>
            </a:r>
            <a:endParaRPr>
              <a:latin typeface="Manrope"/>
              <a:ea typeface="Manrope"/>
              <a:cs typeface="Manrope"/>
            </a:endParaRPr>
          </a:p>
          <a:p>
            <a:pPr marL="0" lvl="0" indent="1778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Manrope"/>
                <a:ea typeface="Manrope"/>
                <a:cs typeface="Manrope"/>
              </a:rPr>
              <a:t>    F4: File Of Zap;</a:t>
            </a:r>
            <a:endParaRPr>
              <a:latin typeface="Manrope"/>
              <a:ea typeface="Manrope"/>
              <a:cs typeface="Manrope"/>
            </a:endParaRPr>
          </a:p>
          <a:p>
            <a:pPr marL="0" lvl="0" indent="1778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Manrope"/>
                <a:ea typeface="Manrope"/>
                <a:cs typeface="Manrope"/>
              </a:rPr>
              <a:t>    F5: File Of Integer;</a:t>
            </a:r>
            <a:endParaRPr>
              <a:latin typeface="Manrope"/>
              <a:ea typeface="Manrope"/>
              <a:cs typeface="Manrop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1" name="Google Shape;1121;p92"/>
          <p:cNvSpPr txBox="1">
            <a:spLocks noGrp="1"/>
          </p:cNvSpPr>
          <p:nvPr>
            <p:ph type="title"/>
          </p:nvPr>
        </p:nvSpPr>
        <p:spPr bwMode="auto">
          <a:xfrm>
            <a:off x="1796850" y="1301800"/>
            <a:ext cx="5550300" cy="253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6100">
                <a:latin typeface="Manrope"/>
                <a:ea typeface="Manrope"/>
                <a:cs typeface="Manrope"/>
              </a:rPr>
              <a:t>КОД СОРТИРОВКИ</a:t>
            </a:r>
            <a:endParaRPr sz="6100">
              <a:solidFill>
                <a:schemeClr val="dk2"/>
              </a:solidFill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" name="Google Shape;1127;p93"/>
          <p:cNvSpPr txBox="1">
            <a:spLocks noGrp="1"/>
          </p:cNvSpPr>
          <p:nvPr>
            <p:ph type="subTitle" idx="1"/>
          </p:nvPr>
        </p:nvSpPr>
        <p:spPr bwMode="auto">
          <a:xfrm>
            <a:off x="-124" y="-6449"/>
            <a:ext cx="4144199" cy="50447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Procedure MergeSort(var F: TFile);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Type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TSupp = 1..2;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Var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Supp: TSupp;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Series,Tmp1,Tmp2,Tmp,Save1,Save2: Integer;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F1,F2: TFile;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begin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AssignFile(F1, ‘a.ddt’);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AssignFile(F2, ‘b.ddt’);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repeat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Supp := 1;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Series := 1;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Reset(F);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Rewrite(F1);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Rewrite(F2);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read(F,Tmp1);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write(F1,Tmp1);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0" i="0" u="none" strike="noStrike" cap="none" spc="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while not EoF(F) do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0" i="0" u="none" strike="noStrike" cap="none" spc="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0" i="0" u="none" strike="noStrike" cap="none" spc="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read(F,Tmp2);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	</a:t>
            </a:r>
            <a:endParaRPr sz="1100">
              <a:latin typeface="Courier New"/>
              <a:ea typeface="Courier New"/>
              <a:cs typeface="Courier New"/>
            </a:endParaRPr>
          </a:p>
        </p:txBody>
      </p:sp>
      <p:sp>
        <p:nvSpPr>
          <p:cNvPr id="1128" name="Google Shape;1128;p93"/>
          <p:cNvSpPr txBox="1"/>
          <p:nvPr/>
        </p:nvSpPr>
        <p:spPr bwMode="auto">
          <a:xfrm>
            <a:off x="4144199" y="-6449"/>
            <a:ext cx="5005919" cy="5044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if Tmp2 &lt; Tmp1 then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if Supp = 1 then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Supp := 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else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Supp := 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Inc(Series);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if Supp = 1 then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write(F1,Tmp2)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else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write(F2,Tmp2);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Tmp1 := Tmp2;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Tmp := 0;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write(F1,Tmp);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write(F2,Tmp);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Rewrite(F);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Reset(F1);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Reset(F2);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read(F1,Tmp1);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0" i="0" u="none" strike="noStrike" cap="none" spc="0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  read(F2,Tmp2);</a:t>
            </a:r>
            <a:endParaRPr lang="en-US" sz="11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   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3" name="Google Shape;1133;p94"/>
          <p:cNvSpPr/>
          <p:nvPr/>
        </p:nvSpPr>
        <p:spPr bwMode="auto">
          <a:xfrm>
            <a:off x="-125" y="150"/>
            <a:ext cx="9144000" cy="51435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34" name="Google Shape;1134;p94"/>
          <p:cNvSpPr txBox="1">
            <a:spLocks noGrp="1"/>
          </p:cNvSpPr>
          <p:nvPr>
            <p:ph type="subTitle" idx="1"/>
          </p:nvPr>
        </p:nvSpPr>
        <p:spPr bwMode="auto">
          <a:xfrm>
            <a:off x="0" y="-6449"/>
            <a:ext cx="4144199" cy="5212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Save1 := Tmp1;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Save2 := Tmp2;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while (not EoF(F1)) and (not EoF(F2)) do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begin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if Tmp1 &lt; Tmp2 then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begin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write(F,Tmp1);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Save1 := Tmp1;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read(F1,Tmp1);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end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else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begin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write(F,Tmp2);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Save2:=Tmp2;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read(F2,Tmp2);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end;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if Tmp1 &lt; Save1 then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while Save2 &lt; Tmp2 do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begin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write(F,Tmp2);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Save2 := Tmp2;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  read(F2,Tmp2);</a:t>
            </a: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end;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0" i="0" u="none" strike="noStrike" cap="none" spc="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if Tmp2 &lt; Save2 then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0" i="0" u="none" strike="noStrike" cap="none" spc="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while Save1 &lt; Tmp1 do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 b="0" i="0" u="none" strike="noStrike" cap="none" spc="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latin typeface="Courier New"/>
                <a:ea typeface="Courier New"/>
                <a:cs typeface="Courier New"/>
              </a:rPr>
              <a:t>    </a:t>
            </a:r>
            <a:endParaRPr sz="1100">
              <a:latin typeface="Courier New"/>
              <a:ea typeface="Courier New"/>
              <a:cs typeface="Courier New"/>
            </a:endParaRPr>
          </a:p>
        </p:txBody>
      </p:sp>
      <p:sp>
        <p:nvSpPr>
          <p:cNvPr id="1135" name="Google Shape;1135;p94"/>
          <p:cNvSpPr txBox="1"/>
          <p:nvPr/>
        </p:nvSpPr>
        <p:spPr bwMode="auto">
          <a:xfrm>
            <a:off x="4144199" y="-6449"/>
            <a:ext cx="5010239" cy="5212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4" tIns="91424" rIns="91424" bIns="91424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write(F,Tmp1);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Save1 := Tmp1;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  read(F1,Tmp1);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while not EoF(F1) do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Tmp := Tmp1;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read(F1,Tmp1);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write(F,Tmp)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while not EoF(F2) do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begin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Tmp := Tmp2;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read(F2,Tmp2);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  write(F,Tmp)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until Series = 1;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CloseFile(F);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CloseFile(F1);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CloseFile(F2);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Erase(F1);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 Erase(F2);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end;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</a:rPr>
              <a:t> 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" name="Google Shape;1140;p95"/>
          <p:cNvSpPr txBox="1">
            <a:spLocks noGrp="1"/>
          </p:cNvSpPr>
          <p:nvPr>
            <p:ph type="title" idx="8"/>
          </p:nvPr>
        </p:nvSpPr>
        <p:spPr bwMode="auto">
          <a:xfrm flipH="1">
            <a:off x="719924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4800">
                <a:solidFill>
                  <a:schemeClr val="lt1"/>
                </a:solidFill>
                <a:latin typeface="Manrope"/>
                <a:ea typeface="Manrope"/>
                <a:cs typeface="Manrope"/>
              </a:rPr>
              <a:t>ВОПРОСЫ????</a:t>
            </a:r>
            <a:endParaRPr sz="4800">
              <a:solidFill>
                <a:schemeClr val="lt1"/>
              </a:solidFill>
              <a:latin typeface="Manrope"/>
              <a:ea typeface="Manrope"/>
              <a:cs typeface="Manrope"/>
            </a:endParaRPr>
          </a:p>
        </p:txBody>
      </p:sp>
      <p:pic>
        <p:nvPicPr>
          <p:cNvPr id="1141" name="Google Shape;1141;p95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3060050" y="1729250"/>
            <a:ext cx="3253550" cy="280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>
            <a:spLocks noGrp="1"/>
          </p:cNvSpPr>
          <p:nvPr>
            <p:ph type="subTitle" idx="1"/>
          </p:nvPr>
        </p:nvSpPr>
        <p:spPr bwMode="auto">
          <a:xfrm>
            <a:off x="724150" y="1909700"/>
            <a:ext cx="7972800" cy="26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000000"/>
                </a:solidFill>
              </a:rPr>
              <a:t>Процедура Rewrite (F)</a:t>
            </a:r>
            <a:endParaRPr sz="1400" b="1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Процедура Rewrite (F) – создает и открывает новый файл </a:t>
            </a:r>
            <a:r>
              <a:rPr lang="en" sz="1400" b="1">
                <a:solidFill>
                  <a:srgbClr val="000000"/>
                </a:solidFill>
              </a:rPr>
              <a:t>F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Указатель устанавливается на первую позицию файла.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Если файл был ранее открыт, то он предварительно закрывается, а затем повторно открывается.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Если ранее в файл были записаны какие-либо элементы, они становятся недоступными.</a:t>
            </a:r>
            <a:endParaRPr sz="1400">
              <a:solidFill>
                <a:srgbClr val="000000"/>
              </a:solidFill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 bwMode="auto">
          <a:xfrm>
            <a:off x="724138" y="1228550"/>
            <a:ext cx="4696800" cy="6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latin typeface="Manrope"/>
                <a:ea typeface="Manrope"/>
                <a:cs typeface="Manrope"/>
              </a:rPr>
              <a:t>РАБОТА С ФАЙЛАМИ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 bwMode="auto">
          <a:xfrm>
            <a:off x="5830713" y="1909700"/>
            <a:ext cx="24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6" name="Google Shape;386;p41"/>
          <p:cNvSpPr txBox="1">
            <a:spLocks noGrp="1"/>
          </p:cNvSpPr>
          <p:nvPr>
            <p:ph type="subTitle" idx="1"/>
          </p:nvPr>
        </p:nvSpPr>
        <p:spPr bwMode="auto">
          <a:xfrm>
            <a:off x="724151" y="1930225"/>
            <a:ext cx="6539400" cy="26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3900" lvl="0" indent="-2667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700">
                <a:solidFill>
                  <a:srgbClr val="000000"/>
                </a:solidFill>
              </a:rPr>
              <a:t> </a:t>
            </a:r>
            <a:r>
              <a:rPr lang="en" sz="1400" b="1">
                <a:solidFill>
                  <a:srgbClr val="000000"/>
                </a:solidFill>
              </a:rPr>
              <a:t>Процедура Write (F, V1 [, V2, … , VN])</a:t>
            </a:r>
            <a:endParaRPr sz="1400" b="1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Процедура Write (F, V1 [, V2, … , VN]) – записывает в ту позицию файла, на которую указывает указатель, очередной элемент файла, равный значению переменной </a:t>
            </a:r>
            <a:r>
              <a:rPr lang="en" sz="1400" b="1">
                <a:solidFill>
                  <a:srgbClr val="000000"/>
                </a:solidFill>
              </a:rPr>
              <a:t>Vi</a:t>
            </a:r>
            <a:r>
              <a:rPr lang="en" sz="1400">
                <a:solidFill>
                  <a:srgbClr val="000000"/>
                </a:solidFill>
              </a:rPr>
              <a:t>. После записи переменной </a:t>
            </a:r>
            <a:r>
              <a:rPr lang="en" sz="1400" b="1">
                <a:solidFill>
                  <a:srgbClr val="000000"/>
                </a:solidFill>
              </a:rPr>
              <a:t>Vi</a:t>
            </a:r>
            <a:r>
              <a:rPr lang="en" sz="1400">
                <a:solidFill>
                  <a:srgbClr val="000000"/>
                </a:solidFill>
              </a:rPr>
              <a:t> указатель сдвигается на следующую позицию файла. Если указатель достигает конца файла, файл расширяется.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000000"/>
                </a:solidFill>
              </a:rPr>
              <a:t>Перед первым выполнением в программе процедуры Write файл обязательно должен быть открыт.</a:t>
            </a:r>
            <a:endParaRPr sz="1400" b="1">
              <a:solidFill>
                <a:srgbClr val="000000"/>
              </a:solidFill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4572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87" name="Google Shape;387;p41"/>
          <p:cNvSpPr txBox="1">
            <a:spLocks noGrp="1"/>
          </p:cNvSpPr>
          <p:nvPr>
            <p:ph type="title"/>
          </p:nvPr>
        </p:nvSpPr>
        <p:spPr bwMode="auto">
          <a:xfrm>
            <a:off x="724138" y="1228550"/>
            <a:ext cx="4696800" cy="6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latin typeface="Manrope"/>
                <a:ea typeface="Manrope"/>
                <a:cs typeface="Manrope"/>
              </a:rPr>
              <a:t>РАБОТА С ФАЙЛАМИ</a:t>
            </a:r>
            <a:endParaRPr/>
          </a:p>
        </p:txBody>
      </p:sp>
      <p:sp>
        <p:nvSpPr>
          <p:cNvPr id="388" name="Google Shape;388;p41"/>
          <p:cNvSpPr txBox="1"/>
          <p:nvPr/>
        </p:nvSpPr>
        <p:spPr bwMode="auto">
          <a:xfrm>
            <a:off x="5952363" y="1909700"/>
            <a:ext cx="24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>
            <a:spLocks noGrp="1"/>
          </p:cNvSpPr>
          <p:nvPr>
            <p:ph type="subTitle" idx="1"/>
          </p:nvPr>
        </p:nvSpPr>
        <p:spPr bwMode="auto">
          <a:xfrm>
            <a:off x="724158" y="1930225"/>
            <a:ext cx="7521000" cy="26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23900" lvl="0" indent="-2667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 b="1">
                <a:solidFill>
                  <a:srgbClr val="000000"/>
                </a:solidFill>
              </a:rPr>
              <a:t>Процедура Reset (F)</a:t>
            </a:r>
            <a:endParaRPr sz="1400" b="1">
              <a:solidFill>
                <a:srgbClr val="000000"/>
              </a:solidFill>
            </a:endParaRPr>
          </a:p>
          <a:p>
            <a:pPr marL="444500" lvl="0" indent="12700" algn="just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Процедура Reset (F) – открывает существующий файл </a:t>
            </a:r>
            <a:r>
              <a:rPr lang="en" sz="1400" b="1">
                <a:solidFill>
                  <a:srgbClr val="000000"/>
                </a:solidFill>
              </a:rPr>
              <a:t>F</a:t>
            </a:r>
            <a:r>
              <a:rPr lang="en" sz="1400">
                <a:solidFill>
                  <a:srgbClr val="000000"/>
                </a:solidFill>
              </a:rPr>
              <a:t>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Фактически при этом открывается внешний файл с именем, присвоенным переменной </a:t>
            </a:r>
            <a:r>
              <a:rPr lang="en" sz="1400" b="1">
                <a:solidFill>
                  <a:srgbClr val="000000"/>
                </a:solidFill>
              </a:rPr>
              <a:t>F</a:t>
            </a:r>
            <a:r>
              <a:rPr lang="en" sz="1400">
                <a:solidFill>
                  <a:srgbClr val="000000"/>
                </a:solidFill>
              </a:rPr>
              <a:t> процедурой Assign. Если файл с данным именем не существует, возникает сообщение об ошибке.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Указатель файла устанавливается на первую позицию файла. Если файл был предварительно открыт, то он закрывается и повторно открывается.</a:t>
            </a:r>
            <a:endParaRPr sz="1400">
              <a:solidFill>
                <a:srgbClr val="000000"/>
              </a:solidFill>
            </a:endParaRPr>
          </a:p>
          <a:p>
            <a:pPr marL="0" lvl="0" indent="44450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400">
                <a:solidFill>
                  <a:srgbClr val="000000"/>
                </a:solidFill>
              </a:rPr>
              <a:t>Процедура Reset(F) может быть применена к файлу любое количество раз. При выполнении этой процедуры содержимое файла не изменяется.</a:t>
            </a:r>
            <a:endParaRPr sz="140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rgbClr val="000000"/>
              </a:solidFill>
            </a:endParaRPr>
          </a:p>
        </p:txBody>
      </p:sp>
      <p:sp>
        <p:nvSpPr>
          <p:cNvPr id="394" name="Google Shape;394;p42"/>
          <p:cNvSpPr txBox="1">
            <a:spLocks noGrp="1"/>
          </p:cNvSpPr>
          <p:nvPr>
            <p:ph type="title"/>
          </p:nvPr>
        </p:nvSpPr>
        <p:spPr bwMode="auto">
          <a:xfrm>
            <a:off x="724138" y="1228550"/>
            <a:ext cx="4696800" cy="61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3000">
                <a:latin typeface="Manrope"/>
                <a:ea typeface="Manrope"/>
                <a:cs typeface="Manrope"/>
              </a:rPr>
              <a:t>РАБОТА С ФАЙЛАМИ</a:t>
            </a:r>
            <a:endParaRPr/>
          </a:p>
        </p:txBody>
      </p:sp>
      <p:sp>
        <p:nvSpPr>
          <p:cNvPr id="395" name="Google Shape;395;p42"/>
          <p:cNvSpPr txBox="1"/>
          <p:nvPr/>
        </p:nvSpPr>
        <p:spPr bwMode="auto">
          <a:xfrm>
            <a:off x="5952363" y="1909700"/>
            <a:ext cx="246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Manrope"/>
              <a:ea typeface="Manrope"/>
              <a:cs typeface="Manro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2791</Words>
  <Application>Microsoft Office PowerPoint</Application>
  <DocSecurity>0</DocSecurity>
  <PresentationFormat>Экран (16:9)</PresentationFormat>
  <Paragraphs>1136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72" baseType="lpstr">
      <vt:lpstr>Courier New</vt:lpstr>
      <vt:lpstr>Arial</vt:lpstr>
      <vt:lpstr>PT Sans</vt:lpstr>
      <vt:lpstr>Kulim Park SemiBold</vt:lpstr>
      <vt:lpstr>Manrope</vt:lpstr>
      <vt:lpstr>Kulim Park</vt:lpstr>
      <vt:lpstr>Nunito Light</vt:lpstr>
      <vt:lpstr>Times New Roman</vt:lpstr>
      <vt:lpstr>Minimalist Korean Aesthetic Pitch Deck by Slidesgo</vt:lpstr>
      <vt:lpstr>Сортировки последовательностей (файлов)</vt:lpstr>
      <vt:lpstr>ВВЕДЕНИЕ</vt:lpstr>
      <vt:lpstr>СЛИЯНИЕ</vt:lpstr>
      <vt:lpstr>РАБОТА С ФАЙЛАМИ</vt:lpstr>
      <vt:lpstr>РАБОТА С ФАЙЛАМИ</vt:lpstr>
      <vt:lpstr>РАБОТА С ФАЙЛАМИ</vt:lpstr>
      <vt:lpstr>РАБОТА С ФАЙЛАМИ</vt:lpstr>
      <vt:lpstr>РАБОТА С ФАЙЛАМИ</vt:lpstr>
      <vt:lpstr>РАБОТА С ФАЙЛАМИ</vt:lpstr>
      <vt:lpstr>РАБОТА С ФАЙЛАМИ</vt:lpstr>
      <vt:lpstr>РАБОТА С ФАЙЛАМИ</vt:lpstr>
      <vt:lpstr>РАБОТА С ФАЙЛАМИ</vt:lpstr>
      <vt:lpstr>ПРОСТОЕ СЛИЯНИЕ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КОД СОРТИРОВКИ</vt:lpstr>
      <vt:lpstr>Презентация PowerPoint</vt:lpstr>
      <vt:lpstr>Презентация PowerPoint</vt:lpstr>
      <vt:lpstr>ЕСТЕСТВЕННОЕ СЛИЯНИЕ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Презентация PowerPoint</vt:lpstr>
      <vt:lpstr>КОД СОРТИРОВКИ</vt:lpstr>
      <vt:lpstr>Презентация PowerPoint</vt:lpstr>
      <vt:lpstr>Презентация PowerPoint</vt:lpstr>
      <vt:lpstr>ВОПРОСЫ????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Сортировки последовательностей (файлов)</dc:title>
  <dc:subject/>
  <dc:creator>⠀ zephie ⠀</dc:creator>
  <cp:keywords/>
  <dc:description/>
  <cp:lastModifiedBy>Egor</cp:lastModifiedBy>
  <cp:revision>3</cp:revision>
  <dcterms:modified xsi:type="dcterms:W3CDTF">2023-04-02T19:33:44Z</dcterms:modified>
  <cp:category/>
  <dc:identifier/>
  <cp:contentStatus/>
  <dc:language/>
  <cp:version/>
</cp:coreProperties>
</file>