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8" r:id="rId3"/>
    <p:sldId id="257" r:id="rId4"/>
    <p:sldId id="260" r:id="rId5"/>
    <p:sldId id="263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9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104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итульный слайд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27382" y="188640"/>
            <a:ext cx="9409045" cy="1412776"/>
          </a:xfrm>
        </p:spPr>
        <p:txBody>
          <a:bodyPr/>
          <a:lstStyle>
            <a:lvl1pPr>
              <a:defRPr b="1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9273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55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478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085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объек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Номер слайда 5"/>
          <p:cNvSpPr txBox="1">
            <a:spLocks/>
          </p:cNvSpPr>
          <p:nvPr/>
        </p:nvSpPr>
        <p:spPr>
          <a:xfrm>
            <a:off x="8940800" y="65087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rgbClr val="3399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2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10" name="Текст 2"/>
          <p:cNvSpPr>
            <a:spLocks noGrp="1"/>
          </p:cNvSpPr>
          <p:nvPr>
            <p:ph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8523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695733" y="4406901"/>
            <a:ext cx="7630551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695733" y="2906713"/>
            <a:ext cx="763055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39349" y="2060848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92011" y="2071390"/>
            <a:ext cx="5760640" cy="4093915"/>
          </a:xfrm>
        </p:spPr>
        <p:txBody>
          <a:bodyPr/>
          <a:lstStyle>
            <a:lvl1pPr>
              <a:defRPr sz="2800">
                <a:solidFill>
                  <a:schemeClr val="bg1">
                    <a:lumMod val="95000"/>
                  </a:schemeClr>
                </a:solidFill>
              </a:defRPr>
            </a:lvl1pPr>
            <a:lvl2pPr>
              <a:defRPr sz="2400">
                <a:solidFill>
                  <a:schemeClr val="bg1">
                    <a:lumMod val="95000"/>
                  </a:schemeClr>
                </a:solidFill>
              </a:defRPr>
            </a:lvl2pPr>
            <a:lvl3pPr>
              <a:defRPr sz="2000">
                <a:solidFill>
                  <a:schemeClr val="bg1">
                    <a:lumMod val="95000"/>
                  </a:schemeClr>
                </a:solidFill>
              </a:defRPr>
            </a:lvl3pPr>
            <a:lvl4pPr>
              <a:defRPr sz="1800">
                <a:solidFill>
                  <a:schemeClr val="bg1">
                    <a:lumMod val="95000"/>
                  </a:schemeClr>
                </a:solidFill>
              </a:defRPr>
            </a:lvl4pPr>
            <a:lvl5pPr>
              <a:defRPr sz="1800">
                <a:solidFill>
                  <a:schemeClr val="bg1">
                    <a:lumMod val="9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0533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35360" y="1916832"/>
            <a:ext cx="556861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35360" y="2556594"/>
            <a:ext cx="556861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288022" y="1934294"/>
            <a:ext cx="5664629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288022" y="2574056"/>
            <a:ext cx="5664629" cy="3951288"/>
          </a:xfrm>
        </p:spPr>
        <p:txBody>
          <a:bodyPr/>
          <a:lstStyle>
            <a:lvl1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18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16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>
          <a:xfrm>
            <a:off x="1833747" y="6410897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5538912" y="6356351"/>
            <a:ext cx="2199456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9961747" y="6356351"/>
            <a:ext cx="1620652" cy="365125"/>
          </a:xfrm>
        </p:spPr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423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75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1" y="513622"/>
            <a:ext cx="4011084" cy="92147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751851" y="1916833"/>
            <a:ext cx="6815667" cy="4353347"/>
          </a:xfrm>
        </p:spPr>
        <p:txBody>
          <a:bodyPr/>
          <a:lstStyle>
            <a:lvl1pPr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>
              <a:defRPr sz="2800">
                <a:solidFill>
                  <a:schemeClr val="accent6">
                    <a:lumMod val="60000"/>
                    <a:lumOff val="40000"/>
                  </a:schemeClr>
                </a:solidFill>
              </a:defRPr>
            </a:lvl2pPr>
            <a:lvl3pPr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3pPr>
            <a:lvl4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4pPr>
            <a:lvl5pPr>
              <a:defRPr sz="2000">
                <a:solidFill>
                  <a:schemeClr val="accent6">
                    <a:lumMod val="60000"/>
                    <a:lumOff val="40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507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80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hyperlink" Target="https://presentation-creation.ru/" TargetMode="Externa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43339" y="116632"/>
            <a:ext cx="11809312" cy="12241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43339" y="1412776"/>
            <a:ext cx="8736971" cy="40324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94801A4A-5D9A-4235-9031-B4B8865BD4ED}" type="datetimeFigureOut">
              <a:rPr lang="ru-RU" smtClean="0"/>
              <a:t>09.12.2022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fld id="{7528B3F5-5758-46B5-BFD8-51C11FD10939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5"/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60917" y="45855"/>
            <a:ext cx="1010349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945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2">
              <a:lumMod val="40000"/>
              <a:lumOff val="60000"/>
            </a:schemeClr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2">
              <a:lumMod val="40000"/>
              <a:lumOff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7" Type="http://schemas.openxmlformats.org/officeDocument/2006/relationships/image" Target="../media/image21.e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emf"/><Relationship Id="rId5" Type="http://schemas.openxmlformats.org/officeDocument/2006/relationships/image" Target="../media/image15.emf"/><Relationship Id="rId4" Type="http://schemas.openxmlformats.org/officeDocument/2006/relationships/image" Target="../media/image3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image" Target="../media/image39.emf"/><Relationship Id="rId7" Type="http://schemas.openxmlformats.org/officeDocument/2006/relationships/image" Target="../media/image15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Relationship Id="rId9" Type="http://schemas.openxmlformats.org/officeDocument/2006/relationships/image" Target="../media/image21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emf"/><Relationship Id="rId5" Type="http://schemas.openxmlformats.org/officeDocument/2006/relationships/image" Target="../media/image17.emf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13" Type="http://schemas.openxmlformats.org/officeDocument/2006/relationships/image" Target="../media/image22.emf"/><Relationship Id="rId18" Type="http://schemas.openxmlformats.org/officeDocument/2006/relationships/image" Target="../media/image27.emf"/><Relationship Id="rId3" Type="http://schemas.openxmlformats.org/officeDocument/2006/relationships/image" Target="../media/image12.emf"/><Relationship Id="rId7" Type="http://schemas.openxmlformats.org/officeDocument/2006/relationships/image" Target="../media/image16.emf"/><Relationship Id="rId12" Type="http://schemas.openxmlformats.org/officeDocument/2006/relationships/image" Target="../media/image21.emf"/><Relationship Id="rId17" Type="http://schemas.openxmlformats.org/officeDocument/2006/relationships/image" Target="../media/image26.emf"/><Relationship Id="rId2" Type="http://schemas.openxmlformats.org/officeDocument/2006/relationships/image" Target="../media/image11.emf"/><Relationship Id="rId16" Type="http://schemas.openxmlformats.org/officeDocument/2006/relationships/image" Target="../media/image25.em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emf"/><Relationship Id="rId11" Type="http://schemas.openxmlformats.org/officeDocument/2006/relationships/image" Target="../media/image20.emf"/><Relationship Id="rId5" Type="http://schemas.openxmlformats.org/officeDocument/2006/relationships/image" Target="../media/image14.emf"/><Relationship Id="rId15" Type="http://schemas.openxmlformats.org/officeDocument/2006/relationships/image" Target="../media/image24.emf"/><Relationship Id="rId10" Type="http://schemas.openxmlformats.org/officeDocument/2006/relationships/image" Target="../media/image19.emf"/><Relationship Id="rId4" Type="http://schemas.openxmlformats.org/officeDocument/2006/relationships/image" Target="../media/image13.emf"/><Relationship Id="rId9" Type="http://schemas.openxmlformats.org/officeDocument/2006/relationships/image" Target="../media/image18.emf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646022" y="685800"/>
            <a:ext cx="8825658" cy="3329581"/>
          </a:xfrm>
        </p:spPr>
        <p:txBody>
          <a:bodyPr/>
          <a:lstStyle/>
          <a:p>
            <a:r>
              <a:rPr lang="ru-RU" dirty="0" smtClean="0"/>
              <a:t>Презентация на тему</a:t>
            </a:r>
            <a:r>
              <a:rPr lang="en-US" dirty="0" smtClean="0"/>
              <a:t>: “</a:t>
            </a:r>
            <a:r>
              <a:rPr lang="en-US" dirty="0" err="1" smtClean="0"/>
              <a:t>Git</a:t>
            </a:r>
            <a:r>
              <a:rPr lang="en-US" dirty="0" smtClean="0"/>
              <a:t>”</a:t>
            </a:r>
            <a:endParaRPr lang="ru-RU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-309779" y="3371914"/>
            <a:ext cx="8825658" cy="33295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4015381"/>
            <a:ext cx="8825658" cy="26099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600" dirty="0" smtClean="0"/>
              <a:t>Подготовил</a:t>
            </a:r>
            <a:r>
              <a:rPr lang="en-US" sz="3600" dirty="0" smtClean="0"/>
              <a:t>:</a:t>
            </a:r>
          </a:p>
          <a:p>
            <a:pPr algn="l"/>
            <a:r>
              <a:rPr lang="ru-RU" sz="3600" dirty="0" smtClean="0"/>
              <a:t>Панкратьев Егор Сергеевич</a:t>
            </a:r>
            <a:r>
              <a:rPr lang="en-US" sz="3600" dirty="0" smtClean="0"/>
              <a:t> 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2871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9020" y="-1278467"/>
            <a:ext cx="11672046" cy="3329581"/>
          </a:xfrm>
        </p:spPr>
        <p:txBody>
          <a:bodyPr>
            <a:normAutofit/>
          </a:bodyPr>
          <a:lstStyle/>
          <a:p>
            <a:r>
              <a:rPr lang="ru-RU" dirty="0" smtClean="0"/>
              <a:t>Как перемещаться между разными </a:t>
            </a:r>
            <a:r>
              <a:rPr lang="ru-RU" dirty="0" err="1" smtClean="0"/>
              <a:t>коммитами</a:t>
            </a:r>
            <a:r>
              <a:rPr lang="ru-RU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114"/>
            <a:ext cx="3409243" cy="2167466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-220132" y="3918946"/>
            <a:ext cx="3483092" cy="9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Просмотр истории </a:t>
            </a:r>
            <a:r>
              <a:rPr lang="ru-RU" sz="2200" dirty="0" err="1" smtClean="0"/>
              <a:t>коммитов</a:t>
            </a:r>
            <a:endParaRPr lang="ru-RU" sz="22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480267" y="3918946"/>
            <a:ext cx="3483092" cy="9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Переход в определенный </a:t>
            </a:r>
            <a:r>
              <a:rPr lang="ru-RU" sz="2200" dirty="0" err="1" smtClean="0"/>
              <a:t>коммит</a:t>
            </a:r>
            <a:r>
              <a:rPr lang="ru-RU" sz="2200" dirty="0" smtClean="0"/>
              <a:t> по </a:t>
            </a:r>
            <a:r>
              <a:rPr lang="ru-RU" sz="2200" dirty="0" err="1" smtClean="0"/>
              <a:t>хэшу</a:t>
            </a:r>
            <a:r>
              <a:rPr lang="ru-RU" sz="2200" dirty="0" smtClean="0"/>
              <a:t> </a:t>
            </a:r>
            <a:r>
              <a:rPr lang="ru-RU" sz="2200" dirty="0" err="1" smtClean="0"/>
              <a:t>коммита</a:t>
            </a:r>
            <a:endParaRPr lang="ru-RU" sz="22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63" y="2051114"/>
            <a:ext cx="3622886" cy="211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3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65021" y="-67733"/>
            <a:ext cx="9081245" cy="1193800"/>
          </a:xfrm>
        </p:spPr>
        <p:txBody>
          <a:bodyPr>
            <a:normAutofit/>
          </a:bodyPr>
          <a:lstStyle/>
          <a:p>
            <a:r>
              <a:rPr lang="ru-RU" dirty="0" smtClean="0"/>
              <a:t>Ветки в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" y="1785937"/>
            <a:ext cx="6934200" cy="44291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732" y="3146107"/>
            <a:ext cx="638175" cy="733425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101" y="1010448"/>
            <a:ext cx="632460" cy="632460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490967" y="976192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Commit</a:t>
            </a:r>
            <a:endParaRPr lang="ru-RU" sz="2900" dirty="0"/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60" y="1635880"/>
            <a:ext cx="638175" cy="638175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279875" y="1605857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Head</a:t>
            </a:r>
            <a:endParaRPr lang="ru-RU" sz="29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01" y="2219338"/>
            <a:ext cx="638175" cy="638175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325503" y="2200166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-Ветка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111861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48148E-6 L -1.04167E-6 0.07708 C -1.04167E-6 0.11134 0.01745 0.15463 0.03216 0.15463 L 0.06484 0.15463 " pathEditMode="relative" rAng="0" ptsTypes="AAAA">
                                      <p:cBhvr>
                                        <p:cTn id="4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7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4 0.15463 L 0.06484 -0.06945 C 0.06484 -0.16991 0.08294 -0.29213 0.09792 -0.29213 L 0.13203 -0.29213 " pathEditMode="relative" rAng="0" ptsTypes="AAAA">
                                      <p:cBhvr>
                                        <p:cTn id="4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223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600199"/>
            <a:ext cx="3371850" cy="197167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403598" y="3419475"/>
            <a:ext cx="4331445" cy="55245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Создание новой ветки</a:t>
            </a:r>
            <a:endParaRPr lang="ru-RU" sz="24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795" y="1667035"/>
            <a:ext cx="3257551" cy="1904839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3371849" y="3419475"/>
            <a:ext cx="4331445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Переход в ветку по названию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4100" y="1726524"/>
            <a:ext cx="3105262" cy="1785859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703294" y="3419475"/>
            <a:ext cx="4331445" cy="552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400" dirty="0" smtClean="0"/>
              <a:t>Отображает список всех веток</a:t>
            </a:r>
            <a:endParaRPr lang="ru-RU" sz="2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265021" y="-67733"/>
            <a:ext cx="9081245" cy="1193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Создание веток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346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31180" y="-142875"/>
            <a:ext cx="8825658" cy="113347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Слияние веток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885" y="2496502"/>
            <a:ext cx="1457325" cy="1419225"/>
          </a:xfrm>
          <a:prstGeom prst="rect">
            <a:avLst/>
          </a:prstGeom>
        </p:spPr>
      </p:pic>
      <p:pic>
        <p:nvPicPr>
          <p:cNvPr id="1079" name="Рисунок 107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84" y="1064419"/>
            <a:ext cx="7100491" cy="4535341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646" y="5509120"/>
            <a:ext cx="1581150" cy="781050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637" y="3887152"/>
            <a:ext cx="876300" cy="111442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547" y="3679906"/>
            <a:ext cx="1076325" cy="58102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101" y="1010448"/>
            <a:ext cx="632460" cy="632460"/>
          </a:xfrm>
          <a:prstGeom prst="rect">
            <a:avLst/>
          </a:prstGeom>
        </p:spPr>
      </p:pic>
      <p:sp>
        <p:nvSpPr>
          <p:cNvPr id="9" name="Заголовок 1"/>
          <p:cNvSpPr txBox="1">
            <a:spLocks/>
          </p:cNvSpPr>
          <p:nvPr/>
        </p:nvSpPr>
        <p:spPr>
          <a:xfrm>
            <a:off x="490967" y="976192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Commit</a:t>
            </a:r>
            <a:endParaRPr lang="ru-RU" sz="29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160" y="1635880"/>
            <a:ext cx="638175" cy="638175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279875" y="1605857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Head</a:t>
            </a:r>
            <a:endParaRPr lang="ru-RU" sz="2900" dirty="0"/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101" y="2219338"/>
            <a:ext cx="638175" cy="638175"/>
          </a:xfrm>
          <a:prstGeom prst="rect">
            <a:avLst/>
          </a:prstGeom>
        </p:spPr>
      </p:pic>
      <p:sp>
        <p:nvSpPr>
          <p:cNvPr id="13" name="Заголовок 1"/>
          <p:cNvSpPr txBox="1">
            <a:spLocks/>
          </p:cNvSpPr>
          <p:nvPr/>
        </p:nvSpPr>
        <p:spPr>
          <a:xfrm>
            <a:off x="325503" y="2200166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-Ветка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3357959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6641 -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59629" y="-2105025"/>
            <a:ext cx="11120865" cy="3329581"/>
          </a:xfrm>
        </p:spPr>
        <p:txBody>
          <a:bodyPr/>
          <a:lstStyle/>
          <a:p>
            <a:r>
              <a:rPr lang="ru-RU" dirty="0" smtClean="0"/>
              <a:t>Команда для слияние веток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929" y="1224556"/>
            <a:ext cx="4641827" cy="207168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502026" y="3206688"/>
            <a:ext cx="3483092" cy="95673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Слияние ветки (</a:t>
            </a:r>
            <a:r>
              <a:rPr lang="en-US" sz="2200" dirty="0" smtClean="0"/>
              <a:t>feature branch name) </a:t>
            </a:r>
            <a:r>
              <a:rPr lang="ru-RU" sz="2200" dirty="0" smtClean="0"/>
              <a:t>в текущую ветку (куда указывает </a:t>
            </a:r>
            <a:r>
              <a:rPr lang="en-US" sz="2200" dirty="0" smtClean="0"/>
              <a:t>Head)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19191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52889" y="-262466"/>
            <a:ext cx="8825658" cy="1346200"/>
          </a:xfrm>
        </p:spPr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rebase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137" y="1263951"/>
            <a:ext cx="5875867" cy="242804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855" y="3632728"/>
            <a:ext cx="6943725" cy="305752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00" y="1306782"/>
            <a:ext cx="632460" cy="632460"/>
          </a:xfrm>
          <a:prstGeom prst="rect">
            <a:avLst/>
          </a:prstGeom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465566" y="1272526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Commit</a:t>
            </a:r>
            <a:endParaRPr lang="ru-RU" sz="2900" dirty="0"/>
          </a:p>
        </p:txBody>
      </p:sp>
      <p:pic>
        <p:nvPicPr>
          <p:cNvPr id="16" name="Рисунок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59" y="1932214"/>
            <a:ext cx="638175" cy="638175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254474" y="1902191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Head</a:t>
            </a:r>
            <a:endParaRPr lang="ru-RU" sz="2900" dirty="0"/>
          </a:p>
        </p:txBody>
      </p:sp>
      <p:pic>
        <p:nvPicPr>
          <p:cNvPr id="18" name="Рисунок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700" y="2515672"/>
            <a:ext cx="638175" cy="638175"/>
          </a:xfrm>
          <a:prstGeom prst="rect">
            <a:avLst/>
          </a:prstGeom>
        </p:spPr>
      </p:pic>
      <p:sp>
        <p:nvSpPr>
          <p:cNvPr id="19" name="Заголовок 1"/>
          <p:cNvSpPr txBox="1">
            <a:spLocks/>
          </p:cNvSpPr>
          <p:nvPr/>
        </p:nvSpPr>
        <p:spPr>
          <a:xfrm>
            <a:off x="300102" y="2496500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-Ветка</a:t>
            </a:r>
            <a:endParaRPr lang="ru-RU" sz="2900" dirty="0"/>
          </a:p>
        </p:txBody>
      </p:sp>
    </p:spTree>
    <p:extLst>
      <p:ext uri="{BB962C8B-B14F-4D97-AF65-F5344CB8AC3E}">
        <p14:creationId xmlns:p14="http://schemas.microsoft.com/office/powerpoint/2010/main" val="218537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3214904" y="0"/>
            <a:ext cx="8825658" cy="925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План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4" name="Заголовок 1"/>
          <p:cNvSpPr txBox="1">
            <a:spLocks/>
          </p:cNvSpPr>
          <p:nvPr/>
        </p:nvSpPr>
        <p:spPr>
          <a:xfrm>
            <a:off x="164042" y="3306234"/>
            <a:ext cx="13419667" cy="237913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 smtClean="0"/>
              <a:t>1) Что такое </a:t>
            </a:r>
            <a:r>
              <a:rPr lang="en-US" sz="3200" dirty="0" err="1" smtClean="0"/>
              <a:t>Git</a:t>
            </a:r>
            <a:r>
              <a:rPr lang="ru-RU" sz="3200" dirty="0" smtClean="0"/>
              <a:t>?</a:t>
            </a:r>
          </a:p>
          <a:p>
            <a:pPr algn="l"/>
            <a:r>
              <a:rPr lang="ru-RU" sz="3200" dirty="0" smtClean="0"/>
              <a:t>2) Как работать с </a:t>
            </a:r>
            <a:r>
              <a:rPr lang="en-US" sz="3200" dirty="0" err="1" smtClean="0"/>
              <a:t>Git</a:t>
            </a:r>
            <a:r>
              <a:rPr lang="ru-RU" sz="3200" dirty="0" smtClean="0"/>
              <a:t>?</a:t>
            </a:r>
          </a:p>
          <a:p>
            <a:pPr algn="l"/>
            <a:r>
              <a:rPr lang="ru-RU" sz="3200" dirty="0" smtClean="0"/>
              <a:t>3) Создание </a:t>
            </a:r>
            <a:r>
              <a:rPr lang="ru-RU" sz="3200" dirty="0" err="1" smtClean="0"/>
              <a:t>репозитория</a:t>
            </a:r>
            <a:r>
              <a:rPr lang="ru-RU" sz="3200" dirty="0" smtClean="0"/>
              <a:t> </a:t>
            </a:r>
            <a:r>
              <a:rPr lang="en-US" sz="3200" dirty="0" err="1" smtClean="0"/>
              <a:t>Git</a:t>
            </a:r>
            <a:r>
              <a:rPr lang="ru-RU" sz="3200" dirty="0" smtClean="0"/>
              <a:t>.</a:t>
            </a:r>
            <a:endParaRPr lang="ru-RU" sz="3200" dirty="0"/>
          </a:p>
          <a:p>
            <a:pPr algn="l"/>
            <a:r>
              <a:rPr lang="ru-RU" sz="3200" dirty="0" smtClean="0"/>
              <a:t>4) Области </a:t>
            </a:r>
            <a:r>
              <a:rPr lang="en-US" sz="3200" dirty="0" err="1" smtClean="0"/>
              <a:t>Git</a:t>
            </a:r>
            <a:r>
              <a:rPr lang="ru-RU" sz="3200" dirty="0" smtClean="0"/>
              <a:t>.</a:t>
            </a:r>
          </a:p>
          <a:p>
            <a:pPr algn="l"/>
            <a:r>
              <a:rPr lang="ru-RU" sz="3200" dirty="0" smtClean="0"/>
              <a:t>5) Типы объектов в </a:t>
            </a:r>
            <a:r>
              <a:rPr lang="en-US" sz="3200" dirty="0" err="1" smtClean="0"/>
              <a:t>Git</a:t>
            </a:r>
            <a:r>
              <a:rPr lang="en-US" sz="3200" dirty="0" smtClean="0"/>
              <a:t>.</a:t>
            </a:r>
          </a:p>
          <a:p>
            <a:pPr algn="l"/>
            <a:r>
              <a:rPr lang="ru-RU" sz="3200" dirty="0" smtClean="0"/>
              <a:t>6) Что такое </a:t>
            </a:r>
            <a:r>
              <a:rPr lang="ru-RU" sz="3200" dirty="0" err="1" smtClean="0"/>
              <a:t>коммит</a:t>
            </a:r>
            <a:r>
              <a:rPr lang="ru-RU" sz="3200" dirty="0" smtClean="0"/>
              <a:t>, корневой </a:t>
            </a:r>
            <a:r>
              <a:rPr lang="ru-RU" sz="3200" dirty="0" err="1" smtClean="0"/>
              <a:t>коммит</a:t>
            </a:r>
            <a:r>
              <a:rPr lang="ru-RU" sz="3200" dirty="0" smtClean="0"/>
              <a:t> и указатель?</a:t>
            </a:r>
          </a:p>
          <a:p>
            <a:pPr algn="l"/>
            <a:r>
              <a:rPr lang="ru-RU" sz="3200" dirty="0" smtClean="0"/>
              <a:t>7) Как создать </a:t>
            </a:r>
            <a:r>
              <a:rPr lang="ru-RU" sz="3200" dirty="0" err="1" smtClean="0"/>
              <a:t>коммит</a:t>
            </a:r>
            <a:r>
              <a:rPr lang="ru-RU" sz="3200" dirty="0" smtClean="0"/>
              <a:t>?</a:t>
            </a:r>
            <a:br>
              <a:rPr lang="ru-RU" sz="3200" dirty="0" smtClean="0"/>
            </a:br>
            <a:r>
              <a:rPr lang="en-US" sz="3200" dirty="0" smtClean="0"/>
              <a:t>8) </a:t>
            </a:r>
            <a:r>
              <a:rPr lang="ru-RU" sz="3200" dirty="0" smtClean="0"/>
              <a:t>Как перемещаться между разными </a:t>
            </a:r>
            <a:r>
              <a:rPr lang="ru-RU" sz="3200" dirty="0" err="1" smtClean="0"/>
              <a:t>коммитами</a:t>
            </a:r>
            <a:r>
              <a:rPr lang="ru-RU" sz="3200" dirty="0" smtClean="0"/>
              <a:t>?</a:t>
            </a:r>
          </a:p>
          <a:p>
            <a:pPr algn="l"/>
            <a:r>
              <a:rPr lang="ru-RU" sz="3200" dirty="0" smtClean="0"/>
              <a:t>9) Ветки в </a:t>
            </a:r>
            <a:r>
              <a:rPr lang="en-US" sz="3200" dirty="0" err="1" smtClean="0"/>
              <a:t>Git</a:t>
            </a:r>
            <a:r>
              <a:rPr lang="en-US" sz="3200" smtClean="0"/>
              <a:t>.</a:t>
            </a:r>
            <a:endParaRPr lang="ru-RU" sz="3200" dirty="0" smtClean="0"/>
          </a:p>
          <a:p>
            <a:pPr algn="l"/>
            <a:r>
              <a:rPr lang="ru-RU" sz="3200" dirty="0" smtClean="0"/>
              <a:t>10) Слияние веток.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973325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564590" y="170330"/>
            <a:ext cx="9889812" cy="1214671"/>
          </a:xfrm>
        </p:spPr>
        <p:txBody>
          <a:bodyPr>
            <a:normAutofit/>
          </a:bodyPr>
          <a:lstStyle/>
          <a:p>
            <a:r>
              <a:rPr lang="ru-RU" dirty="0" smtClean="0"/>
              <a:t>Что такое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 </a:t>
            </a:r>
            <a:endParaRPr lang="ru-RU" dirty="0"/>
          </a:p>
        </p:txBody>
      </p:sp>
      <p:pic>
        <p:nvPicPr>
          <p:cNvPr id="1026" name="Picture 2" descr="Файл:Git-logo.svg — Википедия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5766" y="1981199"/>
            <a:ext cx="1689100" cy="70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Человек думает – Бесплатные иконки: люд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5704" y="1981199"/>
            <a:ext cx="4876800" cy="487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4585402" y="1801174"/>
            <a:ext cx="7606598" cy="15489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effectLst/>
              </a:rPr>
              <a:t>Git</a:t>
            </a:r>
            <a:r>
              <a:rPr lang="en-US" dirty="0" smtClean="0">
                <a:effectLst/>
              </a:rPr>
              <a:t> </a:t>
            </a:r>
            <a:r>
              <a:rPr lang="ru-RU" dirty="0" smtClean="0">
                <a:effectLst/>
              </a:rPr>
              <a:t>– распределенная система управления версиями.</a:t>
            </a:r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1447754" y="3276631"/>
            <a:ext cx="8332739" cy="97927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>
                <a:effectLst/>
              </a:rPr>
              <a:t>-Что значит распределенная?</a:t>
            </a:r>
            <a:endParaRPr lang="ru-RU" sz="4000" dirty="0"/>
          </a:p>
        </p:txBody>
      </p:sp>
      <p:sp>
        <p:nvSpPr>
          <p:cNvPr id="7" name="Заголовок 1"/>
          <p:cNvSpPr txBox="1">
            <a:spLocks/>
          </p:cNvSpPr>
          <p:nvPr/>
        </p:nvSpPr>
        <p:spPr>
          <a:xfrm>
            <a:off x="1917014" y="4255901"/>
            <a:ext cx="5124718" cy="23487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>
                <a:effectLst/>
              </a:rPr>
              <a:t>-Это значит, что на каждом компьютере находится полная версия </a:t>
            </a:r>
            <a:r>
              <a:rPr lang="ru-RU" dirty="0" err="1" smtClean="0">
                <a:effectLst/>
              </a:rPr>
              <a:t>репозитория</a:t>
            </a:r>
            <a:r>
              <a:rPr lang="ru-RU" dirty="0" smtClean="0">
                <a:effectLst/>
              </a:rPr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53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817779" y="0"/>
            <a:ext cx="8825658" cy="1052048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Как работать с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650776"/>
            <a:ext cx="7162800" cy="3207224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-2333312" y="2598728"/>
            <a:ext cx="8825658" cy="105204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>
                <a:effectLst/>
              </a:rPr>
              <a:t>git</a:t>
            </a:r>
            <a:r>
              <a:rPr lang="ru-RU" dirty="0">
                <a:effectLst/>
              </a:rPr>
              <a:t>-</a:t>
            </a:r>
            <a:r>
              <a:rPr lang="en-US" dirty="0" err="1">
                <a:effectLst/>
              </a:rPr>
              <a:t>scm</a:t>
            </a:r>
            <a:r>
              <a:rPr lang="ru-RU" dirty="0">
                <a:effectLst/>
              </a:rPr>
              <a:t>.</a:t>
            </a:r>
            <a:r>
              <a:rPr lang="en-US" dirty="0">
                <a:effectLst/>
              </a:rPr>
              <a:t>com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238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/>
          <p:cNvSpPr txBox="1">
            <a:spLocks/>
          </p:cNvSpPr>
          <p:nvPr/>
        </p:nvSpPr>
        <p:spPr>
          <a:xfrm>
            <a:off x="-1215712" y="1058335"/>
            <a:ext cx="10173445" cy="21865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 smtClean="0"/>
              <a:t>Создание нового </a:t>
            </a:r>
            <a:r>
              <a:rPr lang="en-US" sz="4000" dirty="0" err="1" smtClean="0"/>
              <a:t>Git</a:t>
            </a:r>
            <a:r>
              <a:rPr lang="en-US" sz="4000" dirty="0" smtClean="0"/>
              <a:t> </a:t>
            </a:r>
            <a:r>
              <a:rPr lang="ru-RU" sz="4000" dirty="0" err="1" smtClean="0"/>
              <a:t>репозитория</a:t>
            </a:r>
            <a:endParaRPr lang="ru-RU" sz="4000" dirty="0"/>
          </a:p>
        </p:txBody>
      </p:sp>
      <p:sp>
        <p:nvSpPr>
          <p:cNvPr id="11" name="Заголовок 1"/>
          <p:cNvSpPr txBox="1">
            <a:spLocks/>
          </p:cNvSpPr>
          <p:nvPr/>
        </p:nvSpPr>
        <p:spPr>
          <a:xfrm>
            <a:off x="174316" y="3167031"/>
            <a:ext cx="7105025" cy="256141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>
                <a:effectLst/>
              </a:rPr>
              <a:t>-После инициализации создается скрытая папка .</a:t>
            </a:r>
            <a:r>
              <a:rPr lang="en-US" sz="3200" dirty="0" err="1" smtClean="0">
                <a:effectLst/>
              </a:rPr>
              <a:t>git</a:t>
            </a:r>
            <a:r>
              <a:rPr lang="ru-RU" sz="3200" dirty="0" smtClean="0">
                <a:effectLst/>
              </a:rPr>
              <a:t>, в этой папке </a:t>
            </a:r>
            <a:r>
              <a:rPr lang="en-US" sz="3200" dirty="0" err="1" smtClean="0">
                <a:effectLst/>
              </a:rPr>
              <a:t>Git</a:t>
            </a:r>
            <a:r>
              <a:rPr lang="en-US" sz="3200" dirty="0" smtClean="0">
                <a:effectLst/>
              </a:rPr>
              <a:t> </a:t>
            </a:r>
            <a:r>
              <a:rPr lang="ru-RU" sz="3200" dirty="0" smtClean="0">
                <a:effectLst/>
              </a:rPr>
              <a:t>создает много других подпапок и там он сохраняет все объекты </a:t>
            </a:r>
            <a:r>
              <a:rPr lang="en-US" sz="3200" dirty="0" err="1" smtClean="0">
                <a:effectLst/>
              </a:rPr>
              <a:t>Git</a:t>
            </a:r>
            <a:r>
              <a:rPr lang="ru-RU" sz="3200" dirty="0" smtClean="0">
                <a:effectLst/>
              </a:rPr>
              <a:t> (об этом чуть позже)</a:t>
            </a:r>
            <a:endParaRPr lang="ru-RU" sz="3200" dirty="0">
              <a:effectLst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68" y="8468"/>
            <a:ext cx="4902729" cy="279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66362"/>
            <a:ext cx="8021169" cy="4391638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893046" y="-67352"/>
            <a:ext cx="8825658" cy="1314514"/>
          </a:xfrm>
        </p:spPr>
        <p:txBody>
          <a:bodyPr/>
          <a:lstStyle/>
          <a:p>
            <a:r>
              <a:rPr lang="ru-RU" dirty="0" smtClean="0"/>
              <a:t>Области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466362"/>
            <a:ext cx="8021169" cy="4424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98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631512" y="-76200"/>
            <a:ext cx="8825658" cy="1119781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Типы объектов в </a:t>
            </a:r>
            <a:r>
              <a:rPr lang="en-US" dirty="0" err="1" smtClean="0"/>
              <a:t>Git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62" y="1043581"/>
            <a:ext cx="2733675" cy="375285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1222904" y="827810"/>
            <a:ext cx="8825658" cy="111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effectLst/>
              </a:rPr>
              <a:t>- объект содержит файл</a:t>
            </a:r>
            <a:endParaRPr lang="ru-RU" sz="4400" dirty="0"/>
          </a:p>
        </p:txBody>
      </p:sp>
      <p:sp>
        <p:nvSpPr>
          <p:cNvPr id="8" name="Заголовок 1"/>
          <p:cNvSpPr txBox="1">
            <a:spLocks/>
          </p:cNvSpPr>
          <p:nvPr/>
        </p:nvSpPr>
        <p:spPr>
          <a:xfrm>
            <a:off x="1324504" y="2163362"/>
            <a:ext cx="8825658" cy="111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effectLst/>
              </a:rPr>
              <a:t>- объект содержит папку</a:t>
            </a:r>
            <a:endParaRPr lang="ru-RU" sz="4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1324504" y="3892421"/>
            <a:ext cx="8825658" cy="111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effectLst/>
              </a:rPr>
              <a:t>- объект содержит версию </a:t>
            </a:r>
          </a:p>
          <a:p>
            <a:pPr algn="l"/>
            <a:r>
              <a:rPr lang="ru-RU" sz="4400" dirty="0" smtClean="0">
                <a:effectLst/>
              </a:rPr>
              <a:t>               проект</a:t>
            </a:r>
            <a:endParaRPr lang="ru-RU" sz="4400" dirty="0"/>
          </a:p>
        </p:txBody>
      </p:sp>
      <p:sp>
        <p:nvSpPr>
          <p:cNvPr id="10" name="Заголовок 1"/>
          <p:cNvSpPr txBox="1">
            <a:spLocks/>
          </p:cNvSpPr>
          <p:nvPr/>
        </p:nvSpPr>
        <p:spPr>
          <a:xfrm>
            <a:off x="-919162" y="5621480"/>
            <a:ext cx="8825658" cy="111978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4400" dirty="0" smtClean="0">
                <a:effectLst/>
              </a:rPr>
              <a:t>Каждый объект содержит свой уникальный </a:t>
            </a:r>
            <a:r>
              <a:rPr lang="ru-RU" sz="4400" dirty="0" err="1" smtClean="0">
                <a:effectLst/>
              </a:rPr>
              <a:t>хэш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350860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297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16541" y="-228600"/>
            <a:ext cx="12308541" cy="1202596"/>
          </a:xfrm>
        </p:spPr>
        <p:txBody>
          <a:bodyPr>
            <a:normAutofit/>
          </a:bodyPr>
          <a:lstStyle/>
          <a:p>
            <a:r>
              <a:rPr lang="ru-RU" dirty="0" err="1" smtClean="0"/>
              <a:t>Коммит</a:t>
            </a:r>
            <a:r>
              <a:rPr lang="ru-RU" dirty="0" smtClean="0"/>
              <a:t> – указатель на дерево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91" y="3595701"/>
            <a:ext cx="3696632" cy="303378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25" y="803750"/>
            <a:ext cx="632460" cy="632460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10890" y="787525"/>
            <a:ext cx="1602613" cy="5512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Tree</a:t>
            </a:r>
            <a:endParaRPr lang="ru-RU" sz="29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25" y="1435972"/>
            <a:ext cx="632460" cy="632460"/>
          </a:xfrm>
          <a:prstGeom prst="rect">
            <a:avLst/>
          </a:prstGeom>
        </p:spPr>
      </p:pic>
      <p:sp>
        <p:nvSpPr>
          <p:cNvPr id="7" name="Заголовок 1"/>
          <p:cNvSpPr txBox="1">
            <a:spLocks/>
          </p:cNvSpPr>
          <p:nvPr/>
        </p:nvSpPr>
        <p:spPr>
          <a:xfrm>
            <a:off x="276961" y="1399266"/>
            <a:ext cx="1670472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Blob</a:t>
            </a:r>
            <a:endParaRPr lang="ru-RU" sz="2900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476" y="2700183"/>
            <a:ext cx="848327" cy="97097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825" y="2067723"/>
            <a:ext cx="632460" cy="632460"/>
          </a:xfrm>
          <a:prstGeom prst="rect">
            <a:avLst/>
          </a:prstGeom>
        </p:spPr>
      </p:pic>
      <p:sp>
        <p:nvSpPr>
          <p:cNvPr id="12" name="Заголовок 1"/>
          <p:cNvSpPr txBox="1">
            <a:spLocks/>
          </p:cNvSpPr>
          <p:nvPr/>
        </p:nvSpPr>
        <p:spPr>
          <a:xfrm>
            <a:off x="466691" y="2033467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Commit</a:t>
            </a:r>
            <a:endParaRPr lang="ru-RU" sz="29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4626" y="3684526"/>
            <a:ext cx="1808142" cy="760667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2884" y="2693155"/>
            <a:ext cx="638175" cy="638175"/>
          </a:xfrm>
          <a:prstGeom prst="rect">
            <a:avLst/>
          </a:prstGeom>
        </p:spPr>
      </p:pic>
      <p:sp>
        <p:nvSpPr>
          <p:cNvPr id="17" name="Заголовок 1"/>
          <p:cNvSpPr txBox="1">
            <a:spLocks/>
          </p:cNvSpPr>
          <p:nvPr/>
        </p:nvSpPr>
        <p:spPr>
          <a:xfrm>
            <a:off x="255599" y="2663132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</a:t>
            </a:r>
            <a:r>
              <a:rPr lang="en-US" sz="2900" dirty="0" smtClean="0"/>
              <a:t>Head</a:t>
            </a:r>
            <a:endParaRPr lang="ru-RU" sz="29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31476" y="1770312"/>
            <a:ext cx="856505" cy="984343"/>
          </a:xfrm>
          <a:prstGeom prst="rect">
            <a:avLst/>
          </a:prstGeom>
        </p:spPr>
      </p:pic>
      <p:sp>
        <p:nvSpPr>
          <p:cNvPr id="21" name="Заголовок 1"/>
          <p:cNvSpPr txBox="1">
            <a:spLocks/>
          </p:cNvSpPr>
          <p:nvPr/>
        </p:nvSpPr>
        <p:spPr>
          <a:xfrm>
            <a:off x="361146" y="2709340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endParaRPr lang="ru-RU" sz="2900" dirty="0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31476" y="1770312"/>
            <a:ext cx="856506" cy="984343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39654" y="862146"/>
            <a:ext cx="840149" cy="965544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3825" y="3276613"/>
            <a:ext cx="638175" cy="638175"/>
          </a:xfrm>
          <a:prstGeom prst="rect">
            <a:avLst/>
          </a:prstGeom>
        </p:spPr>
      </p:pic>
      <p:sp>
        <p:nvSpPr>
          <p:cNvPr id="25" name="Заголовок 1"/>
          <p:cNvSpPr txBox="1">
            <a:spLocks/>
          </p:cNvSpPr>
          <p:nvPr/>
        </p:nvSpPr>
        <p:spPr>
          <a:xfrm>
            <a:off x="301227" y="3257441"/>
            <a:ext cx="1813705" cy="5781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 smtClean="0"/>
              <a:t>-Ветка</a:t>
            </a:r>
            <a:endParaRPr lang="ru-RU" sz="2900" dirty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741769" y="2813728"/>
            <a:ext cx="1753856" cy="732775"/>
          </a:xfrm>
          <a:prstGeom prst="rect">
            <a:avLst/>
          </a:prstGeom>
        </p:spPr>
      </p:pic>
      <p:pic>
        <p:nvPicPr>
          <p:cNvPr id="32" name="Рисунок 3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32997" y="3595700"/>
            <a:ext cx="4205527" cy="3023913"/>
          </a:xfrm>
          <a:prstGeom prst="rect">
            <a:avLst/>
          </a:prstGeom>
        </p:spPr>
      </p:pic>
      <p:pic>
        <p:nvPicPr>
          <p:cNvPr id="34" name="Рисунок 3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3174" y="4261343"/>
            <a:ext cx="1534144" cy="2358270"/>
          </a:xfrm>
          <a:prstGeom prst="rect">
            <a:avLst/>
          </a:prstGeom>
        </p:spPr>
      </p:pic>
      <p:pic>
        <p:nvPicPr>
          <p:cNvPr id="35" name="Рисунок 34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3175" y="4261343"/>
            <a:ext cx="1534143" cy="2358270"/>
          </a:xfrm>
          <a:prstGeom prst="rect">
            <a:avLst/>
          </a:prstGeom>
        </p:spPr>
      </p:pic>
      <p:pic>
        <p:nvPicPr>
          <p:cNvPr id="36" name="Рисунок 3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54949" y="2663132"/>
            <a:ext cx="877804" cy="995719"/>
          </a:xfrm>
          <a:prstGeom prst="rect">
            <a:avLst/>
          </a:prstGeom>
        </p:spPr>
      </p:pic>
      <p:pic>
        <p:nvPicPr>
          <p:cNvPr id="46" name="Рисунок 45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192537" y="3051352"/>
            <a:ext cx="828675" cy="12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059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2375 -0.00047 " pathEditMode="relative" rAng="0" ptsTypes="AA">
                                      <p:cBhvr>
                                        <p:cTn id="11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875" y="-23"/>
                                    </p:animMotion>
                                  </p:childTnLst>
                                </p:cTn>
                              </p:par>
                              <p:par>
                                <p:cTn id="11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-0.2336 0.00046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80" y="23"/>
                                    </p:animMotion>
                                  </p:childTnLst>
                                </p:cTn>
                              </p:par>
                              <p:par>
                                <p:cTn id="11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2.96296E-6 L -0.23867 -0.00023 " pathEditMode="relative" rAng="0" ptsTypes="AA">
                                      <p:cBhvr>
                                        <p:cTn id="11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940" y="-23"/>
                                    </p:animMotion>
                                  </p:childTnLst>
                                </p:cTn>
                              </p:par>
                              <p:par>
                                <p:cTn id="119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7 L -0.23177 0.00023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89" y="0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11111E-6 L 0.12187 -0.00208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94" y="-116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4.81481E-6 L 0.12083 -0.00116 " pathEditMode="relative" rAng="0" ptsTypes="AA">
                                      <p:cBhvr>
                                        <p:cTn id="1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20" y="-46"/>
                                    </p:animMotion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1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83 -0.00115 L 0.12083 0.06459 C 0.12083 0.09422 0.08242 0.13172 0.05742 0.13172 L -0.00065 0.13172 " pathEditMode="relative" rAng="0" ptsTypes="AAAA">
                                      <p:cBhvr>
                                        <p:cTn id="1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81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5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5 0.13172 L -0.00065 0.06598 C -0.00065 0.03658 0.03255 0.0007 0.05976 0.0007 L 0.12018 0.0007 " pathEditMode="relative" rAng="0" ptsTypes="AAAA">
                                      <p:cBhvr>
                                        <p:cTn id="13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42" y="-6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7" grpId="0"/>
      <p:bldP spid="12" grpId="0"/>
      <p:bldP spid="17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753" y="1043967"/>
            <a:ext cx="3276600" cy="2055906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-126999" y="2835213"/>
            <a:ext cx="3483092" cy="956733"/>
          </a:xfrm>
        </p:spPr>
        <p:txBody>
          <a:bodyPr>
            <a:normAutofit/>
          </a:bodyPr>
          <a:lstStyle/>
          <a:p>
            <a:r>
              <a:rPr lang="ru-RU" sz="2200" dirty="0" smtClean="0"/>
              <a:t>Отображает текущее состояние </a:t>
            </a:r>
            <a:r>
              <a:rPr lang="ru-RU" sz="2200" dirty="0" err="1" smtClean="0"/>
              <a:t>репозитория</a:t>
            </a:r>
            <a:r>
              <a:rPr lang="ru-RU" sz="2200" dirty="0" smtClean="0"/>
              <a:t> </a:t>
            </a:r>
            <a:r>
              <a:rPr lang="en-US" sz="2200" dirty="0" err="1" smtClean="0"/>
              <a:t>Git</a:t>
            </a:r>
            <a:endParaRPr lang="ru-RU" sz="22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601" y="1043968"/>
            <a:ext cx="4809066" cy="2070271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2849034" y="2775571"/>
            <a:ext cx="4809066" cy="67733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200" dirty="0" smtClean="0"/>
              <a:t>Добавление файлов в индекс</a:t>
            </a:r>
            <a:endParaRPr lang="ru-RU" sz="22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8667" y="1043967"/>
            <a:ext cx="3773933" cy="2070271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7958667" y="2655916"/>
            <a:ext cx="4004732" cy="11360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sz="2300" dirty="0" smtClean="0"/>
              <a:t>Создание </a:t>
            </a:r>
            <a:r>
              <a:rPr lang="ru-RU" sz="2300" dirty="0" err="1" smtClean="0"/>
              <a:t>коммита</a:t>
            </a:r>
            <a:r>
              <a:rPr lang="ru-RU" sz="2300" dirty="0" smtClean="0"/>
              <a:t> с записью изменений в </a:t>
            </a:r>
            <a:r>
              <a:rPr lang="ru-RU" sz="2300" dirty="0" err="1" smtClean="0"/>
              <a:t>репозиторий</a:t>
            </a:r>
            <a:endParaRPr lang="ru-RU" sz="2400" dirty="0"/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829734" y="-97603"/>
            <a:ext cx="9448799" cy="11117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7200" kern="1200"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Создание </a:t>
            </a:r>
            <a:r>
              <a:rPr lang="ru-RU" dirty="0" err="1" smtClean="0"/>
              <a:t>коммита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374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</p:bldLst>
  </p:timing>
</p:sld>
</file>

<file path=ppt/theme/theme1.xml><?xml version="1.0" encoding="utf-8"?>
<a:theme xmlns:a="http://schemas.openxmlformats.org/drawingml/2006/main" name="big-data">
  <a:themeElements>
    <a:clrScheme name="Модульная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674</TotalTime>
  <Words>288</Words>
  <Application>Microsoft Office PowerPoint</Application>
  <PresentationFormat>Широкоэкранный</PresentationFormat>
  <Paragraphs>59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8" baseType="lpstr">
      <vt:lpstr>Arial</vt:lpstr>
      <vt:lpstr>Calibri</vt:lpstr>
      <vt:lpstr>big-data</vt:lpstr>
      <vt:lpstr>Презентация на тему: “Git”</vt:lpstr>
      <vt:lpstr>План:</vt:lpstr>
      <vt:lpstr>Что такое Git? </vt:lpstr>
      <vt:lpstr>Как работать с Git?</vt:lpstr>
      <vt:lpstr>Презентация PowerPoint</vt:lpstr>
      <vt:lpstr>Области Git</vt:lpstr>
      <vt:lpstr>Типы объектов в Git</vt:lpstr>
      <vt:lpstr>Коммит – указатель на дерево</vt:lpstr>
      <vt:lpstr>Отображает текущее состояние репозитория Git</vt:lpstr>
      <vt:lpstr>Как перемещаться между разными коммитами?</vt:lpstr>
      <vt:lpstr>Ветки в Git</vt:lpstr>
      <vt:lpstr>Создание новой ветки</vt:lpstr>
      <vt:lpstr>Слияние веток</vt:lpstr>
      <vt:lpstr>Команда для слияние веток</vt:lpstr>
      <vt:lpstr>Git 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тему: “Git”</dc:title>
  <dc:creator>Egor</dc:creator>
  <cp:lastModifiedBy>Egor</cp:lastModifiedBy>
  <cp:revision>60</cp:revision>
  <dcterms:created xsi:type="dcterms:W3CDTF">2022-11-30T16:18:06Z</dcterms:created>
  <dcterms:modified xsi:type="dcterms:W3CDTF">2022-12-09T09:25:25Z</dcterms:modified>
</cp:coreProperties>
</file>