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68DD58-DB10-B74B-B122-90C79E1AB5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6B637-9BBC-A746-A123-DA9D7235E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413" y="586582"/>
            <a:ext cx="8213766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1883-B08D-BD4A-B1A4-564CFBF6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3413" y="3066257"/>
            <a:ext cx="821376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FEBF-FC68-5940-8408-7AA92F26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05D3-01BF-8A42-B5E2-AA2327A4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D76-1EFE-FA4C-8D0F-96E40264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66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0DE8-5326-0240-93CC-CE2DBE7A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DD616-202F-0C4A-8498-BAF9B8022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7C6E-BA0B-9142-9BD9-D1144512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3C7A-3D05-004B-8719-DCFDE50D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C74-F7E3-4149-A59E-138439A0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17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EC024-114A-2E49-87A2-3A1B102C0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4E8B-9B93-B841-9A41-58F2A8F7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7BB6-C721-A64C-9FED-ADB1BC39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4087-0D6B-DF46-B616-0041524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165-B5F1-A84D-AD5D-2D894A7A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507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1493-70DA-4F40-B18B-01882757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5BD0-B7A8-9B40-9AB5-0DBA90DF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31A1-DADB-F64A-BEBA-6AC48E90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B6A0-DAF0-7E47-B97C-1959E2BB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0F65-48DE-0F47-9AE4-8C5274D6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853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9028-A6A0-AA47-9A85-DE2BD943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21057-B7A1-0B4B-A6BB-93C07AA5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D353-3005-AA44-B1F8-3D8F2C4F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0EE7-DEB6-C649-9E53-AE8EB744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65B2-6583-FA49-ABAE-8323C6A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15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6745-F536-7049-8D0D-BB50A7F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0B58-8BE0-5846-9A24-A91FA1673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5A85-5AB6-394A-98C8-B73B3ECE8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91D8-BE0E-B54E-914A-3B00872C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DFF1-3F28-444E-A843-913451B1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61945-5F70-514E-9CD4-56885BC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872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C012-00B0-E945-B698-3733663A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8B6CC-5B99-1046-94CB-3910E56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B4E02-4DAF-FC4B-9DF6-5739BC1D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E5243-C7C1-884A-82EC-322F5A062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3453-DE2C-D544-9E7C-F711443EB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1954B-3EBC-B744-8F53-7075B00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E7285-82AA-A848-856A-64686C1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984CD-E115-DA48-BA47-B54C3B52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696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8A6-642A-BF40-9958-4533E852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A18D4-4CEF-7D40-B6A4-7A86F44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9032-E3AA-E245-853E-A73CAA10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AAB9C-695D-F84B-9246-DB6248F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283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275D3-2908-3247-B605-5B971188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BBEC9-CBCD-D94B-9ADA-44F9C9D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A520-85A8-8D46-8B9C-866EC1EA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945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6170-6B83-DE46-BBCD-20AB77EF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FED9-D619-DF49-9B1D-6E397694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0FE7C-8051-964D-99B3-CF35F9C56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CFFFE-88C3-FA49-BC3F-79D32E1D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4432-4D8B-5B4F-A3A7-59742BD1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719C-C737-3741-9BBB-4D0034D0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41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62D0-2513-9841-ABC7-CDDA2486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366AA-3FC8-B943-BE0C-AA130D266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4131E-00F8-2F44-8CB7-E507EDF9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4AA6-6713-014A-9DD1-54A1159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C64A-03C8-7C48-8C9B-2621E488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F111-4F7D-D441-B9CA-7C93C02D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775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ED96A1-01DB-3F4E-9A1D-BE8F965E246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73516-973B-2249-A644-F2755198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80DC-44A3-154D-BC99-BF2A84FB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595" y="1246909"/>
            <a:ext cx="10515600" cy="470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41BF-604F-7D49-9946-889C3E68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AB57-9544-E545-8C51-3680F039C36D}" type="datetimeFigureOut">
              <a:rPr lang="en-UA" smtClean="0"/>
              <a:t>09/11/2024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CCA2-3C6B-3D47-A0E6-7C4CCBDF5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0882-C990-BE40-9BCA-2271ADF5C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E367-28C5-0C49-85FE-BFB4EA1790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9337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D1F-0509-3D4C-9F76-D6135C5D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66" y="-154085"/>
            <a:ext cx="11954934" cy="2387600"/>
          </a:xfrm>
        </p:spPr>
        <p:txBody>
          <a:bodyPr/>
          <a:lstStyle/>
          <a:p>
            <a:r>
              <a:rPr lang="ru-RU" dirty="0">
                <a:solidFill>
                  <a:srgbClr val="07ECFF"/>
                </a:solidFill>
              </a:rPr>
              <a:t>Маркетинговый анализ бренда </a:t>
            </a:r>
            <a:endParaRPr lang="en-UA" dirty="0">
              <a:solidFill>
                <a:srgbClr val="07ECFF"/>
              </a:solidFill>
            </a:endParaRPr>
          </a:p>
        </p:txBody>
      </p:sp>
      <p:pic>
        <p:nvPicPr>
          <p:cNvPr id="1026" name="Picture 2" descr="Футбольный клуб «Белшина»">
            <a:extLst>
              <a:ext uri="{FF2B5EF4-FFF2-40B4-BE49-F238E27FC236}">
                <a16:creationId xmlns:a16="http://schemas.microsoft.com/office/drawing/2014/main" id="{5CF7F177-53A0-4F3F-8987-A4E6C267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33" y="2123546"/>
            <a:ext cx="2074333" cy="15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5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246593"/>
            <a:ext cx="10515600" cy="773112"/>
          </a:xfrm>
        </p:spPr>
        <p:txBody>
          <a:bodyPr/>
          <a:lstStyle/>
          <a:p>
            <a:r>
              <a:rPr lang="en-US" dirty="0"/>
              <a:t>BELSHINA </a:t>
            </a:r>
            <a:r>
              <a:rPr lang="ru-RU" dirty="0"/>
              <a:t>сегодня</a:t>
            </a:r>
            <a:endParaRPr lang="en-UA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B8C0BE-ADD5-4957-831A-11C0FE5E5507}"/>
              </a:ext>
            </a:extLst>
          </p:cNvPr>
          <p:cNvSpPr txBox="1"/>
          <p:nvPr/>
        </p:nvSpPr>
        <p:spPr>
          <a:xfrm>
            <a:off x="1562594" y="1292905"/>
            <a:ext cx="9892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ОАО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Белшина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— один из крупнейших производителей в шинной отрасли. Широкий ассортимент шин — более 300 типоразмеров — шины для легковых, грузовых, большегрузных автомобилей, строительно-дорожных и подъемно-транспортных машин, электротранспорта, автобусов, тракторов и сельскохозяйственных машин.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4D9E804-0BCB-4BEE-A9F4-958F6B4C81D3}"/>
              </a:ext>
            </a:extLst>
          </p:cNvPr>
          <p:cNvSpPr txBox="1">
            <a:spLocks/>
          </p:cNvSpPr>
          <p:nvPr/>
        </p:nvSpPr>
        <p:spPr>
          <a:xfrm>
            <a:off x="1562595" y="3797605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Форма собственности</a:t>
            </a:r>
            <a:endParaRPr lang="en-U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003710-8DA9-4382-B019-542585F51C3A}"/>
              </a:ext>
            </a:extLst>
          </p:cNvPr>
          <p:cNvSpPr txBox="1"/>
          <p:nvPr/>
        </p:nvSpPr>
        <p:spPr>
          <a:xfrm>
            <a:off x="1562595" y="4901802"/>
            <a:ext cx="9892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ОАО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Белшина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— государственная форма собственности, является открытым акционерным обществом.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0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деятельности</a:t>
            </a:r>
            <a:endParaRPr lang="en-U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EA728-E986-418C-B184-8EE036AD84A8}"/>
              </a:ext>
            </a:extLst>
          </p:cNvPr>
          <p:cNvSpPr txBox="1"/>
          <p:nvPr/>
        </p:nvSpPr>
        <p:spPr>
          <a:xfrm>
            <a:off x="1562595" y="1039335"/>
            <a:ext cx="9842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Основное направление деятельности компании — производство шин для легковых, грузовых автомобилей, сельскохозяйственной, строительной и специальной техники.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Белшина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является одним из крупнейших производителей шин в Восточной Европе.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2052" name="Picture 4" descr="Продукция &quot;Белшины&quot; представлена на выставке во Вьетнаме — Бобруйский  новостной портал Bobrlife">
            <a:extLst>
              <a:ext uri="{FF2B5EF4-FFF2-40B4-BE49-F238E27FC236}">
                <a16:creationId xmlns:a16="http://schemas.microsoft.com/office/drawing/2014/main" id="{957DD7A4-0121-4651-8805-592E847E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64" y="2431038"/>
            <a:ext cx="4683511" cy="407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Белшина» представила свою продукцию в Сингапуре Бобруйск - Новости -  Экономика">
            <a:extLst>
              <a:ext uri="{FF2B5EF4-FFF2-40B4-BE49-F238E27FC236}">
                <a16:creationId xmlns:a16="http://schemas.microsoft.com/office/drawing/2014/main" id="{3FC2A16B-5CFF-48FC-9F27-C28675EF6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5" y="4468167"/>
            <a:ext cx="3389258" cy="19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ШИНА БАЙ ▷ Шины BELSHINA ▷ Купить резину Белшина - летняя, зимняя и  всесезонная - ШИНА БАЙ ▷ Шины и Диски - рассрочка, цены и каталог резины">
            <a:extLst>
              <a:ext uri="{FF2B5EF4-FFF2-40B4-BE49-F238E27FC236}">
                <a16:creationId xmlns:a16="http://schemas.microsoft.com/office/drawing/2014/main" id="{2F2A80BE-D377-49E9-B2D5-83DA1B72A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78" y="2389833"/>
            <a:ext cx="3269879" cy="18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1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выпускаемой продукции</a:t>
            </a:r>
            <a:endParaRPr lang="en-U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07025C-E161-4594-888F-40ADA7C2E39B}"/>
              </a:ext>
            </a:extLst>
          </p:cNvPr>
          <p:cNvSpPr txBox="1"/>
          <p:nvPr/>
        </p:nvSpPr>
        <p:spPr>
          <a:xfrm>
            <a:off x="2034117" y="1016460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Компания выпускает более 300 моделей шин, включая: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95FD3-0140-47E4-B19C-4E0AC27C6217}"/>
              </a:ext>
            </a:extLst>
          </p:cNvPr>
          <p:cNvSpPr txBox="1"/>
          <p:nvPr/>
        </p:nvSpPr>
        <p:spPr>
          <a:xfrm>
            <a:off x="2465917" y="1373065"/>
            <a:ext cx="6100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Легковые шины.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Грузовые шины.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Шины для сельскохозяйственной и строительной техники.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Шины для карьерных самосвалов, крупнейшие из которых используются на машинах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БелАЗ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078" name="Picture 6" descr="Характеристики БЕЛАЗ-75600. Обзор самосвала БЕЛАЗ-75600">
            <a:extLst>
              <a:ext uri="{FF2B5EF4-FFF2-40B4-BE49-F238E27FC236}">
                <a16:creationId xmlns:a16="http://schemas.microsoft.com/office/drawing/2014/main" id="{876CEC21-E52D-4D9D-AA98-60939A76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44" y="4237570"/>
            <a:ext cx="3733689" cy="219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Высота 3,5 метра, вес — до 3,5 тонн. Как Belshina «выпекает» покрышки для  Caterpillar и БелАЗов">
            <a:extLst>
              <a:ext uri="{FF2B5EF4-FFF2-40B4-BE49-F238E27FC236}">
                <a16:creationId xmlns:a16="http://schemas.microsoft.com/office/drawing/2014/main" id="{91D6C64D-85D3-4017-BD67-EF1881A0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550" y="3590819"/>
            <a:ext cx="3993198" cy="285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рынки сбыта и клиенты:</a:t>
            </a:r>
            <a:endParaRPr lang="en-U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4E08A-BA26-42A7-B34C-C7F7AB46DAED}"/>
              </a:ext>
            </a:extLst>
          </p:cNvPr>
          <p:cNvSpPr txBox="1"/>
          <p:nvPr/>
        </p:nvSpPr>
        <p:spPr>
          <a:xfrm>
            <a:off x="1562595" y="1120339"/>
            <a:ext cx="9723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Рынки сбыта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Беларусь, Россия, страны СНГ, а также экспорт в более чем 70 стран мира, включая Европу, Америку и Азию.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клиенты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автопроизводители, промышленные предприятия, аграрные и строительные компании, логистические фирмы.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Типы клиентов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B2B-клиенты, закупающие шины для своей техники и автопарков, а также дистрибьюторы шин.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098" name="Picture 2" descr="20 типов клиентов: стратегия работы с каждым | Статьи в блоге Envybox">
            <a:extLst>
              <a:ext uri="{FF2B5EF4-FFF2-40B4-BE49-F238E27FC236}">
                <a16:creationId xmlns:a16="http://schemas.microsoft.com/office/drawing/2014/main" id="{6C1B7502-493C-4882-AB65-DD2D7864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5" y="3820222"/>
            <a:ext cx="3873005" cy="25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Что лучше Белшина или Кама? Советы экспертов">
            <a:extLst>
              <a:ext uri="{FF2B5EF4-FFF2-40B4-BE49-F238E27FC236}">
                <a16:creationId xmlns:a16="http://schemas.microsoft.com/office/drawing/2014/main" id="{42D14347-3CA0-4300-AA43-193A01EC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71" y="4203274"/>
            <a:ext cx="3691462" cy="207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7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факты:</a:t>
            </a:r>
            <a:endParaRPr lang="en-U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A933F1-2A6B-4BA1-ADD1-305EA8FA98F3}"/>
              </a:ext>
            </a:extLst>
          </p:cNvPr>
          <p:cNvSpPr txBox="1"/>
          <p:nvPr/>
        </p:nvSpPr>
        <p:spPr>
          <a:xfrm>
            <a:off x="1642533" y="909638"/>
            <a:ext cx="9745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2023 году ОАО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Белшина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внедрило новые технологические линии для производства шин с улучшенными характеристиками, соответствующими международным стандартам.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Компания активно работает над разработкой экологически чистых шин, снижая вредное воздействие на окружающую среду.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Белшина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сотрудничает с крупнейшими производителями автомобилей и техники, такими как МАЗ,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БелАЗ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российский КАМАЗ.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126" name="Picture 6" descr="Экологичная резина - правда или миф? - d-tune.ru">
            <a:extLst>
              <a:ext uri="{FF2B5EF4-FFF2-40B4-BE49-F238E27FC236}">
                <a16:creationId xmlns:a16="http://schemas.microsoft.com/office/drawing/2014/main" id="{60FB906D-DC57-4648-96E7-74D27AD9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33" y="3437076"/>
            <a:ext cx="3945467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МАЗ и КамАЗ объединяться все-таки не будут - 22.09.2016, Sputnik Беларусь">
            <a:extLst>
              <a:ext uri="{FF2B5EF4-FFF2-40B4-BE49-F238E27FC236}">
                <a16:creationId xmlns:a16="http://schemas.microsoft.com/office/drawing/2014/main" id="{165232C6-9E11-448D-9168-2892A2F0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47" y="4414447"/>
            <a:ext cx="3506136" cy="198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0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факты:</a:t>
            </a:r>
            <a:endParaRPr lang="en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BBAC1-D405-4A1B-BFE2-920B367F06A2}"/>
              </a:ext>
            </a:extLst>
          </p:cNvPr>
          <p:cNvSpPr txBox="1"/>
          <p:nvPr/>
        </p:nvSpPr>
        <p:spPr>
          <a:xfrm>
            <a:off x="1562595" y="909638"/>
            <a:ext cx="95842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 марта 2024 года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Белшина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добилась в Суде Европейского союза отмены санкций ЕС. По мнению суда, предприятие не могло являться существенным источником дохода для белорусского режима из-за своей убыточности, а Совет Европейского союза не смог доказать, что причиной увольнения сотрудников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Белшины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были политические мотивы (официально бастующие работники были уволены за прогулы).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Занимающаяся производством шин компания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Белшина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из Республики Беларусь разрабатывает шины, специально предназначенные для использования на электромобилях. Буквально неделю назад стали известны сроки окончания разработки белорусского электромобиля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BelGee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EX50, созданного на платформе Geely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Coolray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вероятно, планы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Белшины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связаны с этим проектом.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148" name="Picture 4" descr="Рынок смартфонов показал падение, несмотря на внедрение 5G - Газета.Ru">
            <a:extLst>
              <a:ext uri="{FF2B5EF4-FFF2-40B4-BE49-F238E27FC236}">
                <a16:creationId xmlns:a16="http://schemas.microsoft.com/office/drawing/2014/main" id="{5492C05C-C0C6-4554-B546-6A8C7A3B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976449"/>
            <a:ext cx="4702704" cy="26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Белорусский электромобиль BelGee EX50 – известны характеристики!">
            <a:extLst>
              <a:ext uri="{FF2B5EF4-FFF2-40B4-BE49-F238E27FC236}">
                <a16:creationId xmlns:a16="http://schemas.microsoft.com/office/drawing/2014/main" id="{F8C7AED8-223E-405D-8B64-4E4D8021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95" y="3771960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53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Вывод</a:t>
            </a:r>
            <a:endParaRPr lang="en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835CD-0A94-4C95-9DA8-2E78A0127272}"/>
              </a:ext>
            </a:extLst>
          </p:cNvPr>
          <p:cNvSpPr txBox="1"/>
          <p:nvPr/>
        </p:nvSpPr>
        <p:spPr>
          <a:xfrm>
            <a:off x="1562594" y="918399"/>
            <a:ext cx="98420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ОАО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Белшина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имеет хорошие перспективы для дальнейшего роста на международных рынках благодаря модернизации производства и ориентированности на инновации в области шинной продукции. Кроме того, расширение сотрудничества с зарубежными компаниями и экологические инициативы помогут укрепить позиции компании на мировом рынке. Однако конкуренция со стороны международных шинных гигантов может потребовать дополнительных усилий в области маркетинга и улучшения бренда.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84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Переезд по-бобруйски: зубр с мотоциклом теперь в «Шиннике»">
            <a:extLst>
              <a:ext uri="{FF2B5EF4-FFF2-40B4-BE49-F238E27FC236}">
                <a16:creationId xmlns:a16="http://schemas.microsoft.com/office/drawing/2014/main" id="{7F3F69A7-7175-45A8-9734-A9A22D93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0038">
            <a:off x="1657352" y="1837266"/>
            <a:ext cx="4850695" cy="363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F3A56C9-CA81-485E-A902-4112488C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8503">
            <a:off x="7120498" y="2941937"/>
            <a:ext cx="4455583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18C43-CA20-4EBD-AA45-52017A0B4E8E}"/>
              </a:ext>
            </a:extLst>
          </p:cNvPr>
          <p:cNvSpPr txBox="1"/>
          <p:nvPr/>
        </p:nvSpPr>
        <p:spPr>
          <a:xfrm>
            <a:off x="2252132" y="157105"/>
            <a:ext cx="981286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200" dirty="0">
                <a:solidFill>
                  <a:srgbClr val="FF0000"/>
                </a:solidFill>
                <a:latin typeface="Comic Sans MS" panose="030F0702030302020204" pitchFamily="66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09548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14DDF"/>
      </a:accent1>
      <a:accent2>
        <a:srgbClr val="02BAE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448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Symbol</vt:lpstr>
      <vt:lpstr>Times New Roman</vt:lpstr>
      <vt:lpstr>Office Theme</vt:lpstr>
      <vt:lpstr>Маркетинговый анализ бренда </vt:lpstr>
      <vt:lpstr>BELSHINA сегодня</vt:lpstr>
      <vt:lpstr>Профиль деятельности</vt:lpstr>
      <vt:lpstr>Краткое описание выпускаемой продукции</vt:lpstr>
      <vt:lpstr>Основные рынки сбыта и клиенты:</vt:lpstr>
      <vt:lpstr>Интересные факты:</vt:lpstr>
      <vt:lpstr>Интересные факты: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Панкратьев Егор</cp:lastModifiedBy>
  <cp:revision>7</cp:revision>
  <dcterms:created xsi:type="dcterms:W3CDTF">2023-02-12T09:15:40Z</dcterms:created>
  <dcterms:modified xsi:type="dcterms:W3CDTF">2024-09-11T18:09:00Z</dcterms:modified>
</cp:coreProperties>
</file>