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AA6A76-6024-4CEC-8094-032C7A825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960437"/>
            <a:ext cx="9001462" cy="2387600"/>
          </a:xfrm>
        </p:spPr>
        <p:txBody>
          <a:bodyPr>
            <a:noAutofit/>
          </a:bodyPr>
          <a:lstStyle/>
          <a:p>
            <a:r>
              <a:rPr lang="ru-RU" sz="3600" dirty="0"/>
              <a:t>ИССЛЕДОВАНИЕ КОНКУРЕНТОВ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5A6032D-7103-4658-ABC0-2AAD65B02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3429282"/>
            <a:ext cx="9001462" cy="1655762"/>
          </a:xfrm>
        </p:spPr>
        <p:txBody>
          <a:bodyPr/>
          <a:lstStyle/>
          <a:p>
            <a:r>
              <a:rPr lang="ru-RU" sz="2400" dirty="0"/>
              <a:t>И РАЗРАБОТКА СТРАТЕГИИ ПОЗИЦИОНИРОВАНИЯ КОММЕРЧЕСКОЙ ОРГАНИЗАЦИИ, РАБОТАЮЩЕЙ НА В2В-РЫНКЕ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6152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B984A3-E4A1-41AB-8618-5EA1B40F1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5340" y="1176673"/>
            <a:ext cx="4401320" cy="632012"/>
          </a:xfrm>
        </p:spPr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9079A21-3FEA-4206-BCCB-26F90E3E8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83976" y="2077571"/>
            <a:ext cx="8624048" cy="3886199"/>
          </a:xfrm>
        </p:spPr>
        <p:txBody>
          <a:bodyPr>
            <a:noAutofit/>
          </a:bodyPr>
          <a:lstStyle/>
          <a:p>
            <a:r>
              <a:rPr lang="ru-RU" sz="2000" dirty="0" err="1"/>
              <a:t>Белшина</a:t>
            </a:r>
            <a:r>
              <a:rPr lang="ru-RU" sz="2000" dirty="0"/>
              <a:t> имеет хорошие перспективы удерживать лидирующие позиции на рынках СНГ благодаря своим доступным ценам и широкому ассортименту продукции. В будущем компания может усилить свои позиции за счет модернизации производства и расширения экспортных рынков. Однако для успешного роста за пределами СНГ потребуется усиление маркетинговых усилий и улучшение качества продукции для соответствия международным стандартам. Сохраняя свои конкурентные преимущества в регионе, компания имеет потенциал для устойчивого развития.</a:t>
            </a:r>
          </a:p>
        </p:txBody>
      </p:sp>
    </p:spTree>
    <p:extLst>
      <p:ext uri="{BB962C8B-B14F-4D97-AF65-F5344CB8AC3E}">
        <p14:creationId xmlns:p14="http://schemas.microsoft.com/office/powerpoint/2010/main" val="1119819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CE33A-A801-4506-8725-22FF3E23B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768789"/>
            <a:ext cx="10355327" cy="2511835"/>
          </a:xfrm>
        </p:spPr>
        <p:txBody>
          <a:bodyPr/>
          <a:lstStyle/>
          <a:p>
            <a:r>
              <a:rPr lang="ru-RU" dirty="0"/>
              <a:t>СПАСИБО ЗА </a:t>
            </a:r>
            <a:r>
              <a:rPr lang="ru-RU" dirty="0" err="1"/>
              <a:t>ПРОСмОТР</a:t>
            </a:r>
            <a:r>
              <a:rPr lang="ru-RU" dirty="0"/>
              <a:t>!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45B10C-3757-494F-9654-4D7C4C7AA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Подготовили студенты группы 251003: </a:t>
            </a:r>
            <a:r>
              <a:rPr lang="ru-RU" dirty="0" err="1"/>
              <a:t>Габрусь</a:t>
            </a:r>
            <a:r>
              <a:rPr lang="ru-RU" dirty="0"/>
              <a:t> Станислав, </a:t>
            </a:r>
            <a:r>
              <a:rPr lang="ru-RU" dirty="0" err="1"/>
              <a:t>Кухоцковолец</a:t>
            </a:r>
            <a:r>
              <a:rPr lang="ru-RU" dirty="0"/>
              <a:t> Артур, Панкратьев Егор</a:t>
            </a:r>
          </a:p>
        </p:txBody>
      </p:sp>
    </p:spTree>
    <p:extLst>
      <p:ext uri="{BB962C8B-B14F-4D97-AF65-F5344CB8AC3E}">
        <p14:creationId xmlns:p14="http://schemas.microsoft.com/office/powerpoint/2010/main" val="396190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D38FE0-3AB8-4629-93FF-32A61B496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</a:t>
            </a:r>
            <a:r>
              <a:rPr lang="ru-RU" dirty="0" err="1"/>
              <a:t>конкуреНты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161ECB-D2BE-427B-B9C5-27F273D35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 территории Беларуси «</a:t>
            </a:r>
            <a:r>
              <a:rPr lang="ru-RU" dirty="0" err="1"/>
              <a:t>Белшина</a:t>
            </a:r>
            <a:r>
              <a:rPr lang="ru-RU" dirty="0"/>
              <a:t>»  является единственным производителем шин международного масштаба. Поэтому основными конкурентами являются российские производители шин, такие как:</a:t>
            </a:r>
          </a:p>
          <a:p>
            <a:r>
              <a:rPr lang="en-US" dirty="0"/>
              <a:t>Kama</a:t>
            </a:r>
            <a:endParaRPr lang="ru-RU" dirty="0"/>
          </a:p>
          <a:p>
            <a:r>
              <a:rPr lang="en-US" dirty="0" err="1"/>
              <a:t>Amtel-Vredestein</a:t>
            </a:r>
            <a:endParaRPr lang="ru-RU" dirty="0"/>
          </a:p>
          <a:p>
            <a:r>
              <a:rPr lang="en-US" dirty="0"/>
              <a:t>Cordiant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Далее рассмотрим, каждую из этих компаний.</a:t>
            </a:r>
          </a:p>
        </p:txBody>
      </p:sp>
    </p:spTree>
    <p:extLst>
      <p:ext uri="{BB962C8B-B14F-4D97-AF65-F5344CB8AC3E}">
        <p14:creationId xmlns:p14="http://schemas.microsoft.com/office/powerpoint/2010/main" val="3938331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903C70-EACA-498A-9897-0B885A129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703" y="1543151"/>
            <a:ext cx="5929773" cy="645459"/>
          </a:xfrm>
        </p:spPr>
        <p:txBody>
          <a:bodyPr>
            <a:normAutofit/>
          </a:bodyPr>
          <a:lstStyle/>
          <a:p>
            <a:r>
              <a:rPr lang="en-US" sz="3400" dirty="0"/>
              <a:t>Kama</a:t>
            </a:r>
            <a:endParaRPr lang="ru-RU" sz="340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FB0490-8966-4816-ABC5-8C35C92ED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1526" y="2188610"/>
            <a:ext cx="5934950" cy="2819400"/>
          </a:xfrm>
        </p:spPr>
        <p:txBody>
          <a:bodyPr>
            <a:noAutofit/>
          </a:bodyPr>
          <a:lstStyle/>
          <a:p>
            <a:r>
              <a:rPr lang="ru-RU" sz="2000" dirty="0" err="1"/>
              <a:t>Kama</a:t>
            </a:r>
            <a:r>
              <a:rPr lang="ru-RU" sz="2000" dirty="0"/>
              <a:t> — одна из крупнейших российских шинных компаний, которая является частью "Татнефти". Основные заводы расположены в Нижнекамске. Производят шины для легковых, грузовых автомобилей, а также сельскохозяйственной техники. </a:t>
            </a:r>
            <a:r>
              <a:rPr lang="ru-RU" sz="2000" dirty="0" err="1"/>
              <a:t>Kama</a:t>
            </a:r>
            <a:r>
              <a:rPr lang="ru-RU" sz="2000" dirty="0"/>
              <a:t> известна своим широким ассортиментом и доступными ценами, что делает её популярной как в России, так и на экспортных рынках.</a:t>
            </a: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9725C8EF-B502-4198-BC76-29355036B26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474" t="92" r="-98"/>
          <a:stretch/>
        </p:blipFill>
        <p:spPr>
          <a:xfrm>
            <a:off x="6781800" y="1548653"/>
            <a:ext cx="4619063" cy="3760694"/>
          </a:xfrm>
        </p:spPr>
      </p:pic>
    </p:spTree>
    <p:extLst>
      <p:ext uri="{BB962C8B-B14F-4D97-AF65-F5344CB8AC3E}">
        <p14:creationId xmlns:p14="http://schemas.microsoft.com/office/powerpoint/2010/main" val="1010250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29CC19-A32C-42C6-9814-FA2BD2CC1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761998"/>
            <a:ext cx="10353761" cy="1326321"/>
          </a:xfrm>
        </p:spPr>
        <p:txBody>
          <a:bodyPr/>
          <a:lstStyle/>
          <a:p>
            <a:r>
              <a:rPr lang="en-US" dirty="0" err="1"/>
              <a:t>Amtel-Vredestein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93054FBA-1B31-460B-9C6D-EA5666D9856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20757"/>
          <a:stretch/>
        </p:blipFill>
        <p:spPr>
          <a:xfrm>
            <a:off x="641347" y="2585974"/>
            <a:ext cx="5094155" cy="2707570"/>
          </a:xfr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44E8F896-FA1C-4070-85CB-1706DDBF0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3403" y="1935919"/>
            <a:ext cx="5377250" cy="37028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 err="1"/>
              <a:t>Amtel-Vredestein</a:t>
            </a:r>
            <a:r>
              <a:rPr lang="ru-RU" dirty="0"/>
              <a:t> — российско-голландская шинная компания, которая активно развивалась в 2000-х годах. Производственные мощности расположены в России, и компания ориентировалась как на внутренний рынок, так и на экспорт. Шины </a:t>
            </a:r>
            <a:r>
              <a:rPr lang="ru-RU" dirty="0" err="1"/>
              <a:t>Amtel</a:t>
            </a:r>
            <a:r>
              <a:rPr lang="ru-RU" dirty="0"/>
              <a:t> известны благодаря своей прочности и устойчивости в сложных климатических условиях, что делает их популярными среди российских водителей.</a:t>
            </a:r>
          </a:p>
        </p:txBody>
      </p:sp>
    </p:spTree>
    <p:extLst>
      <p:ext uri="{BB962C8B-B14F-4D97-AF65-F5344CB8AC3E}">
        <p14:creationId xmlns:p14="http://schemas.microsoft.com/office/powerpoint/2010/main" val="4108499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0532DFC2-8AC1-4FCA-A18A-158BB607C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19745" y="2777837"/>
            <a:ext cx="8520546" cy="2819400"/>
          </a:xfrm>
        </p:spPr>
        <p:txBody>
          <a:bodyPr>
            <a:noAutofit/>
          </a:bodyPr>
          <a:lstStyle/>
          <a:p>
            <a:r>
              <a:rPr lang="ru-RU" sz="2000" dirty="0" err="1"/>
              <a:t>Cordiant</a:t>
            </a:r>
            <a:r>
              <a:rPr lang="ru-RU" sz="2000" dirty="0"/>
              <a:t> — один из крупнейших российских производителей шин. Компания специализируется на выпуске шин для легковых автомобилей, грузовиков и спецтехники. Заводы компании расположены в Ярославле и Омске. </a:t>
            </a:r>
            <a:r>
              <a:rPr lang="ru-RU" sz="2000" dirty="0" err="1"/>
              <a:t>Cordiant</a:t>
            </a:r>
            <a:r>
              <a:rPr lang="ru-RU" sz="2000" dirty="0"/>
              <a:t> ставит акцент на инновационные разработки и высокое качество своей продукции, что помогает ей успешно конкурировать как на российском, так и на международных рынках.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66D4B25E-1255-45B5-960D-AD1E1C42C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182" y="769471"/>
            <a:ext cx="7273636" cy="179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061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D19C3F24-868B-4847-BBE1-CBFE689E4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162476"/>
              </p:ext>
            </p:extLst>
          </p:nvPr>
        </p:nvGraphicFramePr>
        <p:xfrm>
          <a:off x="914396" y="1099296"/>
          <a:ext cx="10353675" cy="365760"/>
        </p:xfrm>
        <a:graphic>
          <a:graphicData uri="http://schemas.openxmlformats.org/drawingml/2006/table">
            <a:tbl>
              <a:tblPr/>
              <a:tblGrid>
                <a:gridCol w="3451225">
                  <a:extLst>
                    <a:ext uri="{9D8B030D-6E8A-4147-A177-3AD203B41FA5}">
                      <a16:colId xmlns:a16="http://schemas.microsoft.com/office/drawing/2014/main" val="92524604"/>
                    </a:ext>
                  </a:extLst>
                </a:gridCol>
                <a:gridCol w="3451225">
                  <a:extLst>
                    <a:ext uri="{9D8B030D-6E8A-4147-A177-3AD203B41FA5}">
                      <a16:colId xmlns:a16="http://schemas.microsoft.com/office/drawing/2014/main" val="961369068"/>
                    </a:ext>
                  </a:extLst>
                </a:gridCol>
                <a:gridCol w="3451225">
                  <a:extLst>
                    <a:ext uri="{9D8B030D-6E8A-4147-A177-3AD203B41FA5}">
                      <a16:colId xmlns:a16="http://schemas.microsoft.com/office/drawing/2014/main" val="2688622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b="1" dirty="0"/>
                        <a:t>Компания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Сильные стороны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Слабые стороны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111501"/>
                  </a:ext>
                </a:extLst>
              </a:tr>
            </a:tbl>
          </a:graphicData>
        </a:graphic>
      </p:graphicFrame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B5C9B058-368A-4D4B-B22F-A0299919BD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859451"/>
              </p:ext>
            </p:extLst>
          </p:nvPr>
        </p:nvGraphicFramePr>
        <p:xfrm>
          <a:off x="914397" y="1465056"/>
          <a:ext cx="10353675" cy="1188720"/>
        </p:xfrm>
        <a:graphic>
          <a:graphicData uri="http://schemas.openxmlformats.org/drawingml/2006/table">
            <a:tbl>
              <a:tblPr/>
              <a:tblGrid>
                <a:gridCol w="3451225">
                  <a:extLst>
                    <a:ext uri="{9D8B030D-6E8A-4147-A177-3AD203B41FA5}">
                      <a16:colId xmlns:a16="http://schemas.microsoft.com/office/drawing/2014/main" val="3820539857"/>
                    </a:ext>
                  </a:extLst>
                </a:gridCol>
                <a:gridCol w="3451225">
                  <a:extLst>
                    <a:ext uri="{9D8B030D-6E8A-4147-A177-3AD203B41FA5}">
                      <a16:colId xmlns:a16="http://schemas.microsoft.com/office/drawing/2014/main" val="1888551170"/>
                    </a:ext>
                  </a:extLst>
                </a:gridCol>
                <a:gridCol w="3451225">
                  <a:extLst>
                    <a:ext uri="{9D8B030D-6E8A-4147-A177-3AD203B41FA5}">
                      <a16:colId xmlns:a16="http://schemas.microsoft.com/office/drawing/2014/main" val="29563576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Kama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 Поддержка "Татнефти" </a:t>
                      </a:r>
                      <a:br>
                        <a:rPr lang="ru-RU" dirty="0"/>
                      </a:br>
                      <a:r>
                        <a:rPr lang="ru-RU" dirty="0"/>
                        <a:t>- Широкий ассортимент </a:t>
                      </a:r>
                      <a:br>
                        <a:rPr lang="ru-RU" dirty="0"/>
                      </a:br>
                      <a:r>
                        <a:rPr lang="ru-RU" dirty="0"/>
                        <a:t>- Доступные цены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 Концентрация на среднем ценовом сегменте </a:t>
                      </a:r>
                      <a:br>
                        <a:rPr lang="ru-RU" dirty="0"/>
                      </a:br>
                      <a:r>
                        <a:rPr lang="ru-RU" dirty="0"/>
                        <a:t>- Ограниченное присутствие на премиум-рынках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559397"/>
                  </a:ext>
                </a:extLst>
              </a:tr>
            </a:tbl>
          </a:graphicData>
        </a:graphic>
      </p:graphicFrame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DB7AE7C5-69A6-42D5-B085-0D6E4F432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212079"/>
              </p:ext>
            </p:extLst>
          </p:nvPr>
        </p:nvGraphicFramePr>
        <p:xfrm>
          <a:off x="914395" y="2653776"/>
          <a:ext cx="10353675" cy="1188720"/>
        </p:xfrm>
        <a:graphic>
          <a:graphicData uri="http://schemas.openxmlformats.org/drawingml/2006/table">
            <a:tbl>
              <a:tblPr/>
              <a:tblGrid>
                <a:gridCol w="3451225">
                  <a:extLst>
                    <a:ext uri="{9D8B030D-6E8A-4147-A177-3AD203B41FA5}">
                      <a16:colId xmlns:a16="http://schemas.microsoft.com/office/drawing/2014/main" val="2186275545"/>
                    </a:ext>
                  </a:extLst>
                </a:gridCol>
                <a:gridCol w="3451225">
                  <a:extLst>
                    <a:ext uri="{9D8B030D-6E8A-4147-A177-3AD203B41FA5}">
                      <a16:colId xmlns:a16="http://schemas.microsoft.com/office/drawing/2014/main" val="777780164"/>
                    </a:ext>
                  </a:extLst>
                </a:gridCol>
                <a:gridCol w="3451225">
                  <a:extLst>
                    <a:ext uri="{9D8B030D-6E8A-4147-A177-3AD203B41FA5}">
                      <a16:colId xmlns:a16="http://schemas.microsoft.com/office/drawing/2014/main" val="24395975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 err="1"/>
                        <a:t>Amtel-Vredestein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 Прочность продукции </a:t>
                      </a:r>
                      <a:br>
                        <a:rPr lang="ru-RU" dirty="0"/>
                      </a:br>
                      <a:r>
                        <a:rPr lang="ru-RU" dirty="0"/>
                        <a:t>- Европейское наследие и технологии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 Зависимость от российского рынка </a:t>
                      </a:r>
                      <a:br>
                        <a:rPr lang="ru-RU" dirty="0"/>
                      </a:br>
                      <a:r>
                        <a:rPr lang="ru-RU" dirty="0"/>
                        <a:t>- Недостаточная адаптация к международным рынкам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2820596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F79439C7-B24A-465C-9894-AB2AD089CA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25798"/>
              </p:ext>
            </p:extLst>
          </p:nvPr>
        </p:nvGraphicFramePr>
        <p:xfrm>
          <a:off x="914395" y="3842496"/>
          <a:ext cx="10353675" cy="1188720"/>
        </p:xfrm>
        <a:graphic>
          <a:graphicData uri="http://schemas.openxmlformats.org/drawingml/2006/table">
            <a:tbl>
              <a:tblPr/>
              <a:tblGrid>
                <a:gridCol w="3451225">
                  <a:extLst>
                    <a:ext uri="{9D8B030D-6E8A-4147-A177-3AD203B41FA5}">
                      <a16:colId xmlns:a16="http://schemas.microsoft.com/office/drawing/2014/main" val="2007484570"/>
                    </a:ext>
                  </a:extLst>
                </a:gridCol>
                <a:gridCol w="3451225">
                  <a:extLst>
                    <a:ext uri="{9D8B030D-6E8A-4147-A177-3AD203B41FA5}">
                      <a16:colId xmlns:a16="http://schemas.microsoft.com/office/drawing/2014/main" val="2057373776"/>
                    </a:ext>
                  </a:extLst>
                </a:gridCol>
                <a:gridCol w="3451225">
                  <a:extLst>
                    <a:ext uri="{9D8B030D-6E8A-4147-A177-3AD203B41FA5}">
                      <a16:colId xmlns:a16="http://schemas.microsoft.com/office/drawing/2014/main" val="6980649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Cordiant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 Инновационные разработки </a:t>
                      </a:r>
                      <a:br>
                        <a:rPr lang="ru-RU" dirty="0"/>
                      </a:br>
                      <a:r>
                        <a:rPr lang="ru-RU" dirty="0"/>
                        <a:t>- Высокое качество </a:t>
                      </a:r>
                      <a:br>
                        <a:rPr lang="ru-RU" dirty="0"/>
                      </a:br>
                      <a:r>
                        <a:rPr lang="ru-RU" dirty="0"/>
                        <a:t>- Хорошее соотношение цена/качество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- Сосредоточенность на внутреннем рынке </a:t>
                      </a:r>
                      <a:br>
                        <a:rPr lang="ru-RU" dirty="0"/>
                      </a:br>
                      <a:r>
                        <a:rPr lang="ru-RU" dirty="0"/>
                        <a:t>- Меньшая известность за пределами СНГ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1266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6530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1F9023-5287-4499-B521-B3125B59F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Конкурентные преимущества компании «</a:t>
            </a:r>
            <a:r>
              <a:rPr lang="ru-RU" b="1" dirty="0" err="1"/>
              <a:t>Белшина</a:t>
            </a:r>
            <a:r>
              <a:rPr lang="ru-RU" b="1" dirty="0"/>
              <a:t>»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BBC038-38F7-4D77-8281-75E396C65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dirty="0"/>
              <a:t>Крупные производственные мощности: </a:t>
            </a:r>
            <a:r>
              <a:rPr lang="ru-RU" dirty="0" err="1"/>
              <a:t>Белшина</a:t>
            </a:r>
            <a:r>
              <a:rPr lang="ru-RU" dirty="0"/>
              <a:t> — один из крупнейших производителей шин в СНГ, что позволяет компании охватывать широкий сегмент рынка, начиная от легковых автомобилей и заканчивая специализированной техникой.</a:t>
            </a:r>
          </a:p>
          <a:p>
            <a:endParaRPr lang="ru-RU" dirty="0"/>
          </a:p>
          <a:p>
            <a:r>
              <a:rPr lang="ru-RU" dirty="0"/>
              <a:t>Доступные цены: Продукция </a:t>
            </a:r>
            <a:r>
              <a:rPr lang="ru-RU" dirty="0" err="1"/>
              <a:t>Белшины</a:t>
            </a:r>
            <a:r>
              <a:rPr lang="ru-RU" dirty="0"/>
              <a:t> часто выгоднее по цене по сравнению с западными конкурентами, что делает её привлекательной для рынков с ограниченной покупательской способностью.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7938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44EB30-0D5E-4E66-B9E4-F027CC097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Конкурентные преимущества компании «</a:t>
            </a:r>
            <a:r>
              <a:rPr lang="ru-RU" b="1" dirty="0" err="1"/>
              <a:t>Белшина</a:t>
            </a:r>
            <a:r>
              <a:rPr lang="ru-RU" b="1" dirty="0"/>
              <a:t>»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519F1E-B351-49CC-9937-1637D16C7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0"/>
            <a:r>
              <a:rPr lang="ru-RU" dirty="0"/>
              <a:t>Прочные позиции на рынках СНГ: Исторически </a:t>
            </a:r>
            <a:r>
              <a:rPr lang="ru-RU" dirty="0" err="1"/>
              <a:t>Белшина</a:t>
            </a:r>
            <a:r>
              <a:rPr lang="ru-RU" dirty="0"/>
              <a:t> заняла устойчивые 	позиции на рынках стран бывшего Советского Союза, где она имеет значительную долю благодаря долгому присутствию и доверию клиентов.</a:t>
            </a:r>
          </a:p>
          <a:p>
            <a:pPr defTabSz="0"/>
            <a:endParaRPr lang="ru-RU" dirty="0"/>
          </a:p>
          <a:p>
            <a:r>
              <a:rPr lang="ru-RU" dirty="0"/>
              <a:t>Широкий ассортимент: Компания производит шины для различных типов транспортных средств — от легковых автомобилей до сельскохозяйственной и промышленной техники, что расширяет её клиентскую базу.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4568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75CD90-8668-43E5-9E3D-E08A1D0B0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Стратегия позиционирования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5F965F-D95C-4992-9F40-8ACBBA1F7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595" y="2096064"/>
            <a:ext cx="6925840" cy="3695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/>
              <a:t>Белшина</a:t>
            </a:r>
            <a:r>
              <a:rPr lang="ru-RU" dirty="0"/>
              <a:t> фокусируется на доступности и надежности своей продукции, делая акцент на массовый рынок стран СНГ, где её шины известны своей выносливостью в сложных климатических условиях. В то время как конкуренты, такие как </a:t>
            </a:r>
            <a:r>
              <a:rPr lang="ru-RU" dirty="0" err="1"/>
              <a:t>Kama</a:t>
            </a:r>
            <a:r>
              <a:rPr lang="ru-RU" dirty="0"/>
              <a:t> и </a:t>
            </a:r>
            <a:r>
              <a:rPr lang="ru-RU" dirty="0" err="1"/>
              <a:t>Cordiant</a:t>
            </a:r>
            <a:r>
              <a:rPr lang="ru-RU" dirty="0"/>
              <a:t>, конкурируют в среднем и бюджетном сегментах, </a:t>
            </a:r>
            <a:r>
              <a:rPr lang="ru-RU" dirty="0" err="1"/>
              <a:t>Белшина</a:t>
            </a:r>
            <a:r>
              <a:rPr lang="ru-RU" dirty="0"/>
              <a:t> укрепляет свои позиции за счет удержания более низких цен и присутствия в стратегических отраслях, таких как промышленный и сельскохозяйственный транспорт.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95C7CF8-EF46-41BF-8B86-1DB27ED29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0708" y="2303649"/>
            <a:ext cx="3003457" cy="300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892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TM04033921[[fn=Дамаск]]</Template>
  <TotalTime>146</TotalTime>
  <Words>584</Words>
  <Application>Microsoft Office PowerPoint</Application>
  <PresentationFormat>Широкоэкранный</PresentationFormat>
  <Paragraphs>39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Bookman Old Style</vt:lpstr>
      <vt:lpstr>Rockwell</vt:lpstr>
      <vt:lpstr>Damask</vt:lpstr>
      <vt:lpstr>ИССЛЕДОВАНИЕ КОНКУРЕНТОВ</vt:lpstr>
      <vt:lpstr>Основные конкуреНты</vt:lpstr>
      <vt:lpstr>Kama</vt:lpstr>
      <vt:lpstr>Amtel-Vredestein</vt:lpstr>
      <vt:lpstr>Презентация PowerPoint</vt:lpstr>
      <vt:lpstr>Презентация PowerPoint</vt:lpstr>
      <vt:lpstr>Конкурентные преимущества компании «Белшина»</vt:lpstr>
      <vt:lpstr>Конкурентные преимущества компании «Белшина»</vt:lpstr>
      <vt:lpstr>Стратегия позиционирования</vt:lpstr>
      <vt:lpstr>Выводы</vt:lpstr>
      <vt:lpstr>СПАСИБО ЗА ПРОСмОТР!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КОНКУРЕНТОВ</dc:title>
  <dc:creator>Ferret</dc:creator>
  <cp:lastModifiedBy>Ferret</cp:lastModifiedBy>
  <cp:revision>8</cp:revision>
  <dcterms:created xsi:type="dcterms:W3CDTF">2024-10-10T09:02:59Z</dcterms:created>
  <dcterms:modified xsi:type="dcterms:W3CDTF">2024-10-10T11:29:18Z</dcterms:modified>
</cp:coreProperties>
</file>