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6" r:id="rId6"/>
    <p:sldId id="273" r:id="rId7"/>
    <p:sldId id="274" r:id="rId8"/>
    <p:sldId id="275" r:id="rId9"/>
    <p:sldId id="279" r:id="rId10"/>
    <p:sldId id="276" r:id="rId11"/>
    <p:sldId id="280" r:id="rId12"/>
    <p:sldId id="277" r:id="rId13"/>
    <p:sldId id="278" r:id="rId14"/>
    <p:sldId id="285" r:id="rId15"/>
    <p:sldId id="286" r:id="rId16"/>
    <p:sldId id="287" r:id="rId17"/>
    <p:sldId id="28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580E-BB12-458A-8A67-A4E85A97E57A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85773-E831-40C3-B08E-FE9BDAA69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>
              <a:tabLst>
                <a:tab pos="3370263" algn="l"/>
              </a:tabLst>
            </a:pPr>
            <a:r>
              <a:rPr lang="en-US" sz="4000">
                <a:solidFill>
                  <a:schemeClr val="tx2">
                    <a:alpha val="75000"/>
                  </a:schemeClr>
                </a:solidFill>
              </a:rPr>
              <a:t>Click to edit Master title style</a:t>
            </a:r>
            <a:endParaRPr lang="en-US" sz="400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>
            <a:normAutofit/>
          </a:bodyPr>
          <a:lstStyle/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r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255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75020&amp;picture=financiele-analys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tock-market-charts-graphs-finance-money-stocks-macbook-wallpaper-azgfn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virtualassist.net/best-trading-strategies-in-stock-market-analysi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rapidapi.com/suneetk92/api/latest-stock-pric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www.c3d2.de/news/event-20170824-pydd.html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hyperlink" Target="https://www.ochobitshacenunbyte.com/2015/01/12/mongodb-en-gnu-linux/" TargetMode="Externa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20" y="615821"/>
            <a:ext cx="4538567" cy="3191069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cs typeface="Aharoni" panose="02010803020104030203" pitchFamily="2" charset="-79"/>
              </a:rPr>
              <a:t>DATA PROGRAMMING</a:t>
            </a:r>
            <a:br>
              <a:rPr lang="en-US" sz="2800" b="1" dirty="0">
                <a:solidFill>
                  <a:schemeClr val="tx1"/>
                </a:solidFill>
                <a:cs typeface="Aharoni" panose="02010803020104030203" pitchFamily="2" charset="-79"/>
              </a:rPr>
            </a:br>
            <a:br>
              <a:rPr lang="en-US" sz="2800" b="1" dirty="0">
                <a:solidFill>
                  <a:schemeClr val="tx1"/>
                </a:solidFill>
                <a:cs typeface="Aharoni" panose="02010803020104030203" pitchFamily="2" charset="-79"/>
              </a:rPr>
            </a:br>
            <a:r>
              <a:rPr lang="en-US" sz="2800" b="1" dirty="0">
                <a:solidFill>
                  <a:schemeClr val="tx1"/>
                </a:solidFill>
                <a:cs typeface="Aharoni" panose="02010803020104030203" pitchFamily="2" charset="-79"/>
              </a:rPr>
              <a:t>FINAL PROJECT</a:t>
            </a:r>
            <a:br>
              <a:rPr lang="en-US" sz="2800" b="1" dirty="0">
                <a:solidFill>
                  <a:schemeClr val="tx1"/>
                </a:solidFill>
                <a:cs typeface="Aharoni" panose="02010803020104030203" pitchFamily="2" charset="-79"/>
              </a:rPr>
            </a:br>
            <a:br>
              <a:rPr lang="en-US" sz="2800" b="1" dirty="0">
                <a:solidFill>
                  <a:schemeClr val="tx1"/>
                </a:solidFill>
                <a:cs typeface="Aharoni" panose="02010803020104030203" pitchFamily="2" charset="-79"/>
              </a:rPr>
            </a:br>
            <a:r>
              <a:rPr lang="en-IN" sz="2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STOCK  DATA ANALYSIS</a:t>
            </a:r>
            <a:br>
              <a:rPr lang="en-IN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endParaRPr lang="pt-BR" sz="2800" b="1" dirty="0">
              <a:solidFill>
                <a:schemeClr val="tx1"/>
              </a:solidFill>
              <a:cs typeface="Aharoni" panose="02010803020104030203" pitchFamily="2" charset="-79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706" y="4516017"/>
            <a:ext cx="3998014" cy="27058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Presented BY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j-lt"/>
                <a:cs typeface="Arial" panose="020B0604020202020204" pitchFamily="34" charset="0"/>
              </a:rPr>
              <a:t>Riby FRANCIS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j-lt"/>
                <a:cs typeface="Arial" panose="020B0604020202020204" pitchFamily="34" charset="0"/>
              </a:rPr>
              <a:t>SANISH BABU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j-lt"/>
                <a:cs typeface="Arial" panose="020B0604020202020204" pitchFamily="34" charset="0"/>
              </a:rPr>
              <a:t>BENNY BIJU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b="1" dirty="0" err="1">
                <a:latin typeface="+mj-lt"/>
                <a:cs typeface="Arial" panose="020B0604020202020204" pitchFamily="34" charset="0"/>
              </a:rPr>
              <a:t>Anagha</a:t>
            </a:r>
            <a:r>
              <a:rPr lang="en-US" sz="14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+mj-lt"/>
                <a:cs typeface="Arial" panose="020B0604020202020204" pitchFamily="34" charset="0"/>
              </a:rPr>
              <a:t>Seby</a:t>
            </a:r>
            <a:endParaRPr lang="en-US" sz="14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Picture Placeholder 7" descr="A person typing on a computer&#10;&#10;Description automatically generated">
            <a:extLst>
              <a:ext uri="{FF2B5EF4-FFF2-40B4-BE49-F238E27FC236}">
                <a16:creationId xmlns:a16="http://schemas.microsoft.com/office/drawing/2014/main" id="{38618638-7265-203B-0689-4A6DBCD5F3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967" r="16967"/>
          <a:stretch>
            <a:fillRect/>
          </a:stretch>
        </p:blipFill>
        <p:spPr>
          <a:xfrm>
            <a:off x="5148470" y="0"/>
            <a:ext cx="7043530" cy="6858000"/>
          </a:xfrm>
        </p:spPr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100" baseline="0">
                <a:latin typeface="+mn-lt"/>
                <a:ea typeface="+mn-ea"/>
                <a:cs typeface="+mn-cs"/>
              </a:rPr>
              <a:t>2023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400" baseline="0">
                <a:latin typeface="+mn-lt"/>
                <a:ea typeface="+mn-ea"/>
                <a:cs typeface="+mn-cs"/>
              </a:rPr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433" y="487897"/>
            <a:ext cx="3071005" cy="30513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800"/>
              </a:spcAft>
              <a:tabLst>
                <a:tab pos="3370263" algn="l"/>
              </a:tabLst>
            </a:pPr>
            <a:r>
              <a:rPr lang="en-US" b="1" kern="1200" dirty="0">
                <a:solidFill>
                  <a:schemeClr val="tx2">
                    <a:alpha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Home Page</a:t>
            </a:r>
            <a:endParaRPr lang="en-US" kern="1200" dirty="0">
              <a:solidFill>
                <a:schemeClr val="tx2">
                  <a:alpha val="7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AAD555-5C72-509E-4814-F0FA51E63F14}"/>
              </a:ext>
            </a:extLst>
          </p:cNvPr>
          <p:cNvSpPr txBox="1">
            <a:spLocks/>
          </p:cNvSpPr>
          <p:nvPr/>
        </p:nvSpPr>
        <p:spPr>
          <a:xfrm>
            <a:off x="258792" y="4978878"/>
            <a:ext cx="2948684" cy="95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SzPct val="80000"/>
            </a:pPr>
            <a:r>
              <a:rPr lang="en-US" sz="1600" b="1" kern="1200" cap="all" spc="6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Output Screenshot</a:t>
            </a:r>
            <a:endParaRPr lang="en-US" sz="1600" kern="1200" cap="all" spc="6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AADB19-33FD-5BEE-F9E4-8FEABB07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73" y="688259"/>
            <a:ext cx="8436634" cy="5135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687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100" baseline="0">
                <a:latin typeface="+mn-lt"/>
                <a:ea typeface="+mn-ea"/>
                <a:cs typeface="+mn-cs"/>
              </a:rPr>
              <a:t>2023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400" baseline="0">
                <a:latin typeface="+mn-lt"/>
                <a:ea typeface="+mn-ea"/>
                <a:cs typeface="+mn-cs"/>
              </a:rPr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433" y="487897"/>
            <a:ext cx="3071005" cy="30513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800"/>
              </a:spcAft>
              <a:tabLst>
                <a:tab pos="3370263" algn="l"/>
              </a:tabLst>
            </a:pPr>
            <a:r>
              <a:rPr lang="en-US" b="1" kern="1200" dirty="0">
                <a:solidFill>
                  <a:schemeClr val="tx2">
                    <a:alpha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Histogram</a:t>
            </a:r>
            <a:endParaRPr lang="en-US" kern="1200" dirty="0">
              <a:solidFill>
                <a:schemeClr val="tx2">
                  <a:alpha val="7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AAD555-5C72-509E-4814-F0FA51E63F14}"/>
              </a:ext>
            </a:extLst>
          </p:cNvPr>
          <p:cNvSpPr txBox="1">
            <a:spLocks/>
          </p:cNvSpPr>
          <p:nvPr/>
        </p:nvSpPr>
        <p:spPr>
          <a:xfrm>
            <a:off x="258792" y="4978878"/>
            <a:ext cx="2948684" cy="95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SzPct val="80000"/>
            </a:pPr>
            <a:r>
              <a:rPr lang="en-US" sz="1600" b="1" kern="1200" cap="all" spc="6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Output Screenshot</a:t>
            </a:r>
            <a:endParaRPr lang="en-US" sz="1600" kern="1200" cap="all" spc="6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39860A9-34DA-DA8F-544C-6AC148A7F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420" y="979552"/>
            <a:ext cx="8709147" cy="48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3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100" baseline="0">
                <a:latin typeface="+mn-lt"/>
                <a:ea typeface="+mn-ea"/>
                <a:cs typeface="+mn-cs"/>
              </a:rPr>
              <a:t>2023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400" baseline="0">
                <a:latin typeface="+mn-lt"/>
                <a:ea typeface="+mn-ea"/>
                <a:cs typeface="+mn-cs"/>
              </a:rPr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92" y="397281"/>
            <a:ext cx="3071005" cy="30513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800"/>
              </a:spcAft>
              <a:tabLst>
                <a:tab pos="3370263" algn="l"/>
              </a:tabLst>
            </a:pPr>
            <a:r>
              <a:rPr lang="en-US" b="1" kern="1200" dirty="0">
                <a:solidFill>
                  <a:schemeClr val="tx2">
                    <a:alpha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Column Chart</a:t>
            </a:r>
            <a:endParaRPr lang="en-US" kern="1200" dirty="0">
              <a:solidFill>
                <a:schemeClr val="tx2">
                  <a:alpha val="7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AAD555-5C72-509E-4814-F0FA51E63F14}"/>
              </a:ext>
            </a:extLst>
          </p:cNvPr>
          <p:cNvSpPr txBox="1">
            <a:spLocks/>
          </p:cNvSpPr>
          <p:nvPr/>
        </p:nvSpPr>
        <p:spPr>
          <a:xfrm>
            <a:off x="258792" y="4669255"/>
            <a:ext cx="2948684" cy="95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SzPct val="80000"/>
            </a:pPr>
            <a:r>
              <a:rPr lang="en-US" sz="1600" b="1" kern="1200" cap="all" spc="6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Output Screenshot</a:t>
            </a:r>
            <a:endParaRPr lang="en-US" sz="1600" kern="1200" cap="all" spc="6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D24B335-50BF-B472-5727-93FE7714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827" y="1009350"/>
            <a:ext cx="8603200" cy="4839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10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100" baseline="0">
                <a:latin typeface="+mn-lt"/>
                <a:ea typeface="+mn-ea"/>
                <a:cs typeface="+mn-cs"/>
              </a:rPr>
              <a:t>2023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400" baseline="0">
                <a:latin typeface="+mn-lt"/>
                <a:ea typeface="+mn-ea"/>
                <a:cs typeface="+mn-cs"/>
              </a:rPr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92" y="397281"/>
            <a:ext cx="3071005" cy="30513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800"/>
              </a:spcAft>
              <a:tabLst>
                <a:tab pos="3370263" algn="l"/>
              </a:tabLst>
            </a:pPr>
            <a:r>
              <a:rPr lang="en-US" b="1" kern="1200" dirty="0">
                <a:solidFill>
                  <a:schemeClr val="tx2">
                    <a:alpha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Line Chart</a:t>
            </a:r>
            <a:endParaRPr lang="en-US" kern="1200" dirty="0">
              <a:solidFill>
                <a:schemeClr val="tx2">
                  <a:alpha val="7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AAD555-5C72-509E-4814-F0FA51E63F14}"/>
              </a:ext>
            </a:extLst>
          </p:cNvPr>
          <p:cNvSpPr txBox="1">
            <a:spLocks/>
          </p:cNvSpPr>
          <p:nvPr/>
        </p:nvSpPr>
        <p:spPr>
          <a:xfrm>
            <a:off x="258792" y="4669255"/>
            <a:ext cx="2948684" cy="95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SzPct val="80000"/>
            </a:pPr>
            <a:r>
              <a:rPr lang="en-US" sz="1600" b="1" kern="1200" cap="all" spc="6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Output Screenshot</a:t>
            </a:r>
            <a:endParaRPr lang="en-US" sz="1600" kern="1200" cap="all" spc="6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7C02FC0B-11DC-32B9-72BE-BB03C4787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954" y="1013219"/>
            <a:ext cx="8589444" cy="48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9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100" baseline="0">
                <a:latin typeface="+mn-lt"/>
                <a:ea typeface="+mn-ea"/>
                <a:cs typeface="+mn-cs"/>
              </a:rPr>
              <a:t>2023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400" baseline="0">
                <a:latin typeface="+mn-lt"/>
                <a:ea typeface="+mn-ea"/>
                <a:cs typeface="+mn-cs"/>
              </a:rPr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92" y="397281"/>
            <a:ext cx="3071005" cy="30513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800"/>
              </a:spcAft>
              <a:tabLst>
                <a:tab pos="3370263" algn="l"/>
              </a:tabLst>
            </a:pPr>
            <a:r>
              <a:rPr lang="en-US" b="1" kern="1200" dirty="0">
                <a:solidFill>
                  <a:schemeClr val="tx2">
                    <a:alpha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Database</a:t>
            </a:r>
            <a:endParaRPr lang="en-US" kern="1200" dirty="0">
              <a:solidFill>
                <a:schemeClr val="tx2">
                  <a:alpha val="7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AAF925-5BFF-0AED-66BB-BB2AB2965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48" y="944081"/>
            <a:ext cx="8964759" cy="49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7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alpha val="75000"/>
                  </a:schemeClr>
                </a:solidFill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7967-21CD-4D4E-A475-5040D50F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2683105"/>
            <a:ext cx="3895933" cy="236084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dirty="0">
                <a:solidFill>
                  <a:schemeClr val="tx1"/>
                </a:solidFill>
              </a:rPr>
              <a:t>Riby Francis – 200550847</a:t>
            </a:r>
          </a:p>
          <a:p>
            <a:r>
              <a:rPr lang="en-US" dirty="0">
                <a:solidFill>
                  <a:schemeClr val="tx1"/>
                </a:solidFill>
              </a:rPr>
              <a:t>Sanish Babu – 200544779</a:t>
            </a:r>
          </a:p>
          <a:p>
            <a:r>
              <a:rPr lang="en-US" dirty="0">
                <a:solidFill>
                  <a:schemeClr val="tx1"/>
                </a:solidFill>
              </a:rPr>
              <a:t>Benny Biju – 200557489</a:t>
            </a:r>
          </a:p>
          <a:p>
            <a:r>
              <a:rPr lang="en-US" dirty="0" err="1">
                <a:solidFill>
                  <a:schemeClr val="tx1"/>
                </a:solidFill>
              </a:rPr>
              <a:t>Anagha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Seby</a:t>
            </a:r>
            <a:r>
              <a:rPr lang="en-US" dirty="0">
                <a:solidFill>
                  <a:schemeClr val="tx1"/>
                </a:solidFill>
              </a:rPr>
              <a:t> – 200531538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Date Placeholder 40">
            <a:extLst>
              <a:ext uri="{FF2B5EF4-FFF2-40B4-BE49-F238E27FC236}">
                <a16:creationId xmlns:a16="http://schemas.microsoft.com/office/drawing/2014/main" id="{1AA0E395-EB95-4646-A4B3-EAB7C68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11F0E6E0-DC32-4105-A773-65DCBEED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Placeholder 7" descr="A computer with a graph on it&#10;&#10;Description automatically generated">
            <a:extLst>
              <a:ext uri="{FF2B5EF4-FFF2-40B4-BE49-F238E27FC236}">
                <a16:creationId xmlns:a16="http://schemas.microsoft.com/office/drawing/2014/main" id="{0C8F016B-7724-A31D-D500-9CA7026EC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958" r="129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alpha val="75000"/>
                  </a:schemeClr>
                </a:solidFill>
              </a:rPr>
              <a:t>Project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7C5A-A4E9-45ED-911E-BBC9E9339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793" y="1617630"/>
            <a:ext cx="11933207" cy="5103845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spcAft>
                <a:spcPts val="800"/>
              </a:spcAft>
            </a:pPr>
            <a:r>
              <a:rPr lang="en-US" sz="14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 of this project is to create a sophisticated stock analysis application using the Flask and Django frameworks within the PyCharm integrated development environment. </a:t>
            </a:r>
          </a:p>
          <a:p>
            <a:pPr>
              <a:lnSpc>
                <a:spcPct val="160000"/>
              </a:lnSpc>
              <a:spcAft>
                <a:spcPts val="800"/>
              </a:spcAft>
            </a:pPr>
            <a:r>
              <a:rPr lang="en-US" sz="14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application will provide users with comprehensive insights into stock market data, allowing them to make informed investment decisions. </a:t>
            </a:r>
          </a:p>
          <a:p>
            <a:pPr>
              <a:lnSpc>
                <a:spcPct val="160000"/>
              </a:lnSpc>
              <a:spcAft>
                <a:spcPts val="800"/>
              </a:spcAft>
            </a:pPr>
            <a:r>
              <a:rPr lang="en-US" sz="14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will involve integrating various data sources, implementing advanced analysis algorithms, and creating a user-friendly interface.</a:t>
            </a:r>
          </a:p>
          <a:p>
            <a:pPr>
              <a:lnSpc>
                <a:spcPct val="160000"/>
              </a:lnSpc>
              <a:spcAft>
                <a:spcPts val="800"/>
              </a:spcAft>
            </a:pPr>
            <a:r>
              <a:rPr lang="en-US" sz="14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result of this project will be a fully functional and feature-rich stock analysis application that empowers users with the tools and information needed to make informed investment decisions. </a:t>
            </a:r>
          </a:p>
          <a:p>
            <a:pPr>
              <a:lnSpc>
                <a:spcPct val="160000"/>
              </a:lnSpc>
              <a:spcAft>
                <a:spcPts val="800"/>
              </a:spcAft>
            </a:pPr>
            <a:r>
              <a:rPr lang="en-US" sz="14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provide a comprehensive analysis of stock market data, including technical indicators, news sentiment, and portfolio management capabilities, all presented through a user-friendly interface. </a:t>
            </a:r>
          </a:p>
          <a:p>
            <a:pPr>
              <a:lnSpc>
                <a:spcPct val="160000"/>
              </a:lnSpc>
              <a:spcAft>
                <a:spcPts val="800"/>
              </a:spcAft>
            </a:pPr>
            <a:r>
              <a:rPr lang="en-US" sz="14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application will serve as a valuable resource for both beginner and experienced investors seeking to enhance their trading strategies.</a:t>
            </a:r>
            <a:endParaRPr lang="en-IN" sz="1800" kern="100" dirty="0">
              <a:solidFill>
                <a:schemeClr val="tx1">
                  <a:alpha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23" y="6544955"/>
            <a:ext cx="3322608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8" y="6498918"/>
            <a:ext cx="5029203" cy="365125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215528-8749-9496-5D07-1B7CC4DC184F}"/>
              </a:ext>
            </a:extLst>
          </p:cNvPr>
          <p:cNvSpPr txBox="1">
            <a:spLocks/>
          </p:cNvSpPr>
          <p:nvPr/>
        </p:nvSpPr>
        <p:spPr>
          <a:xfrm>
            <a:off x="838200" y="665629"/>
            <a:ext cx="10515600" cy="81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>
                    <a:alpha val="75000"/>
                  </a:schemeClr>
                </a:solidFill>
              </a:rPr>
              <a:t>Project Description</a:t>
            </a:r>
            <a:endParaRPr lang="en-US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20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alpha val="75000"/>
                  </a:schemeClr>
                </a:solidFill>
              </a:rPr>
              <a:t>Meet our Team Members</a:t>
            </a: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Placeholder 27" descr="A close-up of a person&#10;&#10;Description automatically generated">
            <a:extLst>
              <a:ext uri="{FF2B5EF4-FFF2-40B4-BE49-F238E27FC236}">
                <a16:creationId xmlns:a16="http://schemas.microsoft.com/office/drawing/2014/main" id="{1BF00689-7D88-4546-D90F-F168A296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2" r="4082"/>
          <a:stretch>
            <a:fillRect/>
          </a:stretch>
        </p:blipFill>
        <p:spPr>
          <a:xfrm>
            <a:off x="3702426" y="1842774"/>
            <a:ext cx="1663870" cy="2284971"/>
          </a:xfrm>
          <a:prstGeom prst="rect">
            <a:avLst/>
          </a:prstGeom>
        </p:spPr>
      </p:pic>
      <p:pic>
        <p:nvPicPr>
          <p:cNvPr id="5" name="Picture Placeholder 31" descr="A person with a beard and mustache wearing a plaid shirt&#10;&#10;Description automatically generated">
            <a:extLst>
              <a:ext uri="{FF2B5EF4-FFF2-40B4-BE49-F238E27FC236}">
                <a16:creationId xmlns:a16="http://schemas.microsoft.com/office/drawing/2014/main" id="{363AFF44-A3C3-4268-2328-AAF3B2077E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912" r="16912"/>
          <a:stretch>
            <a:fillRect/>
          </a:stretch>
        </p:blipFill>
        <p:spPr>
          <a:xfrm>
            <a:off x="628629" y="1825648"/>
            <a:ext cx="1663869" cy="2329418"/>
          </a:xfrm>
          <a:prstGeom prst="rect">
            <a:avLst/>
          </a:prstGeom>
        </p:spPr>
      </p:pic>
      <p:pic>
        <p:nvPicPr>
          <p:cNvPr id="6" name="Picture Placeholder 49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19CBD233-D01C-E687-2CC1-F3724325E2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82" r="4082"/>
          <a:stretch>
            <a:fillRect/>
          </a:stretch>
        </p:blipFill>
        <p:spPr>
          <a:xfrm>
            <a:off x="6674394" y="1870095"/>
            <a:ext cx="1665878" cy="2284971"/>
          </a:xfrm>
          <a:prstGeom prst="rect">
            <a:avLst/>
          </a:prstGeom>
        </p:spPr>
      </p:pic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333D6778-DC95-6B40-BAAF-1A63E2C40931}"/>
              </a:ext>
            </a:extLst>
          </p:cNvPr>
          <p:cNvSpPr txBox="1">
            <a:spLocks/>
          </p:cNvSpPr>
          <p:nvPr/>
        </p:nvSpPr>
        <p:spPr>
          <a:xfrm>
            <a:off x="520346" y="4546537"/>
            <a:ext cx="1880434" cy="128676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Computer Application (BCA)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Pursuing Post Graduation in Big Data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41">
            <a:extLst>
              <a:ext uri="{FF2B5EF4-FFF2-40B4-BE49-F238E27FC236}">
                <a16:creationId xmlns:a16="http://schemas.microsoft.com/office/drawing/2014/main" id="{C1388E81-BF09-802E-49DE-F86BEFD97DAC}"/>
              </a:ext>
            </a:extLst>
          </p:cNvPr>
          <p:cNvSpPr txBox="1">
            <a:spLocks/>
          </p:cNvSpPr>
          <p:nvPr/>
        </p:nvSpPr>
        <p:spPr>
          <a:xfrm>
            <a:off x="3363971" y="4186549"/>
            <a:ext cx="2340780" cy="299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Sagona Book (Body)"/>
              </a:rPr>
              <a:t>Riby Francis - 200550847</a:t>
            </a:r>
          </a:p>
        </p:txBody>
      </p:sp>
      <p:sp>
        <p:nvSpPr>
          <p:cNvPr id="10" name="Text Placeholder 42">
            <a:extLst>
              <a:ext uri="{FF2B5EF4-FFF2-40B4-BE49-F238E27FC236}">
                <a16:creationId xmlns:a16="http://schemas.microsoft.com/office/drawing/2014/main" id="{4701D27E-5537-BAA8-4DBA-01B701C5321F}"/>
              </a:ext>
            </a:extLst>
          </p:cNvPr>
          <p:cNvSpPr txBox="1">
            <a:spLocks/>
          </p:cNvSpPr>
          <p:nvPr/>
        </p:nvSpPr>
        <p:spPr>
          <a:xfrm>
            <a:off x="6506035" y="4650631"/>
            <a:ext cx="2002593" cy="1078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 in Mathematics, Statistics, and Physics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Pursuing Post Graduation in Big Data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45">
            <a:extLst>
              <a:ext uri="{FF2B5EF4-FFF2-40B4-BE49-F238E27FC236}">
                <a16:creationId xmlns:a16="http://schemas.microsoft.com/office/drawing/2014/main" id="{F33BBA37-68DB-086C-746D-D3B3571DD15E}"/>
              </a:ext>
            </a:extLst>
          </p:cNvPr>
          <p:cNvSpPr txBox="1">
            <a:spLocks/>
          </p:cNvSpPr>
          <p:nvPr/>
        </p:nvSpPr>
        <p:spPr>
          <a:xfrm>
            <a:off x="6422463" y="4201128"/>
            <a:ext cx="2169739" cy="29934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agona Book (Body)"/>
              </a:rPr>
              <a:t>Benny Biju - 200557469</a:t>
            </a:r>
          </a:p>
        </p:txBody>
      </p:sp>
      <p:sp>
        <p:nvSpPr>
          <p:cNvPr id="14" name="Text Placeholder 42">
            <a:extLst>
              <a:ext uri="{FF2B5EF4-FFF2-40B4-BE49-F238E27FC236}">
                <a16:creationId xmlns:a16="http://schemas.microsoft.com/office/drawing/2014/main" id="{A30FEE73-5F50-7DD0-1CE0-E86746C633AE}"/>
              </a:ext>
            </a:extLst>
          </p:cNvPr>
          <p:cNvSpPr txBox="1">
            <a:spLocks/>
          </p:cNvSpPr>
          <p:nvPr/>
        </p:nvSpPr>
        <p:spPr>
          <a:xfrm>
            <a:off x="9383937" y="4650631"/>
            <a:ext cx="2002593" cy="1078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 in Mathematics, Statistics, and Physics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Pursuing Post Graduation in Big Data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person with a ponytail smiling&#10;&#10;Description automatically generated">
            <a:extLst>
              <a:ext uri="{FF2B5EF4-FFF2-40B4-BE49-F238E27FC236}">
                <a16:creationId xmlns:a16="http://schemas.microsoft.com/office/drawing/2014/main" id="{C390963A-955D-A4DE-DD5B-C35EE3E16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2296" y="1874054"/>
            <a:ext cx="1665878" cy="2281011"/>
          </a:xfrm>
          <a:prstGeom prst="rect">
            <a:avLst/>
          </a:prstGeom>
        </p:spPr>
      </p:pic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4A57BCE7-95DC-FCC7-D184-493EA4DE3CE6}"/>
              </a:ext>
            </a:extLst>
          </p:cNvPr>
          <p:cNvSpPr txBox="1">
            <a:spLocks/>
          </p:cNvSpPr>
          <p:nvPr/>
        </p:nvSpPr>
        <p:spPr>
          <a:xfrm>
            <a:off x="290173" y="4191855"/>
            <a:ext cx="2340780" cy="29934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agona Book (Body)"/>
              </a:rPr>
              <a:t>Sanish Babu - 200544779</a:t>
            </a:r>
          </a:p>
        </p:txBody>
      </p:sp>
      <p:sp>
        <p:nvSpPr>
          <p:cNvPr id="19" name="Text Placeholder 45">
            <a:extLst>
              <a:ext uri="{FF2B5EF4-FFF2-40B4-BE49-F238E27FC236}">
                <a16:creationId xmlns:a16="http://schemas.microsoft.com/office/drawing/2014/main" id="{41D04359-8F9F-A779-CB8D-614E5A96B9F3}"/>
              </a:ext>
            </a:extLst>
          </p:cNvPr>
          <p:cNvSpPr txBox="1">
            <a:spLocks/>
          </p:cNvSpPr>
          <p:nvPr/>
        </p:nvSpPr>
        <p:spPr>
          <a:xfrm>
            <a:off x="9210240" y="4147225"/>
            <a:ext cx="2349989" cy="43137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Sagona Book (Body)"/>
                <a:ea typeface="Calibri" panose="020F0502020204030204" pitchFamily="34" charset="0"/>
                <a:cs typeface="Times New Roman" panose="02020603050405020304" pitchFamily="18" charset="0"/>
              </a:rPr>
              <a:t>Anagha Seby  - 200531538</a:t>
            </a:r>
          </a:p>
        </p:txBody>
      </p:sp>
      <p:sp>
        <p:nvSpPr>
          <p:cNvPr id="20" name="Text Placeholder 44">
            <a:extLst>
              <a:ext uri="{FF2B5EF4-FFF2-40B4-BE49-F238E27FC236}">
                <a16:creationId xmlns:a16="http://schemas.microsoft.com/office/drawing/2014/main" id="{BB6BFF02-5A36-6B81-2A80-22DD57F218DE}"/>
              </a:ext>
            </a:extLst>
          </p:cNvPr>
          <p:cNvSpPr txBox="1">
            <a:spLocks/>
          </p:cNvSpPr>
          <p:nvPr/>
        </p:nvSpPr>
        <p:spPr>
          <a:xfrm>
            <a:off x="3213014" y="4540438"/>
            <a:ext cx="2644645" cy="19671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Bachelor of Technology (Btech) in Computer Science and Engineering with Honours Specialization in Artificial Intelligence and 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Pursuing Post Graduation in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55960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70" y="1771158"/>
            <a:ext cx="10515600" cy="818995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b="0" i="0" dirty="0">
                <a:solidFill>
                  <a:schemeClr val="tx1">
                    <a:alpha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Stock Data Analysis Application is a cutting-edge software solution designed to empower investors, traders, and financial enthusiasts with comprehensive tools for analyzing stock market data. </a:t>
            </a:r>
            <a:br>
              <a:rPr lang="en-IN" sz="1600" dirty="0">
                <a:solidFill>
                  <a:schemeClr val="tx1">
                    <a:alpha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600" kern="100" dirty="0">
              <a:solidFill>
                <a:schemeClr val="tx1">
                  <a:alpha val="75000"/>
                </a:schemeClr>
              </a:solidFill>
              <a:effectLst/>
            </a:endParaRPr>
          </a:p>
        </p:txBody>
      </p:sp>
      <p:pic>
        <p:nvPicPr>
          <p:cNvPr id="5" name="Picture 4" descr="A hand pointing at a graph on a tablet&#10;&#10;Description automatically generated">
            <a:extLst>
              <a:ext uri="{FF2B5EF4-FFF2-40B4-BE49-F238E27FC236}">
                <a16:creationId xmlns:a16="http://schemas.microsoft.com/office/drawing/2014/main" id="{679394B5-E9F7-F130-109E-B98AC1B91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7" r="742" b="15112"/>
          <a:stretch/>
        </p:blipFill>
        <p:spPr>
          <a:xfrm>
            <a:off x="645370" y="2590153"/>
            <a:ext cx="4928085" cy="3199256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7C5A-A4E9-45ED-911E-BBC9E9339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97076" y="2436753"/>
            <a:ext cx="5983647" cy="384606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US" sz="1600" b="0" i="0" dirty="0">
                <a:solidFill>
                  <a:schemeClr val="tx1">
                    <a:alpha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application will provide real-time and historical stock data, advanced technical indicators, sentiment analysis, and portfolio management features. The project aims to fill the gap in the market for a user-friendly, all-in-one platform that combines data analysis, visualization, and educational resources.</a:t>
            </a:r>
            <a:endParaRPr lang="en-US" sz="1600" kern="100" dirty="0">
              <a:solidFill>
                <a:schemeClr val="tx1">
                  <a:alpha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US" sz="1600" kern="100" dirty="0">
                <a:solidFill>
                  <a:schemeClr val="tx1">
                    <a:alpha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"The data extracted from the provided Rapid API link was utilized to access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Latest Stock Price API Documentation (suneetk92) |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RapidAPI</a:t>
            </a:r>
            <a:r>
              <a:rPr lang="en-US" sz="1600" kern="1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kern="100" dirty="0">
                <a:solidFill>
                  <a:schemeClr val="tx1">
                    <a:alpha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API was instrumental in extracting data using Python and MongoDB codes, which were integrated and executed within the PyCharm development environment."</a:t>
            </a:r>
            <a:endParaRPr lang="en-IN" sz="1600" kern="100" dirty="0">
              <a:solidFill>
                <a:schemeClr val="tx1">
                  <a:alpha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ADF319-F334-6BFC-3443-3B6721435574}"/>
              </a:ext>
            </a:extLst>
          </p:cNvPr>
          <p:cNvSpPr txBox="1">
            <a:spLocks/>
          </p:cNvSpPr>
          <p:nvPr/>
        </p:nvSpPr>
        <p:spPr>
          <a:xfrm>
            <a:off x="838200" y="665629"/>
            <a:ext cx="10515600" cy="81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alpha val="75000"/>
                  </a:schemeClr>
                </a:solidFill>
              </a:rPr>
              <a:t>Business Plan</a:t>
            </a:r>
          </a:p>
        </p:txBody>
      </p:sp>
    </p:spTree>
    <p:extLst>
      <p:ext uri="{BB962C8B-B14F-4D97-AF65-F5344CB8AC3E}">
        <p14:creationId xmlns:p14="http://schemas.microsoft.com/office/powerpoint/2010/main" val="176399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IN" sz="4000" b="1" kern="100" dirty="0">
                <a:solidFill>
                  <a:schemeClr val="tx1">
                    <a:alpha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Tools Used</a:t>
            </a:r>
            <a:endParaRPr lang="en-IN" sz="4000" kern="100" dirty="0">
              <a:solidFill>
                <a:schemeClr val="tx1">
                  <a:alpha val="8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7C5A-A4E9-45ED-911E-BBC9E9339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396" y="1745314"/>
            <a:ext cx="11933207" cy="435034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serves as the primary programming language, playing a pivotal role in backend coding, crafting API requests, establishing connections with MongoDB, and facilitating the execution of the Flask web application.</a:t>
            </a:r>
          </a:p>
          <a:p>
            <a:r>
              <a:rPr lang="en-US" sz="1400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MongoDB, a versatile NoSQL database, is harnessed to securely store the data that's retrieved from various sources.</a:t>
            </a:r>
          </a:p>
          <a:p>
            <a:r>
              <a:rPr lang="en-US" sz="1400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HTML, or Hypertext Markup Language, lends its structure to the content of webpages, providing the foundation for their layout.</a:t>
            </a:r>
          </a:p>
          <a:p>
            <a:r>
              <a:rPr lang="en-US" sz="1400" dirty="0" err="1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1400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dynamic scripting language, becomes the bridge to integrate the powerful Google Charts library, empowering the creation of interactive and engaging visualizations on the webpage.</a:t>
            </a:r>
          </a:p>
          <a:p>
            <a:r>
              <a:rPr lang="en-US" sz="1400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Charts, a JavaScript library revered for its prowess in crafting diverse data visualizations such as line charts, bar charts, pie charts, and more, becomes an integral component of the application.</a:t>
            </a:r>
          </a:p>
          <a:p>
            <a:r>
              <a:rPr lang="en-US" sz="1400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PyCharm, a feature-rich integrated development environment, becomes the command center for scripting, writing, and executing Python codes, providing a streamlined experience for developers.</a:t>
            </a:r>
          </a:p>
          <a:p>
            <a:r>
              <a:rPr lang="en-US" sz="1400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terminal, a command-line interface, assumes its role in managing Python scripts and the development server, effectively orchestrating the application's functioning.</a:t>
            </a:r>
            <a:endParaRPr lang="en-IN" sz="1400" dirty="0">
              <a:solidFill>
                <a:schemeClr val="tx1">
                  <a:alpha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B2EDD00A-A4C8-7615-4CF2-27EA8FFC2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3894" y="5572404"/>
            <a:ext cx="1158562" cy="1158562"/>
          </a:xfrm>
          <a:prstGeom prst="rect">
            <a:avLst/>
          </a:prstGeom>
        </p:spPr>
      </p:pic>
      <p:pic>
        <p:nvPicPr>
          <p:cNvPr id="11" name="Picture 10" descr="A close up of a word&#10;&#10;Description automatically generated">
            <a:extLst>
              <a:ext uri="{FF2B5EF4-FFF2-40B4-BE49-F238E27FC236}">
                <a16:creationId xmlns:a16="http://schemas.microsoft.com/office/drawing/2014/main" id="{38EF4246-8606-FF47-09BB-06EE3F2984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188" t="6743" r="82864" b="10719"/>
          <a:stretch/>
        </p:blipFill>
        <p:spPr>
          <a:xfrm>
            <a:off x="3264202" y="5687720"/>
            <a:ext cx="783830" cy="987667"/>
          </a:xfrm>
          <a:prstGeom prst="rect">
            <a:avLst/>
          </a:prstGeom>
        </p:spPr>
      </p:pic>
      <p:pic>
        <p:nvPicPr>
          <p:cNvPr id="1026" name="Picture 2" descr="Html Logo Png Transparent Background , Free Transparent Clipart ...">
            <a:extLst>
              <a:ext uri="{FF2B5EF4-FFF2-40B4-BE49-F238E27FC236}">
                <a16:creationId xmlns:a16="http://schemas.microsoft.com/office/drawing/2014/main" id="{3F4780A1-2343-181D-E1F3-B314F8589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75" y="5568946"/>
            <a:ext cx="789790" cy="81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de JavaScript: la historia y el significado del logotipo, la marca ...">
            <a:extLst>
              <a:ext uri="{FF2B5EF4-FFF2-40B4-BE49-F238E27FC236}">
                <a16:creationId xmlns:a16="http://schemas.microsoft.com/office/drawing/2014/main" id="{24916FC5-34E9-E826-2785-B4D7E37C9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088" y="5525628"/>
            <a:ext cx="1839614" cy="114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Charm - Wikipedia">
            <a:extLst>
              <a:ext uri="{FF2B5EF4-FFF2-40B4-BE49-F238E27FC236}">
                <a16:creationId xmlns:a16="http://schemas.microsoft.com/office/drawing/2014/main" id="{871C0D36-A019-4130-8DE1-A978EA40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837" y="5718959"/>
            <a:ext cx="946824" cy="94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63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41" y="186404"/>
            <a:ext cx="4204212" cy="630494"/>
          </a:xfrm>
        </p:spPr>
        <p:txBody>
          <a:bodyPr anchor="ctr">
            <a:normAutofit fontScale="90000"/>
          </a:bodyPr>
          <a:lstStyle/>
          <a:p>
            <a:pPr>
              <a:spcAft>
                <a:spcPts val="800"/>
              </a:spcAft>
            </a:pPr>
            <a:r>
              <a:rPr lang="en-IN" b="1" kern="100" dirty="0">
                <a:solidFill>
                  <a:schemeClr val="tx1">
                    <a:alpha val="75000"/>
                  </a:schemeClr>
                </a:solidFill>
              </a:rPr>
              <a:t>Code: main.py</a:t>
            </a:r>
            <a:endParaRPr lang="en-IN" kern="100" dirty="0">
              <a:solidFill>
                <a:schemeClr val="tx1">
                  <a:alpha val="75000"/>
                </a:schemeClr>
              </a:solidFill>
              <a:effectLst/>
            </a:endParaRP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</a:t>
            </a:r>
            <a:endParaRPr lang="en-US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6B96F03-E965-97BA-D000-39E125C66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19" y="835208"/>
            <a:ext cx="10431162" cy="552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6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</a:t>
            </a:r>
            <a:endParaRPr lang="en-US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976F126-0593-63CD-DADC-F9207FC0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7" y="816898"/>
            <a:ext cx="9962915" cy="53239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69DB1DC-2B69-68BF-6A06-F9B8D52F84C5}"/>
              </a:ext>
            </a:extLst>
          </p:cNvPr>
          <p:cNvSpPr txBox="1">
            <a:spLocks/>
          </p:cNvSpPr>
          <p:nvPr/>
        </p:nvSpPr>
        <p:spPr>
          <a:xfrm>
            <a:off x="1120877" y="186404"/>
            <a:ext cx="3199976" cy="630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IN" b="1" kern="100" dirty="0">
                <a:solidFill>
                  <a:schemeClr val="tx1">
                    <a:alpha val="75000"/>
                  </a:schemeClr>
                </a:solidFill>
              </a:rPr>
              <a:t>main.py…..</a:t>
            </a:r>
            <a:endParaRPr lang="en-IN" kern="10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0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</a:t>
            </a:r>
            <a:endParaRPr lang="en-US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9DB1DC-2B69-68BF-6A06-F9B8D52F84C5}"/>
              </a:ext>
            </a:extLst>
          </p:cNvPr>
          <p:cNvSpPr txBox="1">
            <a:spLocks/>
          </p:cNvSpPr>
          <p:nvPr/>
        </p:nvSpPr>
        <p:spPr>
          <a:xfrm>
            <a:off x="1120877" y="186404"/>
            <a:ext cx="3199976" cy="630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IN" b="1" kern="100" dirty="0">
                <a:solidFill>
                  <a:schemeClr val="tx1">
                    <a:alpha val="75000"/>
                  </a:schemeClr>
                </a:solidFill>
              </a:rPr>
              <a:t>main.py…..</a:t>
            </a:r>
            <a:endParaRPr lang="en-IN" kern="100" dirty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CAE04A4-8FD3-A262-7BBF-4F8D70AA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58" y="922176"/>
            <a:ext cx="9989484" cy="53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9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IN" b="1" kern="100">
                <a:effectLst/>
              </a:rPr>
              <a:t>Graphical Codes</a:t>
            </a:r>
            <a:endParaRPr lang="en-IN" kern="100">
              <a:effectLst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02E34CB-F4C3-7541-C0BE-2F8DAE63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/>
          <a:lstStyle/>
          <a:p>
            <a:r>
              <a:rPr lang="en-US" dirty="0"/>
              <a:t>Column Chart</a:t>
            </a: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9BD7F1-F0A1-16B7-A068-E578D7CD1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r="29312"/>
          <a:stretch/>
        </p:blipFill>
        <p:spPr>
          <a:xfrm>
            <a:off x="839788" y="2390588"/>
            <a:ext cx="3200400" cy="3751268"/>
          </a:xfrm>
          <a:prstGeom prst="rect">
            <a:avLst/>
          </a:prstGeom>
          <a:noFill/>
        </p:spPr>
      </p:pic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0DDA8B4-C2CB-6D42-2BD3-5EE72C620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/>
          <a:lstStyle/>
          <a:p>
            <a:r>
              <a:rPr lang="en-US" dirty="0"/>
              <a:t>Line Chart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8518E9-4399-C5F3-E58E-7DA077A9D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27"/>
          <a:stretch/>
        </p:blipFill>
        <p:spPr>
          <a:xfrm>
            <a:off x="4495800" y="2385125"/>
            <a:ext cx="3200400" cy="3751268"/>
          </a:xfrm>
          <a:prstGeom prst="rect">
            <a:avLst/>
          </a:prstGeom>
          <a:noFill/>
        </p:spPr>
      </p:pic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9AF24F73-442E-41DA-8754-37DCAB442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3F333DC-3AEC-893F-0E62-EC2956003B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7" r="27434" b="-1"/>
          <a:stretch/>
        </p:blipFill>
        <p:spPr>
          <a:xfrm>
            <a:off x="8151814" y="2387502"/>
            <a:ext cx="3200400" cy="3751268"/>
          </a:xfrm>
          <a:prstGeom prst="rect">
            <a:avLst/>
          </a:prstGeom>
          <a:noFill/>
        </p:spPr>
      </p:pic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</a:t>
            </a:r>
            <a:endParaRPr lang="en-US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03990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_Win32_JB_SL_v2.potx" id="{3FE2ADD4-A665-4FB8-B8C0-7CA1C57550A1}" vid="{0ED6AE89-9D72-42A2-A52F-A4B3C658EF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90CBB4-731C-4440-BC54-D2076F57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506F55-A469-454B-8FCA-6F8BCF9DAA6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Pine design</Template>
  <TotalTime>448</TotalTime>
  <Words>702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Dante</vt:lpstr>
      <vt:lpstr>Garamond</vt:lpstr>
      <vt:lpstr>Sagona Book (Body)</vt:lpstr>
      <vt:lpstr>Times New Roman</vt:lpstr>
      <vt:lpstr>Wingdings</vt:lpstr>
      <vt:lpstr>PineVTI</vt:lpstr>
      <vt:lpstr>DATA PROGRAMMING  FINAL PROJECT  STOCK  DATA ANALYSIS </vt:lpstr>
      <vt:lpstr>Project Description</vt:lpstr>
      <vt:lpstr>Meet our Team Members</vt:lpstr>
      <vt:lpstr>The Stock Data Analysis Application is a cutting-edge software solution designed to empower investors, traders, and financial enthusiasts with comprehensive tools for analyzing stock market data.  </vt:lpstr>
      <vt:lpstr>Tools Used</vt:lpstr>
      <vt:lpstr>Code: main.py</vt:lpstr>
      <vt:lpstr>PowerPoint Presentation</vt:lpstr>
      <vt:lpstr>PowerPoint Presentation</vt:lpstr>
      <vt:lpstr>Graphical Codes</vt:lpstr>
      <vt:lpstr>Home Page</vt:lpstr>
      <vt:lpstr>Histogram</vt:lpstr>
      <vt:lpstr>Column Chart</vt:lpstr>
      <vt:lpstr>Line Chart</vt:lpstr>
      <vt:lpstr>Database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BDAT 1001  Information Encoding Standards  Part 1: Create an asp.net core  app with user data protected by authorization</dc:title>
  <dc:creator>Sanish Babu</dc:creator>
  <cp:lastModifiedBy>Sanish Babu</cp:lastModifiedBy>
  <cp:revision>46</cp:revision>
  <dcterms:created xsi:type="dcterms:W3CDTF">2023-08-05T05:13:46Z</dcterms:created>
  <dcterms:modified xsi:type="dcterms:W3CDTF">2023-08-19T04:42:04Z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