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6ee2e14c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6ee2e14c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6ee2e14c0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6ee2e14c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6ee2e14c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6ee2e14c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6ee2e14c0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6ee2e14c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6ee2e14c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6ee2e14c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6ee2e14c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6ee2e14c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6ee2e14c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6ee2e14c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6ee2e14c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6ee2e14c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6ee2e14c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6ee2e14c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6ee2e14c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6ee2e14c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6ee2e14c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6ee2e14c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6ee2e14c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6ee2e14c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6ee2e14c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6ee2e14c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ee2e14c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ee2e14c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ee2e14c0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ee2e14c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1178875"/>
            <a:ext cx="8183700" cy="147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2652475"/>
            <a:ext cx="8183700" cy="861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D9D2E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2"/>
              </a:buClr>
              <a:buSzPts val="1800"/>
              <a:buChar char="●"/>
              <a:defRPr>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0"/>
              </a:spcBef>
              <a:spcAft>
                <a:spcPts val="0"/>
              </a:spcAft>
              <a:buClr>
                <a:schemeClr val="dk2"/>
              </a:buClr>
              <a:buSzPts val="1400"/>
              <a:buChar char="■"/>
              <a:defRPr>
                <a:solidFill>
                  <a:schemeClr val="dk2"/>
                </a:solidFill>
              </a:defRPr>
            </a:lvl3pPr>
            <a:lvl4pPr marL="1828800" lvl="3" indent="-317500">
              <a:spcBef>
                <a:spcPts val="0"/>
              </a:spcBef>
              <a:spcAft>
                <a:spcPts val="0"/>
              </a:spcAft>
              <a:buClr>
                <a:schemeClr val="dk2"/>
              </a:buClr>
              <a:buSzPts val="1400"/>
              <a:buChar char="●"/>
              <a:defRPr>
                <a:solidFill>
                  <a:schemeClr val="dk2"/>
                </a:solidFill>
              </a:defRPr>
            </a:lvl4pPr>
            <a:lvl5pPr marL="2286000" lvl="4" indent="-317500">
              <a:spcBef>
                <a:spcPts val="0"/>
              </a:spcBef>
              <a:spcAft>
                <a:spcPts val="0"/>
              </a:spcAft>
              <a:buClr>
                <a:schemeClr val="dk2"/>
              </a:buClr>
              <a:buSzPts val="1400"/>
              <a:buChar char="○"/>
              <a:defRPr>
                <a:solidFill>
                  <a:schemeClr val="dk2"/>
                </a:solidFill>
              </a:defRPr>
            </a:lvl5pPr>
            <a:lvl6pPr marL="2743200" lvl="5" indent="-317500">
              <a:spcBef>
                <a:spcPts val="0"/>
              </a:spcBef>
              <a:spcAft>
                <a:spcPts val="0"/>
              </a:spcAft>
              <a:buClr>
                <a:schemeClr val="dk2"/>
              </a:buClr>
              <a:buSzPts val="1400"/>
              <a:buChar char="■"/>
              <a:defRPr>
                <a:solidFill>
                  <a:schemeClr val="dk2"/>
                </a:solidFill>
              </a:defRPr>
            </a:lvl6pPr>
            <a:lvl7pPr marL="3200400" lvl="6" indent="-317500">
              <a:spcBef>
                <a:spcPts val="0"/>
              </a:spcBef>
              <a:spcAft>
                <a:spcPts val="0"/>
              </a:spcAft>
              <a:buClr>
                <a:schemeClr val="dk2"/>
              </a:buClr>
              <a:buSzPts val="1400"/>
              <a:buChar char="●"/>
              <a:defRPr>
                <a:solidFill>
                  <a:schemeClr val="dk2"/>
                </a:solidFill>
              </a:defRPr>
            </a:lvl7pPr>
            <a:lvl8pPr marL="3657600" lvl="7" indent="-317500">
              <a:spcBef>
                <a:spcPts val="0"/>
              </a:spcBef>
              <a:spcAft>
                <a:spcPts val="0"/>
              </a:spcAft>
              <a:buClr>
                <a:schemeClr val="dk2"/>
              </a:buClr>
              <a:buSzPts val="1400"/>
              <a:buChar char="○"/>
              <a:defRPr>
                <a:solidFill>
                  <a:schemeClr val="dk2"/>
                </a:solidFill>
              </a:defRPr>
            </a:lvl8pPr>
            <a:lvl9pPr marL="4114800" lvl="8" indent="-317500">
              <a:spcBef>
                <a:spcPts val="0"/>
              </a:spcBef>
              <a:spcAft>
                <a:spcPts val="0"/>
              </a:spcAft>
              <a:buClr>
                <a:schemeClr val="dk2"/>
              </a:buClr>
              <a:buSzPts val="1400"/>
              <a:buChar char="■"/>
              <a:defRPr>
                <a:solidFill>
                  <a:schemeClr val="dk2"/>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1178875"/>
            <a:ext cx="8183700" cy="147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Advancements 28/04 - 04/05</a:t>
            </a:r>
            <a:endParaRPr/>
          </a:p>
        </p:txBody>
      </p:sp>
      <p:sp>
        <p:nvSpPr>
          <p:cNvPr id="59" name="Google Shape;59;p13"/>
          <p:cNvSpPr txBox="1">
            <a:spLocks noGrp="1"/>
          </p:cNvSpPr>
          <p:nvPr>
            <p:ph type="subTitle" idx="1"/>
          </p:nvPr>
        </p:nvSpPr>
        <p:spPr>
          <a:xfrm>
            <a:off x="1712100" y="2652475"/>
            <a:ext cx="5719800" cy="861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 sz="1520" dirty="0"/>
              <a:t>Week </a:t>
            </a:r>
            <a:r>
              <a:rPr lang="en" sz="1520" dirty="0" smtClean="0"/>
              <a:t>3</a:t>
            </a:r>
            <a:endParaRPr sz="1520" dirty="0"/>
          </a:p>
          <a:p>
            <a:pPr marL="0" lvl="0" indent="0" algn="ctr" rtl="0">
              <a:lnSpc>
                <a:spcPct val="80000"/>
              </a:lnSpc>
              <a:spcBef>
                <a:spcPts val="0"/>
              </a:spcBef>
              <a:spcAft>
                <a:spcPts val="0"/>
              </a:spcAft>
              <a:buClr>
                <a:schemeClr val="dk2"/>
              </a:buClr>
              <a:buSzPts val="605"/>
              <a:buFont typeface="Arial"/>
              <a:buNone/>
            </a:pPr>
            <a:endParaRPr sz="1520" dirty="0"/>
          </a:p>
          <a:p>
            <a:pPr marL="0" lvl="0" indent="0" algn="ctr" rtl="0">
              <a:lnSpc>
                <a:spcPct val="80000"/>
              </a:lnSpc>
              <a:spcBef>
                <a:spcPts val="0"/>
              </a:spcBef>
              <a:spcAft>
                <a:spcPts val="0"/>
              </a:spcAft>
              <a:buSzPts val="605"/>
              <a:buNone/>
            </a:pPr>
            <a:r>
              <a:rPr lang="en" sz="1520" dirty="0"/>
              <a:t>Internship: Technical specifications for in-hand and dexterous manipulation at the lab LASR of CEA Nano-Innov</a:t>
            </a:r>
            <a:endParaRPr sz="1520" dirty="0"/>
          </a:p>
          <a:p>
            <a:pPr marL="0" lvl="0" indent="0" algn="ctr" rtl="0">
              <a:lnSpc>
                <a:spcPct val="80000"/>
              </a:lnSpc>
              <a:spcBef>
                <a:spcPts val="0"/>
              </a:spcBef>
              <a:spcAft>
                <a:spcPts val="0"/>
              </a:spcAft>
              <a:buClr>
                <a:schemeClr val="dk2"/>
              </a:buClr>
              <a:buSzPts val="605"/>
              <a:buFont typeface="Arial"/>
              <a:buNone/>
            </a:pPr>
            <a:endParaRPr sz="1520" dirty="0"/>
          </a:p>
          <a:p>
            <a:pPr marL="0" lvl="0" indent="0" algn="ctr" rtl="0">
              <a:lnSpc>
                <a:spcPct val="80000"/>
              </a:lnSpc>
              <a:spcBef>
                <a:spcPts val="0"/>
              </a:spcBef>
              <a:spcAft>
                <a:spcPts val="0"/>
              </a:spcAft>
              <a:buClr>
                <a:schemeClr val="dk2"/>
              </a:buClr>
              <a:buSzPts val="605"/>
              <a:buFont typeface="Arial"/>
              <a:buNone/>
            </a:pPr>
            <a:r>
              <a:rPr lang="en" sz="1520" dirty="0"/>
              <a:t>Ricardo RICO URIBE</a:t>
            </a:r>
            <a:endParaRPr sz="1520" dirty="0"/>
          </a:p>
          <a:p>
            <a:pPr marL="0" lvl="0" indent="0" algn="ctr" rtl="0">
              <a:lnSpc>
                <a:spcPct val="80000"/>
              </a:lnSpc>
              <a:spcBef>
                <a:spcPts val="0"/>
              </a:spcBef>
              <a:spcAft>
                <a:spcPts val="0"/>
              </a:spcAft>
              <a:buClr>
                <a:schemeClr val="dk2"/>
              </a:buClr>
              <a:buSzPts val="605"/>
              <a:buFont typeface="Arial"/>
              <a:buNone/>
            </a:pPr>
            <a:endParaRPr sz="1520" dirty="0"/>
          </a:p>
        </p:txBody>
      </p:sp>
      <p:sp>
        <p:nvSpPr>
          <p:cNvPr id="60" name="Google Shape;60;p1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GraspMap</a:t>
            </a:r>
            <a:endParaRPr/>
          </a:p>
        </p:txBody>
      </p:sp>
      <p:sp>
        <p:nvSpPr>
          <p:cNvPr id="128" name="Google Shape;128;p22"/>
          <p:cNvSpPr txBox="1">
            <a:spLocks noGrp="1"/>
          </p:cNvSpPr>
          <p:nvPr>
            <p:ph type="body" idx="1"/>
          </p:nvPr>
        </p:nvSpPr>
        <p:spPr>
          <a:xfrm>
            <a:off x="311700" y="1152475"/>
            <a:ext cx="8520600" cy="3823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Calculates the grasp matrix of an object being grasped at different contact points.</a:t>
            </a:r>
            <a:endParaRPr/>
          </a:p>
          <a:p>
            <a:pPr marL="457200" lvl="0" indent="-317182" algn="l" rtl="0">
              <a:spcBef>
                <a:spcPts val="1200"/>
              </a:spcBef>
              <a:spcAft>
                <a:spcPts val="0"/>
              </a:spcAft>
              <a:buSzPct val="100000"/>
              <a:buChar char="●"/>
            </a:pPr>
            <a:r>
              <a:rPr lang="en"/>
              <a:t>Constructor: (grasp = GraspMap(p,C,R,h))</a:t>
            </a:r>
            <a:endParaRPr/>
          </a:p>
          <a:p>
            <a:pPr marL="914400" lvl="1" indent="-297497" algn="l" rtl="0">
              <a:spcBef>
                <a:spcPts val="0"/>
              </a:spcBef>
              <a:spcAft>
                <a:spcPts val="0"/>
              </a:spcAft>
              <a:buSzPct val="100000"/>
              <a:buChar char="○"/>
            </a:pPr>
            <a:r>
              <a:rPr lang="en"/>
              <a:t>p: center of the object normally is cog</a:t>
            </a:r>
            <a:endParaRPr/>
          </a:p>
          <a:p>
            <a:pPr marL="914400" lvl="1" indent="-297497" algn="l" rtl="0">
              <a:spcBef>
                <a:spcPts val="0"/>
              </a:spcBef>
              <a:spcAft>
                <a:spcPts val="0"/>
              </a:spcAft>
              <a:buSzPct val="100000"/>
              <a:buChar char="○"/>
            </a:pPr>
            <a:r>
              <a:rPr lang="en"/>
              <a:t>C: array of contact points</a:t>
            </a:r>
            <a:endParaRPr/>
          </a:p>
          <a:p>
            <a:pPr marL="914400" lvl="1" indent="-297497" algn="l" rtl="0">
              <a:spcBef>
                <a:spcPts val="0"/>
              </a:spcBef>
              <a:spcAft>
                <a:spcPts val="0"/>
              </a:spcAft>
              <a:buSzPct val="100000"/>
              <a:buChar char="○"/>
            </a:pPr>
            <a:r>
              <a:rPr lang="en"/>
              <a:t>R: array of rotation matrix of each contact point</a:t>
            </a:r>
            <a:endParaRPr/>
          </a:p>
          <a:p>
            <a:pPr marL="914400" lvl="1" indent="-297497" algn="l" rtl="0">
              <a:spcBef>
                <a:spcPts val="0"/>
              </a:spcBef>
              <a:spcAft>
                <a:spcPts val="0"/>
              </a:spcAft>
              <a:buSzPct val="100000"/>
              <a:buChar char="○"/>
            </a:pPr>
            <a:r>
              <a:rPr lang="en"/>
              <a:t>h: Contact model of each contact point (P for PwoF, H for HF and S for SF)</a:t>
            </a:r>
            <a:endParaRPr/>
          </a:p>
          <a:p>
            <a:pPr marL="457200" lvl="0" indent="-317182" algn="l" rtl="0">
              <a:spcBef>
                <a:spcPts val="0"/>
              </a:spcBef>
              <a:spcAft>
                <a:spcPts val="0"/>
              </a:spcAft>
              <a:buSzPct val="100000"/>
              <a:buChar char="●"/>
            </a:pPr>
            <a:r>
              <a:rPr lang="en"/>
              <a:t>Attributes:</a:t>
            </a:r>
            <a:endParaRPr/>
          </a:p>
          <a:p>
            <a:pPr marL="914400" lvl="1" indent="-297497" algn="l" rtl="0">
              <a:spcBef>
                <a:spcPts val="0"/>
              </a:spcBef>
              <a:spcAft>
                <a:spcPts val="0"/>
              </a:spcAft>
              <a:buSzPct val="100000"/>
              <a:buChar char="○"/>
            </a:pPr>
            <a:r>
              <a:rPr lang="en"/>
              <a:t>p</a:t>
            </a:r>
            <a:endParaRPr/>
          </a:p>
          <a:p>
            <a:pPr marL="914400" lvl="1" indent="-297497" algn="l" rtl="0">
              <a:spcBef>
                <a:spcPts val="0"/>
              </a:spcBef>
              <a:spcAft>
                <a:spcPts val="0"/>
              </a:spcAft>
              <a:buSzPct val="100000"/>
              <a:buChar char="○"/>
            </a:pPr>
            <a:r>
              <a:rPr lang="en"/>
              <a:t>C</a:t>
            </a:r>
            <a:endParaRPr/>
          </a:p>
          <a:p>
            <a:pPr marL="914400" lvl="1" indent="-297497" algn="l" rtl="0">
              <a:spcBef>
                <a:spcPts val="0"/>
              </a:spcBef>
              <a:spcAft>
                <a:spcPts val="0"/>
              </a:spcAft>
              <a:buSzPct val="100000"/>
              <a:buChar char="○"/>
            </a:pPr>
            <a:r>
              <a:rPr lang="en"/>
              <a:t>R</a:t>
            </a:r>
            <a:endParaRPr/>
          </a:p>
          <a:p>
            <a:pPr marL="914400" lvl="1" indent="-297497" algn="l" rtl="0">
              <a:spcBef>
                <a:spcPts val="0"/>
              </a:spcBef>
              <a:spcAft>
                <a:spcPts val="0"/>
              </a:spcAft>
              <a:buSzPct val="100000"/>
              <a:buChar char="○"/>
            </a:pPr>
            <a:r>
              <a:rPr lang="en"/>
              <a:t>h</a:t>
            </a:r>
            <a:endParaRPr/>
          </a:p>
          <a:p>
            <a:pPr marL="457200" lvl="0" indent="-317182" algn="l" rtl="0">
              <a:spcBef>
                <a:spcPts val="0"/>
              </a:spcBef>
              <a:spcAft>
                <a:spcPts val="0"/>
              </a:spcAft>
              <a:buSzPct val="100000"/>
              <a:buChar char="●"/>
            </a:pPr>
            <a:r>
              <a:rPr lang="en"/>
              <a:t>Methods:</a:t>
            </a:r>
            <a:endParaRPr/>
          </a:p>
          <a:p>
            <a:pPr marL="914400" lvl="1" indent="-297497" algn="l" rtl="0">
              <a:spcBef>
                <a:spcPts val="0"/>
              </a:spcBef>
              <a:spcAft>
                <a:spcPts val="0"/>
              </a:spcAft>
              <a:buSzPct val="100000"/>
              <a:buChar char="○"/>
            </a:pPr>
            <a:r>
              <a:rPr lang="en"/>
              <a:t>getGt(): returns the transposed of G</a:t>
            </a:r>
            <a:endParaRPr/>
          </a:p>
          <a:p>
            <a:pPr marL="914400" lvl="1" indent="-297497" algn="l" rtl="0">
              <a:spcBef>
                <a:spcPts val="0"/>
              </a:spcBef>
              <a:spcAft>
                <a:spcPts val="0"/>
              </a:spcAft>
              <a:buSzPct val="100000"/>
              <a:buChar char="○"/>
            </a:pPr>
            <a:r>
              <a:rPr lang="en"/>
              <a:t>GraspClassification(print): Prints in console if the grasp is indeterminate and graspable and if the print argument is true, if is False, it returns a boolean indicating if is indeterminate and graspable respectively</a:t>
            </a:r>
            <a:endParaRPr/>
          </a:p>
          <a:p>
            <a:pPr marL="914400" lvl="1" indent="-297497" algn="l" rtl="0">
              <a:spcBef>
                <a:spcPts val="0"/>
              </a:spcBef>
              <a:spcAft>
                <a:spcPts val="0"/>
              </a:spcAft>
              <a:buSzPct val="100000"/>
              <a:buChar char="○"/>
            </a:pPr>
            <a:r>
              <a:rPr lang="en"/>
              <a:t>getRank: returns the rank of G</a:t>
            </a:r>
            <a:endParaRPr/>
          </a:p>
          <a:p>
            <a:pPr marL="914400" lvl="1" indent="-297497" algn="l" rtl="0">
              <a:spcBef>
                <a:spcPts val="0"/>
              </a:spcBef>
              <a:spcAft>
                <a:spcPts val="0"/>
              </a:spcAft>
              <a:buSzPct val="100000"/>
              <a:buChar char="○"/>
            </a:pPr>
            <a:r>
              <a:rPr lang="en"/>
              <a:t>calcFFormClosure(ng,mu) this method only works for all HF contacts</a:t>
            </a:r>
            <a:endParaRPr/>
          </a:p>
          <a:p>
            <a:pPr marL="1371600" lvl="2" indent="-297497" algn="l" rtl="0">
              <a:spcBef>
                <a:spcPts val="0"/>
              </a:spcBef>
              <a:spcAft>
                <a:spcPts val="0"/>
              </a:spcAft>
              <a:buSzPct val="100000"/>
              <a:buChar char="■"/>
            </a:pPr>
            <a:r>
              <a:rPr lang="en"/>
              <a:t>ng is the number of faces the friction cone will be approximated</a:t>
            </a:r>
            <a:endParaRPr/>
          </a:p>
          <a:p>
            <a:pPr marL="1371600" lvl="2" indent="-297497" algn="l" rtl="0">
              <a:spcBef>
                <a:spcPts val="0"/>
              </a:spcBef>
              <a:spcAft>
                <a:spcPts val="0"/>
              </a:spcAft>
              <a:buSzPct val="100000"/>
              <a:buChar char="■"/>
            </a:pPr>
            <a:r>
              <a:rPr lang="en"/>
              <a:t>mu is the friction coefficient of the contacts</a:t>
            </a:r>
            <a:endParaRPr/>
          </a:p>
          <a:p>
            <a:pPr marL="1371600" lvl="2" indent="-297497" algn="l" rtl="0">
              <a:spcBef>
                <a:spcPts val="0"/>
              </a:spcBef>
              <a:spcAft>
                <a:spcPts val="0"/>
              </a:spcAft>
              <a:buSzPct val="100000"/>
              <a:buChar char="■"/>
            </a:pPr>
            <a:r>
              <a:rPr lang="en"/>
              <a:t>Returns d, lambda if the linear problem has a solution or -1, -1 if it doesn’t</a:t>
            </a:r>
            <a:endParaRPr/>
          </a:p>
        </p:txBody>
      </p:sp>
      <p:sp>
        <p:nvSpPr>
          <p:cNvPr id="129" name="Google Shape;129;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Internal workings of GraspMap: getGt()</a:t>
            </a:r>
            <a:endParaRPr/>
          </a:p>
        </p:txBody>
      </p:sp>
      <p:sp>
        <p:nvSpPr>
          <p:cNvPr id="135" name="Google Shape;135;p23"/>
          <p:cNvSpPr txBox="1">
            <a:spLocks noGrp="1"/>
          </p:cNvSpPr>
          <p:nvPr>
            <p:ph type="body" idx="1"/>
          </p:nvPr>
        </p:nvSpPr>
        <p:spPr>
          <a:xfrm>
            <a:off x="311700" y="1152475"/>
            <a:ext cx="8520600" cy="4719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a:t>C is composed of ci, R is composed of Ri</a:t>
            </a:r>
            <a:endParaRPr/>
          </a:p>
        </p:txBody>
      </p:sp>
      <p:sp>
        <p:nvSpPr>
          <p:cNvPr id="136" name="Google Shape;136;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37" name="Google Shape;137;p23"/>
          <p:cNvPicPr preferRelativeResize="0"/>
          <p:nvPr/>
        </p:nvPicPr>
        <p:blipFill>
          <a:blip r:embed="rId3">
            <a:alphaModFix/>
          </a:blip>
          <a:stretch>
            <a:fillRect/>
          </a:stretch>
        </p:blipFill>
        <p:spPr>
          <a:xfrm>
            <a:off x="973150" y="4286726"/>
            <a:ext cx="1941030" cy="623400"/>
          </a:xfrm>
          <a:prstGeom prst="rect">
            <a:avLst/>
          </a:prstGeom>
          <a:noFill/>
          <a:ln>
            <a:noFill/>
          </a:ln>
        </p:spPr>
      </p:pic>
      <p:pic>
        <p:nvPicPr>
          <p:cNvPr id="138" name="Google Shape;138;p23"/>
          <p:cNvPicPr preferRelativeResize="0"/>
          <p:nvPr/>
        </p:nvPicPr>
        <p:blipFill>
          <a:blip r:embed="rId4">
            <a:alphaModFix/>
          </a:blip>
          <a:stretch>
            <a:fillRect/>
          </a:stretch>
        </p:blipFill>
        <p:spPr>
          <a:xfrm>
            <a:off x="3563361" y="4203686"/>
            <a:ext cx="2931674" cy="789475"/>
          </a:xfrm>
          <a:prstGeom prst="rect">
            <a:avLst/>
          </a:prstGeom>
          <a:noFill/>
          <a:ln>
            <a:noFill/>
          </a:ln>
        </p:spPr>
      </p:pic>
      <p:pic>
        <p:nvPicPr>
          <p:cNvPr id="139" name="Google Shape;139;p23"/>
          <p:cNvPicPr preferRelativeResize="0"/>
          <p:nvPr/>
        </p:nvPicPr>
        <p:blipFill>
          <a:blip r:embed="rId5">
            <a:alphaModFix/>
          </a:blip>
          <a:stretch>
            <a:fillRect/>
          </a:stretch>
        </p:blipFill>
        <p:spPr>
          <a:xfrm>
            <a:off x="203225" y="3246975"/>
            <a:ext cx="3550025" cy="436925"/>
          </a:xfrm>
          <a:prstGeom prst="rect">
            <a:avLst/>
          </a:prstGeom>
          <a:noFill/>
          <a:ln>
            <a:noFill/>
          </a:ln>
        </p:spPr>
      </p:pic>
      <p:pic>
        <p:nvPicPr>
          <p:cNvPr id="140" name="Google Shape;140;p23"/>
          <p:cNvPicPr preferRelativeResize="0"/>
          <p:nvPr/>
        </p:nvPicPr>
        <p:blipFill rotWithShape="1">
          <a:blip r:embed="rId6">
            <a:alphaModFix/>
          </a:blip>
          <a:srcRect t="19756"/>
          <a:stretch/>
        </p:blipFill>
        <p:spPr>
          <a:xfrm>
            <a:off x="311693" y="1764863"/>
            <a:ext cx="2075857" cy="436925"/>
          </a:xfrm>
          <a:prstGeom prst="rect">
            <a:avLst/>
          </a:prstGeom>
          <a:noFill/>
          <a:ln>
            <a:noFill/>
          </a:ln>
        </p:spPr>
      </p:pic>
      <p:pic>
        <p:nvPicPr>
          <p:cNvPr id="141" name="Google Shape;141;p23"/>
          <p:cNvPicPr preferRelativeResize="0"/>
          <p:nvPr/>
        </p:nvPicPr>
        <p:blipFill>
          <a:blip r:embed="rId7">
            <a:alphaModFix/>
          </a:blip>
          <a:stretch>
            <a:fillRect/>
          </a:stretch>
        </p:blipFill>
        <p:spPr>
          <a:xfrm>
            <a:off x="2661275" y="1533172"/>
            <a:ext cx="1157550" cy="900304"/>
          </a:xfrm>
          <a:prstGeom prst="rect">
            <a:avLst/>
          </a:prstGeom>
          <a:noFill/>
          <a:ln>
            <a:noFill/>
          </a:ln>
        </p:spPr>
      </p:pic>
      <p:pic>
        <p:nvPicPr>
          <p:cNvPr id="142" name="Google Shape;142;p23"/>
          <p:cNvPicPr preferRelativeResize="0"/>
          <p:nvPr/>
        </p:nvPicPr>
        <p:blipFill rotWithShape="1">
          <a:blip r:embed="rId8">
            <a:alphaModFix/>
          </a:blip>
          <a:srcRect l="7518" t="18009" b="18283"/>
          <a:stretch/>
        </p:blipFill>
        <p:spPr>
          <a:xfrm>
            <a:off x="4277750" y="1793725"/>
            <a:ext cx="1523950" cy="436925"/>
          </a:xfrm>
          <a:prstGeom prst="rect">
            <a:avLst/>
          </a:prstGeom>
          <a:noFill/>
          <a:ln>
            <a:noFill/>
          </a:ln>
        </p:spPr>
      </p:pic>
      <p:pic>
        <p:nvPicPr>
          <p:cNvPr id="143" name="Google Shape;143;p23"/>
          <p:cNvPicPr preferRelativeResize="0"/>
          <p:nvPr/>
        </p:nvPicPr>
        <p:blipFill rotWithShape="1">
          <a:blip r:embed="rId9">
            <a:alphaModFix/>
          </a:blip>
          <a:srcRect l="2448" t="11090" b="8075"/>
          <a:stretch/>
        </p:blipFill>
        <p:spPr>
          <a:xfrm>
            <a:off x="3573888" y="2588075"/>
            <a:ext cx="2931675" cy="503900"/>
          </a:xfrm>
          <a:prstGeom prst="rect">
            <a:avLst/>
          </a:prstGeom>
          <a:noFill/>
          <a:ln>
            <a:noFill/>
          </a:ln>
        </p:spPr>
      </p:pic>
      <p:pic>
        <p:nvPicPr>
          <p:cNvPr id="144" name="Google Shape;144;p23"/>
          <p:cNvPicPr preferRelativeResize="0"/>
          <p:nvPr/>
        </p:nvPicPr>
        <p:blipFill>
          <a:blip r:embed="rId10">
            <a:alphaModFix/>
          </a:blip>
          <a:stretch>
            <a:fillRect/>
          </a:stretch>
        </p:blipFill>
        <p:spPr>
          <a:xfrm>
            <a:off x="6218788" y="2957749"/>
            <a:ext cx="1647825" cy="703072"/>
          </a:xfrm>
          <a:prstGeom prst="rect">
            <a:avLst/>
          </a:prstGeom>
          <a:noFill/>
          <a:ln>
            <a:noFill/>
          </a:ln>
        </p:spPr>
      </p:pic>
      <p:pic>
        <p:nvPicPr>
          <p:cNvPr id="145" name="Google Shape;145;p23"/>
          <p:cNvPicPr preferRelativeResize="0"/>
          <p:nvPr/>
        </p:nvPicPr>
        <p:blipFill>
          <a:blip r:embed="rId11">
            <a:alphaModFix/>
          </a:blip>
          <a:stretch>
            <a:fillRect/>
          </a:stretch>
        </p:blipFill>
        <p:spPr>
          <a:xfrm>
            <a:off x="6098475" y="1661559"/>
            <a:ext cx="1856664" cy="703075"/>
          </a:xfrm>
          <a:prstGeom prst="rect">
            <a:avLst/>
          </a:prstGeom>
          <a:noFill/>
          <a:ln>
            <a:noFill/>
          </a:ln>
        </p:spPr>
      </p:pic>
      <p:cxnSp>
        <p:nvCxnSpPr>
          <p:cNvPr id="146" name="Google Shape;146;p23"/>
          <p:cNvCxnSpPr>
            <a:stCxn id="142" idx="2"/>
            <a:endCxn id="143" idx="0"/>
          </p:cNvCxnSpPr>
          <p:nvPr/>
        </p:nvCxnSpPr>
        <p:spPr>
          <a:xfrm>
            <a:off x="5039725" y="2230650"/>
            <a:ext cx="0" cy="357300"/>
          </a:xfrm>
          <a:prstGeom prst="straightConnector1">
            <a:avLst/>
          </a:prstGeom>
          <a:noFill/>
          <a:ln w="9525" cap="flat" cmpd="sng">
            <a:solidFill>
              <a:schemeClr val="dk2"/>
            </a:solidFill>
            <a:prstDash val="solid"/>
            <a:round/>
            <a:headEnd type="triangle" w="med" len="med"/>
            <a:tailEnd type="none" w="med" len="med"/>
          </a:ln>
        </p:spPr>
      </p:cxnSp>
      <p:cxnSp>
        <p:nvCxnSpPr>
          <p:cNvPr id="147" name="Google Shape;147;p23"/>
          <p:cNvCxnSpPr>
            <a:stCxn id="142" idx="3"/>
            <a:endCxn id="145" idx="1"/>
          </p:cNvCxnSpPr>
          <p:nvPr/>
        </p:nvCxnSpPr>
        <p:spPr>
          <a:xfrm>
            <a:off x="5801700" y="2012187"/>
            <a:ext cx="296700" cy="900"/>
          </a:xfrm>
          <a:prstGeom prst="straightConnector1">
            <a:avLst/>
          </a:prstGeom>
          <a:noFill/>
          <a:ln w="9525" cap="flat" cmpd="sng">
            <a:solidFill>
              <a:schemeClr val="dk2"/>
            </a:solidFill>
            <a:prstDash val="solid"/>
            <a:round/>
            <a:headEnd type="triangle" w="med" len="med"/>
            <a:tailEnd type="none" w="med" len="med"/>
          </a:ln>
        </p:spPr>
      </p:cxnSp>
      <p:cxnSp>
        <p:nvCxnSpPr>
          <p:cNvPr id="148" name="Google Shape;148;p23"/>
          <p:cNvCxnSpPr>
            <a:stCxn id="145" idx="2"/>
            <a:endCxn id="144" idx="0"/>
          </p:cNvCxnSpPr>
          <p:nvPr/>
        </p:nvCxnSpPr>
        <p:spPr>
          <a:xfrm>
            <a:off x="7026807" y="2364634"/>
            <a:ext cx="15900" cy="593100"/>
          </a:xfrm>
          <a:prstGeom prst="straightConnector1">
            <a:avLst/>
          </a:prstGeom>
          <a:noFill/>
          <a:ln w="9525" cap="flat" cmpd="sng">
            <a:solidFill>
              <a:schemeClr val="dk2"/>
            </a:solidFill>
            <a:prstDash val="solid"/>
            <a:round/>
            <a:headEnd type="triangle" w="med" len="med"/>
            <a:tailEnd type="none" w="med" len="med"/>
          </a:ln>
        </p:spPr>
      </p:cxnSp>
      <p:cxnSp>
        <p:nvCxnSpPr>
          <p:cNvPr id="149" name="Google Shape;149;p23"/>
          <p:cNvCxnSpPr>
            <a:stCxn id="141" idx="1"/>
            <a:endCxn id="140" idx="3"/>
          </p:cNvCxnSpPr>
          <p:nvPr/>
        </p:nvCxnSpPr>
        <p:spPr>
          <a:xfrm rot="10800000">
            <a:off x="2387675" y="1983324"/>
            <a:ext cx="273600" cy="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23"/>
          <p:cNvCxnSpPr>
            <a:stCxn id="142" idx="1"/>
            <a:endCxn id="141" idx="3"/>
          </p:cNvCxnSpPr>
          <p:nvPr/>
        </p:nvCxnSpPr>
        <p:spPr>
          <a:xfrm rot="10800000">
            <a:off x="3818750" y="1983387"/>
            <a:ext cx="459000" cy="288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23"/>
          <p:cNvCxnSpPr>
            <a:stCxn id="139" idx="0"/>
            <a:endCxn id="140" idx="2"/>
          </p:cNvCxnSpPr>
          <p:nvPr/>
        </p:nvCxnSpPr>
        <p:spPr>
          <a:xfrm rot="10800000">
            <a:off x="1349737" y="2201775"/>
            <a:ext cx="628500" cy="10452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23"/>
          <p:cNvCxnSpPr>
            <a:stCxn id="137" idx="0"/>
            <a:endCxn id="139" idx="2"/>
          </p:cNvCxnSpPr>
          <p:nvPr/>
        </p:nvCxnSpPr>
        <p:spPr>
          <a:xfrm rot="10800000" flipH="1">
            <a:off x="1943665" y="3684026"/>
            <a:ext cx="34500" cy="6027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23"/>
          <p:cNvCxnSpPr>
            <a:stCxn id="138" idx="1"/>
            <a:endCxn id="137" idx="3"/>
          </p:cNvCxnSpPr>
          <p:nvPr/>
        </p:nvCxnSpPr>
        <p:spPr>
          <a:xfrm rot="10800000">
            <a:off x="2914161" y="4598424"/>
            <a:ext cx="649200" cy="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23"/>
          <p:cNvCxnSpPr>
            <a:stCxn id="138" idx="3"/>
            <a:endCxn id="155" idx="1"/>
          </p:cNvCxnSpPr>
          <p:nvPr/>
        </p:nvCxnSpPr>
        <p:spPr>
          <a:xfrm>
            <a:off x="6495036" y="4598424"/>
            <a:ext cx="576300" cy="14400"/>
          </a:xfrm>
          <a:prstGeom prst="straightConnector1">
            <a:avLst/>
          </a:prstGeom>
          <a:noFill/>
          <a:ln w="9525" cap="flat" cmpd="sng">
            <a:solidFill>
              <a:schemeClr val="dk2"/>
            </a:solidFill>
            <a:prstDash val="solid"/>
            <a:round/>
            <a:headEnd type="triangle" w="med" len="med"/>
            <a:tailEnd type="none" w="med" len="med"/>
          </a:ln>
        </p:spPr>
      </p:cxnSp>
      <p:sp>
        <p:nvSpPr>
          <p:cNvPr id="155" name="Google Shape;155;p23"/>
          <p:cNvSpPr/>
          <p:nvPr/>
        </p:nvSpPr>
        <p:spPr>
          <a:xfrm>
            <a:off x="7071400" y="4416000"/>
            <a:ext cx="296700" cy="393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Cone Facetization</a:t>
            </a:r>
            <a:endParaRPr/>
          </a:p>
        </p:txBody>
      </p:sp>
      <p:sp>
        <p:nvSpPr>
          <p:cNvPr id="161" name="Google Shape;161;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2"/>
                </a:solidFill>
              </a:rPr>
              <a:t>12</a:t>
            </a:fld>
            <a:endParaRPr>
              <a:solidFill>
                <a:schemeClr val="lt2"/>
              </a:solidFill>
            </a:endParaRPr>
          </a:p>
        </p:txBody>
      </p:sp>
      <p:sp>
        <p:nvSpPr>
          <p:cNvPr id="162" name="Google Shape;162;p24"/>
          <p:cNvSpPr txBox="1">
            <a:spLocks noGrp="1"/>
          </p:cNvSpPr>
          <p:nvPr>
            <p:ph type="body" idx="1"/>
          </p:nvPr>
        </p:nvSpPr>
        <p:spPr>
          <a:xfrm>
            <a:off x="311700" y="1152475"/>
            <a:ext cx="5574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Cone facetized in 8 faces</a:t>
            </a:r>
            <a:endParaRPr/>
          </a:p>
          <a:p>
            <a:pPr marL="0" lvl="0" indent="0" algn="l" rtl="0">
              <a:spcBef>
                <a:spcPts val="1200"/>
              </a:spcBef>
              <a:spcAft>
                <a:spcPts val="1200"/>
              </a:spcAft>
              <a:buNone/>
            </a:pPr>
            <a:r>
              <a:rPr lang="en"/>
              <a:t>In red the normal vector to the vectors in gray, showing that we are looking for lambdas inside the friction Cone </a:t>
            </a:r>
            <a:endParaRPr/>
          </a:p>
        </p:txBody>
      </p:sp>
      <p:pic>
        <p:nvPicPr>
          <p:cNvPr id="163" name="Google Shape;163;p24"/>
          <p:cNvPicPr preferRelativeResize="0"/>
          <p:nvPr/>
        </p:nvPicPr>
        <p:blipFill>
          <a:blip r:embed="rId3">
            <a:alphaModFix/>
          </a:blip>
          <a:stretch>
            <a:fillRect/>
          </a:stretch>
        </p:blipFill>
        <p:spPr>
          <a:xfrm>
            <a:off x="5997047" y="1068425"/>
            <a:ext cx="2791975" cy="2540750"/>
          </a:xfrm>
          <a:prstGeom prst="rect">
            <a:avLst/>
          </a:prstGeom>
          <a:noFill/>
          <a:ln>
            <a:noFill/>
          </a:ln>
        </p:spPr>
      </p:pic>
      <p:pic>
        <p:nvPicPr>
          <p:cNvPr id="164" name="Google Shape;164;p24"/>
          <p:cNvPicPr preferRelativeResize="0"/>
          <p:nvPr/>
        </p:nvPicPr>
        <p:blipFill>
          <a:blip r:embed="rId4">
            <a:alphaModFix/>
          </a:blip>
          <a:stretch>
            <a:fillRect/>
          </a:stretch>
        </p:blipFill>
        <p:spPr>
          <a:xfrm>
            <a:off x="311702" y="3013752"/>
            <a:ext cx="2791975" cy="949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6004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Internal workings of GraspMap: calcFFormClosure() </a:t>
            </a:r>
            <a:endParaRPr/>
          </a:p>
          <a:p>
            <a:pPr marL="0" lvl="0" indent="0" algn="l" rtl="0">
              <a:spcBef>
                <a:spcPts val="0"/>
              </a:spcBef>
              <a:spcAft>
                <a:spcPts val="0"/>
              </a:spcAft>
              <a:buNone/>
            </a:pPr>
            <a:endParaRPr/>
          </a:p>
        </p:txBody>
      </p:sp>
      <p:sp>
        <p:nvSpPr>
          <p:cNvPr id="170" name="Google Shape;170;p25"/>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Before any can be done we have to make sure that the rank of G is 6 and that the object is graspable</a:t>
            </a:r>
            <a:endParaRPr>
              <a:solidFill>
                <a:schemeClr val="dk2"/>
              </a:solidFill>
            </a:endParaRPr>
          </a:p>
          <a:p>
            <a:pPr marL="0" lvl="0" indent="0" algn="l" rtl="0">
              <a:spcBef>
                <a:spcPts val="1200"/>
              </a:spcBef>
              <a:spcAft>
                <a:spcPts val="0"/>
              </a:spcAft>
              <a:buNone/>
            </a:pPr>
            <a:r>
              <a:rPr lang="en">
                <a:solidFill>
                  <a:schemeClr val="dk2"/>
                </a:solidFill>
              </a:rPr>
              <a:t>For an HF contact, row j of Fi can be computed as the cross product of sj and si+j, Fi has a shape of ng x 3</a:t>
            </a:r>
            <a:endParaRPr>
              <a:solidFill>
                <a:schemeClr val="dk2"/>
              </a:solidFill>
            </a:endParaRPr>
          </a:p>
          <a:p>
            <a:pPr marL="0" lvl="0" indent="0" algn="l" rtl="0">
              <a:spcBef>
                <a:spcPts val="1200"/>
              </a:spcBef>
              <a:spcAft>
                <a:spcPts val="0"/>
              </a:spcAft>
              <a:buNone/>
            </a:pPr>
            <a:endParaRPr>
              <a:solidFill>
                <a:schemeClr val="dk2"/>
              </a:solidFill>
            </a:endParaRPr>
          </a:p>
          <a:p>
            <a:pPr marL="0" lvl="0" indent="0" algn="l" rtl="0">
              <a:spcBef>
                <a:spcPts val="1200"/>
              </a:spcBef>
              <a:spcAft>
                <a:spcPts val="0"/>
              </a:spcAft>
              <a:buClr>
                <a:schemeClr val="dk2"/>
              </a:buClr>
              <a:buSzPts val="1100"/>
              <a:buFont typeface="Arial"/>
              <a:buNone/>
            </a:pPr>
            <a:r>
              <a:rPr lang="en">
                <a:solidFill>
                  <a:schemeClr val="dk2"/>
                </a:solidFill>
              </a:rPr>
              <a:t>We are searching for d and Lambda, d is a distance that if zero there isn’t friction form closure, and lambda represents the forces being applied at each contact.</a:t>
            </a:r>
            <a:endParaRPr>
              <a:solidFill>
                <a:schemeClr val="dk2"/>
              </a:solidFill>
            </a:endParaRPr>
          </a:p>
          <a:p>
            <a:pPr marL="0" lvl="0" indent="0" algn="l" rtl="0">
              <a:spcBef>
                <a:spcPts val="1200"/>
              </a:spcBef>
              <a:spcAft>
                <a:spcPts val="1200"/>
              </a:spcAft>
              <a:buNone/>
            </a:pPr>
            <a:endParaRPr/>
          </a:p>
        </p:txBody>
      </p:sp>
      <p:sp>
        <p:nvSpPr>
          <p:cNvPr id="171" name="Google Shape;171;p2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72" name="Google Shape;172;p25"/>
          <p:cNvPicPr preferRelativeResize="0"/>
          <p:nvPr/>
        </p:nvPicPr>
        <p:blipFill>
          <a:blip r:embed="rId3">
            <a:alphaModFix/>
          </a:blip>
          <a:stretch>
            <a:fillRect/>
          </a:stretch>
        </p:blipFill>
        <p:spPr>
          <a:xfrm>
            <a:off x="367188" y="3737338"/>
            <a:ext cx="2238375" cy="1304925"/>
          </a:xfrm>
          <a:prstGeom prst="rect">
            <a:avLst/>
          </a:prstGeom>
          <a:noFill/>
          <a:ln>
            <a:noFill/>
          </a:ln>
        </p:spPr>
      </p:pic>
      <p:grpSp>
        <p:nvGrpSpPr>
          <p:cNvPr id="173" name="Google Shape;173;p25"/>
          <p:cNvGrpSpPr/>
          <p:nvPr/>
        </p:nvGrpSpPr>
        <p:grpSpPr>
          <a:xfrm>
            <a:off x="72299" y="2717504"/>
            <a:ext cx="6504142" cy="323206"/>
            <a:chOff x="748950" y="3281075"/>
            <a:chExt cx="8599950" cy="363725"/>
          </a:xfrm>
        </p:grpSpPr>
        <p:pic>
          <p:nvPicPr>
            <p:cNvPr id="174" name="Google Shape;174;p25"/>
            <p:cNvPicPr preferRelativeResize="0"/>
            <p:nvPr/>
          </p:nvPicPr>
          <p:blipFill rotWithShape="1">
            <a:blip r:embed="rId4">
              <a:alphaModFix/>
            </a:blip>
            <a:srcRect b="56704"/>
            <a:stretch/>
          </p:blipFill>
          <p:spPr>
            <a:xfrm>
              <a:off x="748950" y="3283500"/>
              <a:ext cx="6424300" cy="311350"/>
            </a:xfrm>
            <a:prstGeom prst="rect">
              <a:avLst/>
            </a:prstGeom>
            <a:noFill/>
            <a:ln>
              <a:noFill/>
            </a:ln>
          </p:spPr>
        </p:pic>
        <p:pic>
          <p:nvPicPr>
            <p:cNvPr id="175" name="Google Shape;175;p25"/>
            <p:cNvPicPr preferRelativeResize="0"/>
            <p:nvPr/>
          </p:nvPicPr>
          <p:blipFill rotWithShape="1">
            <a:blip r:embed="rId4">
              <a:alphaModFix/>
            </a:blip>
            <a:srcRect t="49420" r="66133"/>
            <a:stretch/>
          </p:blipFill>
          <p:spPr>
            <a:xfrm>
              <a:off x="7173250" y="3281075"/>
              <a:ext cx="2175650" cy="363725"/>
            </a:xfrm>
            <a:prstGeom prst="rect">
              <a:avLst/>
            </a:prstGeom>
            <a:noFill/>
            <a:ln>
              <a:noFill/>
            </a:ln>
          </p:spPr>
        </p:pic>
      </p:grpSp>
      <p:pic>
        <p:nvPicPr>
          <p:cNvPr id="176" name="Google Shape;176;p25"/>
          <p:cNvPicPr preferRelativeResize="0"/>
          <p:nvPr/>
        </p:nvPicPr>
        <p:blipFill>
          <a:blip r:embed="rId5">
            <a:alphaModFix/>
          </a:blip>
          <a:stretch>
            <a:fillRect/>
          </a:stretch>
        </p:blipFill>
        <p:spPr>
          <a:xfrm>
            <a:off x="392475" y="2462838"/>
            <a:ext cx="2582853" cy="291025"/>
          </a:xfrm>
          <a:prstGeom prst="rect">
            <a:avLst/>
          </a:prstGeom>
          <a:noFill/>
          <a:ln>
            <a:noFill/>
          </a:ln>
        </p:spPr>
      </p:pic>
      <p:sp>
        <p:nvSpPr>
          <p:cNvPr id="177" name="Google Shape;177;p25"/>
          <p:cNvSpPr txBox="1"/>
          <p:nvPr/>
        </p:nvSpPr>
        <p:spPr>
          <a:xfrm>
            <a:off x="2851850" y="3948500"/>
            <a:ext cx="4190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We are using SCIPY to solve the linear problem, for this we transform the problem into a minimization problem and the inequality constraints into less than.</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p:nvPr/>
        </p:nvSpPr>
        <p:spPr>
          <a:xfrm>
            <a:off x="320100" y="1498675"/>
            <a:ext cx="3346500" cy="264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txBox="1">
            <a:spLocks noGrp="1"/>
          </p:cNvSpPr>
          <p:nvPr>
            <p:ph type="title"/>
          </p:nvPr>
        </p:nvSpPr>
        <p:spPr>
          <a:xfrm>
            <a:off x="490250" y="145350"/>
            <a:ext cx="5604000" cy="409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a:t>
            </a:r>
            <a:endParaRPr/>
          </a:p>
        </p:txBody>
      </p:sp>
      <p:sp>
        <p:nvSpPr>
          <p:cNvPr id="184" name="Google Shape;184;p26"/>
          <p:cNvSpPr txBox="1">
            <a:spLocks noGrp="1"/>
          </p:cNvSpPr>
          <p:nvPr>
            <p:ph type="body" idx="4294967295"/>
          </p:nvPr>
        </p:nvSpPr>
        <p:spPr>
          <a:xfrm>
            <a:off x="235400" y="1028800"/>
            <a:ext cx="8520600" cy="3889200"/>
          </a:xfrm>
          <a:prstGeom prst="rect">
            <a:avLst/>
          </a:prstGeom>
          <a:solidFill>
            <a:schemeClr val="lt2"/>
          </a:solidFill>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solidFill>
                  <a:schemeClr val="dk2"/>
                </a:solidFill>
              </a:rPr>
              <a:t>A cube being grasp in the middle of each face. Determine its classification and if it has friction form closure.</a:t>
            </a:r>
            <a:endParaRPr>
              <a:solidFill>
                <a:schemeClr val="dk2"/>
              </a:solidFill>
            </a:endParaRPr>
          </a:p>
          <a:p>
            <a:pPr marL="0" lvl="0" indent="0" algn="l" rtl="0">
              <a:lnSpc>
                <a:spcPct val="135714"/>
              </a:lnSpc>
              <a:spcBef>
                <a:spcPts val="1200"/>
              </a:spcBef>
              <a:spcAft>
                <a:spcPts val="0"/>
              </a:spcAft>
              <a:buNone/>
            </a:pPr>
            <a:r>
              <a:rPr lang="en" sz="1153">
                <a:solidFill>
                  <a:srgbClr val="1E1E2E"/>
                </a:solidFill>
                <a:latin typeface="Courier New"/>
                <a:ea typeface="Courier New"/>
                <a:cs typeface="Courier New"/>
                <a:sym typeface="Courier New"/>
              </a:rPr>
              <a:t>path = '../stl/cube_low.stl'</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nc = 6</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mesh = STL(path)</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C1,R1 = mesh.getCRofCoord(np.array([5,0,0]),'E')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C2,R2 = mesh.getCRofCoord(np.array([0,5,0]),'E')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C3,R3 = mesh.getCRofCoord(np.array([0,0,5]),'E')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C4,R4 = mesh.getCRofCoord(np.array([-5,0,0]),'E')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C5,R5 = mesh.getCRofCoord(np.array([0,-5,0]),'E')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C6,R6 = mesh.getCRofCoord(np.array([0,0,-5]),'E')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C = np.concatenate((C1,C2,C3,C4,C5,C6))</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R = np.concatenate((R1,R2,R3,R4,R5,R6))</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h = np.array(['H','H','H','H','H','H'])	#All contacts are HF</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grasp = GraspMap(mesh.cog,C,R,h)</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d, l = grasp.calcFFormClosure()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grasp.GraspClassification(True)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print(d, l)</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&gt;&gt; GRASP CLASSIFICATION: </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&gt;&gt; Nullspace(Gt): trivial --&gt; Not Indeterminate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&gt;&gt; Nullspace(G): not trivial --&gt; Graspable</a:t>
            </a:r>
            <a:endParaRPr sz="1153">
              <a:solidFill>
                <a:srgbClr val="1E1E2E"/>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153">
                <a:solidFill>
                  <a:srgbClr val="1E1E2E"/>
                </a:solidFill>
                <a:latin typeface="Courier New"/>
                <a:ea typeface="Courier New"/>
                <a:cs typeface="Courier New"/>
                <a:sym typeface="Courier New"/>
              </a:rPr>
              <a:t>&gt;&gt; 0.6363961030678924 [10.  0.  0. 10.  0.  0. 10.  0. -0. 10. -0. -0. 10.  0.  0. 10.  0. -0.] #d, lambda</a:t>
            </a:r>
            <a:endParaRPr sz="1153">
              <a:solidFill>
                <a:srgbClr val="1E1E2E"/>
              </a:solidFill>
              <a:latin typeface="Courier New"/>
              <a:ea typeface="Courier New"/>
              <a:cs typeface="Courier New"/>
              <a:sym typeface="Courier New"/>
            </a:endParaRPr>
          </a:p>
        </p:txBody>
      </p:sp>
      <p:sp>
        <p:nvSpPr>
          <p:cNvPr id="185" name="Google Shape;185;p2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Grasp Quality Measures</a:t>
            </a:r>
            <a:endParaRPr/>
          </a:p>
        </p:txBody>
      </p:sp>
      <p:sp>
        <p:nvSpPr>
          <p:cNvPr id="191" name="Google Shape;191;p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2"/>
                </a:solidFill>
              </a:rPr>
              <a:t>15</a:t>
            </a:fld>
            <a:endParaRPr>
              <a:solidFill>
                <a:schemeClr val="lt2"/>
              </a:solidFill>
            </a:endParaRPr>
          </a:p>
        </p:txBody>
      </p:sp>
      <p:sp>
        <p:nvSpPr>
          <p:cNvPr id="192" name="Google Shape;19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27"/>
          <p:cNvPicPr preferRelativeResize="0"/>
          <p:nvPr/>
        </p:nvPicPr>
        <p:blipFill>
          <a:blip r:embed="rId3">
            <a:alphaModFix/>
          </a:blip>
          <a:stretch>
            <a:fillRect/>
          </a:stretch>
        </p:blipFill>
        <p:spPr>
          <a:xfrm>
            <a:off x="4955698" y="1251525"/>
            <a:ext cx="3650325" cy="309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160050" y="526350"/>
            <a:ext cx="86136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700"/>
              <a:t>All formulas were taken from chapter 28: </a:t>
            </a:r>
            <a:r>
              <a:rPr lang="en" sz="3700" i="1"/>
              <a:t>Grasping</a:t>
            </a:r>
            <a:r>
              <a:rPr lang="en" sz="3700"/>
              <a:t> of the Springer Handbook of Robotics ed.2008</a:t>
            </a:r>
            <a:endParaRPr sz="3700"/>
          </a:p>
        </p:txBody>
      </p:sp>
      <p:sp>
        <p:nvSpPr>
          <p:cNvPr id="199" name="Google Shape;199;p2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Notation</a:t>
            </a:r>
            <a:endParaRPr/>
          </a:p>
        </p:txBody>
      </p:sp>
      <p:sp>
        <p:nvSpPr>
          <p:cNvPr id="66" name="Google Shape;66;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G: Grasp Matrix: Mathematical description of how a rigid body is grasped by a mechanical hand.</a:t>
            </a:r>
            <a:endParaRPr/>
          </a:p>
          <a:p>
            <a:pPr marL="0" lvl="0" indent="0" algn="l" rtl="0">
              <a:spcBef>
                <a:spcPts val="1200"/>
              </a:spcBef>
              <a:spcAft>
                <a:spcPts val="0"/>
              </a:spcAft>
              <a:buNone/>
            </a:pPr>
            <a:r>
              <a:rPr lang="en"/>
              <a:t>J: Grasp Jacobian: Description of a </a:t>
            </a:r>
            <a:r>
              <a:rPr lang="en" i="1"/>
              <a:t>hand</a:t>
            </a:r>
            <a:r>
              <a:rPr lang="en"/>
              <a:t> where each finger has it own jacobian relating its joints to the contact point</a:t>
            </a:r>
            <a:endParaRPr/>
          </a:p>
          <a:p>
            <a:pPr marL="0" lvl="0" indent="0" algn="l" rtl="0">
              <a:spcBef>
                <a:spcPts val="1200"/>
              </a:spcBef>
              <a:spcAft>
                <a:spcPts val="0"/>
              </a:spcAft>
              <a:buNone/>
            </a:pPr>
            <a:r>
              <a:rPr lang="en"/>
              <a:t>{N}: origin of coordinates of the </a:t>
            </a:r>
            <a:r>
              <a:rPr lang="en" i="1"/>
              <a:t>world.</a:t>
            </a:r>
            <a:endParaRPr/>
          </a:p>
          <a:p>
            <a:pPr marL="0" lvl="0" indent="0" algn="l" rtl="0">
              <a:spcBef>
                <a:spcPts val="1200"/>
              </a:spcBef>
              <a:spcAft>
                <a:spcPts val="0"/>
              </a:spcAft>
              <a:buNone/>
            </a:pPr>
            <a:r>
              <a:rPr lang="en"/>
              <a:t>C: array of contact points, where each contact point is a 3d vector giving the localisation of the contact (expressed at {N}).</a:t>
            </a:r>
            <a:endParaRPr/>
          </a:p>
          <a:p>
            <a:pPr marL="0" lvl="0" indent="0" algn="l" rtl="0">
              <a:spcBef>
                <a:spcPts val="1200"/>
              </a:spcBef>
              <a:spcAft>
                <a:spcPts val="0"/>
              </a:spcAft>
              <a:buNone/>
            </a:pPr>
            <a:r>
              <a:rPr lang="en"/>
              <a:t>R: array of contact rotations, each rotation represent the rotation made to the origin to get the correct frame at the contact, the frame of rotation has to have the normal vector pointing towards the inside of the object. *the normal vector is taken as x*</a:t>
            </a:r>
            <a:endParaRPr/>
          </a:p>
          <a:p>
            <a:pPr marL="0" lvl="0" indent="0" algn="l" rtl="0">
              <a:spcBef>
                <a:spcPts val="1200"/>
              </a:spcBef>
              <a:spcAft>
                <a:spcPts val="1200"/>
              </a:spcAft>
              <a:buNone/>
            </a:pPr>
            <a:r>
              <a:rPr lang="en"/>
              <a:t>H: array of contact definitions, each contact definition describes the forces that the hand can imprint on the object through the specific contact point.</a:t>
            </a:r>
            <a:endParaRPr/>
          </a:p>
        </p:txBody>
      </p:sp>
      <p:sp>
        <p:nvSpPr>
          <p:cNvPr id="67" name="Google Shape;67;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68" name="Google Shape;68;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2"/>
              </a:buClr>
              <a:buSzPct val="78571"/>
              <a:buFont typeface="Arial"/>
              <a:buNone/>
            </a:pPr>
            <a:r>
              <a:rPr lang="en"/>
              <a:t>PwoF: point contact without friction, is a contact where only a force in the same direction as the normal vector can be applied. (li = 1)</a:t>
            </a:r>
            <a:endParaRPr/>
          </a:p>
          <a:p>
            <a:pPr marL="0" lvl="0" indent="0" algn="l" rtl="0">
              <a:spcBef>
                <a:spcPts val="1200"/>
              </a:spcBef>
              <a:spcAft>
                <a:spcPts val="0"/>
              </a:spcAft>
              <a:buClr>
                <a:schemeClr val="dk2"/>
              </a:buClr>
              <a:buSzPct val="78571"/>
              <a:buFont typeface="Arial"/>
              <a:buNone/>
            </a:pPr>
            <a:r>
              <a:rPr lang="en"/>
              <a:t>HF: Hard Finger. Is a contact where the three translational forces can be imprinted on the object. (li = 3)</a:t>
            </a:r>
            <a:endParaRPr/>
          </a:p>
          <a:p>
            <a:pPr marL="0" lvl="0" indent="0" algn="l" rtl="0">
              <a:spcBef>
                <a:spcPts val="1200"/>
              </a:spcBef>
              <a:spcAft>
                <a:spcPts val="0"/>
              </a:spcAft>
              <a:buNone/>
            </a:pPr>
            <a:r>
              <a:rPr lang="en"/>
              <a:t>SF: Soft Finger, like HF but it can also produce a rotation along the normal axis. (li = 4)</a:t>
            </a:r>
            <a:endParaRPr/>
          </a:p>
          <a:p>
            <a:pPr marL="0" lvl="0" indent="0" algn="l" rtl="0">
              <a:spcBef>
                <a:spcPts val="1200"/>
              </a:spcBef>
              <a:spcAft>
                <a:spcPts val="0"/>
              </a:spcAft>
              <a:buNone/>
            </a:pPr>
            <a:r>
              <a:rPr lang="en"/>
              <a:t>L: Total number of force components being passed, it’s the sum of  </a:t>
            </a:r>
            <a:r>
              <a:rPr lang="en" i="1"/>
              <a:t>li</a:t>
            </a:r>
            <a:r>
              <a:rPr lang="en"/>
              <a:t> of each contact.</a:t>
            </a:r>
            <a:endParaRPr/>
          </a:p>
          <a:p>
            <a:pPr marL="0" lvl="0" indent="0" algn="l" rtl="0">
              <a:spcBef>
                <a:spcPts val="1200"/>
              </a:spcBef>
              <a:spcAft>
                <a:spcPts val="0"/>
              </a:spcAft>
              <a:buNone/>
            </a:pPr>
            <a:r>
              <a:rPr lang="en"/>
              <a:t>File .stl: File format for objects in 3d space, it saves the information of the object surface as being a combination of triangles.</a:t>
            </a:r>
            <a:endParaRPr/>
          </a:p>
          <a:p>
            <a:pPr marL="0" lvl="0" indent="0" algn="l" rtl="0">
              <a:spcBef>
                <a:spcPts val="1200"/>
              </a:spcBef>
              <a:spcAft>
                <a:spcPts val="1200"/>
              </a:spcAft>
              <a:buClr>
                <a:schemeClr val="dk2"/>
              </a:buClr>
              <a:buSzPct val="78571"/>
              <a:buFont typeface="Arial"/>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Notation</a:t>
            </a:r>
            <a:endParaRPr/>
          </a:p>
        </p:txBody>
      </p:sp>
      <p:sp>
        <p:nvSpPr>
          <p:cNvPr id="74" name="Google Shape;74;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nc: amount of contacts.</a:t>
            </a:r>
            <a:endParaRPr/>
          </a:p>
          <a:p>
            <a:pPr marL="0" lvl="0" indent="0" algn="l" rtl="0">
              <a:spcBef>
                <a:spcPts val="1200"/>
              </a:spcBef>
              <a:spcAft>
                <a:spcPts val="0"/>
              </a:spcAft>
              <a:buNone/>
            </a:pPr>
            <a:r>
              <a:rPr lang="en"/>
              <a:t>nv: degrees of freedom of the object.</a:t>
            </a:r>
            <a:endParaRPr/>
          </a:p>
          <a:p>
            <a:pPr marL="0" lvl="0" indent="0" algn="l" rtl="0">
              <a:spcBef>
                <a:spcPts val="1200"/>
              </a:spcBef>
              <a:spcAft>
                <a:spcPts val="0"/>
              </a:spcAft>
              <a:buNone/>
            </a:pPr>
            <a:r>
              <a:rPr lang="en"/>
              <a:t>nq: number of joints of the hand.</a:t>
            </a:r>
            <a:endParaRPr/>
          </a:p>
          <a:p>
            <a:pPr marL="0" lvl="0" indent="0" algn="l" rtl="0">
              <a:spcBef>
                <a:spcPts val="1200"/>
              </a:spcBef>
              <a:spcAft>
                <a:spcPts val="0"/>
              </a:spcAft>
              <a:buNone/>
            </a:pPr>
            <a:r>
              <a:rPr lang="en"/>
              <a:t>ng: number of faces for the friction cone</a:t>
            </a:r>
            <a:endParaRPr/>
          </a:p>
          <a:p>
            <a:pPr marL="0" lvl="0" indent="0" algn="l" rtl="0">
              <a:spcBef>
                <a:spcPts val="1200"/>
              </a:spcBef>
              <a:spcAft>
                <a:spcPts val="1200"/>
              </a:spcAft>
              <a:buClr>
                <a:schemeClr val="dk2"/>
              </a:buClr>
              <a:buSzPts val="1100"/>
              <a:buFont typeface="Arial"/>
              <a:buNone/>
            </a:pPr>
            <a:endParaRPr/>
          </a:p>
        </p:txBody>
      </p:sp>
      <p:sp>
        <p:nvSpPr>
          <p:cNvPr id="75" name="Google Shape;75;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6" name="Google Shape;76;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Class STL allows for a random choosing of an edge or vertex of a triangle of the mesh. This allows for objects to be grasped at corners or edges</a:t>
            </a:r>
            <a:endParaRPr/>
          </a:p>
          <a:p>
            <a:pPr marL="457200" lvl="0" indent="-342900" algn="l" rtl="0">
              <a:spcBef>
                <a:spcPts val="0"/>
              </a:spcBef>
              <a:spcAft>
                <a:spcPts val="0"/>
              </a:spcAft>
              <a:buSzPts val="1800"/>
              <a:buChar char="●"/>
            </a:pPr>
            <a:r>
              <a:rPr lang="en"/>
              <a:t>Class STL allows for the search of a desired coordinate and returns the corresponding Contact and Rotation information.</a:t>
            </a:r>
            <a:endParaRPr/>
          </a:p>
          <a:p>
            <a:pPr marL="457200" lvl="0" indent="-342900" algn="l" rtl="0">
              <a:spcBef>
                <a:spcPts val="0"/>
              </a:spcBef>
              <a:spcAft>
                <a:spcPts val="0"/>
              </a:spcAft>
              <a:buSzPts val="1800"/>
              <a:buChar char="●"/>
            </a:pPr>
            <a:r>
              <a:rPr lang="en"/>
              <a:t>Class GraspMap can calculate the linear problem of Frictional Form Closure.</a:t>
            </a:r>
            <a:endParaRPr/>
          </a:p>
          <a:p>
            <a:pPr marL="457200" lvl="0" indent="-342900" algn="l" rtl="0">
              <a:spcBef>
                <a:spcPts val="0"/>
              </a:spcBef>
              <a:spcAft>
                <a:spcPts val="0"/>
              </a:spcAft>
              <a:buSzPts val="1800"/>
              <a:buChar char="●"/>
            </a:pPr>
            <a:r>
              <a:rPr lang="en"/>
              <a:t>Cone facetization is calculed with the option of choosing the amount of faces.</a:t>
            </a:r>
            <a:endParaRPr/>
          </a:p>
        </p:txBody>
      </p:sp>
      <p:sp>
        <p:nvSpPr>
          <p:cNvPr id="83" name="Google Shape;83;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STL</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class uses the library numpy-stl to access the triangles or mesh of a stl file.</a:t>
            </a:r>
            <a:endParaRPr/>
          </a:p>
          <a:p>
            <a:pPr marL="0" lvl="0" indent="0" algn="l" rtl="0">
              <a:spcBef>
                <a:spcPts val="1200"/>
              </a:spcBef>
              <a:spcAft>
                <a:spcPts val="0"/>
              </a:spcAft>
              <a:buNone/>
            </a:pPr>
            <a:r>
              <a:rPr lang="en"/>
              <a:t>With the triangles we can calculate a contact point in the object and the correct rotation of the frame associated with this contact.</a:t>
            </a:r>
            <a:endParaRPr/>
          </a:p>
          <a:p>
            <a:pPr marL="0" lvl="0" indent="0" algn="l" rtl="0">
              <a:spcBef>
                <a:spcPts val="1200"/>
              </a:spcBef>
              <a:spcAft>
                <a:spcPts val="1200"/>
              </a:spcAft>
              <a:buNone/>
            </a:pPr>
            <a:r>
              <a:rPr lang="en"/>
              <a:t>The class allows for the visualization of the 3d object surface or a wireframe view with the information regarding contact points, the latter is very resource intensive and is recommended to be use only with low triangle count files.</a:t>
            </a:r>
            <a:endParaRPr/>
          </a:p>
        </p:txBody>
      </p:sp>
      <p:sp>
        <p:nvSpPr>
          <p:cNvPr id="90" name="Google Shape;90;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Class: STL</a:t>
            </a:r>
            <a:endParaRPr/>
          </a:p>
          <a:p>
            <a:pPr marL="0" lvl="0" indent="0" algn="l" rtl="0">
              <a:spcBef>
                <a:spcPts val="0"/>
              </a:spcBef>
              <a:spcAft>
                <a:spcPts val="0"/>
              </a:spcAft>
              <a:buNone/>
            </a:pPr>
            <a:endParaRPr/>
          </a:p>
        </p:txBody>
      </p:sp>
      <p:sp>
        <p:nvSpPr>
          <p:cNvPr id="96" name="Google Shape;96;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7" name="Google Shape;9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Constructor:</a:t>
            </a:r>
            <a:endParaRPr/>
          </a:p>
          <a:p>
            <a:pPr marL="914400" lvl="1" indent="-317500" algn="l" rtl="0">
              <a:spcBef>
                <a:spcPts val="0"/>
              </a:spcBef>
              <a:spcAft>
                <a:spcPts val="0"/>
              </a:spcAft>
              <a:buSzPts val="1400"/>
              <a:buChar char="○"/>
            </a:pPr>
            <a:r>
              <a:rPr lang="en"/>
              <a:t>Path to the .stl file (object = STL(path))</a:t>
            </a:r>
            <a:endParaRPr/>
          </a:p>
          <a:p>
            <a:pPr marL="457200" lvl="0" indent="-342900" algn="l" rtl="0">
              <a:spcBef>
                <a:spcPts val="0"/>
              </a:spcBef>
              <a:spcAft>
                <a:spcPts val="0"/>
              </a:spcAft>
              <a:buSzPts val="1800"/>
              <a:buChar char="●"/>
            </a:pPr>
            <a:r>
              <a:rPr lang="en"/>
              <a:t>Attributes:</a:t>
            </a:r>
            <a:endParaRPr/>
          </a:p>
          <a:p>
            <a:pPr marL="914400" lvl="1" indent="-317500" algn="l" rtl="0">
              <a:spcBef>
                <a:spcPts val="0"/>
              </a:spcBef>
              <a:spcAft>
                <a:spcPts val="0"/>
              </a:spcAft>
              <a:buSzPts val="1400"/>
              <a:buChar char="○"/>
            </a:pPr>
            <a:r>
              <a:rPr lang="en"/>
              <a:t>volume</a:t>
            </a:r>
            <a:endParaRPr/>
          </a:p>
          <a:p>
            <a:pPr marL="914400" lvl="1" indent="-317500" algn="l" rtl="0">
              <a:spcBef>
                <a:spcPts val="0"/>
              </a:spcBef>
              <a:spcAft>
                <a:spcPts val="0"/>
              </a:spcAft>
              <a:buSzPts val="1400"/>
              <a:buChar char="○"/>
            </a:pPr>
            <a:r>
              <a:rPr lang="en"/>
              <a:t>cog </a:t>
            </a:r>
            <a:r>
              <a:rPr lang="en" i="1"/>
              <a:t>(geometric center of triangles)</a:t>
            </a:r>
            <a:endParaRPr i="1"/>
          </a:p>
          <a:p>
            <a:pPr marL="914400" lvl="1" indent="-317500" algn="l" rtl="0">
              <a:spcBef>
                <a:spcPts val="0"/>
              </a:spcBef>
              <a:spcAft>
                <a:spcPts val="0"/>
              </a:spcAft>
              <a:buSzPts val="1400"/>
              <a:buChar char="○"/>
            </a:pPr>
            <a:r>
              <a:rPr lang="en"/>
              <a:t>inertia</a:t>
            </a:r>
            <a:endParaRPr/>
          </a:p>
          <a:p>
            <a:pPr marL="914400" lvl="1" indent="-317500" algn="l" rtl="0">
              <a:spcBef>
                <a:spcPts val="0"/>
              </a:spcBef>
              <a:spcAft>
                <a:spcPts val="0"/>
              </a:spcAft>
              <a:buSzPts val="1400"/>
              <a:buChar char="○"/>
            </a:pPr>
            <a:r>
              <a:rPr lang="en"/>
              <a:t>triangles (describes the surface)</a:t>
            </a:r>
            <a:endParaRPr/>
          </a:p>
          <a:p>
            <a:pPr marL="914400" lvl="1" indent="-317500" algn="l" rtl="0">
              <a:spcBef>
                <a:spcPts val="0"/>
              </a:spcBef>
              <a:spcAft>
                <a:spcPts val="0"/>
              </a:spcAft>
              <a:buSzPts val="1400"/>
              <a:buChar char="○"/>
            </a:pPr>
            <a:r>
              <a:rPr lang="en"/>
              <a:t>edges (sides of the triangles without repetition)</a:t>
            </a:r>
            <a:endParaRPr/>
          </a:p>
          <a:p>
            <a:pPr marL="914400" lvl="1" indent="-317500" algn="l" rtl="0">
              <a:spcBef>
                <a:spcPts val="0"/>
              </a:spcBef>
              <a:spcAft>
                <a:spcPts val="0"/>
              </a:spcAft>
              <a:buSzPts val="1400"/>
              <a:buChar char="○"/>
            </a:pPr>
            <a:r>
              <a:rPr lang="en"/>
              <a:t>vertices (vertices of the triangles  without repetition)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Class: STL</a:t>
            </a:r>
            <a:endParaRPr/>
          </a:p>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
              <a:t>Methods:</a:t>
            </a:r>
            <a:endParaRPr/>
          </a:p>
          <a:p>
            <a:pPr marL="914400" lvl="1" indent="-310832" algn="l" rtl="0">
              <a:spcBef>
                <a:spcPts val="0"/>
              </a:spcBef>
              <a:spcAft>
                <a:spcPts val="0"/>
              </a:spcAft>
              <a:buSzPct val="100000"/>
              <a:buChar char="○"/>
            </a:pPr>
            <a:r>
              <a:rPr lang="en"/>
              <a:t>view():</a:t>
            </a:r>
            <a:endParaRPr/>
          </a:p>
          <a:p>
            <a:pPr marL="1371600" lvl="2" indent="-310832" algn="l" rtl="0">
              <a:spcBef>
                <a:spcPts val="0"/>
              </a:spcBef>
              <a:spcAft>
                <a:spcPts val="0"/>
              </a:spcAft>
              <a:buSzPct val="100000"/>
              <a:buChar char="■"/>
            </a:pPr>
            <a:r>
              <a:rPr lang="en"/>
              <a:t>Plots the surface of the object</a:t>
            </a:r>
            <a:endParaRPr/>
          </a:p>
          <a:p>
            <a:pPr marL="914400" lvl="1" indent="-310832" algn="l" rtl="0">
              <a:spcBef>
                <a:spcPts val="0"/>
              </a:spcBef>
              <a:spcAft>
                <a:spcPts val="0"/>
              </a:spcAft>
              <a:buSzPct val="100000"/>
              <a:buChar char="○"/>
            </a:pPr>
            <a:r>
              <a:rPr lang="en"/>
              <a:t>genRandCR(nc):</a:t>
            </a:r>
            <a:endParaRPr/>
          </a:p>
          <a:p>
            <a:pPr marL="1371600" lvl="2" indent="-310832" algn="l" rtl="0">
              <a:spcBef>
                <a:spcPts val="0"/>
              </a:spcBef>
              <a:spcAft>
                <a:spcPts val="0"/>
              </a:spcAft>
              <a:buSzPct val="100000"/>
              <a:buChar char="■"/>
            </a:pPr>
            <a:r>
              <a:rPr lang="en"/>
              <a:t>Generates nc random contact points with their respectively rotation, located at the center of nc triangles, at the center of nc edges or at nc vertices.</a:t>
            </a:r>
            <a:endParaRPr/>
          </a:p>
          <a:p>
            <a:pPr marL="1371600" lvl="2" indent="-310832" algn="l" rtl="0">
              <a:spcBef>
                <a:spcPts val="0"/>
              </a:spcBef>
              <a:spcAft>
                <a:spcPts val="0"/>
              </a:spcAft>
              <a:buSzPct val="100000"/>
              <a:buChar char="■"/>
            </a:pPr>
            <a:r>
              <a:rPr lang="en"/>
              <a:t>Returns Ct, Rt, Ce, Re, Cv, Rv </a:t>
            </a:r>
            <a:r>
              <a:rPr lang="en" i="1"/>
              <a:t>(t:triangles,e:edges,v:vertices)</a:t>
            </a:r>
            <a:endParaRPr/>
          </a:p>
          <a:p>
            <a:pPr marL="1371600" lvl="2" indent="-310832" algn="l" rtl="0">
              <a:spcBef>
                <a:spcPts val="0"/>
              </a:spcBef>
              <a:spcAft>
                <a:spcPts val="0"/>
              </a:spcAft>
              <a:buSzPct val="100000"/>
              <a:buChar char="■"/>
            </a:pPr>
            <a:r>
              <a:rPr lang="en"/>
              <a:t>To combine the C matrices between them (R resp.) a concatenation of rows needs to be made, take into account that this will modify the total number of nc.</a:t>
            </a:r>
            <a:endParaRPr/>
          </a:p>
          <a:p>
            <a:pPr marL="914400" lvl="1" indent="-310832" algn="l" rtl="0">
              <a:spcBef>
                <a:spcPts val="0"/>
              </a:spcBef>
              <a:spcAft>
                <a:spcPts val="0"/>
              </a:spcAft>
              <a:buSzPct val="100000"/>
              <a:buChar char="○"/>
            </a:pPr>
            <a:r>
              <a:rPr lang="en"/>
              <a:t>getCRofCoord(coordinate,location):</a:t>
            </a:r>
            <a:endParaRPr/>
          </a:p>
          <a:p>
            <a:pPr marL="1371600" lvl="2" indent="-310832" algn="l" rtl="0">
              <a:spcBef>
                <a:spcPts val="0"/>
              </a:spcBef>
              <a:spcAft>
                <a:spcPts val="0"/>
              </a:spcAft>
              <a:buSzPct val="100000"/>
              <a:buChar char="■"/>
            </a:pPr>
            <a:r>
              <a:rPr lang="en"/>
              <a:t>When passed a coordinate  (works for 1 point, not an array of points) it calculates the closest point to the surface according to the location parameter and generates the C and R of the found point.</a:t>
            </a:r>
            <a:endParaRPr/>
          </a:p>
          <a:p>
            <a:pPr marL="1371600" lvl="2" indent="-310832" algn="l" rtl="0">
              <a:spcBef>
                <a:spcPts val="0"/>
              </a:spcBef>
              <a:spcAft>
                <a:spcPts val="0"/>
              </a:spcAft>
              <a:buSzPct val="100000"/>
              <a:buChar char="■"/>
            </a:pPr>
            <a:r>
              <a:rPr lang="en"/>
              <a:t>Location is T for the center of the closest triangle, E for the center of the closest edge or V for the closest vertex.</a:t>
            </a:r>
            <a:endParaRPr/>
          </a:p>
          <a:p>
            <a:pPr marL="914400" lvl="1" indent="-310832" algn="l" rtl="0">
              <a:spcBef>
                <a:spcPts val="0"/>
              </a:spcBef>
              <a:spcAft>
                <a:spcPts val="0"/>
              </a:spcAft>
              <a:buSzPct val="100000"/>
              <a:buChar char="○"/>
            </a:pPr>
            <a:r>
              <a:rPr lang="en"/>
              <a:t>viewCR(C,R):</a:t>
            </a:r>
            <a:endParaRPr/>
          </a:p>
          <a:p>
            <a:pPr marL="1371600" lvl="2" indent="-310832" algn="l" rtl="0">
              <a:spcBef>
                <a:spcPts val="0"/>
              </a:spcBef>
              <a:spcAft>
                <a:spcPts val="0"/>
              </a:spcAft>
              <a:buSzPct val="100000"/>
              <a:buChar char="■"/>
            </a:pPr>
            <a:r>
              <a:rPr lang="en"/>
              <a:t>In a wireframe view shows the object and the passed contact points with their assigned frame.</a:t>
            </a:r>
            <a:endParaRPr/>
          </a:p>
        </p:txBody>
      </p:sp>
      <p:sp>
        <p:nvSpPr>
          <p:cNvPr id="104" name="Google Shape;104;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Class: STL</a:t>
            </a:r>
            <a:endParaRPr/>
          </a:p>
          <a:p>
            <a:pPr marL="0" lvl="0" indent="0" algn="l" rtl="0">
              <a:spcBef>
                <a:spcPts val="0"/>
              </a:spcBef>
              <a:spcAft>
                <a:spcPts val="0"/>
              </a:spcAft>
              <a:buNone/>
            </a:pPr>
            <a:endParaRPr/>
          </a:p>
        </p:txBody>
      </p:sp>
      <p:sp>
        <p:nvSpPr>
          <p:cNvPr id="110" name="Google Shape;110;p20"/>
          <p:cNvSpPr txBox="1">
            <a:spLocks noGrp="1"/>
          </p:cNvSpPr>
          <p:nvPr>
            <p:ph type="body" idx="1"/>
          </p:nvPr>
        </p:nvSpPr>
        <p:spPr>
          <a:xfrm>
            <a:off x="311700" y="1152475"/>
            <a:ext cx="8520600" cy="12303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a:t>Case: The cube has a side of 10, its centered at 0,0,0 and its surface is described by 12 triangles</a:t>
            </a:r>
            <a:endParaRPr/>
          </a:p>
          <a:p>
            <a:pPr marL="0" lvl="0" indent="0" algn="l" rtl="0">
              <a:spcBef>
                <a:spcPts val="1200"/>
              </a:spcBef>
              <a:spcAft>
                <a:spcPts val="0"/>
              </a:spcAft>
              <a:buNone/>
            </a:pPr>
            <a:r>
              <a:rPr lang="en"/>
              <a:t>C,R = mesh.getCRofCoord(np.array([0,0,-5]),'E') this gets the information of a contact point in the center of a face, E was specified because we know that there is an edge running through each face.</a:t>
            </a:r>
            <a:endParaRPr/>
          </a:p>
          <a:p>
            <a:pPr marL="0" lvl="0" indent="0" algn="l" rtl="0">
              <a:spcBef>
                <a:spcPts val="1200"/>
              </a:spcBef>
              <a:spcAft>
                <a:spcPts val="1200"/>
              </a:spcAft>
              <a:buNone/>
            </a:pPr>
            <a:r>
              <a:rPr lang="en"/>
              <a:t>Ct,Rt,Ce,Re,Cv,Rv = mesh.genRandCR(3) this generates 3 random contact points, in the center of 3 of the 12 triangles, in the middle of 3 of the 18 edges or in 3 of the 8 vertices.</a:t>
            </a:r>
            <a:endParaRPr/>
          </a:p>
        </p:txBody>
      </p:sp>
      <p:sp>
        <p:nvSpPr>
          <p:cNvPr id="111" name="Google Shape;111;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12" name="Google Shape;112;p20"/>
          <p:cNvPicPr preferRelativeResize="0"/>
          <p:nvPr/>
        </p:nvPicPr>
        <p:blipFill>
          <a:blip r:embed="rId3">
            <a:alphaModFix/>
          </a:blip>
          <a:stretch>
            <a:fillRect/>
          </a:stretch>
        </p:blipFill>
        <p:spPr>
          <a:xfrm>
            <a:off x="17948" y="2455900"/>
            <a:ext cx="2888801" cy="2320749"/>
          </a:xfrm>
          <a:prstGeom prst="rect">
            <a:avLst/>
          </a:prstGeom>
          <a:noFill/>
          <a:ln>
            <a:noFill/>
          </a:ln>
        </p:spPr>
      </p:pic>
      <p:sp>
        <p:nvSpPr>
          <p:cNvPr id="113" name="Google Shape;113;p20"/>
          <p:cNvSpPr txBox="1"/>
          <p:nvPr/>
        </p:nvSpPr>
        <p:spPr>
          <a:xfrm>
            <a:off x="0" y="4609250"/>
            <a:ext cx="288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viewCR() of the cube with a contact point in each face and {N}</a:t>
            </a:r>
            <a:endParaRPr>
              <a:latin typeface="Source Sans Pro"/>
              <a:ea typeface="Source Sans Pro"/>
              <a:cs typeface="Source Sans Pro"/>
              <a:sym typeface="Source Sans Pro"/>
            </a:endParaRPr>
          </a:p>
        </p:txBody>
      </p:sp>
      <p:pic>
        <p:nvPicPr>
          <p:cNvPr id="114" name="Google Shape;114;p20"/>
          <p:cNvPicPr preferRelativeResize="0"/>
          <p:nvPr/>
        </p:nvPicPr>
        <p:blipFill>
          <a:blip r:embed="rId4">
            <a:alphaModFix/>
          </a:blip>
          <a:stretch>
            <a:fillRect/>
          </a:stretch>
        </p:blipFill>
        <p:spPr>
          <a:xfrm>
            <a:off x="2939150" y="2455900"/>
            <a:ext cx="2441865" cy="2182526"/>
          </a:xfrm>
          <a:prstGeom prst="rect">
            <a:avLst/>
          </a:prstGeom>
          <a:noFill/>
          <a:ln>
            <a:noFill/>
          </a:ln>
        </p:spPr>
      </p:pic>
      <p:sp>
        <p:nvSpPr>
          <p:cNvPr id="115" name="Google Shape;115;p20"/>
          <p:cNvSpPr txBox="1"/>
          <p:nvPr/>
        </p:nvSpPr>
        <p:spPr>
          <a:xfrm>
            <a:off x="3346175" y="4685450"/>
            <a:ext cx="16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view() of the cube</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Internal workings of the Class STL</a:t>
            </a:r>
            <a:endParaRPr/>
          </a:p>
        </p:txBody>
      </p:sp>
      <p:sp>
        <p:nvSpPr>
          <p:cNvPr id="121" name="Google Shape;121;p21"/>
          <p:cNvSpPr txBox="1">
            <a:spLocks noGrp="1"/>
          </p:cNvSpPr>
          <p:nvPr>
            <p:ph type="body" idx="1"/>
          </p:nvPr>
        </p:nvSpPr>
        <p:spPr>
          <a:xfrm>
            <a:off x="311700" y="1152475"/>
            <a:ext cx="8520600" cy="34233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The construction of a new object of the class can take minutes if the surface is populated by many triangles because in the declaration the program separates the edges and vertices and deletes the repeated ones.</a:t>
            </a:r>
            <a:endParaRPr/>
          </a:p>
          <a:p>
            <a:pPr marL="0" lvl="0" indent="0" algn="l" rtl="0">
              <a:spcBef>
                <a:spcPts val="1200"/>
              </a:spcBef>
              <a:spcAft>
                <a:spcPts val="0"/>
              </a:spcAft>
              <a:buNone/>
            </a:pPr>
            <a:r>
              <a:rPr lang="en"/>
              <a:t>When generating random C and R a element is chosen randomly from their respective list, the method choses a different element from the list to avoid choosing the same element, this is why the lists are originally created to have unique elements.</a:t>
            </a:r>
            <a:endParaRPr/>
          </a:p>
          <a:p>
            <a:pPr marL="457200" lvl="0" indent="-308610" algn="l" rtl="0">
              <a:spcBef>
                <a:spcPts val="1200"/>
              </a:spcBef>
              <a:spcAft>
                <a:spcPts val="0"/>
              </a:spcAft>
              <a:buSzPct val="100000"/>
              <a:buChar char="●"/>
            </a:pPr>
            <a:r>
              <a:rPr lang="en"/>
              <a:t>Triangle: a triangle from the list is chosen, we locate its barycenter. The normal is the cross product of two vectors from the center to 2 vertices (the vertices of the triangle are arranged anticlockwise by convention of the file format) so by choosing correctly the 2 vertices we guarantee that the normal will go towards the interior, the Tangential vector is just one of the two vectors.</a:t>
            </a:r>
            <a:endParaRPr/>
          </a:p>
          <a:p>
            <a:pPr marL="457200" lvl="0" indent="-308610" algn="l" rtl="0">
              <a:spcBef>
                <a:spcPts val="0"/>
              </a:spcBef>
              <a:spcAft>
                <a:spcPts val="0"/>
              </a:spcAft>
              <a:buSzPct val="100000"/>
              <a:buChar char="●"/>
            </a:pPr>
            <a:r>
              <a:rPr lang="en"/>
              <a:t>Vertex: A vertex from the list is chosen, then the triangles are checked to find the triangles contacting this vertex, from them their normal is averaged to define the normal of the vertex. The tangential vector is the cross product of the normal and the tangential vector of the first triangle, the remaining vector is the cross product of the normal and the tangential.</a:t>
            </a:r>
            <a:endParaRPr/>
          </a:p>
          <a:p>
            <a:pPr marL="457200" lvl="0" indent="-308610" algn="l" rtl="0">
              <a:spcBef>
                <a:spcPts val="0"/>
              </a:spcBef>
              <a:spcAft>
                <a:spcPts val="0"/>
              </a:spcAft>
              <a:buSzPct val="100000"/>
              <a:buChar char="●"/>
            </a:pPr>
            <a:r>
              <a:rPr lang="en"/>
              <a:t>Edge: An edge from the list is chosen, then the triangles are checked to find the triangles contacting it (it’s always 2) the contact point is the middle of the edge, the normal is the average of the triangle normals and the tangential vector is the vector that goes from the middle to an extrema of the edge </a:t>
            </a:r>
            <a:endParaRPr/>
          </a:p>
        </p:txBody>
      </p:sp>
      <p:sp>
        <p:nvSpPr>
          <p:cNvPr id="122" name="Google Shape;122;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1738</Words>
  <Application>Microsoft Office PowerPoint</Application>
  <PresentationFormat>Affichage à l'écran (16:9)</PresentationFormat>
  <Paragraphs>139</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Courier New</vt:lpstr>
      <vt:lpstr>Raleway</vt:lpstr>
      <vt:lpstr>Source Sans Pro</vt:lpstr>
      <vt:lpstr>Plum</vt:lpstr>
      <vt:lpstr>Advancements 28/04 - 04/05</vt:lpstr>
      <vt:lpstr>Notation</vt:lpstr>
      <vt:lpstr>Notation</vt:lpstr>
      <vt:lpstr>Goals:</vt:lpstr>
      <vt:lpstr>Class: STL</vt:lpstr>
      <vt:lpstr>Class: STL </vt:lpstr>
      <vt:lpstr>Class: STL </vt:lpstr>
      <vt:lpstr>Class: STL </vt:lpstr>
      <vt:lpstr>Internal workings of the Class STL</vt:lpstr>
      <vt:lpstr>Class: GraspMap</vt:lpstr>
      <vt:lpstr>Internal workings of GraspMap: getGt()</vt:lpstr>
      <vt:lpstr>Cone Facetization</vt:lpstr>
      <vt:lpstr>Internal workings of GraspMap: calcFFormClosure()  </vt:lpstr>
      <vt:lpstr>Application</vt:lpstr>
      <vt:lpstr>Grasp Quality Measures</vt:lpstr>
      <vt:lpstr>All formulas were taken from chapter 28: Grasping of the Springer Handbook of Robotics ed.2008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28/04 - 04/05</dc:title>
  <cp:lastModifiedBy>RICO URIBE Ricardo</cp:lastModifiedBy>
  <cp:revision>1</cp:revision>
  <dcterms:modified xsi:type="dcterms:W3CDTF">2021-07-21T11:41:13Z</dcterms:modified>
</cp:coreProperties>
</file>