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4"/>
  </p:sldMasterIdLst>
  <p:notesMasterIdLst>
    <p:notesMasterId r:id="rId21"/>
  </p:notesMasterIdLst>
  <p:sldIdLst>
    <p:sldId id="256" r:id="rId5"/>
    <p:sldId id="257" r:id="rId6"/>
    <p:sldId id="262" r:id="rId7"/>
    <p:sldId id="263" r:id="rId8"/>
    <p:sldId id="264" r:id="rId9"/>
    <p:sldId id="267" r:id="rId10"/>
    <p:sldId id="268" r:id="rId11"/>
    <p:sldId id="269" r:id="rId12"/>
    <p:sldId id="270" r:id="rId13"/>
    <p:sldId id="271" r:id="rId14"/>
    <p:sldId id="272" r:id="rId15"/>
    <p:sldId id="273" r:id="rId16"/>
    <p:sldId id="274" r:id="rId17"/>
    <p:sldId id="275" r:id="rId18"/>
    <p:sldId id="276"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20"/>
      </p:cViewPr>
      <p:guideLst>
        <p:guide orient="horz" pos="2160"/>
        <p:guide pos="3840"/>
        <p:guide orient="horz" pos="4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09EB9-7703-486B-AD8C-ADACE48EF808}" type="datetimeFigureOut">
              <a:rPr lang="en-US" smtClean="0"/>
              <a:t>6/17/2021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2FFA2-A0AA-4C2F-81F3-F68D41CCDDAA}" type="slidenum">
              <a:rPr lang="en-US" smtClean="0"/>
              <a:t>‹N°›</a:t>
            </a:fld>
            <a:endParaRPr lang="en-US" dirty="0"/>
          </a:p>
        </p:txBody>
      </p:sp>
    </p:spTree>
    <p:extLst>
      <p:ext uri="{BB962C8B-B14F-4D97-AF65-F5344CB8AC3E}">
        <p14:creationId xmlns:p14="http://schemas.microsoft.com/office/powerpoint/2010/main" val="319906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01AA0BE3-7960-464C-8224-3926D0F18BC1}" type="datetime1">
              <a:rPr lang="en-US" smtClean="0"/>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7332260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76962-8985-45C1-B146-A92DD6ED7657}" type="datetime1">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56727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223D3-B9CB-4DA8-AA7C-37815F7874C5}" type="datetime1">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46840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6735" y="692843"/>
            <a:ext cx="9581923" cy="1037103"/>
          </a:xfrm>
        </p:spPr>
        <p:txBody>
          <a:bodyPr/>
          <a:lstStyle/>
          <a:p>
            <a:r>
              <a:rPr lang="en-US"/>
              <a:t>Click to edit Master title style</a:t>
            </a:r>
            <a:endParaRPr lang="en-US" dirty="0"/>
          </a:p>
        </p:txBody>
      </p:sp>
      <p:sp>
        <p:nvSpPr>
          <p:cNvPr id="3" name="Content Placeholder 2"/>
          <p:cNvSpPr>
            <a:spLocks noGrp="1"/>
          </p:cNvSpPr>
          <p:nvPr>
            <p:ph idx="1"/>
          </p:nvPr>
        </p:nvSpPr>
        <p:spPr>
          <a:xfrm>
            <a:off x="1316734" y="2069633"/>
            <a:ext cx="9581923" cy="4148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144911" y="6338728"/>
            <a:ext cx="2753746" cy="323968"/>
          </a:xfrm>
        </p:spPr>
        <p:txBody>
          <a:bodyPr/>
          <a:lstStyle/>
          <a:p>
            <a:fld id="{895AC8EF-E9D1-4F6B-AE8C-411DFDB9BE77}" type="datetime1">
              <a:rPr lang="en-US" smtClean="0"/>
              <a:t>6/17/2021</a:t>
            </a:fld>
            <a:endParaRPr lang="en-US" dirty="0"/>
          </a:p>
        </p:txBody>
      </p:sp>
      <p:sp>
        <p:nvSpPr>
          <p:cNvPr id="8" name="Footer Placeholder 7"/>
          <p:cNvSpPr>
            <a:spLocks noGrp="1"/>
          </p:cNvSpPr>
          <p:nvPr>
            <p:ph type="ftr" sz="quarter" idx="11"/>
          </p:nvPr>
        </p:nvSpPr>
        <p:spPr>
          <a:xfrm>
            <a:off x="1316735" y="6342656"/>
            <a:ext cx="6135228" cy="320040"/>
          </a:xfrm>
        </p:spPr>
        <p:txBody>
          <a:bodyPr/>
          <a:lstStyle/>
          <a:p>
            <a:endParaRPr lang="en-US" dirty="0"/>
          </a:p>
        </p:txBody>
      </p:sp>
      <p:sp>
        <p:nvSpPr>
          <p:cNvPr id="9"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048826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p:txBody>
          <a:bodyPr/>
          <a:lstStyle/>
          <a:p>
            <a:fld id="{B9D89425-9EB8-4C43-B266-24AFE56049B9}" type="datetime1">
              <a:rPr lang="en-US" smtClean="0"/>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6420846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A3F7EE-36F5-4944-A12C-DA17FEB7F207}" type="datetime1">
              <a:rPr lang="en-US" smtClean="0"/>
              <a:t>6/17/2021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1"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08324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EDA9E96-520F-4152-8EE7-EABA372A4F93}" type="datetime1">
              <a:rPr lang="en-US" smtClean="0"/>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12"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22783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0ED286A-F1D8-4995-911C-0A0F216D12C6}" type="datetime1">
              <a:rPr lang="en-US" smtClean="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
        <p:nvSpPr>
          <p:cNvPr id="7" name="Title 1"/>
          <p:cNvSpPr>
            <a:spLocks noGrp="1"/>
          </p:cNvSpPr>
          <p:nvPr>
            <p:ph type="title"/>
          </p:nvPr>
        </p:nvSpPr>
        <p:spPr>
          <a:xfrm>
            <a:off x="1316735" y="692843"/>
            <a:ext cx="9581923" cy="1037103"/>
          </a:xfrm>
        </p:spPr>
        <p:txBody>
          <a:bodyPr/>
          <a:lstStyle/>
          <a:p>
            <a:r>
              <a:rPr lang="en-US"/>
              <a:t>Click to edit Master title style</a:t>
            </a:r>
            <a:endParaRPr lang="en-US" dirty="0"/>
          </a:p>
        </p:txBody>
      </p:sp>
    </p:spTree>
    <p:extLst>
      <p:ext uri="{BB962C8B-B14F-4D97-AF65-F5344CB8AC3E}">
        <p14:creationId xmlns:p14="http://schemas.microsoft.com/office/powerpoint/2010/main" val="38035508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99740-F8D8-43CE-B1A5-70302D55140F}" type="datetime1">
              <a:rPr lang="en-US" smtClean="0"/>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5"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8161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716EB1A-78CF-4DB3-8E8D-AC0673B762F8}" type="datetime1">
              <a:rPr lang="en-US" smtClean="0"/>
              <a:t>6/17/2021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4281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BEDDDE7-A1D0-4CE1-9E91-A876C1C5F1C2}" type="datetime1">
              <a:rPr lang="en-US" smtClean="0"/>
              <a:t>6/17/2021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47626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78677" y="6321194"/>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A040D5B-48D2-40DE-8B4E-8DE6D105151D}" type="datetime1">
              <a:rPr lang="en-US" smtClean="0"/>
              <a:t>6/17/2021</a:t>
            </a:fld>
            <a:endParaRPr lang="en-US" dirty="0"/>
          </a:p>
        </p:txBody>
      </p:sp>
      <p:sp>
        <p:nvSpPr>
          <p:cNvPr id="5" name="Footer Placeholder 4"/>
          <p:cNvSpPr>
            <a:spLocks noGrp="1"/>
          </p:cNvSpPr>
          <p:nvPr>
            <p:ph type="ftr" sz="quarter" idx="3"/>
          </p:nvPr>
        </p:nvSpPr>
        <p:spPr>
          <a:xfrm>
            <a:off x="1600199" y="630029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409712" y="6300298"/>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8996824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WoLpH/numpy-stl/issues/69"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DD62-5329-4D67-8DDD-65FD1EA28E57}"/>
              </a:ext>
            </a:extLst>
          </p:cNvPr>
          <p:cNvSpPr>
            <a:spLocks noGrp="1"/>
          </p:cNvSpPr>
          <p:nvPr>
            <p:ph type="ctrTitle"/>
          </p:nvPr>
        </p:nvSpPr>
        <p:spPr/>
        <p:txBody>
          <a:bodyPr/>
          <a:lstStyle/>
          <a:p>
            <a:r>
              <a:rPr lang="en-US" dirty="0" smtClean="0"/>
              <a:t>Progress Presentation </a:t>
            </a:r>
            <a:r>
              <a:rPr lang="en-US" dirty="0" smtClean="0"/>
              <a:t>#4</a:t>
            </a:r>
            <a:endParaRPr lang="en-US" dirty="0"/>
          </a:p>
        </p:txBody>
      </p:sp>
      <p:sp>
        <p:nvSpPr>
          <p:cNvPr id="3" name="Subtitle 2">
            <a:extLst>
              <a:ext uri="{FF2B5EF4-FFF2-40B4-BE49-F238E27FC236}">
                <a16:creationId xmlns:a16="http://schemas.microsoft.com/office/drawing/2014/main" id="{FE80A609-7898-4EE0-BC20-E434DF74FAF6}"/>
              </a:ext>
            </a:extLst>
          </p:cNvPr>
          <p:cNvSpPr>
            <a:spLocks noGrp="1"/>
          </p:cNvSpPr>
          <p:nvPr>
            <p:ph type="subTitle" idx="1"/>
          </p:nvPr>
        </p:nvSpPr>
        <p:spPr>
          <a:xfrm>
            <a:off x="2695194" y="4352544"/>
            <a:ext cx="6532696" cy="1239894"/>
          </a:xfrm>
        </p:spPr>
        <p:txBody>
          <a:bodyPr>
            <a:normAutofit/>
          </a:bodyPr>
          <a:lstStyle/>
          <a:p>
            <a:r>
              <a:rPr lang="en-US" dirty="0" smtClean="0">
                <a:solidFill>
                  <a:schemeClr val="bg1"/>
                </a:solidFill>
              </a:rPr>
              <a:t>Internship</a:t>
            </a:r>
            <a:r>
              <a:rPr lang="en-US" dirty="0">
                <a:solidFill>
                  <a:schemeClr val="bg1"/>
                </a:solidFill>
              </a:rPr>
              <a:t>: </a:t>
            </a:r>
            <a:r>
              <a:rPr lang="en-US" i="1" dirty="0">
                <a:solidFill>
                  <a:schemeClr val="bg1"/>
                </a:solidFill>
              </a:rPr>
              <a:t>Technical specifications for in-hand and dexterous manipulation </a:t>
            </a:r>
            <a:r>
              <a:rPr lang="en-US" dirty="0">
                <a:solidFill>
                  <a:schemeClr val="bg1"/>
                </a:solidFill>
              </a:rPr>
              <a:t>at the lab LASR of CEA Nano-Innov</a:t>
            </a:r>
          </a:p>
          <a:p>
            <a:r>
              <a:rPr lang="en-US" dirty="0">
                <a:solidFill>
                  <a:schemeClr val="bg1"/>
                </a:solidFill>
              </a:rPr>
              <a:t>Ricardo RICO URIBE</a:t>
            </a:r>
          </a:p>
        </p:txBody>
      </p:sp>
      <p:sp>
        <p:nvSpPr>
          <p:cNvPr id="4" name="Slide Number Placeholder 3">
            <a:extLst>
              <a:ext uri="{FF2B5EF4-FFF2-40B4-BE49-F238E27FC236}">
                <a16:creationId xmlns:a16="http://schemas.microsoft.com/office/drawing/2014/main" id="{7BE42D3D-35A0-40BE-B46A-0024F2815607}"/>
              </a:ext>
            </a:extLst>
          </p:cNvPr>
          <p:cNvSpPr>
            <a:spLocks noGrp="1"/>
          </p:cNvSpPr>
          <p:nvPr>
            <p:ph type="sldNum" sz="quarter" idx="12"/>
          </p:nvPr>
        </p:nvSpPr>
        <p:spPr>
          <a:xfrm>
            <a:off x="11401473" y="6355204"/>
            <a:ext cx="365760" cy="365760"/>
          </a:xfrm>
        </p:spPr>
        <p:txBody>
          <a:bodyPr/>
          <a:lstStyle/>
          <a:p>
            <a:fld id="{8A7A6979-0714-4377-B894-6BE4C2D6E202}" type="slidenum">
              <a:rPr lang="en-US" smtClean="0"/>
              <a:pPr/>
              <a:t>1</a:t>
            </a:fld>
            <a:endParaRPr lang="en-US" dirty="0"/>
          </a:p>
        </p:txBody>
      </p:sp>
      <p:pic>
        <p:nvPicPr>
          <p:cNvPr id="1026" name="Picture 2" descr="File:CEA logo nouveau.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2026" y="5519246"/>
            <a:ext cx="1639974" cy="133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23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10</a:t>
            </a:fld>
            <a:endParaRPr lang="en-US" dirty="0"/>
          </a:p>
        </p:txBody>
      </p:sp>
      <p:sp>
        <p:nvSpPr>
          <p:cNvPr id="3" name="Titre 2"/>
          <p:cNvSpPr>
            <a:spLocks noGrp="1"/>
          </p:cNvSpPr>
          <p:nvPr>
            <p:ph type="title"/>
          </p:nvPr>
        </p:nvSpPr>
        <p:spPr/>
        <p:txBody>
          <a:bodyPr/>
          <a:lstStyle/>
          <a:p>
            <a:r>
              <a:rPr lang="en-US" dirty="0" smtClean="0"/>
              <a:t>STL: COG calculation</a:t>
            </a:r>
            <a:endParaRPr lang="en-US" dirty="0"/>
          </a:p>
        </p:txBody>
      </p:sp>
      <p:sp>
        <p:nvSpPr>
          <p:cNvPr id="7" name="Content Placeholder 2">
            <a:extLst>
              <a:ext uri="{FF2B5EF4-FFF2-40B4-BE49-F238E27FC236}">
                <a16:creationId xmlns:a16="http://schemas.microsoft.com/office/drawing/2014/main" id="{49B107A1-AD4D-4691-B1F8-A50472866A4F}"/>
              </a:ext>
            </a:extLst>
          </p:cNvPr>
          <p:cNvSpPr txBox="1">
            <a:spLocks/>
          </p:cNvSpPr>
          <p:nvPr/>
        </p:nvSpPr>
        <p:spPr>
          <a:xfrm>
            <a:off x="1316734" y="2069633"/>
            <a:ext cx="9581923" cy="414828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smtClean="0"/>
              <a:t>To avoid this error caused by the library, I coded my own function to determine the COG</a:t>
            </a:r>
            <a:endParaRPr lang="en-US" dirty="0"/>
          </a:p>
        </p:txBody>
      </p:sp>
      <p:sp>
        <p:nvSpPr>
          <p:cNvPr id="8" name="ZoneTexte 7"/>
          <p:cNvSpPr txBox="1"/>
          <p:nvPr/>
        </p:nvSpPr>
        <p:spPr>
          <a:xfrm>
            <a:off x="1997658" y="2713453"/>
            <a:ext cx="6267450" cy="1200329"/>
          </a:xfrm>
          <a:prstGeom prst="rect">
            <a:avLst/>
          </a:prstGeom>
          <a:solidFill>
            <a:schemeClr val="tx2"/>
          </a:solidFill>
        </p:spPr>
        <p:txBody>
          <a:bodyPr wrap="square" rtlCol="0">
            <a:spAutoFit/>
          </a:bodyPr>
          <a:lstStyle/>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StlClass</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STL</a:t>
            </a:r>
          </a:p>
          <a:p>
            <a:r>
              <a:rPr lang="en-US" sz="1200" i="1" dirty="0" smtClean="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numpy</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as</a:t>
            </a:r>
            <a:r>
              <a:rPr lang="en-US" sz="1200" dirty="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p>
          <a:p>
            <a:endParaRPr lang="en-US" sz="1200" dirty="0" smtClean="0">
              <a:solidFill>
                <a:srgbClr val="E06C75"/>
              </a:solidFill>
              <a:latin typeface="Consolas" panose="020B0609020204030204" pitchFamily="49" charset="0"/>
            </a:endParaRPr>
          </a:p>
          <a:p>
            <a:r>
              <a:rPr lang="en-US" sz="1200" dirty="0" smtClean="0">
                <a:solidFill>
                  <a:srgbClr val="E06C75"/>
                </a:solidFill>
                <a:latin typeface="Consolas" panose="020B0609020204030204" pitchFamily="49" charset="0"/>
              </a:rPr>
              <a:t>path</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a:t>
            </a:r>
            <a:r>
              <a:rPr lang="en-US" sz="1200" dirty="0" smtClean="0">
                <a:solidFill>
                  <a:srgbClr val="98C379"/>
                </a:solidFill>
                <a:latin typeface="Consolas" panose="020B0609020204030204" pitchFamily="49" charset="0"/>
              </a:rPr>
              <a:t>stl/</a:t>
            </a:r>
            <a:r>
              <a:rPr lang="en-US" sz="1200" dirty="0" err="1" smtClean="0">
                <a:solidFill>
                  <a:srgbClr val="98C379"/>
                </a:solidFill>
                <a:latin typeface="Consolas" panose="020B0609020204030204" pitchFamily="49" charset="0"/>
              </a:rPr>
              <a:t>rinse_glass.stl</a:t>
            </a:r>
            <a:r>
              <a:rPr lang="en-US" sz="1200" dirty="0" smtClean="0">
                <a:solidFill>
                  <a:srgbClr val="98C379"/>
                </a:solidFill>
                <a:latin typeface="Consolas" panose="020B0609020204030204" pitchFamily="49" charset="0"/>
              </a:rPr>
              <a:t>“</a:t>
            </a:r>
            <a:endParaRPr lang="en-US" sz="1200" dirty="0" smtClean="0">
              <a:solidFill>
                <a:srgbClr val="ABB2BF"/>
              </a:solidFill>
              <a:latin typeface="Consolas" panose="020B0609020204030204" pitchFamily="49" charset="0"/>
            </a:endParaRPr>
          </a:p>
          <a:p>
            <a:endParaRPr lang="en-US" sz="1200" dirty="0" smtClean="0">
              <a:solidFill>
                <a:srgbClr val="ABB2BF"/>
              </a:solidFill>
              <a:latin typeface="Consolas" panose="020B0609020204030204" pitchFamily="49" charset="0"/>
            </a:endParaRPr>
          </a:p>
          <a:p>
            <a:r>
              <a:rPr lang="en-US" sz="1200" dirty="0" smtClean="0">
                <a:solidFill>
                  <a:srgbClr val="E06C75"/>
                </a:solidFill>
                <a:latin typeface="Consolas" panose="020B0609020204030204" pitchFamily="49" charset="0"/>
              </a:rPr>
              <a:t>mesh</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STL</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path</a:t>
            </a:r>
            <a:r>
              <a:rPr lang="en-US" sz="1200" dirty="0">
                <a:solidFill>
                  <a:srgbClr val="ABB2BF"/>
                </a:solidFill>
                <a:latin typeface="Consolas" panose="020B0609020204030204" pitchFamily="49" charset="0"/>
              </a:rPr>
              <a:t>)</a:t>
            </a:r>
            <a:endParaRPr lang="en-US" sz="1200" b="0" dirty="0">
              <a:solidFill>
                <a:srgbClr val="ABB2BF"/>
              </a:solidFill>
              <a:effectLst/>
              <a:latin typeface="Consolas" panose="020B0609020204030204" pitchFamily="49" charset="0"/>
            </a:endParaRPr>
          </a:p>
        </p:txBody>
      </p:sp>
      <p:sp>
        <p:nvSpPr>
          <p:cNvPr id="6" name="Rectangle 5"/>
          <p:cNvSpPr/>
          <p:nvPr/>
        </p:nvSpPr>
        <p:spPr>
          <a:xfrm>
            <a:off x="6250570" y="3285933"/>
            <a:ext cx="4029075" cy="1200329"/>
          </a:xfrm>
          <a:prstGeom prst="rect">
            <a:avLst/>
          </a:prstGeom>
          <a:solidFill>
            <a:schemeClr val="accent2"/>
          </a:solidFill>
        </p:spPr>
        <p:txBody>
          <a:bodyPr wrap="square">
            <a:spAutoFit/>
          </a:bodyPr>
          <a:lstStyle/>
          <a:p>
            <a:r>
              <a:rPr lang="en-US" sz="1200" dirty="0" smtClean="0">
                <a:solidFill>
                  <a:schemeClr val="bg1"/>
                </a:solidFill>
              </a:rPr>
              <a:t>Your mesh is not closed, the mass methods will not function correctly on this mesh.  For more info:</a:t>
            </a:r>
          </a:p>
          <a:p>
            <a:r>
              <a:rPr lang="en-US" sz="1200" dirty="0" smtClean="0">
                <a:solidFill>
                  <a:schemeClr val="bg1"/>
                </a:solidFill>
              </a:rPr>
              <a:t>            </a:t>
            </a:r>
            <a:r>
              <a:rPr lang="en-US" sz="1200" dirty="0" smtClean="0">
                <a:solidFill>
                  <a:schemeClr val="bg1"/>
                </a:solidFill>
                <a:hlinkClick r:id="rId2"/>
              </a:rPr>
              <a:t>https://github.com/WoLpH/numpy-stl/issues/69</a:t>
            </a:r>
            <a:endParaRPr lang="en-US" sz="1200" dirty="0" smtClean="0">
              <a:solidFill>
                <a:schemeClr val="bg1"/>
              </a:solidFill>
            </a:endParaRPr>
          </a:p>
          <a:p>
            <a:endParaRPr lang="en-US" sz="1200" dirty="0" smtClean="0">
              <a:solidFill>
                <a:schemeClr val="bg1"/>
              </a:solidFill>
            </a:endParaRPr>
          </a:p>
          <a:p>
            <a:r>
              <a:rPr lang="en-US" sz="1200" dirty="0" smtClean="0">
                <a:solidFill>
                  <a:schemeClr val="bg1"/>
                </a:solidFill>
              </a:rPr>
              <a:t>Library cog: [ 9.29935996 -0.08354308 97.23261417]</a:t>
            </a:r>
          </a:p>
          <a:p>
            <a:r>
              <a:rPr lang="en-US" sz="1200" dirty="0" smtClean="0">
                <a:solidFill>
                  <a:schemeClr val="bg1"/>
                </a:solidFill>
              </a:rPr>
              <a:t>Calculated cog: [9.07005503 0.05475031 9.47344942]</a:t>
            </a:r>
            <a:endParaRPr lang="en-US" sz="1200" dirty="0">
              <a:solidFill>
                <a:schemeClr val="bg1"/>
              </a:solidFill>
            </a:endParaRPr>
          </a:p>
        </p:txBody>
      </p:sp>
    </p:spTree>
    <p:extLst>
      <p:ext uri="{BB962C8B-B14F-4D97-AF65-F5344CB8AC3E}">
        <p14:creationId xmlns:p14="http://schemas.microsoft.com/office/powerpoint/2010/main" val="1418831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11</a:t>
            </a:fld>
            <a:endParaRPr lang="en-US" dirty="0"/>
          </a:p>
        </p:txBody>
      </p:sp>
      <p:sp>
        <p:nvSpPr>
          <p:cNvPr id="3" name="Titre 2"/>
          <p:cNvSpPr>
            <a:spLocks noGrp="1"/>
          </p:cNvSpPr>
          <p:nvPr>
            <p:ph type="title"/>
          </p:nvPr>
        </p:nvSpPr>
        <p:spPr/>
        <p:txBody>
          <a:bodyPr/>
          <a:lstStyle/>
          <a:p>
            <a:r>
              <a:rPr lang="en-US" dirty="0" smtClean="0"/>
              <a:t>REAL TASK Objects: Problems with MESH</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619" y="2062402"/>
            <a:ext cx="2368484" cy="348796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617" y="2106817"/>
            <a:ext cx="2735769" cy="169956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169" y="2106817"/>
            <a:ext cx="1575811" cy="3487962"/>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3048" y="2106817"/>
            <a:ext cx="1977711" cy="3487962"/>
          </a:xfrm>
          <a:prstGeom prst="rect">
            <a:avLst/>
          </a:prstGeom>
        </p:spPr>
      </p:pic>
      <p:pic>
        <p:nvPicPr>
          <p:cNvPr id="8" name="Image 7"/>
          <p:cNvPicPr>
            <a:picLocks noChangeAspect="1"/>
          </p:cNvPicPr>
          <p:nvPr/>
        </p:nvPicPr>
        <p:blipFill>
          <a:blip r:embed="rId6"/>
          <a:stretch>
            <a:fillRect/>
          </a:stretch>
        </p:blipFill>
        <p:spPr>
          <a:xfrm>
            <a:off x="9532819" y="2106817"/>
            <a:ext cx="1963855" cy="3443547"/>
          </a:xfrm>
          <a:prstGeom prst="rect">
            <a:avLst/>
          </a:prstGeom>
        </p:spPr>
      </p:pic>
      <p:sp>
        <p:nvSpPr>
          <p:cNvPr id="9" name="Content Placeholder 2">
            <a:extLst>
              <a:ext uri="{FF2B5EF4-FFF2-40B4-BE49-F238E27FC236}">
                <a16:creationId xmlns:a16="http://schemas.microsoft.com/office/drawing/2014/main" id="{49B107A1-AD4D-4691-B1F8-A50472866A4F}"/>
              </a:ext>
            </a:extLst>
          </p:cNvPr>
          <p:cNvSpPr txBox="1">
            <a:spLocks/>
          </p:cNvSpPr>
          <p:nvPr/>
        </p:nvSpPr>
        <p:spPr>
          <a:xfrm>
            <a:off x="1316734" y="5686425"/>
            <a:ext cx="9581923" cy="1018063"/>
          </a:xfrm>
          <a:prstGeom prst="rect">
            <a:avLst/>
          </a:prstGeom>
        </p:spPr>
        <p:txBody>
          <a:bodyPr>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smtClean="0"/>
              <a:t>When lowering the resolution of the meshes some artifacts appeared</a:t>
            </a:r>
          </a:p>
          <a:p>
            <a:r>
              <a:rPr lang="en-US" dirty="0" smtClean="0"/>
              <a:t>The meshes are hollow on the inside, creating the double amount of triangles</a:t>
            </a:r>
          </a:p>
          <a:p>
            <a:r>
              <a:rPr lang="en-US" dirty="0" smtClean="0"/>
              <a:t>The objects have unnecessary parts for the grasp</a:t>
            </a:r>
            <a:endParaRPr lang="en-US" dirty="0"/>
          </a:p>
        </p:txBody>
      </p:sp>
    </p:spTree>
    <p:extLst>
      <p:ext uri="{BB962C8B-B14F-4D97-AF65-F5344CB8AC3E}">
        <p14:creationId xmlns:p14="http://schemas.microsoft.com/office/powerpoint/2010/main" val="2679202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12</a:t>
            </a:fld>
            <a:endParaRPr lang="en-US" dirty="0"/>
          </a:p>
        </p:txBody>
      </p:sp>
      <p:sp>
        <p:nvSpPr>
          <p:cNvPr id="3" name="Titre 2"/>
          <p:cNvSpPr>
            <a:spLocks noGrp="1"/>
          </p:cNvSpPr>
          <p:nvPr>
            <p:ph type="title"/>
          </p:nvPr>
        </p:nvSpPr>
        <p:spPr/>
        <p:txBody>
          <a:bodyPr/>
          <a:lstStyle/>
          <a:p>
            <a:r>
              <a:rPr lang="en-US" dirty="0" smtClean="0"/>
              <a:t>Grasp for Transfer Needle</a:t>
            </a:r>
            <a:endParaRPr lang="en-US" dirty="0"/>
          </a:p>
        </p:txBody>
      </p:sp>
      <p:pic>
        <p:nvPicPr>
          <p:cNvPr id="5" name="Image 4"/>
          <p:cNvPicPr>
            <a:picLocks noChangeAspect="1"/>
          </p:cNvPicPr>
          <p:nvPr/>
        </p:nvPicPr>
        <p:blipFill>
          <a:blip r:embed="rId2"/>
          <a:stretch>
            <a:fillRect/>
          </a:stretch>
        </p:blipFill>
        <p:spPr>
          <a:xfrm>
            <a:off x="7345773" y="1838325"/>
            <a:ext cx="4794531" cy="4036800"/>
          </a:xfrm>
          <a:prstGeom prst="rect">
            <a:avLst/>
          </a:prstGeom>
        </p:spPr>
      </p:pic>
      <p:sp>
        <p:nvSpPr>
          <p:cNvPr id="6" name="Content Placeholder 2">
            <a:extLst>
              <a:ext uri="{FF2B5EF4-FFF2-40B4-BE49-F238E27FC236}">
                <a16:creationId xmlns:a16="http://schemas.microsoft.com/office/drawing/2014/main" id="{49B107A1-AD4D-4691-B1F8-A50472866A4F}"/>
              </a:ext>
            </a:extLst>
          </p:cNvPr>
          <p:cNvSpPr txBox="1">
            <a:spLocks/>
          </p:cNvSpPr>
          <p:nvPr/>
        </p:nvSpPr>
        <p:spPr>
          <a:xfrm>
            <a:off x="7555609" y="5474338"/>
            <a:ext cx="4787393" cy="126517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smtClean="0"/>
              <a:t>The Scale of the object caused for incorrect positioning of the selected coordinates, because of the difficulty to read the mouse position.</a:t>
            </a:r>
            <a:endParaRPr lang="en-US" dirty="0"/>
          </a:p>
        </p:txBody>
      </p:sp>
      <p:sp>
        <p:nvSpPr>
          <p:cNvPr id="7" name="ZoneTexte 6"/>
          <p:cNvSpPr txBox="1"/>
          <p:nvPr/>
        </p:nvSpPr>
        <p:spPr>
          <a:xfrm>
            <a:off x="97248" y="1838325"/>
            <a:ext cx="6267450" cy="3600986"/>
          </a:xfrm>
          <a:prstGeom prst="rect">
            <a:avLst/>
          </a:prstGeom>
          <a:solidFill>
            <a:schemeClr val="tx2"/>
          </a:solidFill>
        </p:spPr>
        <p:txBody>
          <a:bodyPr wrap="square" rtlCol="0">
            <a:spAutoFit/>
          </a:bodyPr>
          <a:lstStyle/>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StlClass</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STL</a:t>
            </a:r>
            <a:endParaRPr lang="en-US" sz="1200" dirty="0" smtClean="0">
              <a:solidFill>
                <a:srgbClr val="ABB2BF"/>
              </a:solidFill>
              <a:latin typeface="Consolas" panose="020B0609020204030204" pitchFamily="49" charset="0"/>
            </a:endParaRPr>
          </a:p>
          <a:p>
            <a:r>
              <a:rPr lang="en-US" sz="1200" i="1" dirty="0" smtClean="0">
                <a:solidFill>
                  <a:srgbClr val="C678DD"/>
                </a:solidFill>
                <a:latin typeface="Consolas" panose="020B0609020204030204" pitchFamily="49" charset="0"/>
              </a:rPr>
              <a:t>from</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GraspMap</a:t>
            </a:r>
            <a:r>
              <a:rPr lang="en-US" sz="1200" dirty="0" smtClean="0">
                <a:solidFill>
                  <a:srgbClr val="ABB2BF"/>
                </a:solidFill>
                <a:latin typeface="Consolas" panose="020B0609020204030204" pitchFamily="49" charset="0"/>
              </a:rPr>
              <a:t> </a:t>
            </a:r>
            <a:r>
              <a:rPr lang="en-US" sz="1200" i="1" dirty="0" smtClean="0">
                <a:solidFill>
                  <a:srgbClr val="C678DD"/>
                </a:solidFill>
                <a:latin typeface="Consolas" panose="020B0609020204030204" pitchFamily="49" charset="0"/>
              </a:rPr>
              <a:t>import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GraspMap</a:t>
            </a:r>
            <a:endParaRPr lang="en-US" sz="1200" dirty="0" smtClean="0">
              <a:solidFill>
                <a:srgbClr val="ABB2BF"/>
              </a:solidFill>
              <a:latin typeface="Consolas" panose="020B0609020204030204" pitchFamily="49" charset="0"/>
            </a:endParaRPr>
          </a:p>
          <a:p>
            <a:r>
              <a:rPr lang="en-US" sz="1200" i="1" dirty="0" smtClean="0">
                <a:solidFill>
                  <a:srgbClr val="C678DD"/>
                </a:solidFill>
                <a:latin typeface="Consolas" panose="020B0609020204030204" pitchFamily="49" charset="0"/>
              </a:rPr>
              <a:t>import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numpy</a:t>
            </a:r>
            <a:r>
              <a:rPr lang="en-US" sz="1200" dirty="0" smtClean="0">
                <a:solidFill>
                  <a:srgbClr val="ABB2BF"/>
                </a:solidFill>
                <a:latin typeface="Consolas" panose="020B0609020204030204" pitchFamily="49" charset="0"/>
              </a:rPr>
              <a:t> </a:t>
            </a:r>
            <a:r>
              <a:rPr lang="en-US" sz="1200" i="1" dirty="0" smtClean="0">
                <a:solidFill>
                  <a:srgbClr val="C678DD"/>
                </a:solidFill>
                <a:latin typeface="Consolas" panose="020B0609020204030204" pitchFamily="49" charset="0"/>
              </a:rPr>
              <a:t>as</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endParaRPr lang="en-US" sz="1200" dirty="0" smtClean="0">
              <a:solidFill>
                <a:srgbClr val="ABB2BF"/>
              </a:solidFill>
              <a:latin typeface="Consolas" panose="020B0609020204030204" pitchFamily="49" charset="0"/>
            </a:endParaRPr>
          </a:p>
          <a:p>
            <a:endParaRPr lang="en-US" sz="1200" dirty="0" smtClean="0">
              <a:solidFill>
                <a:srgbClr val="E06C75"/>
              </a:solidFill>
              <a:latin typeface="Consolas" panose="020B0609020204030204" pitchFamily="49" charset="0"/>
            </a:endParaRPr>
          </a:p>
          <a:p>
            <a:r>
              <a:rPr lang="en-US" sz="1200" dirty="0" smtClean="0">
                <a:solidFill>
                  <a:srgbClr val="E06C75"/>
                </a:solidFill>
                <a:latin typeface="Consolas" panose="020B0609020204030204" pitchFamily="49" charset="0"/>
              </a:rPr>
              <a:t>path</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"../stl/</a:t>
            </a:r>
            <a:r>
              <a:rPr lang="en-US" sz="1200" dirty="0" err="1">
                <a:solidFill>
                  <a:srgbClr val="98C379"/>
                </a:solidFill>
                <a:latin typeface="Consolas" panose="020B0609020204030204" pitchFamily="49" charset="0"/>
              </a:rPr>
              <a:t>TransferNeedle-new.stl</a:t>
            </a:r>
            <a:r>
              <a:rPr lang="en-US" sz="1200" dirty="0">
                <a:solidFill>
                  <a:srgbClr val="98C379"/>
                </a:solidFill>
                <a:latin typeface="Consolas" panose="020B0609020204030204" pitchFamily="49" charset="0"/>
              </a:rPr>
              <a:t>"</a:t>
            </a:r>
            <a:endParaRPr lang="en-US" sz="1200" dirty="0">
              <a:solidFill>
                <a:srgbClr val="ABB2BF"/>
              </a:solidFill>
              <a:latin typeface="Consolas" panose="020B0609020204030204" pitchFamily="49" charset="0"/>
            </a:endParaRP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mesh</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STL</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path</a:t>
            </a:r>
            <a:r>
              <a:rPr lang="en-US" sz="1200" dirty="0" smtClean="0">
                <a:solidFill>
                  <a:srgbClr val="ABB2BF"/>
                </a:solidFill>
                <a:latin typeface="Consolas" panose="020B0609020204030204" pitchFamily="49" charset="0"/>
              </a:rPr>
              <a:t>)</a:t>
            </a:r>
          </a:p>
          <a:p>
            <a:r>
              <a:rPr lang="en-US" sz="1200" dirty="0" smtClean="0">
                <a:solidFill>
                  <a:srgbClr val="E5C07B"/>
                </a:solidFill>
                <a:latin typeface="Consolas" panose="020B0609020204030204" pitchFamily="49" charset="0"/>
              </a:rPr>
              <a:t>C1</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mesh</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getCRofCoord</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2e-5</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D19A66"/>
                </a:solidFill>
                <a:latin typeface="Consolas" panose="020B0609020204030204" pitchFamily="49" charset="0"/>
              </a:rPr>
              <a:t>3e-6</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0.0001</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"T"</a:t>
            </a:r>
            <a:r>
              <a:rPr lang="en-US" sz="1200" dirty="0">
                <a:solidFill>
                  <a:srgbClr val="ABB2BF"/>
                </a:solidFill>
                <a:latin typeface="Consolas" panose="020B0609020204030204" pitchFamily="49" charset="0"/>
              </a:rPr>
              <a:t>)</a:t>
            </a:r>
          </a:p>
          <a:p>
            <a:r>
              <a:rPr lang="en-US" sz="1200" dirty="0">
                <a:solidFill>
                  <a:srgbClr val="E5C07B"/>
                </a:solidFill>
                <a:latin typeface="Consolas" panose="020B0609020204030204" pitchFamily="49" charset="0"/>
              </a:rPr>
              <a:t>C2</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R2</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mesh</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getCRofCoord</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2e-5</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1e-5</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6e-5</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"T"</a:t>
            </a:r>
            <a:r>
              <a:rPr lang="en-US" sz="1200" dirty="0">
                <a:solidFill>
                  <a:srgbClr val="ABB2BF"/>
                </a:solidFill>
                <a:latin typeface="Consolas" panose="020B0609020204030204" pitchFamily="49" charset="0"/>
              </a:rPr>
              <a:t>)</a:t>
            </a:r>
          </a:p>
          <a:p>
            <a:r>
              <a:rPr lang="en-US" sz="1200" dirty="0">
                <a:solidFill>
                  <a:srgbClr val="E5C07B"/>
                </a:solidFill>
                <a:latin typeface="Consolas" panose="020B0609020204030204" pitchFamily="49" charset="0"/>
              </a:rPr>
              <a:t>C3</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R3</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mesh</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getCRofCoord</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2e-5</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5e-5</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8e-5</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"T"</a:t>
            </a:r>
            <a:r>
              <a:rPr lang="en-US" sz="1200" dirty="0">
                <a:solidFill>
                  <a:srgbClr val="ABB2BF"/>
                </a:solidFill>
                <a:latin typeface="Consolas" panose="020B0609020204030204" pitchFamily="49" charset="0"/>
              </a:rPr>
              <a:t>)</a:t>
            </a:r>
          </a:p>
          <a:p>
            <a:r>
              <a:rPr lang="en-US" sz="1200" dirty="0">
                <a:solidFill>
                  <a:srgbClr val="E5C07B"/>
                </a:solidFill>
                <a:latin typeface="Consolas" panose="020B0609020204030204" pitchFamily="49" charset="0"/>
              </a:rPr>
              <a:t>C4</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R4</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mesh</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getCRofCoord</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1e-5</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4e-6</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6e-5</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"T"</a:t>
            </a:r>
            <a:r>
              <a:rPr lang="en-US" sz="1200" dirty="0">
                <a:solidFill>
                  <a:srgbClr val="ABB2BF"/>
                </a:solidFill>
                <a:latin typeface="Consolas" panose="020B0609020204030204" pitchFamily="49" charset="0"/>
              </a:rPr>
              <a:t>)</a:t>
            </a:r>
          </a:p>
          <a:p>
            <a:r>
              <a:rPr lang="en-US" sz="1200" dirty="0">
                <a:solidFill>
                  <a:srgbClr val="E5C07B"/>
                </a:solidFill>
                <a:latin typeface="Consolas" panose="020B0609020204030204" pitchFamily="49" charset="0"/>
              </a:rPr>
              <a:t>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np</a:t>
            </a:r>
            <a:r>
              <a:rPr lang="en-US" sz="1200" dirty="0" err="1">
                <a:solidFill>
                  <a:srgbClr val="ABB2BF"/>
                </a:solidFill>
                <a:latin typeface="Consolas" panose="020B0609020204030204" pitchFamily="49" charset="0"/>
              </a:rPr>
              <a:t>.</a:t>
            </a:r>
            <a:r>
              <a:rPr lang="en-US" sz="1200" dirty="0" err="1">
                <a:solidFill>
                  <a:srgbClr val="E06C75"/>
                </a:solidFill>
                <a:latin typeface="Consolas" panose="020B0609020204030204" pitchFamily="49" charset="0"/>
              </a:rPr>
              <a:t>concatenate</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C1</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C2</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C3</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C4</a:t>
            </a:r>
            <a:r>
              <a:rPr lang="en-US" sz="1200" dirty="0" smtClean="0">
                <a:solidFill>
                  <a:srgbClr val="ABB2BF"/>
                </a:solidFill>
                <a:latin typeface="Consolas" panose="020B0609020204030204" pitchFamily="49" charset="0"/>
              </a:rPr>
              <a:t>))</a:t>
            </a:r>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5C07B"/>
                </a:solidFill>
                <a:latin typeface="Consolas" panose="020B0609020204030204" pitchFamily="49" charset="0"/>
              </a:rPr>
              <a:t>R</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np</a:t>
            </a:r>
            <a:r>
              <a:rPr lang="en-US" sz="1200" dirty="0" err="1">
                <a:solidFill>
                  <a:srgbClr val="ABB2BF"/>
                </a:solidFill>
                <a:latin typeface="Consolas" panose="020B0609020204030204" pitchFamily="49" charset="0"/>
              </a:rPr>
              <a:t>.</a:t>
            </a:r>
            <a:r>
              <a:rPr lang="en-US" sz="1200" dirty="0" err="1">
                <a:solidFill>
                  <a:srgbClr val="E06C75"/>
                </a:solidFill>
                <a:latin typeface="Consolas" panose="020B0609020204030204" pitchFamily="49" charset="0"/>
              </a:rPr>
              <a:t>concatenate</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R1</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R2</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R3</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R4</a:t>
            </a:r>
            <a:r>
              <a:rPr lang="en-US" sz="1200" dirty="0">
                <a:solidFill>
                  <a:srgbClr val="ABB2BF"/>
                </a:solidFill>
                <a:latin typeface="Consolas" panose="020B0609020204030204" pitchFamily="49" charset="0"/>
              </a:rPr>
              <a:t>))</a:t>
            </a:r>
          </a:p>
          <a:p>
            <a:r>
              <a:rPr lang="en-US" sz="1200" dirty="0" err="1">
                <a:solidFill>
                  <a:srgbClr val="E06C75"/>
                </a:solidFill>
                <a:latin typeface="Consolas" panose="020B0609020204030204" pitchFamily="49" charset="0"/>
              </a:rPr>
              <a:t>mesh</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viewCR</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C</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a:t>
            </a:r>
            <a:r>
              <a:rPr lang="en-US" sz="1200" dirty="0" smtClean="0">
                <a:solidFill>
                  <a:srgbClr val="ABB2BF"/>
                </a:solidFill>
                <a:latin typeface="Consolas" panose="020B0609020204030204" pitchFamily="49" charset="0"/>
              </a:rPr>
              <a:t>)</a:t>
            </a:r>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"H"</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grasp</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GraspMap</a:t>
            </a:r>
            <a:r>
              <a:rPr lang="en-US" sz="1200" dirty="0">
                <a:solidFill>
                  <a:srgbClr val="ABB2BF"/>
                </a:solidFill>
                <a:latin typeface="Consolas" panose="020B0609020204030204" pitchFamily="49" charset="0"/>
              </a:rPr>
              <a:t>(</a:t>
            </a:r>
            <a:r>
              <a:rPr lang="en-US" sz="1200" dirty="0" err="1">
                <a:solidFill>
                  <a:srgbClr val="E06C75"/>
                </a:solidFill>
                <a:latin typeface="Consolas" panose="020B0609020204030204" pitchFamily="49" charset="0"/>
              </a:rPr>
              <a:t>mesh</a:t>
            </a:r>
            <a:r>
              <a:rPr lang="en-US" sz="1200" dirty="0" err="1">
                <a:solidFill>
                  <a:srgbClr val="ABB2BF"/>
                </a:solidFill>
                <a:latin typeface="Consolas" panose="020B0609020204030204" pitchFamily="49" charset="0"/>
              </a:rPr>
              <a:t>.</a:t>
            </a:r>
            <a:r>
              <a:rPr lang="en-US" sz="1200" dirty="0" err="1">
                <a:solidFill>
                  <a:srgbClr val="E06C75"/>
                </a:solidFill>
                <a:latin typeface="Consolas" panose="020B0609020204030204" pitchFamily="49" charset="0"/>
              </a:rPr>
              <a:t>cog</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C</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a:t>
            </a:r>
            <a:r>
              <a:rPr lang="en-US" sz="1200" dirty="0">
                <a:solidFill>
                  <a:srgbClr val="ABB2BF"/>
                </a:solidFill>
                <a:latin typeface="Consolas" panose="020B0609020204030204" pitchFamily="49" charset="0"/>
              </a:rPr>
              <a:t>)</a:t>
            </a:r>
          </a:p>
          <a:p>
            <a:r>
              <a:rPr lang="en-US" sz="1200" dirty="0">
                <a:solidFill>
                  <a:srgbClr val="61AFEF"/>
                </a:solidFill>
                <a:latin typeface="Consolas" panose="020B0609020204030204" pitchFamily="49" charset="0"/>
              </a:rPr>
              <a:t>print</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"Gt = </a:t>
            </a:r>
            <a:r>
              <a:rPr lang="en-US" sz="1200" dirty="0">
                <a:solidFill>
                  <a:srgbClr val="56B6C2"/>
                </a:solidFill>
                <a:latin typeface="Consolas" panose="020B0609020204030204" pitchFamily="49" charset="0"/>
              </a:rPr>
              <a:t>\n</a:t>
            </a:r>
            <a:r>
              <a:rPr lang="en-US" sz="1200" dirty="0">
                <a:solidFill>
                  <a:srgbClr val="98C379"/>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grasp</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getGt</a:t>
            </a:r>
            <a:r>
              <a:rPr lang="en-US" sz="1200" dirty="0" smtClean="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d</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grasp</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calcFFormClosure</a:t>
            </a:r>
            <a:r>
              <a:rPr lang="en-US" sz="1200" dirty="0" smtClean="0">
                <a:solidFill>
                  <a:srgbClr val="ABB2BF"/>
                </a:solidFill>
                <a:latin typeface="Consolas" panose="020B0609020204030204" pitchFamily="49" charset="0"/>
              </a:rPr>
              <a:t>()</a:t>
            </a:r>
            <a:endParaRPr lang="en-US" sz="1200" dirty="0" smtClean="0">
              <a:solidFill>
                <a:srgbClr val="E06C75"/>
              </a:solidFill>
              <a:latin typeface="Consolas" panose="020B0609020204030204" pitchFamily="49" charset="0"/>
            </a:endParaRPr>
          </a:p>
          <a:p>
            <a:r>
              <a:rPr lang="en-US" sz="1200" dirty="0" err="1" smtClean="0">
                <a:solidFill>
                  <a:srgbClr val="E06C75"/>
                </a:solidFill>
                <a:latin typeface="Consolas" panose="020B0609020204030204" pitchFamily="49" charset="0"/>
              </a:rPr>
              <a:t>grasp</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GraspClassification</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True</a:t>
            </a:r>
            <a:r>
              <a:rPr lang="en-US" sz="1200" dirty="0" smtClean="0">
                <a:solidFill>
                  <a:srgbClr val="ABB2BF"/>
                </a:solidFill>
                <a:latin typeface="Consolas" panose="020B0609020204030204" pitchFamily="49" charset="0"/>
              </a:rPr>
              <a:t>)</a:t>
            </a:r>
            <a:endParaRPr lang="en-US" sz="1200" dirty="0">
              <a:solidFill>
                <a:srgbClr val="ABB2BF"/>
              </a:solidFill>
              <a:latin typeface="Consolas" panose="020B0609020204030204" pitchFamily="49" charset="0"/>
            </a:endParaRPr>
          </a:p>
        </p:txBody>
      </p:sp>
      <p:sp>
        <p:nvSpPr>
          <p:cNvPr id="8" name="Rectangle 7"/>
          <p:cNvSpPr/>
          <p:nvPr/>
        </p:nvSpPr>
        <p:spPr>
          <a:xfrm>
            <a:off x="3316698" y="3936285"/>
            <a:ext cx="4029075" cy="2585323"/>
          </a:xfrm>
          <a:prstGeom prst="rect">
            <a:avLst/>
          </a:prstGeom>
          <a:solidFill>
            <a:schemeClr val="accent2"/>
          </a:solidFill>
        </p:spPr>
        <p:txBody>
          <a:bodyPr wrap="square">
            <a:spAutoFit/>
          </a:bodyPr>
          <a:lstStyle/>
          <a:p>
            <a:r>
              <a:rPr lang="en-US" sz="900" dirty="0">
                <a:solidFill>
                  <a:schemeClr val="bg1"/>
                </a:solidFill>
              </a:rPr>
              <a:t>Gt = </a:t>
            </a:r>
          </a:p>
          <a:p>
            <a:r>
              <a:rPr lang="en-US" sz="900" dirty="0">
                <a:solidFill>
                  <a:schemeClr val="bg1"/>
                </a:solidFill>
              </a:rPr>
              <a:t> [[ 0.          0.         -1.          0.00000639 -0.0000179   0.        ]</a:t>
            </a:r>
          </a:p>
          <a:p>
            <a:r>
              <a:rPr lang="en-US" sz="900" dirty="0">
                <a:solidFill>
                  <a:schemeClr val="bg1"/>
                </a:solidFill>
              </a:rPr>
              <a:t> [-0.67480518  0.73799592  0.         -0.00003127 -0.0000286  -0.00001753]</a:t>
            </a:r>
          </a:p>
          <a:p>
            <a:r>
              <a:rPr lang="en-US" sz="900" dirty="0">
                <a:solidFill>
                  <a:schemeClr val="bg1"/>
                </a:solidFill>
              </a:rPr>
              <a:t> [ 0.73799592  0.67480518  0.         -0.0000286   0.00003127 -0.00000736]</a:t>
            </a:r>
          </a:p>
          <a:p>
            <a:r>
              <a:rPr lang="en-US" sz="900" dirty="0">
                <a:solidFill>
                  <a:schemeClr val="bg1"/>
                </a:solidFill>
              </a:rPr>
              <a:t> [-0.04216738  0.99911056  0.         -0.00000928 -0.00000039 -0.00001794]</a:t>
            </a:r>
          </a:p>
          <a:p>
            <a:r>
              <a:rPr lang="en-US" sz="900" dirty="0">
                <a:solidFill>
                  <a:schemeClr val="bg1"/>
                </a:solidFill>
              </a:rPr>
              <a:t> [-0.0801431  -0.00338243  0.99677763 -0.00000722  0.00001685 -0.00000052]</a:t>
            </a:r>
          </a:p>
          <a:p>
            <a:r>
              <a:rPr lang="en-US" sz="900" dirty="0">
                <a:solidFill>
                  <a:schemeClr val="bg1"/>
                </a:solidFill>
              </a:rPr>
              <a:t> [ 0.99589106  0.0420315   0.08021444 -0.00000097  0.00001067  0.00000651]</a:t>
            </a:r>
          </a:p>
          <a:p>
            <a:r>
              <a:rPr lang="en-US" sz="900" dirty="0">
                <a:solidFill>
                  <a:schemeClr val="bg1"/>
                </a:solidFill>
              </a:rPr>
              <a:t> [-0.09139234 -0.99581496  0.          0.00002902 -0.00000266  0.00001441]</a:t>
            </a:r>
          </a:p>
          <a:p>
            <a:r>
              <a:rPr lang="en-US" sz="900" dirty="0">
                <a:solidFill>
                  <a:schemeClr val="bg1"/>
                </a:solidFill>
              </a:rPr>
              <a:t> [-0.59594999  0.05469416 -0.80115676 -0.00000751 -0.00002842  0.00000364]</a:t>
            </a:r>
          </a:p>
          <a:p>
            <a:r>
              <a:rPr lang="en-US" sz="900" dirty="0">
                <a:solidFill>
                  <a:schemeClr val="bg1"/>
                </a:solidFill>
              </a:rPr>
              <a:t> [ 0.79780389 -0.07321959 -0.59845455 -0.00000228  0.000015   -0.00000488]</a:t>
            </a:r>
          </a:p>
          <a:p>
            <a:r>
              <a:rPr lang="en-US" sz="900" dirty="0">
                <a:solidFill>
                  <a:schemeClr val="bg1"/>
                </a:solidFill>
              </a:rPr>
              <a:t> [ 0.07654131  0.50143694  0.86180185 -0.0000128   0.00002164 -0.00001146]</a:t>
            </a:r>
          </a:p>
          <a:p>
            <a:r>
              <a:rPr lang="en-US" sz="900" dirty="0">
                <a:solidFill>
                  <a:schemeClr val="bg1"/>
                </a:solidFill>
              </a:rPr>
              <a:t> [-0.43655216  0.79394043 -0.4231794   0.00000207 -0.00001225 -0.00002511]</a:t>
            </a:r>
          </a:p>
          <a:p>
            <a:r>
              <a:rPr lang="en-US" sz="900" dirty="0">
                <a:solidFill>
                  <a:schemeClr val="bg1"/>
                </a:solidFill>
              </a:rPr>
              <a:t> [-0.89641711 -0.34383075  0.27967262 -0.0000021   0.00000329 -0.00000269]]</a:t>
            </a:r>
          </a:p>
          <a:p>
            <a:r>
              <a:rPr lang="en-US" sz="900" dirty="0">
                <a:solidFill>
                  <a:schemeClr val="bg1"/>
                </a:solidFill>
              </a:rPr>
              <a:t>Friction Form Closure Exist with d = 0.050848424085795915</a:t>
            </a:r>
          </a:p>
          <a:p>
            <a:r>
              <a:rPr lang="en-US" sz="900" dirty="0">
                <a:solidFill>
                  <a:schemeClr val="bg1"/>
                </a:solidFill>
              </a:rPr>
              <a:t>-------------------------</a:t>
            </a:r>
          </a:p>
          <a:p>
            <a:r>
              <a:rPr lang="en-US" sz="900" dirty="0">
                <a:solidFill>
                  <a:schemeClr val="bg1"/>
                </a:solidFill>
              </a:rPr>
              <a:t>GRASP CLASSIFICATION:</a:t>
            </a:r>
          </a:p>
          <a:p>
            <a:r>
              <a:rPr lang="en-US" sz="900" dirty="0" err="1">
                <a:solidFill>
                  <a:schemeClr val="bg1"/>
                </a:solidFill>
              </a:rPr>
              <a:t>Nullspace</a:t>
            </a:r>
            <a:r>
              <a:rPr lang="en-US" sz="900" dirty="0">
                <a:solidFill>
                  <a:schemeClr val="bg1"/>
                </a:solidFill>
              </a:rPr>
              <a:t>(Gt): trivial --&gt; Not Indeterminate</a:t>
            </a:r>
          </a:p>
          <a:p>
            <a:r>
              <a:rPr lang="en-US" sz="900" dirty="0" err="1">
                <a:solidFill>
                  <a:schemeClr val="bg1"/>
                </a:solidFill>
              </a:rPr>
              <a:t>Nullspace</a:t>
            </a:r>
            <a:r>
              <a:rPr lang="en-US" sz="900" dirty="0">
                <a:solidFill>
                  <a:schemeClr val="bg1"/>
                </a:solidFill>
              </a:rPr>
              <a:t>(G): not trivial --&gt; Graspable</a:t>
            </a:r>
            <a:endParaRPr lang="en-US" sz="900" dirty="0">
              <a:solidFill>
                <a:schemeClr val="bg1"/>
              </a:solidFill>
            </a:endParaRPr>
          </a:p>
        </p:txBody>
      </p:sp>
    </p:spTree>
    <p:extLst>
      <p:ext uri="{BB962C8B-B14F-4D97-AF65-F5344CB8AC3E}">
        <p14:creationId xmlns:p14="http://schemas.microsoft.com/office/powerpoint/2010/main" val="1965559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en-US" dirty="0" smtClean="0"/>
              <a:t>Jacobian for Proposed finger architecture</a:t>
            </a:r>
            <a:endParaRPr lang="en-US" dirty="0"/>
          </a:p>
        </p:txBody>
      </p:sp>
      <p:sp>
        <p:nvSpPr>
          <p:cNvPr id="7" name="Espace réservé du contenu 6"/>
          <p:cNvSpPr>
            <a:spLocks noGrp="1"/>
          </p:cNvSpPr>
          <p:nvPr>
            <p:ph idx="1"/>
          </p:nvPr>
        </p:nvSpPr>
        <p:spPr>
          <a:xfrm>
            <a:off x="1316734" y="1793408"/>
            <a:ext cx="6179441" cy="4148287"/>
          </a:xfrm>
        </p:spPr>
        <p:txBody>
          <a:bodyPr/>
          <a:lstStyle/>
          <a:p>
            <a:r>
              <a:rPr lang="en-US" dirty="0" smtClean="0"/>
              <a:t>I calculated the </a:t>
            </a:r>
            <a:r>
              <a:rPr lang="en-US" dirty="0"/>
              <a:t>J</a:t>
            </a:r>
            <a:r>
              <a:rPr lang="en-US" dirty="0" smtClean="0"/>
              <a:t>acobian of the proposed finger, but because my calculation requires a configuration the finger was disposed as being fully upright contacting and object at the finger tip. The base of the finger is at 0,0 and all phalanx lengths are 1. Only joints q1, q2, q4, q4, q7 and q10 were taking into account.</a:t>
            </a:r>
            <a:endParaRPr lang="en-US" dirty="0"/>
          </a:p>
        </p:txBody>
      </p:sp>
      <p:sp>
        <p:nvSpPr>
          <p:cNvPr id="2" name="Espace réservé du numéro de diapositive 1"/>
          <p:cNvSpPr>
            <a:spLocks noGrp="1"/>
          </p:cNvSpPr>
          <p:nvPr>
            <p:ph type="sldNum" sz="quarter" idx="12"/>
          </p:nvPr>
        </p:nvSpPr>
        <p:spPr/>
        <p:txBody>
          <a:bodyPr/>
          <a:lstStyle/>
          <a:p>
            <a:fld id="{8A7A6979-0714-4377-B894-6BE4C2D6E202}" type="slidenum">
              <a:rPr lang="en-US" smtClean="0"/>
              <a:pPr/>
              <a:t>13</a:t>
            </a:fld>
            <a:endParaRPr lang="en-US" dirty="0"/>
          </a:p>
        </p:txBody>
      </p:sp>
      <p:sp>
        <p:nvSpPr>
          <p:cNvPr id="4" name="ZoneTexte 3"/>
          <p:cNvSpPr txBox="1"/>
          <p:nvPr/>
        </p:nvSpPr>
        <p:spPr>
          <a:xfrm>
            <a:off x="1377203" y="3491085"/>
            <a:ext cx="6267450" cy="3416320"/>
          </a:xfrm>
          <a:prstGeom prst="rect">
            <a:avLst/>
          </a:prstGeom>
          <a:solidFill>
            <a:schemeClr val="tx2"/>
          </a:solidFill>
        </p:spPr>
        <p:txBody>
          <a:bodyPr wrap="square" rtlCol="0">
            <a:spAutoFit/>
          </a:bodyPr>
          <a:lstStyle/>
          <a:p>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numpy</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as</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Jacobian</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Jacobian</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Finger</a:t>
            </a:r>
            <a:endParaRPr lang="en-US" sz="1200" dirty="0">
              <a:solidFill>
                <a:srgbClr val="ABB2BF"/>
              </a:solidFill>
              <a:latin typeface="Consolas" panose="020B0609020204030204" pitchFamily="49" charset="0"/>
            </a:endParaRP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xv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reshape</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3</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a:t>
            </a:r>
          </a:p>
          <a:p>
            <a:r>
              <a:rPr lang="en-US" sz="1200" dirty="0" err="1">
                <a:solidFill>
                  <a:srgbClr val="E06C75"/>
                </a:solidFill>
                <a:latin typeface="Consolas" panose="020B0609020204030204" pitchFamily="49" charset="0"/>
              </a:rPr>
              <a:t>yv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reshape</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3</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a:t>
            </a:r>
          </a:p>
          <a:p>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reshape</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3</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"H"</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l0</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endParaRPr lang="en-US" sz="1200" dirty="0">
              <a:solidFill>
                <a:srgbClr val="ABB2BF"/>
              </a:solidFill>
              <a:latin typeface="Consolas" panose="020B0609020204030204" pitchFamily="49" charset="0"/>
            </a:endParaRPr>
          </a:p>
          <a:p>
            <a:r>
              <a:rPr lang="en-US" sz="1200" dirty="0">
                <a:solidFill>
                  <a:srgbClr val="E06C75"/>
                </a:solidFill>
                <a:latin typeface="Consolas" panose="020B0609020204030204" pitchFamily="49" charset="0"/>
              </a:rPr>
              <a:t>l1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endParaRPr lang="en-US" sz="1200" dirty="0">
              <a:solidFill>
                <a:srgbClr val="ABB2BF"/>
              </a:solidFill>
              <a:latin typeface="Consolas" panose="020B0609020204030204" pitchFamily="49" charset="0"/>
            </a:endParaRPr>
          </a:p>
          <a:p>
            <a:r>
              <a:rPr lang="en-US" sz="1200" dirty="0">
                <a:solidFill>
                  <a:srgbClr val="E06C75"/>
                </a:solidFill>
                <a:latin typeface="Consolas" panose="020B0609020204030204" pitchFamily="49" charset="0"/>
              </a:rPr>
              <a:t>l2</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endParaRPr lang="en-US" sz="1200" dirty="0">
              <a:solidFill>
                <a:srgbClr val="ABB2BF"/>
              </a:solidFill>
              <a:latin typeface="Consolas" panose="020B0609020204030204" pitchFamily="49" charset="0"/>
            </a:endParaRPr>
          </a:p>
          <a:p>
            <a:r>
              <a:rPr lang="en-US" sz="1200" dirty="0">
                <a:solidFill>
                  <a:srgbClr val="E06C75"/>
                </a:solidFill>
                <a:latin typeface="Consolas" panose="020B0609020204030204" pitchFamily="49" charset="0"/>
              </a:rPr>
              <a:t>l3</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endParaRPr lang="en-US" sz="1200" dirty="0">
              <a:solidFill>
                <a:srgbClr val="ABB2BF"/>
              </a:solidFill>
              <a:latin typeface="Consolas" panose="020B0609020204030204" pitchFamily="49" charset="0"/>
            </a:endParaRP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c1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l0</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l2</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l3</a:t>
            </a:r>
            <a:r>
              <a:rPr lang="en-US" sz="1200" dirty="0" smtClean="0">
                <a:solidFill>
                  <a:srgbClr val="ABB2BF"/>
                </a:solidFill>
                <a:latin typeface="Consolas" panose="020B0609020204030204" pitchFamily="49" charset="0"/>
              </a:rPr>
              <a:t>])</a:t>
            </a:r>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5C07B"/>
                </a:solidFill>
                <a:latin typeface="Consolas" panose="020B0609020204030204" pitchFamily="49" charset="0"/>
              </a:rPr>
              <a:t>R1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smtClean="0">
                <a:solidFill>
                  <a:srgbClr val="ABB2BF"/>
                </a:solidFill>
                <a:latin typeface="Consolas" panose="020B0609020204030204" pitchFamily="49" charset="0"/>
              </a:rPr>
              <a:t>]])</a:t>
            </a:r>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5C07B"/>
                </a:solidFill>
                <a:latin typeface="Consolas" panose="020B0609020204030204" pitchFamily="49" charset="0"/>
              </a:rPr>
              <a:t>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c1</a:t>
            </a:r>
            <a:r>
              <a:rPr lang="en-US" sz="1200" dirty="0">
                <a:solidFill>
                  <a:srgbClr val="ABB2BF"/>
                </a:solidFill>
                <a:latin typeface="Consolas" panose="020B0609020204030204" pitchFamily="49" charset="0"/>
              </a:rPr>
              <a:t>])</a:t>
            </a:r>
          </a:p>
          <a:p>
            <a:r>
              <a:rPr lang="en-US" sz="1200" dirty="0">
                <a:solidFill>
                  <a:srgbClr val="E5C07B"/>
                </a:solidFill>
                <a:latin typeface="Consolas" panose="020B0609020204030204" pitchFamily="49" charset="0"/>
              </a:rPr>
              <a:t>R</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R1</a:t>
            </a:r>
            <a:r>
              <a:rPr lang="en-US" sz="1200" dirty="0" smtClean="0">
                <a:solidFill>
                  <a:srgbClr val="ABB2BF"/>
                </a:solidFill>
                <a:latin typeface="Consolas" panose="020B0609020204030204" pitchFamily="49" charset="0"/>
              </a:rPr>
              <a:t>])</a:t>
            </a:r>
            <a:endParaRPr lang="en-US" sz="1200" b="0" dirty="0">
              <a:solidFill>
                <a:srgbClr val="ABB2BF"/>
              </a:solidFill>
              <a:effectLst/>
              <a:latin typeface="Consolas" panose="020B0609020204030204" pitchFamily="49" charset="0"/>
            </a:endParaRPr>
          </a:p>
        </p:txBody>
      </p:sp>
      <p:pic>
        <p:nvPicPr>
          <p:cNvPr id="6" name="Image 5"/>
          <p:cNvPicPr>
            <a:picLocks noChangeAspect="1"/>
          </p:cNvPicPr>
          <p:nvPr/>
        </p:nvPicPr>
        <p:blipFill>
          <a:blip r:embed="rId2"/>
          <a:stretch>
            <a:fillRect/>
          </a:stretch>
        </p:blipFill>
        <p:spPr>
          <a:xfrm>
            <a:off x="7181850" y="1761642"/>
            <a:ext cx="4211387" cy="4946259"/>
          </a:xfrm>
          <a:prstGeom prst="rect">
            <a:avLst/>
          </a:prstGeom>
        </p:spPr>
      </p:pic>
    </p:spTree>
    <p:extLst>
      <p:ext uri="{BB962C8B-B14F-4D97-AF65-F5344CB8AC3E}">
        <p14:creationId xmlns:p14="http://schemas.microsoft.com/office/powerpoint/2010/main" val="2092358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en-US" dirty="0" smtClean="0"/>
              <a:t>Jacobian for Proposed finger architecture</a:t>
            </a:r>
            <a:endParaRPr lang="en-US" dirty="0"/>
          </a:p>
        </p:txBody>
      </p:sp>
      <p:sp>
        <p:nvSpPr>
          <p:cNvPr id="2" name="Espace réservé du numéro de diapositive 1"/>
          <p:cNvSpPr>
            <a:spLocks noGrp="1"/>
          </p:cNvSpPr>
          <p:nvPr>
            <p:ph type="sldNum" sz="quarter" idx="12"/>
          </p:nvPr>
        </p:nvSpPr>
        <p:spPr/>
        <p:txBody>
          <a:bodyPr/>
          <a:lstStyle/>
          <a:p>
            <a:fld id="{8A7A6979-0714-4377-B894-6BE4C2D6E202}" type="slidenum">
              <a:rPr lang="en-US" smtClean="0"/>
              <a:pPr/>
              <a:t>14</a:t>
            </a:fld>
            <a:endParaRPr lang="en-US" dirty="0"/>
          </a:p>
        </p:txBody>
      </p:sp>
      <p:sp>
        <p:nvSpPr>
          <p:cNvPr id="4" name="ZoneTexte 3"/>
          <p:cNvSpPr txBox="1"/>
          <p:nvPr/>
        </p:nvSpPr>
        <p:spPr>
          <a:xfrm>
            <a:off x="1377203" y="1928985"/>
            <a:ext cx="6267450" cy="4154984"/>
          </a:xfrm>
          <a:prstGeom prst="rect">
            <a:avLst/>
          </a:prstGeom>
          <a:solidFill>
            <a:schemeClr val="tx2"/>
          </a:solidFill>
        </p:spPr>
        <p:txBody>
          <a:bodyPr wrap="square" rtlCol="0">
            <a:spAutoFit/>
          </a:bodyPr>
          <a:lstStyle/>
          <a:p>
            <a:r>
              <a:rPr lang="en-US" sz="1200" dirty="0" smtClean="0">
                <a:solidFill>
                  <a:srgbClr val="E06C75"/>
                </a:solidFill>
                <a:latin typeface="Consolas" panose="020B0609020204030204" pitchFamily="49" charset="0"/>
              </a:rPr>
              <a:t>q1c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q2c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q3c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q4c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q5c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l0</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l1</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q6c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l0</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l2</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q1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q1c</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xv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False</a:t>
            </a:r>
            <a:r>
              <a:rPr lang="en-US" sz="1200" dirty="0">
                <a:solidFill>
                  <a:srgbClr val="ABB2BF"/>
                </a:solidFill>
                <a:latin typeface="Consolas" panose="020B0609020204030204" pitchFamily="49" charset="0"/>
              </a:rPr>
              <a:t>)  </a:t>
            </a:r>
            <a:r>
              <a:rPr lang="en-US" sz="1200" i="1" dirty="0">
                <a:solidFill>
                  <a:srgbClr val="7F848E"/>
                </a:solidFill>
                <a:latin typeface="Consolas" panose="020B0609020204030204" pitchFamily="49" charset="0"/>
              </a:rPr>
              <a:t># q1</a:t>
            </a:r>
            <a:endParaRPr lang="en-US" sz="1200" dirty="0">
              <a:solidFill>
                <a:srgbClr val="ABB2BF"/>
              </a:solidFill>
              <a:latin typeface="Consolas" panose="020B0609020204030204" pitchFamily="49" charset="0"/>
            </a:endParaRPr>
          </a:p>
          <a:p>
            <a:r>
              <a:rPr lang="en-US" sz="1200" dirty="0">
                <a:solidFill>
                  <a:srgbClr val="E06C75"/>
                </a:solidFill>
                <a:latin typeface="Consolas" panose="020B0609020204030204" pitchFamily="49" charset="0"/>
              </a:rPr>
              <a:t>q2</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2</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q2c</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yv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False</a:t>
            </a:r>
            <a:r>
              <a:rPr lang="en-US" sz="1200" dirty="0">
                <a:solidFill>
                  <a:srgbClr val="ABB2BF"/>
                </a:solidFill>
                <a:latin typeface="Consolas" panose="020B0609020204030204" pitchFamily="49" charset="0"/>
              </a:rPr>
              <a:t>)  </a:t>
            </a:r>
            <a:r>
              <a:rPr lang="en-US" sz="1200" i="1" dirty="0">
                <a:solidFill>
                  <a:srgbClr val="7F848E"/>
                </a:solidFill>
                <a:latin typeface="Consolas" panose="020B0609020204030204" pitchFamily="49" charset="0"/>
              </a:rPr>
              <a:t># q2</a:t>
            </a:r>
            <a:endParaRPr lang="en-US" sz="1200" dirty="0">
              <a:solidFill>
                <a:srgbClr val="ABB2BF"/>
              </a:solidFill>
              <a:latin typeface="Consolas" panose="020B0609020204030204" pitchFamily="49" charset="0"/>
            </a:endParaRPr>
          </a:p>
          <a:p>
            <a:r>
              <a:rPr lang="en-US" sz="1200" dirty="0">
                <a:solidFill>
                  <a:srgbClr val="E06C75"/>
                </a:solidFill>
                <a:latin typeface="Consolas" panose="020B0609020204030204" pitchFamily="49" charset="0"/>
              </a:rPr>
              <a:t>q3</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3</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q3c</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i="1" dirty="0">
                <a:solidFill>
                  <a:srgbClr val="7F848E"/>
                </a:solidFill>
                <a:latin typeface="Consolas" panose="020B0609020204030204" pitchFamily="49" charset="0"/>
              </a:rPr>
              <a:t># q3</a:t>
            </a:r>
            <a:endParaRPr lang="en-US" sz="1200" dirty="0">
              <a:solidFill>
                <a:srgbClr val="ABB2BF"/>
              </a:solidFill>
              <a:latin typeface="Consolas" panose="020B0609020204030204" pitchFamily="49" charset="0"/>
            </a:endParaRPr>
          </a:p>
          <a:p>
            <a:r>
              <a:rPr lang="en-US" sz="1200" dirty="0">
                <a:solidFill>
                  <a:srgbClr val="E06C75"/>
                </a:solidFill>
                <a:latin typeface="Consolas" panose="020B0609020204030204" pitchFamily="49" charset="0"/>
              </a:rPr>
              <a:t>q4</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4</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q4c</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xv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i="1" dirty="0">
                <a:solidFill>
                  <a:srgbClr val="7F848E"/>
                </a:solidFill>
                <a:latin typeface="Consolas" panose="020B0609020204030204" pitchFamily="49" charset="0"/>
              </a:rPr>
              <a:t># q4</a:t>
            </a:r>
            <a:endParaRPr lang="en-US" sz="1200" dirty="0">
              <a:solidFill>
                <a:srgbClr val="ABB2BF"/>
              </a:solidFill>
              <a:latin typeface="Consolas" panose="020B0609020204030204" pitchFamily="49" charset="0"/>
            </a:endParaRPr>
          </a:p>
          <a:p>
            <a:r>
              <a:rPr lang="en-US" sz="1200" dirty="0">
                <a:solidFill>
                  <a:srgbClr val="E06C75"/>
                </a:solidFill>
                <a:latin typeface="Consolas" panose="020B0609020204030204" pitchFamily="49" charset="0"/>
              </a:rPr>
              <a:t>q5</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5</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q5c</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xv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i="1" dirty="0">
                <a:solidFill>
                  <a:srgbClr val="7F848E"/>
                </a:solidFill>
                <a:latin typeface="Consolas" panose="020B0609020204030204" pitchFamily="49" charset="0"/>
              </a:rPr>
              <a:t># q7</a:t>
            </a:r>
            <a:endParaRPr lang="en-US" sz="1200" dirty="0">
              <a:solidFill>
                <a:srgbClr val="ABB2BF"/>
              </a:solidFill>
              <a:latin typeface="Consolas" panose="020B0609020204030204" pitchFamily="49" charset="0"/>
            </a:endParaRPr>
          </a:p>
          <a:p>
            <a:r>
              <a:rPr lang="en-US" sz="1200" dirty="0">
                <a:solidFill>
                  <a:srgbClr val="E06C75"/>
                </a:solidFill>
                <a:latin typeface="Consolas" panose="020B0609020204030204" pitchFamily="49" charset="0"/>
              </a:rPr>
              <a:t>q6</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6</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q6c</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xv</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i="1" dirty="0">
                <a:solidFill>
                  <a:srgbClr val="7F848E"/>
                </a:solidFill>
                <a:latin typeface="Consolas" panose="020B0609020204030204" pitchFamily="49" charset="0"/>
              </a:rPr>
              <a:t># q10</a:t>
            </a:r>
            <a:endParaRPr lang="en-US" sz="1200" dirty="0">
              <a:solidFill>
                <a:srgbClr val="ABB2BF"/>
              </a:solidFill>
              <a:latin typeface="Consolas" panose="020B0609020204030204" pitchFamily="49" charset="0"/>
            </a:endParaRP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f1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Finger</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q1</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q2</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q3</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q4</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q5</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q6</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f</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f1</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Jacob</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Jacobian</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f</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C</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h</a:t>
            </a:r>
            <a:r>
              <a:rPr lang="en-US" sz="1200" dirty="0">
                <a:solidFill>
                  <a:srgbClr val="ABB2BF"/>
                </a:solidFill>
                <a:latin typeface="Consolas" panose="020B0609020204030204" pitchFamily="49" charset="0"/>
              </a:rPr>
              <a:t>)</a:t>
            </a:r>
          </a:p>
          <a:p>
            <a:r>
              <a:rPr lang="en-US" sz="1200" dirty="0" err="1">
                <a:solidFill>
                  <a:srgbClr val="E06C75"/>
                </a:solidFill>
                <a:latin typeface="Consolas" panose="020B0609020204030204" pitchFamily="49" charset="0"/>
              </a:rPr>
              <a:t>Jclass</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Jacob</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getJ</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61AFEF"/>
                </a:solidFill>
                <a:latin typeface="Consolas" panose="020B0609020204030204" pitchFamily="49" charset="0"/>
              </a:rPr>
              <a:t>print</a:t>
            </a:r>
            <a:r>
              <a:rPr lang="en-US" sz="1200" dirty="0">
                <a:solidFill>
                  <a:srgbClr val="ABB2BF"/>
                </a:solidFill>
                <a:latin typeface="Consolas" panose="020B0609020204030204" pitchFamily="49" charset="0"/>
              </a:rPr>
              <a:t>(</a:t>
            </a:r>
            <a:r>
              <a:rPr lang="en-US" sz="1200" dirty="0" err="1">
                <a:solidFill>
                  <a:srgbClr val="E06C75"/>
                </a:solidFill>
                <a:latin typeface="Consolas" panose="020B0609020204030204" pitchFamily="49" charset="0"/>
              </a:rPr>
              <a:t>Jclass</a:t>
            </a:r>
            <a:r>
              <a:rPr lang="en-US" sz="1200" dirty="0" err="1">
                <a:solidFill>
                  <a:srgbClr val="ABB2BF"/>
                </a:solidFill>
                <a:latin typeface="Consolas" panose="020B0609020204030204" pitchFamily="49" charset="0"/>
              </a:rPr>
              <a:t>.shape</a:t>
            </a:r>
            <a:r>
              <a:rPr lang="en-US" sz="1200" dirty="0">
                <a:solidFill>
                  <a:srgbClr val="ABB2BF"/>
                </a:solidFill>
                <a:latin typeface="Consolas" panose="020B0609020204030204" pitchFamily="49" charset="0"/>
              </a:rPr>
              <a:t>)</a:t>
            </a:r>
          </a:p>
          <a:p>
            <a:r>
              <a:rPr lang="en-US" sz="1200" dirty="0">
                <a:solidFill>
                  <a:srgbClr val="61AFEF"/>
                </a:solidFill>
                <a:latin typeface="Consolas" panose="020B0609020204030204" pitchFamily="49" charset="0"/>
              </a:rPr>
              <a:t>print</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a:t>
            </a:r>
            <a:r>
              <a:rPr lang="en-US" sz="1200" dirty="0" err="1">
                <a:solidFill>
                  <a:srgbClr val="98C379"/>
                </a:solidFill>
                <a:latin typeface="Consolas" panose="020B0609020204030204" pitchFamily="49" charset="0"/>
              </a:rPr>
              <a:t>Jclass</a:t>
            </a:r>
            <a:r>
              <a:rPr lang="en-US" sz="1200" dirty="0">
                <a:solidFill>
                  <a:srgbClr val="56B6C2"/>
                </a:solidFill>
                <a:latin typeface="Consolas" panose="020B0609020204030204" pitchFamily="49" charset="0"/>
              </a:rPr>
              <a:t>\n</a:t>
            </a:r>
            <a:r>
              <a:rPr lang="en-US" sz="1200" dirty="0">
                <a:solidFill>
                  <a:srgbClr val="98C379"/>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Jclass</a:t>
            </a:r>
            <a:r>
              <a:rPr lang="en-US" sz="1200" dirty="0">
                <a:solidFill>
                  <a:srgbClr val="ABB2BF"/>
                </a:solidFill>
                <a:latin typeface="Consolas" panose="020B0609020204030204" pitchFamily="49" charset="0"/>
              </a:rPr>
              <a:t>)</a:t>
            </a:r>
            <a:endParaRPr lang="en-US" sz="1200" b="0" dirty="0">
              <a:solidFill>
                <a:srgbClr val="ABB2BF"/>
              </a:solidFill>
              <a:effectLst/>
              <a:latin typeface="Consolas" panose="020B0609020204030204" pitchFamily="49" charset="0"/>
            </a:endParaRPr>
          </a:p>
        </p:txBody>
      </p:sp>
      <p:sp>
        <p:nvSpPr>
          <p:cNvPr id="5" name="Rectangle 4"/>
          <p:cNvSpPr/>
          <p:nvPr/>
        </p:nvSpPr>
        <p:spPr>
          <a:xfrm>
            <a:off x="5150897" y="5198169"/>
            <a:ext cx="2127996" cy="1323439"/>
          </a:xfrm>
          <a:prstGeom prst="rect">
            <a:avLst/>
          </a:prstGeom>
          <a:solidFill>
            <a:schemeClr val="accent2"/>
          </a:solidFill>
        </p:spPr>
        <p:txBody>
          <a:bodyPr wrap="square">
            <a:spAutoFit/>
          </a:bodyPr>
          <a:lstStyle/>
          <a:p>
            <a:r>
              <a:rPr lang="en-US" sz="1600" dirty="0">
                <a:solidFill>
                  <a:schemeClr val="bg1"/>
                </a:solidFill>
              </a:rPr>
              <a:t>(3, 6)</a:t>
            </a:r>
          </a:p>
          <a:p>
            <a:r>
              <a:rPr lang="en-US" sz="1600" dirty="0" err="1">
                <a:solidFill>
                  <a:schemeClr val="bg1"/>
                </a:solidFill>
              </a:rPr>
              <a:t>Jclass</a:t>
            </a:r>
            <a:endParaRPr lang="en-US" sz="1600" dirty="0">
              <a:solidFill>
                <a:schemeClr val="bg1"/>
              </a:solidFill>
            </a:endParaRPr>
          </a:p>
          <a:p>
            <a:r>
              <a:rPr lang="en-US" sz="1600" dirty="0">
                <a:solidFill>
                  <a:schemeClr val="bg1"/>
                </a:solidFill>
              </a:rPr>
              <a:t> [[ 1.  0.  0.  0.  0.  0.]</a:t>
            </a:r>
          </a:p>
          <a:p>
            <a:r>
              <a:rPr lang="en-US" sz="1600" dirty="0">
                <a:solidFill>
                  <a:schemeClr val="bg1"/>
                </a:solidFill>
              </a:rPr>
              <a:t> [ 0.  1.  0. -3. -2. -1.]</a:t>
            </a:r>
          </a:p>
          <a:p>
            <a:r>
              <a:rPr lang="en-US" sz="1600" dirty="0">
                <a:solidFill>
                  <a:schemeClr val="bg1"/>
                </a:solidFill>
              </a:rPr>
              <a:t> [ 0.  0.  0.  0.  0.  0.]]</a:t>
            </a:r>
            <a:endParaRPr lang="en-US" sz="1600" dirty="0">
              <a:solidFill>
                <a:schemeClr val="bg1"/>
              </a:solidFill>
            </a:endParaRPr>
          </a:p>
        </p:txBody>
      </p:sp>
      <p:pic>
        <p:nvPicPr>
          <p:cNvPr id="9" name="Image 8"/>
          <p:cNvPicPr>
            <a:picLocks noChangeAspect="1"/>
          </p:cNvPicPr>
          <p:nvPr/>
        </p:nvPicPr>
        <p:blipFill>
          <a:blip r:embed="rId2"/>
          <a:stretch>
            <a:fillRect/>
          </a:stretch>
        </p:blipFill>
        <p:spPr>
          <a:xfrm>
            <a:off x="7181850" y="1761642"/>
            <a:ext cx="4211387" cy="4946259"/>
          </a:xfrm>
          <a:prstGeom prst="rect">
            <a:avLst/>
          </a:prstGeom>
        </p:spPr>
      </p:pic>
    </p:spTree>
    <p:extLst>
      <p:ext uri="{BB962C8B-B14F-4D97-AF65-F5344CB8AC3E}">
        <p14:creationId xmlns:p14="http://schemas.microsoft.com/office/powerpoint/2010/main" val="4289783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Video Analysis</a:t>
            </a:r>
            <a:endParaRPr lang="en-US" dirty="0"/>
          </a:p>
        </p:txBody>
      </p:sp>
      <p:sp>
        <p:nvSpPr>
          <p:cNvPr id="3" name="Espace réservé du contenu 2"/>
          <p:cNvSpPr>
            <a:spLocks noGrp="1"/>
          </p:cNvSpPr>
          <p:nvPr>
            <p:ph idx="1"/>
          </p:nvPr>
        </p:nvSpPr>
        <p:spPr/>
        <p:txBody>
          <a:bodyPr>
            <a:normAutofit lnSpcReduction="10000"/>
          </a:bodyPr>
          <a:lstStyle/>
          <a:p>
            <a:r>
              <a:rPr lang="en-US" dirty="0" smtClean="0"/>
              <a:t>After consulting the videos for the tasks, I determined that the following actions require a precise movement from the hand, this will be accomplished by the fingers.</a:t>
            </a:r>
          </a:p>
          <a:p>
            <a:pPr lvl="1"/>
            <a:r>
              <a:rPr lang="en-US" dirty="0" smtClean="0"/>
              <a:t>Write with the marker</a:t>
            </a:r>
          </a:p>
          <a:p>
            <a:pPr lvl="1"/>
            <a:r>
              <a:rPr lang="en-US" dirty="0" smtClean="0"/>
              <a:t>Open the kit</a:t>
            </a:r>
          </a:p>
          <a:p>
            <a:pPr lvl="1"/>
            <a:r>
              <a:rPr lang="en-US" dirty="0" smtClean="0"/>
              <a:t>Open the plug bag</a:t>
            </a:r>
          </a:p>
          <a:p>
            <a:pPr lvl="1"/>
            <a:r>
              <a:rPr lang="en-US" dirty="0" smtClean="0"/>
              <a:t>Put the plugs (they may require a twist motion)</a:t>
            </a:r>
          </a:p>
          <a:p>
            <a:pPr lvl="1"/>
            <a:r>
              <a:rPr lang="en-US" dirty="0" smtClean="0"/>
              <a:t>block the tubes</a:t>
            </a:r>
          </a:p>
          <a:p>
            <a:pPr lvl="1"/>
            <a:r>
              <a:rPr lang="en-US" dirty="0" smtClean="0"/>
              <a:t>aspiring with the needle from the glass vials</a:t>
            </a:r>
          </a:p>
          <a:p>
            <a:pPr lvl="1"/>
            <a:r>
              <a:rPr lang="en-US" dirty="0" smtClean="0"/>
              <a:t>cutting the tubes with scissors</a:t>
            </a:r>
            <a:endParaRPr lang="en-US" dirty="0"/>
          </a:p>
          <a:p>
            <a:r>
              <a:rPr lang="en-US" dirty="0" smtClean="0"/>
              <a:t>All other task use force or have a large range of movement, like:</a:t>
            </a:r>
          </a:p>
          <a:p>
            <a:pPr lvl="1"/>
            <a:r>
              <a:rPr lang="en-US" dirty="0" err="1" smtClean="0"/>
              <a:t>pluging</a:t>
            </a:r>
            <a:r>
              <a:rPr lang="en-US" dirty="0" smtClean="0"/>
              <a:t> in the needle into the bottle caps</a:t>
            </a:r>
          </a:p>
          <a:p>
            <a:pPr lvl="1"/>
            <a:r>
              <a:rPr lang="en-US" dirty="0" smtClean="0"/>
              <a:t>moving the glass </a:t>
            </a:r>
            <a:r>
              <a:rPr lang="en-US" dirty="0" err="1" smtClean="0"/>
              <a:t>blottles</a:t>
            </a:r>
            <a:r>
              <a:rPr lang="en-US" dirty="0" smtClean="0"/>
              <a:t> around and inverting them</a:t>
            </a:r>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36462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ACA4-BB41-4B7B-B564-070F6EA9A5C1}"/>
              </a:ext>
            </a:extLst>
          </p:cNvPr>
          <p:cNvSpPr>
            <a:spLocks noGrp="1"/>
          </p:cNvSpPr>
          <p:nvPr>
            <p:ph type="title"/>
          </p:nvPr>
        </p:nvSpPr>
        <p:spPr/>
        <p:txBody>
          <a:bodyPr/>
          <a:lstStyle/>
          <a:p>
            <a:r>
              <a:rPr lang="en-US" dirty="0" smtClean="0"/>
              <a:t>Proposed Work</a:t>
            </a:r>
            <a:endParaRPr lang="en-US" dirty="0"/>
          </a:p>
        </p:txBody>
      </p:sp>
      <p:sp>
        <p:nvSpPr>
          <p:cNvPr id="3" name="Content Placeholder 2">
            <a:extLst>
              <a:ext uri="{FF2B5EF4-FFF2-40B4-BE49-F238E27FC236}">
                <a16:creationId xmlns:a16="http://schemas.microsoft.com/office/drawing/2014/main" id="{D7E74873-CAF4-438E-BCEB-E6720C8CFF21}"/>
              </a:ext>
            </a:extLst>
          </p:cNvPr>
          <p:cNvSpPr>
            <a:spLocks noGrp="1"/>
          </p:cNvSpPr>
          <p:nvPr>
            <p:ph sz="half" idx="1"/>
          </p:nvPr>
        </p:nvSpPr>
        <p:spPr/>
        <p:txBody>
          <a:bodyPr>
            <a:noAutofit/>
          </a:bodyPr>
          <a:lstStyle/>
          <a:p>
            <a:r>
              <a:rPr lang="en-US" dirty="0" smtClean="0"/>
              <a:t>Real Task Objects: </a:t>
            </a:r>
          </a:p>
          <a:p>
            <a:pPr lvl="1"/>
            <a:r>
              <a:rPr lang="en-US" dirty="0" smtClean="0"/>
              <a:t>Create their correct .stl file, and from this derive the stl file for grasping</a:t>
            </a:r>
          </a:p>
          <a:p>
            <a:pPr lvl="2"/>
            <a:r>
              <a:rPr lang="en-US" dirty="0" smtClean="0"/>
              <a:t>Valve for rinse glass, Marker, Plugs for canisters, </a:t>
            </a:r>
            <a:r>
              <a:rPr lang="en-US" i="1" dirty="0" smtClean="0"/>
              <a:t>Tube, </a:t>
            </a:r>
            <a:r>
              <a:rPr lang="en-US" dirty="0" smtClean="0"/>
              <a:t>Transfer Needle and Transfer Needle Cap, Petri Dish, </a:t>
            </a:r>
            <a:r>
              <a:rPr lang="en-US" dirty="0" smtClean="0"/>
              <a:t>Kit packaging, Tube blocker, </a:t>
            </a:r>
            <a:r>
              <a:rPr lang="en-US" i="1" dirty="0" smtClean="0"/>
              <a:t>Metallic petri holder for cleaning at the end, </a:t>
            </a:r>
            <a:r>
              <a:rPr lang="en-US" dirty="0" smtClean="0"/>
              <a:t>Glass vials, </a:t>
            </a:r>
            <a:r>
              <a:rPr lang="en-US" dirty="0" smtClean="0"/>
              <a:t>Canister, </a:t>
            </a:r>
            <a:r>
              <a:rPr lang="en-US" dirty="0" smtClean="0"/>
              <a:t>Rinse Glass, Scissors</a:t>
            </a:r>
            <a:endParaRPr lang="en-US" dirty="0" smtClean="0"/>
          </a:p>
        </p:txBody>
      </p:sp>
      <p:sp>
        <p:nvSpPr>
          <p:cNvPr id="7" name="Espace réservé du contenu 6"/>
          <p:cNvSpPr>
            <a:spLocks noGrp="1"/>
          </p:cNvSpPr>
          <p:nvPr>
            <p:ph sz="half" idx="2"/>
          </p:nvPr>
        </p:nvSpPr>
        <p:spPr/>
        <p:txBody>
          <a:bodyPr>
            <a:normAutofit/>
          </a:bodyPr>
          <a:lstStyle/>
          <a:p>
            <a:r>
              <a:rPr lang="en-US" dirty="0" smtClean="0"/>
              <a:t>Create a concise documentation for the code, with examples and comments inside.</a:t>
            </a:r>
          </a:p>
          <a:p>
            <a:r>
              <a:rPr lang="en-US" dirty="0" smtClean="0"/>
              <a:t>Start the report to prepare for the mid-presentation</a:t>
            </a:r>
          </a:p>
        </p:txBody>
      </p:sp>
      <p:sp>
        <p:nvSpPr>
          <p:cNvPr id="8" name="Slide Number Placeholder 7">
            <a:extLst>
              <a:ext uri="{FF2B5EF4-FFF2-40B4-BE49-F238E27FC236}">
                <a16:creationId xmlns:a16="http://schemas.microsoft.com/office/drawing/2014/main" id="{E8F68038-532B-4A08-8983-2C2BD0F56871}"/>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1438870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E6C8-3F0E-49C6-A7D3-702B95B6473D}"/>
              </a:ext>
            </a:extLst>
          </p:cNvPr>
          <p:cNvSpPr>
            <a:spLocks noGrp="1"/>
          </p:cNvSpPr>
          <p:nvPr>
            <p:ph type="title"/>
          </p:nvPr>
        </p:nvSpPr>
        <p:spPr/>
        <p:txBody>
          <a:bodyPr/>
          <a:lstStyle/>
          <a:p>
            <a:r>
              <a:rPr lang="en-US" dirty="0" smtClean="0"/>
              <a:t>Accomplished Tasks</a:t>
            </a:r>
            <a:endParaRPr lang="en-US" dirty="0"/>
          </a:p>
        </p:txBody>
      </p:sp>
      <p:sp>
        <p:nvSpPr>
          <p:cNvPr id="3" name="Content Placeholder 2">
            <a:extLst>
              <a:ext uri="{FF2B5EF4-FFF2-40B4-BE49-F238E27FC236}">
                <a16:creationId xmlns:a16="http://schemas.microsoft.com/office/drawing/2014/main" id="{49B107A1-AD4D-4691-B1F8-A50472866A4F}"/>
              </a:ext>
            </a:extLst>
          </p:cNvPr>
          <p:cNvSpPr>
            <a:spLocks noGrp="1"/>
          </p:cNvSpPr>
          <p:nvPr>
            <p:ph idx="1"/>
          </p:nvPr>
        </p:nvSpPr>
        <p:spPr/>
        <p:txBody>
          <a:bodyPr>
            <a:normAutofit fontScale="85000" lnSpcReduction="20000"/>
          </a:bodyPr>
          <a:lstStyle/>
          <a:p>
            <a:r>
              <a:rPr lang="en-US" dirty="0" smtClean="0"/>
              <a:t>Jacobian Class: </a:t>
            </a:r>
          </a:p>
          <a:p>
            <a:pPr lvl="1"/>
            <a:r>
              <a:rPr lang="en-US" dirty="0" smtClean="0"/>
              <a:t>The possibility for multiple contact points inside the same finger was added.</a:t>
            </a:r>
          </a:p>
          <a:p>
            <a:pPr lvl="1"/>
            <a:r>
              <a:rPr lang="en-US" dirty="0" smtClean="0"/>
              <a:t>Tested with Example3 of chapter 28 (Grasping) of springer handbook of robotics ed.2008</a:t>
            </a:r>
          </a:p>
          <a:p>
            <a:pPr lvl="1"/>
            <a:r>
              <a:rPr lang="en-US" dirty="0" smtClean="0"/>
              <a:t>Added the test for Form Closure</a:t>
            </a:r>
            <a:endParaRPr lang="en-US" dirty="0" smtClean="0"/>
          </a:p>
          <a:p>
            <a:r>
              <a:rPr lang="en-US" dirty="0" smtClean="0"/>
              <a:t>STL Class: </a:t>
            </a:r>
          </a:p>
          <a:p>
            <a:pPr lvl="1"/>
            <a:r>
              <a:rPr lang="en-US" dirty="0" smtClean="0"/>
              <a:t>The calculation for the center of geometry (cog) was changed from the library to a coded calculation.</a:t>
            </a:r>
          </a:p>
          <a:p>
            <a:pPr lvl="1"/>
            <a:r>
              <a:rPr lang="en-US" dirty="0" smtClean="0"/>
              <a:t>The generation time was improved by removing the elimination of repeated edges and vertices.</a:t>
            </a:r>
          </a:p>
          <a:p>
            <a:pPr lvl="1"/>
            <a:r>
              <a:rPr lang="en-US" dirty="0" smtClean="0"/>
              <a:t>View functions have been updated to present a translucent mesh with cog, world origin and contact points* (with the specific function)</a:t>
            </a:r>
          </a:p>
          <a:p>
            <a:r>
              <a:rPr lang="en-US" dirty="0" smtClean="0"/>
              <a:t>Real Task Objects:</a:t>
            </a:r>
          </a:p>
          <a:p>
            <a:pPr lvl="1"/>
            <a:r>
              <a:rPr lang="en-US" dirty="0" smtClean="0"/>
              <a:t>Analyzed videos to determine which objects are needed and where they are touched</a:t>
            </a:r>
          </a:p>
          <a:p>
            <a:r>
              <a:rPr lang="en-US" dirty="0" smtClean="0"/>
              <a:t>Documentation:</a:t>
            </a:r>
          </a:p>
          <a:p>
            <a:pPr lvl="1"/>
            <a:r>
              <a:rPr lang="en-US" dirty="0" smtClean="0"/>
              <a:t>Started Code Documentation with class diagrams</a:t>
            </a:r>
            <a:endParaRPr lang="en-US" dirty="0"/>
          </a:p>
          <a:p>
            <a:r>
              <a:rPr lang="en-US" dirty="0" smtClean="0"/>
              <a:t>Calculated the Jacobian for the proposed finger architecture</a:t>
            </a:r>
          </a:p>
        </p:txBody>
      </p:sp>
      <p:sp>
        <p:nvSpPr>
          <p:cNvPr id="4" name="Slide Number Placeholder 3">
            <a:extLst>
              <a:ext uri="{FF2B5EF4-FFF2-40B4-BE49-F238E27FC236}">
                <a16:creationId xmlns:a16="http://schemas.microsoft.com/office/drawing/2014/main" id="{44AB1988-B897-47BA-9C85-1A48B11F108D}"/>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2601498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 y="5114925"/>
            <a:ext cx="11096625" cy="1743075"/>
          </a:xfrm>
          <a:prstGeom prst="rect">
            <a:avLst/>
          </a:prstGeom>
          <a:solidFill>
            <a:schemeClr val="bg1">
              <a:alpha val="3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legend</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3</a:t>
            </a:fld>
            <a:endParaRPr lang="en-US" dirty="0"/>
          </a:p>
        </p:txBody>
      </p:sp>
      <p:sp>
        <p:nvSpPr>
          <p:cNvPr id="2" name="Titre 1"/>
          <p:cNvSpPr>
            <a:spLocks noGrp="1"/>
          </p:cNvSpPr>
          <p:nvPr>
            <p:ph type="title"/>
          </p:nvPr>
        </p:nvSpPr>
        <p:spPr/>
        <p:txBody>
          <a:bodyPr/>
          <a:lstStyle/>
          <a:p>
            <a:r>
              <a:rPr lang="en-US" dirty="0" smtClean="0"/>
              <a:t>Documentation: Classes description</a:t>
            </a:r>
            <a:endParaRPr lang="en-US" dirty="0"/>
          </a:p>
        </p:txBody>
      </p:sp>
      <p:grpSp>
        <p:nvGrpSpPr>
          <p:cNvPr id="11" name="Groupe 10"/>
          <p:cNvGrpSpPr/>
          <p:nvPr/>
        </p:nvGrpSpPr>
        <p:grpSpPr>
          <a:xfrm>
            <a:off x="120014" y="5531986"/>
            <a:ext cx="5499736" cy="1172502"/>
            <a:chOff x="1920239" y="3184931"/>
            <a:chExt cx="8084614" cy="842451"/>
          </a:xfrm>
        </p:grpSpPr>
        <p:sp>
          <p:nvSpPr>
            <p:cNvPr id="5" name="Rectangle 4"/>
            <p:cNvSpPr/>
            <p:nvPr/>
          </p:nvSpPr>
          <p:spPr>
            <a:xfrm>
              <a:off x="1920239" y="3184931"/>
              <a:ext cx="8084613" cy="24406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Class Name</a:t>
              </a:r>
              <a:endParaRPr lang="en-US" sz="1400" dirty="0">
                <a:solidFill>
                  <a:schemeClr val="tx1"/>
                </a:solidFill>
              </a:endParaRPr>
            </a:p>
          </p:txBody>
        </p:sp>
        <p:sp>
          <p:nvSpPr>
            <p:cNvPr id="9" name="Rectangle 8"/>
            <p:cNvSpPr/>
            <p:nvPr/>
          </p:nvSpPr>
          <p:spPr>
            <a:xfrm>
              <a:off x="1920239" y="3429000"/>
              <a:ext cx="8084614" cy="307752"/>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Public Attribute : variable type</a:t>
              </a:r>
            </a:p>
            <a:p>
              <a:pPr marL="285750" indent="-285750">
                <a:buFont typeface="Arial" panose="020B0604020202020204" pitchFamily="34" charset="0"/>
                <a:buChar char="•"/>
              </a:pPr>
              <a:r>
                <a:rPr lang="en-US" sz="1000" dirty="0" smtClean="0">
                  <a:solidFill>
                    <a:schemeClr val="tx1"/>
                  </a:solidFill>
                </a:rPr>
                <a:t>Private Attribute : variable type</a:t>
              </a:r>
              <a:endParaRPr lang="en-US" sz="1000" dirty="0">
                <a:solidFill>
                  <a:schemeClr val="tx1"/>
                </a:solidFill>
              </a:endParaRPr>
            </a:p>
          </p:txBody>
        </p:sp>
        <p:sp>
          <p:nvSpPr>
            <p:cNvPr id="10" name="Rectangle 9"/>
            <p:cNvSpPr/>
            <p:nvPr/>
          </p:nvSpPr>
          <p:spPr>
            <a:xfrm>
              <a:off x="1920239" y="3729461"/>
              <a:ext cx="8084614" cy="297921"/>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Public Method(argument name : variable type = default value) : method variable type return</a:t>
              </a:r>
            </a:p>
            <a:p>
              <a:pPr marL="285750" indent="-285750">
                <a:buFont typeface="Arial" panose="020B0604020202020204" pitchFamily="34" charset="0"/>
                <a:buChar char="•"/>
              </a:pPr>
              <a:r>
                <a:rPr lang="en-US" sz="1000" dirty="0" smtClean="0">
                  <a:solidFill>
                    <a:schemeClr val="tx1"/>
                  </a:solidFill>
                </a:rPr>
                <a:t>Private </a:t>
              </a:r>
              <a:r>
                <a:rPr lang="en-US" sz="1000" dirty="0">
                  <a:solidFill>
                    <a:schemeClr val="tx1"/>
                  </a:solidFill>
                </a:rPr>
                <a:t>Method(argument name : variable type = default value) : method variable type return</a:t>
              </a:r>
            </a:p>
          </p:txBody>
        </p:sp>
      </p:grpSp>
      <p:sp>
        <p:nvSpPr>
          <p:cNvPr id="12" name="Ellipse 11"/>
          <p:cNvSpPr>
            <a:spLocks noChangeAspect="1"/>
          </p:cNvSpPr>
          <p:nvPr/>
        </p:nvSpPr>
        <p:spPr>
          <a:xfrm>
            <a:off x="173365" y="6358187"/>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ChangeAspect="1"/>
          </p:cNvSpPr>
          <p:nvPr/>
        </p:nvSpPr>
        <p:spPr>
          <a:xfrm>
            <a:off x="179504" y="6520424"/>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Ellipse 14"/>
          <p:cNvSpPr>
            <a:spLocks noChangeAspect="1"/>
          </p:cNvSpPr>
          <p:nvPr/>
        </p:nvSpPr>
        <p:spPr>
          <a:xfrm>
            <a:off x="173365" y="593668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a:spLocks noChangeAspect="1"/>
          </p:cNvSpPr>
          <p:nvPr/>
        </p:nvSpPr>
        <p:spPr>
          <a:xfrm>
            <a:off x="173365" y="6084143"/>
            <a:ext cx="108000" cy="108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857875" y="5531986"/>
            <a:ext cx="4514850" cy="117250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To avoid the repetition of numpy.array</a:t>
            </a:r>
          </a:p>
          <a:p>
            <a:pPr marL="171450" indent="-171450">
              <a:buFont typeface="Wingdings" panose="05000000000000000000" pitchFamily="2" charset="2"/>
              <a:buChar char="Ø"/>
            </a:pPr>
            <a:r>
              <a:rPr lang="en-US" sz="1200" dirty="0">
                <a:solidFill>
                  <a:schemeClr val="tx1"/>
                </a:solidFill>
              </a:rPr>
              <a:t>T</a:t>
            </a:r>
            <a:r>
              <a:rPr lang="en-US" sz="1200" dirty="0" smtClean="0">
                <a:solidFill>
                  <a:schemeClr val="tx1"/>
                </a:solidFill>
              </a:rPr>
              <a:t>his [ ] will represent a numpy array.</a:t>
            </a:r>
          </a:p>
          <a:p>
            <a:pPr marL="171450" indent="-171450">
              <a:buFont typeface="Wingdings" panose="05000000000000000000" pitchFamily="2" charset="2"/>
              <a:buChar char="Ø"/>
            </a:pPr>
            <a:r>
              <a:rPr lang="en-US" sz="1200" dirty="0" smtClean="0">
                <a:solidFill>
                  <a:schemeClr val="tx1"/>
                </a:solidFill>
              </a:rPr>
              <a:t>In the interior will be the shape (# represents a number that will be defined during the execution and a missing value represents that is one dimensional)</a:t>
            </a:r>
          </a:p>
          <a:p>
            <a:pPr marL="171450" indent="-171450">
              <a:buFont typeface="Wingdings" panose="05000000000000000000" pitchFamily="2" charset="2"/>
              <a:buChar char="Ø"/>
            </a:pPr>
            <a:r>
              <a:rPr lang="en-US" sz="1200" dirty="0" smtClean="0">
                <a:solidFill>
                  <a:schemeClr val="tx1"/>
                </a:solidFill>
              </a:rPr>
              <a:t>unless specified otherwise the arrays contain numerical values</a:t>
            </a:r>
            <a:endParaRPr lang="en-US" sz="1200" dirty="0">
              <a:solidFill>
                <a:schemeClr val="tx1"/>
              </a:solidFill>
            </a:endParaRPr>
          </a:p>
        </p:txBody>
      </p:sp>
      <p:grpSp>
        <p:nvGrpSpPr>
          <p:cNvPr id="90" name="Groupe 89"/>
          <p:cNvGrpSpPr/>
          <p:nvPr/>
        </p:nvGrpSpPr>
        <p:grpSpPr>
          <a:xfrm>
            <a:off x="1714945" y="1975110"/>
            <a:ext cx="3763365" cy="2186452"/>
            <a:chOff x="247477" y="1975110"/>
            <a:chExt cx="3763365" cy="2186452"/>
          </a:xfrm>
        </p:grpSpPr>
        <p:sp>
          <p:nvSpPr>
            <p:cNvPr id="39" name="Rectangle 38"/>
            <p:cNvSpPr/>
            <p:nvPr/>
          </p:nvSpPr>
          <p:spPr>
            <a:xfrm>
              <a:off x="247477" y="1975110"/>
              <a:ext cx="3763365" cy="33968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STL</a:t>
              </a:r>
              <a:endParaRPr lang="en-US" sz="1400" dirty="0">
                <a:solidFill>
                  <a:schemeClr val="tx1"/>
                </a:solidFill>
              </a:endParaRPr>
            </a:p>
          </p:txBody>
        </p:sp>
        <p:sp>
          <p:nvSpPr>
            <p:cNvPr id="40" name="Rectangle 39"/>
            <p:cNvSpPr/>
            <p:nvPr/>
          </p:nvSpPr>
          <p:spPr>
            <a:xfrm>
              <a:off x="247477" y="2314799"/>
              <a:ext cx="3763365" cy="884736"/>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SzPct val="50000"/>
                <a:buFont typeface="Arial" panose="020B0604020202020204" pitchFamily="34" charset="0"/>
                <a:buChar char="•"/>
              </a:pPr>
              <a:r>
                <a:rPr lang="en-US" sz="1000" dirty="0" smtClean="0">
                  <a:solidFill>
                    <a:schemeClr val="tx1"/>
                  </a:solidFill>
                </a:rPr>
                <a:t>mesh : numpy-stl.mesh.Mesh</a:t>
              </a:r>
            </a:p>
            <a:p>
              <a:pPr marL="285750" indent="-285750">
                <a:buFont typeface="Arial" panose="020B0604020202020204" pitchFamily="34" charset="0"/>
                <a:buChar char="•"/>
              </a:pPr>
              <a:r>
                <a:rPr lang="en-US" sz="1000" dirty="0" smtClean="0">
                  <a:solidFill>
                    <a:schemeClr val="tx1"/>
                  </a:solidFill>
                </a:rPr>
                <a:t>cog : [3,]</a:t>
              </a:r>
            </a:p>
            <a:p>
              <a:pPr marL="285750" indent="-285750">
                <a:buFont typeface="Arial" panose="020B0604020202020204" pitchFamily="34" charset="0"/>
                <a:buChar char="•"/>
              </a:pPr>
              <a:r>
                <a:rPr lang="en-US" sz="1000" dirty="0" smtClean="0">
                  <a:solidFill>
                    <a:schemeClr val="tx1"/>
                  </a:solidFill>
                </a:rPr>
                <a:t>triangles : [#,3,3]</a:t>
              </a:r>
            </a:p>
            <a:p>
              <a:pPr marL="285750" indent="-285750">
                <a:buFont typeface="Arial" panose="020B0604020202020204" pitchFamily="34" charset="0"/>
                <a:buChar char="•"/>
              </a:pPr>
              <a:r>
                <a:rPr lang="en-US" sz="1000" dirty="0" smtClean="0">
                  <a:solidFill>
                    <a:schemeClr val="tx1"/>
                  </a:solidFill>
                </a:rPr>
                <a:t>edges : [#,2,3]</a:t>
              </a:r>
            </a:p>
            <a:p>
              <a:pPr marL="285750" indent="-285750">
                <a:buFont typeface="Arial" panose="020B0604020202020204" pitchFamily="34" charset="0"/>
                <a:buChar char="•"/>
              </a:pPr>
              <a:r>
                <a:rPr lang="en-US" sz="1000" dirty="0" smtClean="0">
                  <a:solidFill>
                    <a:schemeClr val="tx1"/>
                  </a:solidFill>
                </a:rPr>
                <a:t>vertices : [#,3]</a:t>
              </a:r>
            </a:p>
          </p:txBody>
        </p:sp>
        <p:sp>
          <p:nvSpPr>
            <p:cNvPr id="41" name="Rectangle 40"/>
            <p:cNvSpPr/>
            <p:nvPr/>
          </p:nvSpPr>
          <p:spPr>
            <a:xfrm>
              <a:off x="247477" y="3199535"/>
              <a:ext cx="3763365" cy="962027"/>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sz="1000" dirty="0" smtClean="0">
                  <a:solidFill>
                    <a:schemeClr val="tx1"/>
                  </a:solidFill>
                </a:rPr>
                <a:t>STL(path : string)</a:t>
              </a:r>
            </a:p>
            <a:p>
              <a:pPr marL="285750" indent="-285750">
                <a:buFont typeface="Arial" panose="020B0604020202020204" pitchFamily="34" charset="0"/>
                <a:buChar char="•"/>
              </a:pPr>
              <a:r>
                <a:rPr lang="en-US" sz="1000" dirty="0" smtClean="0">
                  <a:solidFill>
                    <a:schemeClr val="tx1"/>
                  </a:solidFill>
                </a:rPr>
                <a:t>genRandCR(nc : int) : [3,] , [3,3] , [3,] , [3,3] , [3,] , [3,3</a:t>
              </a:r>
              <a:r>
                <a:rPr lang="en-US" sz="1000" dirty="0">
                  <a:solidFill>
                    <a:schemeClr val="tx1"/>
                  </a:solidFill>
                </a:rPr>
                <a:t>]</a:t>
              </a:r>
              <a:endParaRPr lang="en-US" sz="1000" dirty="0" smtClean="0">
                <a:solidFill>
                  <a:schemeClr val="tx1"/>
                </a:solidFill>
              </a:endParaRPr>
            </a:p>
            <a:p>
              <a:pPr marL="285750" indent="-285750">
                <a:buFont typeface="Arial" panose="020B0604020202020204" pitchFamily="34" charset="0"/>
                <a:buChar char="•"/>
              </a:pPr>
              <a:r>
                <a:rPr lang="en-US" sz="1000" dirty="0" smtClean="0">
                  <a:solidFill>
                    <a:schemeClr val="tx1"/>
                  </a:solidFill>
                </a:rPr>
                <a:t>getCRofCoord(coord : [3,] , location : string = “T”) : [3,] , [3,3]</a:t>
              </a:r>
            </a:p>
            <a:p>
              <a:pPr marL="285750" indent="-285750">
                <a:buFont typeface="Arial" panose="020B0604020202020204" pitchFamily="34" charset="0"/>
                <a:buChar char="•"/>
              </a:pPr>
              <a:r>
                <a:rPr lang="en-US" sz="1000" dirty="0" smtClean="0">
                  <a:solidFill>
                    <a:schemeClr val="tx1"/>
                  </a:solidFill>
                </a:rPr>
                <a:t>view()</a:t>
              </a:r>
            </a:p>
            <a:p>
              <a:pPr marL="285750" indent="-285750">
                <a:buFont typeface="Arial" panose="020B0604020202020204" pitchFamily="34" charset="0"/>
                <a:buChar char="•"/>
              </a:pPr>
              <a:r>
                <a:rPr lang="en-US" sz="1000" dirty="0" smtClean="0">
                  <a:solidFill>
                    <a:schemeClr val="tx1"/>
                  </a:solidFill>
                </a:rPr>
                <a:t>view(C : np.array [#,3],R : np.array[#,3,3])</a:t>
              </a:r>
            </a:p>
          </p:txBody>
        </p:sp>
        <p:sp>
          <p:nvSpPr>
            <p:cNvPr id="46" name="Ellipse 45"/>
            <p:cNvSpPr>
              <a:spLocks noChangeAspect="1"/>
            </p:cNvSpPr>
            <p:nvPr/>
          </p:nvSpPr>
          <p:spPr>
            <a:xfrm>
              <a:off x="326582" y="2526838"/>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a:spLocks noChangeAspect="1"/>
            </p:cNvSpPr>
            <p:nvPr/>
          </p:nvSpPr>
          <p:spPr>
            <a:xfrm>
              <a:off x="326582" y="2382874"/>
              <a:ext cx="108000" cy="108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Ellipse 47"/>
            <p:cNvSpPr>
              <a:spLocks noChangeAspect="1"/>
            </p:cNvSpPr>
            <p:nvPr/>
          </p:nvSpPr>
          <p:spPr>
            <a:xfrm>
              <a:off x="321253" y="3264530"/>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Ellipse 48"/>
            <p:cNvSpPr>
              <a:spLocks noChangeAspect="1"/>
            </p:cNvSpPr>
            <p:nvPr/>
          </p:nvSpPr>
          <p:spPr>
            <a:xfrm>
              <a:off x="321253" y="3416930"/>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Ellipse 50"/>
            <p:cNvSpPr>
              <a:spLocks noChangeAspect="1"/>
            </p:cNvSpPr>
            <p:nvPr/>
          </p:nvSpPr>
          <p:spPr>
            <a:xfrm>
              <a:off x="333739" y="3721181"/>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Ellipse 51"/>
            <p:cNvSpPr>
              <a:spLocks noChangeAspect="1"/>
            </p:cNvSpPr>
            <p:nvPr/>
          </p:nvSpPr>
          <p:spPr>
            <a:xfrm>
              <a:off x="333739" y="3868728"/>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Ellipse 52"/>
            <p:cNvSpPr>
              <a:spLocks noChangeAspect="1"/>
            </p:cNvSpPr>
            <p:nvPr/>
          </p:nvSpPr>
          <p:spPr>
            <a:xfrm>
              <a:off x="333739" y="3568216"/>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Ellipse 53"/>
            <p:cNvSpPr>
              <a:spLocks noChangeAspect="1"/>
            </p:cNvSpPr>
            <p:nvPr/>
          </p:nvSpPr>
          <p:spPr>
            <a:xfrm>
              <a:off x="321253" y="268781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Ellipse 54"/>
            <p:cNvSpPr>
              <a:spLocks noChangeAspect="1"/>
            </p:cNvSpPr>
            <p:nvPr/>
          </p:nvSpPr>
          <p:spPr>
            <a:xfrm>
              <a:off x="321253" y="283056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Ellipse 55"/>
            <p:cNvSpPr>
              <a:spLocks noChangeAspect="1"/>
            </p:cNvSpPr>
            <p:nvPr/>
          </p:nvSpPr>
          <p:spPr>
            <a:xfrm>
              <a:off x="321601" y="298455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e 88"/>
          <p:cNvGrpSpPr/>
          <p:nvPr/>
        </p:nvGrpSpPr>
        <p:grpSpPr>
          <a:xfrm>
            <a:off x="6315573" y="1975110"/>
            <a:ext cx="3849754" cy="2735324"/>
            <a:chOff x="4195485" y="1975109"/>
            <a:chExt cx="3911707" cy="2735324"/>
          </a:xfrm>
        </p:grpSpPr>
        <p:sp>
          <p:nvSpPr>
            <p:cNvPr id="60" name="Rectangle 59"/>
            <p:cNvSpPr/>
            <p:nvPr/>
          </p:nvSpPr>
          <p:spPr>
            <a:xfrm>
              <a:off x="4195485" y="1975109"/>
              <a:ext cx="3911707" cy="344204"/>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GraspMap</a:t>
              </a:r>
              <a:endParaRPr lang="en-US" sz="1400" dirty="0">
                <a:solidFill>
                  <a:schemeClr val="tx1"/>
                </a:solidFill>
              </a:endParaRPr>
            </a:p>
          </p:txBody>
        </p:sp>
        <p:sp>
          <p:nvSpPr>
            <p:cNvPr id="61" name="Rectangle 60"/>
            <p:cNvSpPr/>
            <p:nvPr/>
          </p:nvSpPr>
          <p:spPr>
            <a:xfrm>
              <a:off x="4195485" y="2319314"/>
              <a:ext cx="3911707" cy="766811"/>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 : [3,]</a:t>
              </a:r>
            </a:p>
            <a:p>
              <a:pPr marL="285750" indent="-285750">
                <a:buFont typeface="Arial" panose="020B0604020202020204" pitchFamily="34" charset="0"/>
                <a:buChar char="•"/>
              </a:pPr>
              <a:r>
                <a:rPr lang="en-US" sz="1000" dirty="0" smtClean="0">
                  <a:solidFill>
                    <a:schemeClr val="tx1"/>
                  </a:solidFill>
                </a:rPr>
                <a:t>C : [#,3]</a:t>
              </a:r>
            </a:p>
            <a:p>
              <a:pPr marL="285750" indent="-285750">
                <a:buFont typeface="Arial" panose="020B0604020202020204" pitchFamily="34" charset="0"/>
                <a:buChar char="•"/>
              </a:pPr>
              <a:r>
                <a:rPr lang="en-US" sz="1000" dirty="0" smtClean="0">
                  <a:solidFill>
                    <a:schemeClr val="tx1"/>
                  </a:solidFill>
                </a:rPr>
                <a:t>R : [#,3,3]</a:t>
              </a:r>
            </a:p>
            <a:p>
              <a:pPr marL="285750" indent="-285750">
                <a:buFont typeface="Arial" panose="020B0604020202020204" pitchFamily="34" charset="0"/>
                <a:buChar char="•"/>
              </a:pPr>
              <a:r>
                <a:rPr lang="en-US" sz="1000" dirty="0" smtClean="0">
                  <a:solidFill>
                    <a:schemeClr val="tx1"/>
                  </a:solidFill>
                </a:rPr>
                <a:t>h: [#,](string)</a:t>
              </a:r>
            </a:p>
          </p:txBody>
        </p:sp>
        <p:sp>
          <p:nvSpPr>
            <p:cNvPr id="62" name="Rectangle 61"/>
            <p:cNvSpPr/>
            <p:nvPr/>
          </p:nvSpPr>
          <p:spPr>
            <a:xfrm>
              <a:off x="4195485" y="3086125"/>
              <a:ext cx="3911707" cy="162430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GraspMap(p : [3,] , C : [#,3] , R : [#,3,3] , h : [#,](string) = None)</a:t>
              </a:r>
            </a:p>
            <a:p>
              <a:pPr marL="285750" indent="-285750">
                <a:buFont typeface="Arial" panose="020B0604020202020204" pitchFamily="34" charset="0"/>
                <a:buChar char="•"/>
              </a:pPr>
              <a:r>
                <a:rPr lang="en-US" sz="1000" dirty="0" smtClean="0">
                  <a:solidFill>
                    <a:schemeClr val="tx1"/>
                  </a:solidFill>
                </a:rPr>
                <a:t>S(r : [3,]) : [3,3]</a:t>
              </a:r>
            </a:p>
            <a:p>
              <a:pPr marL="285750" indent="-285750">
                <a:buFont typeface="Arial" panose="020B0604020202020204" pitchFamily="34" charset="0"/>
                <a:buChar char="•"/>
              </a:pPr>
              <a:r>
                <a:rPr lang="en-US" sz="1000" dirty="0" smtClean="0">
                  <a:solidFill>
                    <a:schemeClr val="tx1"/>
                  </a:solidFill>
                </a:rPr>
                <a:t>Pi(ci : [3,]) : [6,6]</a:t>
              </a:r>
            </a:p>
            <a:p>
              <a:pPr marL="285750" indent="-285750">
                <a:buFont typeface="Arial" panose="020B0604020202020204" pitchFamily="34" charset="0"/>
                <a:buChar char="•"/>
              </a:pPr>
              <a:r>
                <a:rPr lang="en-US" sz="1000" dirty="0" smtClean="0">
                  <a:solidFill>
                    <a:schemeClr val="tx1"/>
                  </a:solidFill>
                </a:rPr>
                <a:t>pGi_t(Ri : [3,3] , Pi : [6,6]) : [6,6]</a:t>
              </a:r>
            </a:p>
            <a:p>
              <a:pPr marL="285750" indent="-285750">
                <a:buFont typeface="Arial" panose="020B0604020202020204" pitchFamily="34" charset="0"/>
                <a:buChar char="•"/>
              </a:pPr>
              <a:r>
                <a:rPr lang="en-US" sz="1000" dirty="0" smtClean="0">
                  <a:solidFill>
                    <a:schemeClr val="tx1"/>
                  </a:solidFill>
                </a:rPr>
                <a:t>Hi(h : string) : [#,6]</a:t>
              </a:r>
            </a:p>
            <a:p>
              <a:pPr marL="285750" indent="-285750">
                <a:buFont typeface="Arial" panose="020B0604020202020204" pitchFamily="34" charset="0"/>
                <a:buChar char="•"/>
              </a:pPr>
              <a:r>
                <a:rPr lang="en-US" sz="1000" dirty="0" smtClean="0">
                  <a:solidFill>
                    <a:schemeClr val="tx1"/>
                  </a:solidFill>
                </a:rPr>
                <a:t>H() : [#,#]</a:t>
              </a:r>
            </a:p>
            <a:p>
              <a:pPr marL="285750" indent="-285750">
                <a:buFont typeface="Arial" panose="020B0604020202020204" pitchFamily="34" charset="0"/>
                <a:buChar char="•"/>
              </a:pPr>
              <a:r>
                <a:rPr lang="en-US" sz="1000" dirty="0" smtClean="0">
                  <a:solidFill>
                    <a:schemeClr val="tx1"/>
                  </a:solidFill>
                </a:rPr>
                <a:t>getGt() : [#,6]</a:t>
              </a:r>
            </a:p>
            <a:p>
              <a:pPr marL="285750" indent="-285750">
                <a:buFont typeface="Arial" panose="020B0604020202020204" pitchFamily="34" charset="0"/>
                <a:buChar char="•"/>
              </a:pPr>
              <a:r>
                <a:rPr lang="en-US" sz="1000" dirty="0" smtClean="0">
                  <a:solidFill>
                    <a:schemeClr val="tx1"/>
                  </a:solidFill>
                </a:rPr>
                <a:t>GraspClassification(printBool : bool = False) : bool , bool</a:t>
              </a:r>
            </a:p>
            <a:p>
              <a:pPr marL="285750" indent="-285750">
                <a:buFont typeface="Arial" panose="020B0604020202020204" pitchFamily="34" charset="0"/>
                <a:buChar char="•"/>
              </a:pPr>
              <a:r>
                <a:rPr lang="en-US" sz="1000" dirty="0" smtClean="0">
                  <a:solidFill>
                    <a:schemeClr val="tx1"/>
                  </a:solidFill>
                </a:rPr>
                <a:t>getRank() : int</a:t>
              </a:r>
            </a:p>
            <a:p>
              <a:pPr marL="285750" indent="-285750">
                <a:buFont typeface="Arial" panose="020B0604020202020204" pitchFamily="34" charset="0"/>
                <a:buChar char="•"/>
              </a:pPr>
              <a:r>
                <a:rPr lang="en-US" sz="1000" dirty="0" smtClean="0">
                  <a:solidFill>
                    <a:schemeClr val="tx1"/>
                  </a:solidFill>
                </a:rPr>
                <a:t>calcFFormClosure(ng : int = 8 , mu : double = 0.3) : double , [#,]</a:t>
              </a:r>
              <a:endParaRPr lang="en-US" sz="1000" dirty="0">
                <a:solidFill>
                  <a:schemeClr val="tx1"/>
                </a:solidFill>
              </a:endParaRPr>
            </a:p>
          </p:txBody>
        </p:sp>
        <p:sp>
          <p:nvSpPr>
            <p:cNvPr id="63" name="Ellipse 62"/>
            <p:cNvSpPr>
              <a:spLocks noChangeAspect="1"/>
            </p:cNvSpPr>
            <p:nvPr/>
          </p:nvSpPr>
          <p:spPr>
            <a:xfrm>
              <a:off x="4266042" y="2388757"/>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Ellipse 63"/>
            <p:cNvSpPr>
              <a:spLocks noChangeAspect="1"/>
            </p:cNvSpPr>
            <p:nvPr/>
          </p:nvSpPr>
          <p:spPr>
            <a:xfrm>
              <a:off x="4266042" y="2534299"/>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Ellipse 64"/>
            <p:cNvSpPr>
              <a:spLocks noChangeAspect="1"/>
            </p:cNvSpPr>
            <p:nvPr/>
          </p:nvSpPr>
          <p:spPr>
            <a:xfrm>
              <a:off x="4272181" y="268781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Ellipse 65"/>
            <p:cNvSpPr>
              <a:spLocks noChangeAspect="1"/>
            </p:cNvSpPr>
            <p:nvPr/>
          </p:nvSpPr>
          <p:spPr>
            <a:xfrm>
              <a:off x="4272181" y="2842362"/>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Ellipse 71"/>
            <p:cNvSpPr>
              <a:spLocks noChangeAspect="1"/>
            </p:cNvSpPr>
            <p:nvPr/>
          </p:nvSpPr>
          <p:spPr>
            <a:xfrm>
              <a:off x="4264807" y="3164676"/>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a:spLocks noChangeAspect="1"/>
            </p:cNvSpPr>
            <p:nvPr/>
          </p:nvSpPr>
          <p:spPr>
            <a:xfrm>
              <a:off x="4272181" y="3312017"/>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a:spLocks noChangeAspect="1"/>
            </p:cNvSpPr>
            <p:nvPr/>
          </p:nvSpPr>
          <p:spPr>
            <a:xfrm>
              <a:off x="4272181" y="3459358"/>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a:spLocks noChangeAspect="1"/>
            </p:cNvSpPr>
            <p:nvPr/>
          </p:nvSpPr>
          <p:spPr>
            <a:xfrm>
              <a:off x="4272181" y="3606862"/>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a:spLocks noChangeAspect="1"/>
            </p:cNvSpPr>
            <p:nvPr/>
          </p:nvSpPr>
          <p:spPr>
            <a:xfrm>
              <a:off x="4272181" y="3754634"/>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a:spLocks noChangeAspect="1"/>
            </p:cNvSpPr>
            <p:nvPr/>
          </p:nvSpPr>
          <p:spPr>
            <a:xfrm>
              <a:off x="4272181" y="3906026"/>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Ellipse 79"/>
            <p:cNvSpPr>
              <a:spLocks noChangeAspect="1"/>
            </p:cNvSpPr>
            <p:nvPr/>
          </p:nvSpPr>
          <p:spPr>
            <a:xfrm>
              <a:off x="4272181" y="4218824"/>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Ellipse 80"/>
            <p:cNvSpPr>
              <a:spLocks noChangeAspect="1"/>
            </p:cNvSpPr>
            <p:nvPr/>
          </p:nvSpPr>
          <p:spPr>
            <a:xfrm>
              <a:off x="4272181" y="4384448"/>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Ellipse 81"/>
            <p:cNvSpPr>
              <a:spLocks noChangeAspect="1"/>
            </p:cNvSpPr>
            <p:nvPr/>
          </p:nvSpPr>
          <p:spPr>
            <a:xfrm>
              <a:off x="4272181" y="4541301"/>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Ellipse 82"/>
            <p:cNvSpPr>
              <a:spLocks noChangeAspect="1"/>
            </p:cNvSpPr>
            <p:nvPr/>
          </p:nvSpPr>
          <p:spPr>
            <a:xfrm>
              <a:off x="4264807" y="4076513"/>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49689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 y="5114925"/>
            <a:ext cx="11096625" cy="1743075"/>
          </a:xfrm>
          <a:prstGeom prst="rect">
            <a:avLst/>
          </a:prstGeom>
          <a:solidFill>
            <a:schemeClr val="bg1">
              <a:alpha val="3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legend</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4</a:t>
            </a:fld>
            <a:endParaRPr lang="en-US" dirty="0"/>
          </a:p>
        </p:txBody>
      </p:sp>
      <p:sp>
        <p:nvSpPr>
          <p:cNvPr id="2" name="Titre 1"/>
          <p:cNvSpPr>
            <a:spLocks noGrp="1"/>
          </p:cNvSpPr>
          <p:nvPr>
            <p:ph type="title"/>
          </p:nvPr>
        </p:nvSpPr>
        <p:spPr/>
        <p:txBody>
          <a:bodyPr/>
          <a:lstStyle/>
          <a:p>
            <a:r>
              <a:rPr lang="en-US" dirty="0" smtClean="0"/>
              <a:t>Documentation: Classes description</a:t>
            </a:r>
            <a:endParaRPr lang="en-US" dirty="0"/>
          </a:p>
        </p:txBody>
      </p:sp>
      <p:grpSp>
        <p:nvGrpSpPr>
          <p:cNvPr id="11" name="Groupe 10"/>
          <p:cNvGrpSpPr/>
          <p:nvPr/>
        </p:nvGrpSpPr>
        <p:grpSpPr>
          <a:xfrm>
            <a:off x="120014" y="5531986"/>
            <a:ext cx="5499736" cy="1172502"/>
            <a:chOff x="1920239" y="3184931"/>
            <a:chExt cx="8084614" cy="842451"/>
          </a:xfrm>
        </p:grpSpPr>
        <p:sp>
          <p:nvSpPr>
            <p:cNvPr id="5" name="Rectangle 4"/>
            <p:cNvSpPr/>
            <p:nvPr/>
          </p:nvSpPr>
          <p:spPr>
            <a:xfrm>
              <a:off x="1920239" y="3184931"/>
              <a:ext cx="8084613" cy="24406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Class Name</a:t>
              </a:r>
              <a:endParaRPr lang="en-US" sz="1400" dirty="0">
                <a:solidFill>
                  <a:schemeClr val="tx1"/>
                </a:solidFill>
              </a:endParaRPr>
            </a:p>
          </p:txBody>
        </p:sp>
        <p:sp>
          <p:nvSpPr>
            <p:cNvPr id="9" name="Rectangle 8"/>
            <p:cNvSpPr/>
            <p:nvPr/>
          </p:nvSpPr>
          <p:spPr>
            <a:xfrm>
              <a:off x="1920239" y="3429000"/>
              <a:ext cx="8084614" cy="307752"/>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Public Attribute : variable type</a:t>
              </a:r>
            </a:p>
            <a:p>
              <a:pPr marL="285750" indent="-285750">
                <a:buFont typeface="Arial" panose="020B0604020202020204" pitchFamily="34" charset="0"/>
                <a:buChar char="•"/>
              </a:pPr>
              <a:r>
                <a:rPr lang="en-US" sz="1000" dirty="0" smtClean="0">
                  <a:solidFill>
                    <a:schemeClr val="tx1"/>
                  </a:solidFill>
                </a:rPr>
                <a:t>Private Attribute : variable type</a:t>
              </a:r>
              <a:endParaRPr lang="en-US" sz="1000" dirty="0">
                <a:solidFill>
                  <a:schemeClr val="tx1"/>
                </a:solidFill>
              </a:endParaRPr>
            </a:p>
          </p:txBody>
        </p:sp>
        <p:sp>
          <p:nvSpPr>
            <p:cNvPr id="10" name="Rectangle 9"/>
            <p:cNvSpPr/>
            <p:nvPr/>
          </p:nvSpPr>
          <p:spPr>
            <a:xfrm>
              <a:off x="1920239" y="3729461"/>
              <a:ext cx="8084614" cy="297921"/>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Public Method(argument name : variable type = default value) : method variable type return</a:t>
              </a:r>
            </a:p>
            <a:p>
              <a:pPr marL="285750" indent="-285750">
                <a:buFont typeface="Arial" panose="020B0604020202020204" pitchFamily="34" charset="0"/>
                <a:buChar char="•"/>
              </a:pPr>
              <a:r>
                <a:rPr lang="en-US" sz="1000" dirty="0" smtClean="0">
                  <a:solidFill>
                    <a:schemeClr val="tx1"/>
                  </a:solidFill>
                </a:rPr>
                <a:t>Private </a:t>
              </a:r>
              <a:r>
                <a:rPr lang="en-US" sz="1000" dirty="0">
                  <a:solidFill>
                    <a:schemeClr val="tx1"/>
                  </a:solidFill>
                </a:rPr>
                <a:t>Method(argument name : variable type = default value) : method variable type return</a:t>
              </a:r>
            </a:p>
          </p:txBody>
        </p:sp>
      </p:grpSp>
      <p:sp>
        <p:nvSpPr>
          <p:cNvPr id="12" name="Ellipse 11"/>
          <p:cNvSpPr>
            <a:spLocks noChangeAspect="1"/>
          </p:cNvSpPr>
          <p:nvPr/>
        </p:nvSpPr>
        <p:spPr>
          <a:xfrm>
            <a:off x="173365" y="6358187"/>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ChangeAspect="1"/>
          </p:cNvSpPr>
          <p:nvPr/>
        </p:nvSpPr>
        <p:spPr>
          <a:xfrm>
            <a:off x="179504" y="6520424"/>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Ellipse 14"/>
          <p:cNvSpPr>
            <a:spLocks noChangeAspect="1"/>
          </p:cNvSpPr>
          <p:nvPr/>
        </p:nvSpPr>
        <p:spPr>
          <a:xfrm>
            <a:off x="173365" y="593668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a:spLocks noChangeAspect="1"/>
          </p:cNvSpPr>
          <p:nvPr/>
        </p:nvSpPr>
        <p:spPr>
          <a:xfrm>
            <a:off x="173365" y="6084143"/>
            <a:ext cx="108000" cy="108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857875" y="5531986"/>
            <a:ext cx="4514850" cy="117250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To avoid the repetition of numpy.array</a:t>
            </a:r>
          </a:p>
          <a:p>
            <a:pPr marL="171450" indent="-171450">
              <a:buFont typeface="Wingdings" panose="05000000000000000000" pitchFamily="2" charset="2"/>
              <a:buChar char="Ø"/>
            </a:pPr>
            <a:r>
              <a:rPr lang="en-US" sz="1200" dirty="0">
                <a:solidFill>
                  <a:schemeClr val="tx1"/>
                </a:solidFill>
              </a:rPr>
              <a:t>T</a:t>
            </a:r>
            <a:r>
              <a:rPr lang="en-US" sz="1200" dirty="0" smtClean="0">
                <a:solidFill>
                  <a:schemeClr val="tx1"/>
                </a:solidFill>
              </a:rPr>
              <a:t>his [ ] will represent a numpy array.</a:t>
            </a:r>
          </a:p>
          <a:p>
            <a:pPr marL="171450" indent="-171450">
              <a:buFont typeface="Wingdings" panose="05000000000000000000" pitchFamily="2" charset="2"/>
              <a:buChar char="Ø"/>
            </a:pPr>
            <a:r>
              <a:rPr lang="en-US" sz="1200" dirty="0" smtClean="0">
                <a:solidFill>
                  <a:schemeClr val="tx1"/>
                </a:solidFill>
              </a:rPr>
              <a:t>In the interior will be the shape (# represents a number that will be defined during the execution and a missing value represents that is one dimensional)</a:t>
            </a:r>
          </a:p>
          <a:p>
            <a:pPr marL="171450" indent="-171450">
              <a:buFont typeface="Wingdings" panose="05000000000000000000" pitchFamily="2" charset="2"/>
              <a:buChar char="Ø"/>
            </a:pPr>
            <a:r>
              <a:rPr lang="en-US" sz="1200" dirty="0" smtClean="0">
                <a:solidFill>
                  <a:schemeClr val="tx1"/>
                </a:solidFill>
              </a:rPr>
              <a:t>unless specified otherwise the arrays contain numerical values</a:t>
            </a:r>
            <a:endParaRPr lang="en-US" sz="1200" dirty="0">
              <a:solidFill>
                <a:schemeClr val="tx1"/>
              </a:solidFill>
            </a:endParaRPr>
          </a:p>
        </p:txBody>
      </p:sp>
      <p:grpSp>
        <p:nvGrpSpPr>
          <p:cNvPr id="3" name="Groupe 2"/>
          <p:cNvGrpSpPr/>
          <p:nvPr/>
        </p:nvGrpSpPr>
        <p:grpSpPr>
          <a:xfrm>
            <a:off x="6679177" y="1975109"/>
            <a:ext cx="4426973" cy="2986304"/>
            <a:chOff x="6679177" y="1975109"/>
            <a:chExt cx="4426973" cy="2986304"/>
          </a:xfrm>
        </p:grpSpPr>
        <p:sp>
          <p:nvSpPr>
            <p:cNvPr id="86" name="Rectangle 85"/>
            <p:cNvSpPr/>
            <p:nvPr/>
          </p:nvSpPr>
          <p:spPr>
            <a:xfrm>
              <a:off x="6679177" y="1975109"/>
              <a:ext cx="4426972" cy="344204"/>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Jacobian</a:t>
              </a:r>
              <a:endParaRPr lang="en-US" sz="1400" dirty="0">
                <a:solidFill>
                  <a:schemeClr val="tx1"/>
                </a:solidFill>
              </a:endParaRPr>
            </a:p>
          </p:txBody>
        </p:sp>
        <p:sp>
          <p:nvSpPr>
            <p:cNvPr id="87" name="Rectangle 86"/>
            <p:cNvSpPr/>
            <p:nvPr/>
          </p:nvSpPr>
          <p:spPr>
            <a:xfrm>
              <a:off x="6679177" y="2319314"/>
              <a:ext cx="4426973" cy="845362"/>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fingers : [#,](Finger)</a:t>
              </a:r>
            </a:p>
            <a:p>
              <a:pPr marL="285750" indent="-285750">
                <a:buFont typeface="Arial" panose="020B0604020202020204" pitchFamily="34" charset="0"/>
                <a:buChar char="•"/>
              </a:pPr>
              <a:r>
                <a:rPr lang="en-US" sz="1000" dirty="0" smtClean="0">
                  <a:solidFill>
                    <a:schemeClr val="tx1"/>
                  </a:solidFill>
                </a:rPr>
                <a:t>C : [#,3]</a:t>
              </a:r>
            </a:p>
            <a:p>
              <a:pPr marL="285750" indent="-285750">
                <a:buFont typeface="Arial" panose="020B0604020202020204" pitchFamily="34" charset="0"/>
                <a:buChar char="•"/>
              </a:pPr>
              <a:r>
                <a:rPr lang="en-US" sz="1000" dirty="0" smtClean="0">
                  <a:solidFill>
                    <a:schemeClr val="tx1"/>
                  </a:solidFill>
                </a:rPr>
                <a:t>R : [#,3,3]</a:t>
              </a:r>
            </a:p>
            <a:p>
              <a:pPr marL="285750" indent="-285750">
                <a:buFont typeface="Arial" panose="020B0604020202020204" pitchFamily="34" charset="0"/>
                <a:buChar char="•"/>
              </a:pPr>
              <a:r>
                <a:rPr lang="en-US" sz="1000" dirty="0" smtClean="0">
                  <a:solidFill>
                    <a:schemeClr val="tx1"/>
                  </a:solidFill>
                </a:rPr>
                <a:t>h: [#,](string)</a:t>
              </a:r>
            </a:p>
            <a:p>
              <a:pPr marL="285750" indent="-285750">
                <a:buFont typeface="Arial" panose="020B0604020202020204" pitchFamily="34" charset="0"/>
                <a:buChar char="•"/>
              </a:pPr>
              <a:r>
                <a:rPr lang="en-US" sz="1000" dirty="0" smtClean="0">
                  <a:solidFill>
                    <a:schemeClr val="tx1"/>
                  </a:solidFill>
                </a:rPr>
                <a:t>nq : int</a:t>
              </a:r>
            </a:p>
          </p:txBody>
        </p:sp>
        <p:sp>
          <p:nvSpPr>
            <p:cNvPr id="88" name="Rectangle 87"/>
            <p:cNvSpPr/>
            <p:nvPr/>
          </p:nvSpPr>
          <p:spPr>
            <a:xfrm>
              <a:off x="6679177" y="3164676"/>
              <a:ext cx="4426973" cy="1796737"/>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Jacobian(fingers : [#,](Finger) , C : [#,3] , R : [#,3,3] , h : [#,](string) = None)</a:t>
              </a:r>
            </a:p>
            <a:p>
              <a:pPr marL="285750" indent="-285750">
                <a:buFont typeface="Arial" panose="020B0604020202020204" pitchFamily="34" charset="0"/>
                <a:buChar char="•"/>
              </a:pPr>
              <a:r>
                <a:rPr lang="en-US" sz="1000" dirty="0" smtClean="0">
                  <a:solidFill>
                    <a:schemeClr val="tx1"/>
                  </a:solidFill>
                </a:rPr>
                <a:t>S(r : [3,]) : [3,3]</a:t>
              </a:r>
            </a:p>
            <a:p>
              <a:pPr marL="285750" indent="-285750">
                <a:buFont typeface="Arial" panose="020B0604020202020204" pitchFamily="34" charset="0"/>
                <a:buChar char="•"/>
              </a:pPr>
              <a:r>
                <a:rPr lang="en-US" sz="1000" dirty="0" smtClean="0">
                  <a:solidFill>
                    <a:schemeClr val="tx1"/>
                  </a:solidFill>
                </a:rPr>
                <a:t>Hi(h : string) : [#,6]</a:t>
              </a:r>
            </a:p>
            <a:p>
              <a:pPr marL="285750" indent="-285750">
                <a:buFont typeface="Arial" panose="020B0604020202020204" pitchFamily="34" charset="0"/>
                <a:buChar char="•"/>
              </a:pPr>
              <a:r>
                <a:rPr lang="en-US" sz="1000" dirty="0" smtClean="0">
                  <a:solidFill>
                    <a:schemeClr val="tx1"/>
                  </a:solidFill>
                </a:rPr>
                <a:t>H() : [#,#]</a:t>
              </a:r>
            </a:p>
            <a:p>
              <a:pPr marL="285750" indent="-285750">
                <a:buFont typeface="Arial" panose="020B0604020202020204" pitchFamily="34" charset="0"/>
                <a:buChar char="•"/>
              </a:pPr>
              <a:r>
                <a:rPr lang="en-US" sz="1000" dirty="0" err="1" smtClean="0">
                  <a:solidFill>
                    <a:schemeClr val="tx1"/>
                  </a:solidFill>
                </a:rPr>
                <a:t>Zi</a:t>
              </a:r>
              <a:r>
                <a:rPr lang="en-US" sz="1000" dirty="0" smtClean="0">
                  <a:solidFill>
                    <a:schemeClr val="tx1"/>
                  </a:solidFill>
                </a:rPr>
                <a:t>(Ci : [3,] , </a:t>
              </a:r>
              <a:r>
                <a:rPr lang="en-US" sz="1000" dirty="0" err="1" smtClean="0">
                  <a:solidFill>
                    <a:schemeClr val="tx1"/>
                  </a:solidFill>
                </a:rPr>
                <a:t>cid</a:t>
              </a:r>
              <a:r>
                <a:rPr lang="en-US" sz="1000" dirty="0" smtClean="0">
                  <a:solidFill>
                    <a:schemeClr val="tx1"/>
                  </a:solidFill>
                </a:rPr>
                <a:t> : int) : [6,nq]</a:t>
              </a:r>
            </a:p>
            <a:p>
              <a:pPr marL="285750" indent="-285750">
                <a:buFont typeface="Arial" panose="020B0604020202020204" pitchFamily="34" charset="0"/>
                <a:buChar char="•"/>
              </a:pPr>
              <a:r>
                <a:rPr lang="en-US" sz="1000" dirty="0" err="1" smtClean="0">
                  <a:solidFill>
                    <a:schemeClr val="tx1"/>
                  </a:solidFill>
                </a:rPr>
                <a:t>pJi</a:t>
              </a:r>
              <a:r>
                <a:rPr lang="en-US" sz="1000" dirty="0" smtClean="0">
                  <a:solidFill>
                    <a:schemeClr val="tx1"/>
                  </a:solidFill>
                </a:rPr>
                <a:t>(Ri : [3,3] , </a:t>
              </a:r>
              <a:r>
                <a:rPr lang="en-US" sz="1000" dirty="0" err="1" smtClean="0">
                  <a:solidFill>
                    <a:schemeClr val="tx1"/>
                  </a:solidFill>
                </a:rPr>
                <a:t>Zi</a:t>
              </a:r>
              <a:r>
                <a:rPr lang="en-US" sz="1000" dirty="0" smtClean="0">
                  <a:solidFill>
                    <a:schemeClr val="tx1"/>
                  </a:solidFill>
                </a:rPr>
                <a:t> : [6,nq]) : [6,nq]</a:t>
              </a:r>
            </a:p>
            <a:p>
              <a:pPr marL="285750" indent="-285750">
                <a:buFont typeface="Arial" panose="020B0604020202020204" pitchFamily="34" charset="0"/>
                <a:buChar char="•"/>
              </a:pPr>
              <a:r>
                <a:rPr lang="en-US" sz="1000" dirty="0" err="1" smtClean="0">
                  <a:solidFill>
                    <a:schemeClr val="tx1"/>
                  </a:solidFill>
                </a:rPr>
                <a:t>getJ</a:t>
              </a:r>
              <a:r>
                <a:rPr lang="en-US" sz="1000" dirty="0" smtClean="0">
                  <a:solidFill>
                    <a:schemeClr val="tx1"/>
                  </a:solidFill>
                </a:rPr>
                <a:t>() : [#,nq]</a:t>
              </a:r>
            </a:p>
            <a:p>
              <a:pPr marL="285750" indent="-285750">
                <a:buFont typeface="Arial" panose="020B0604020202020204" pitchFamily="34" charset="0"/>
                <a:buChar char="•"/>
              </a:pPr>
              <a:r>
                <a:rPr lang="en-US" sz="1000" dirty="0" err="1" smtClean="0">
                  <a:solidFill>
                    <a:schemeClr val="tx1"/>
                  </a:solidFill>
                </a:rPr>
                <a:t>JacobianClassification</a:t>
              </a:r>
              <a:r>
                <a:rPr lang="en-US" sz="1000" dirty="0" smtClean="0">
                  <a:solidFill>
                    <a:schemeClr val="tx1"/>
                  </a:solidFill>
                </a:rPr>
                <a:t>(printBool : bool = False) : bool , bool</a:t>
              </a:r>
            </a:p>
            <a:p>
              <a:pPr marL="285750" indent="-285750">
                <a:buFont typeface="Arial" panose="020B0604020202020204" pitchFamily="34" charset="0"/>
                <a:buChar char="•"/>
              </a:pPr>
              <a:r>
                <a:rPr lang="en-US" sz="1000" dirty="0" smtClean="0">
                  <a:solidFill>
                    <a:schemeClr val="tx1"/>
                  </a:solidFill>
                </a:rPr>
                <a:t>getRank() : int</a:t>
              </a:r>
            </a:p>
            <a:p>
              <a:pPr marL="285750" indent="-285750">
                <a:buFont typeface="Arial" panose="020B0604020202020204" pitchFamily="34" charset="0"/>
                <a:buChar char="•"/>
              </a:pPr>
              <a:r>
                <a:rPr lang="en-US" sz="1000" dirty="0" err="1" smtClean="0">
                  <a:solidFill>
                    <a:schemeClr val="tx1"/>
                  </a:solidFill>
                </a:rPr>
                <a:t>printHandSpecifications</a:t>
              </a:r>
              <a:r>
                <a:rPr lang="en-US" sz="1000" dirty="0" smtClean="0">
                  <a:solidFill>
                    <a:schemeClr val="tx1"/>
                  </a:solidFill>
                </a:rPr>
                <a:t>()</a:t>
              </a:r>
            </a:p>
            <a:p>
              <a:pPr marL="285750" indent="-285750">
                <a:buFont typeface="Arial" panose="020B0604020202020204" pitchFamily="34" charset="0"/>
                <a:buChar char="•"/>
              </a:pPr>
              <a:r>
                <a:rPr lang="en-US" sz="1000" dirty="0" err="1" smtClean="0">
                  <a:solidFill>
                    <a:schemeClr val="tx1"/>
                  </a:solidFill>
                </a:rPr>
                <a:t>testForceClosure</a:t>
              </a:r>
              <a:r>
                <a:rPr lang="en-US" sz="1000" dirty="0" smtClean="0">
                  <a:solidFill>
                    <a:schemeClr val="tx1"/>
                  </a:solidFill>
                </a:rPr>
                <a:t>(grasp : GraspMap) : [#,]</a:t>
              </a:r>
              <a:endParaRPr lang="en-US" sz="1000" dirty="0">
                <a:solidFill>
                  <a:schemeClr val="tx1"/>
                </a:solidFill>
              </a:endParaRPr>
            </a:p>
          </p:txBody>
        </p:sp>
        <p:sp>
          <p:nvSpPr>
            <p:cNvPr id="50" name="Ellipse 49"/>
            <p:cNvSpPr>
              <a:spLocks noChangeAspect="1"/>
            </p:cNvSpPr>
            <p:nvPr/>
          </p:nvSpPr>
          <p:spPr>
            <a:xfrm>
              <a:off x="6755140" y="2390587"/>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Ellipse 56"/>
            <p:cNvSpPr>
              <a:spLocks noChangeAspect="1"/>
            </p:cNvSpPr>
            <p:nvPr/>
          </p:nvSpPr>
          <p:spPr>
            <a:xfrm>
              <a:off x="6755140" y="2544099"/>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Ellipse 57"/>
            <p:cNvSpPr>
              <a:spLocks noChangeAspect="1"/>
            </p:cNvSpPr>
            <p:nvPr/>
          </p:nvSpPr>
          <p:spPr>
            <a:xfrm>
              <a:off x="6755140" y="270676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Ellipse 58"/>
            <p:cNvSpPr>
              <a:spLocks noChangeAspect="1"/>
            </p:cNvSpPr>
            <p:nvPr/>
          </p:nvSpPr>
          <p:spPr>
            <a:xfrm>
              <a:off x="6755140" y="286101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Ellipse 69"/>
            <p:cNvSpPr>
              <a:spLocks noChangeAspect="1"/>
            </p:cNvSpPr>
            <p:nvPr/>
          </p:nvSpPr>
          <p:spPr>
            <a:xfrm>
              <a:off x="6755140" y="3015160"/>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Ellipse 77"/>
            <p:cNvSpPr>
              <a:spLocks noChangeAspect="1"/>
            </p:cNvSpPr>
            <p:nvPr/>
          </p:nvSpPr>
          <p:spPr>
            <a:xfrm>
              <a:off x="6755140" y="3231826"/>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a:spLocks noChangeAspect="1"/>
            </p:cNvSpPr>
            <p:nvPr/>
          </p:nvSpPr>
          <p:spPr>
            <a:xfrm>
              <a:off x="6755140" y="3381342"/>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a:spLocks noChangeAspect="1"/>
            </p:cNvSpPr>
            <p:nvPr/>
          </p:nvSpPr>
          <p:spPr>
            <a:xfrm>
              <a:off x="6755140" y="3527104"/>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a:spLocks noChangeAspect="1"/>
            </p:cNvSpPr>
            <p:nvPr/>
          </p:nvSpPr>
          <p:spPr>
            <a:xfrm>
              <a:off x="6755140" y="3689737"/>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a:spLocks noChangeAspect="1"/>
            </p:cNvSpPr>
            <p:nvPr/>
          </p:nvSpPr>
          <p:spPr>
            <a:xfrm>
              <a:off x="6755140" y="3839253"/>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a:spLocks noChangeAspect="1"/>
            </p:cNvSpPr>
            <p:nvPr/>
          </p:nvSpPr>
          <p:spPr>
            <a:xfrm>
              <a:off x="6755140" y="4014531"/>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Ellipse 95"/>
            <p:cNvSpPr>
              <a:spLocks noChangeAspect="1"/>
            </p:cNvSpPr>
            <p:nvPr/>
          </p:nvSpPr>
          <p:spPr>
            <a:xfrm>
              <a:off x="6755140" y="4177495"/>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Ellipse 98"/>
            <p:cNvSpPr>
              <a:spLocks noChangeAspect="1"/>
            </p:cNvSpPr>
            <p:nvPr/>
          </p:nvSpPr>
          <p:spPr>
            <a:xfrm>
              <a:off x="6755140" y="4318192"/>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Ellipse 99"/>
            <p:cNvSpPr>
              <a:spLocks noChangeAspect="1"/>
            </p:cNvSpPr>
            <p:nvPr/>
          </p:nvSpPr>
          <p:spPr>
            <a:xfrm>
              <a:off x="6755140" y="4462281"/>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Ellipse 100"/>
            <p:cNvSpPr>
              <a:spLocks noChangeAspect="1"/>
            </p:cNvSpPr>
            <p:nvPr/>
          </p:nvSpPr>
          <p:spPr>
            <a:xfrm>
              <a:off x="6755140" y="4611797"/>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Ellipse 101"/>
            <p:cNvSpPr>
              <a:spLocks noChangeAspect="1"/>
            </p:cNvSpPr>
            <p:nvPr/>
          </p:nvSpPr>
          <p:spPr>
            <a:xfrm>
              <a:off x="6755140" y="4761313"/>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e 5"/>
          <p:cNvGrpSpPr/>
          <p:nvPr/>
        </p:nvGrpSpPr>
        <p:grpSpPr>
          <a:xfrm>
            <a:off x="281365" y="1975109"/>
            <a:ext cx="6062286" cy="1469589"/>
            <a:chOff x="281364" y="2079643"/>
            <a:chExt cx="6062286" cy="1469589"/>
          </a:xfrm>
        </p:grpSpPr>
        <p:sp>
          <p:nvSpPr>
            <p:cNvPr id="104" name="Rectangle 103"/>
            <p:cNvSpPr/>
            <p:nvPr/>
          </p:nvSpPr>
          <p:spPr>
            <a:xfrm>
              <a:off x="281364" y="2079643"/>
              <a:ext cx="6062286" cy="33968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Joint</a:t>
              </a:r>
              <a:endParaRPr lang="en-US" sz="1400" dirty="0">
                <a:solidFill>
                  <a:schemeClr val="tx1"/>
                </a:solidFill>
              </a:endParaRPr>
            </a:p>
          </p:txBody>
        </p:sp>
        <p:sp>
          <p:nvSpPr>
            <p:cNvPr id="105" name="Rectangle 104"/>
            <p:cNvSpPr/>
            <p:nvPr/>
          </p:nvSpPr>
          <p:spPr>
            <a:xfrm>
              <a:off x="281364" y="2419332"/>
              <a:ext cx="6062286" cy="884736"/>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SzPct val="50000"/>
                <a:buFont typeface="Arial" panose="020B0604020202020204" pitchFamily="34" charset="0"/>
                <a:buChar char="•"/>
              </a:pPr>
              <a:r>
                <a:rPr lang="en-US" sz="1000" dirty="0" err="1" smtClean="0">
                  <a:solidFill>
                    <a:schemeClr val="tx1"/>
                  </a:solidFill>
                </a:rPr>
                <a:t>joint_id</a:t>
              </a:r>
              <a:r>
                <a:rPr lang="en-US" sz="1000" dirty="0" smtClean="0">
                  <a:solidFill>
                    <a:schemeClr val="tx1"/>
                  </a:solidFill>
                </a:rPr>
                <a:t> : int</a:t>
              </a:r>
            </a:p>
            <a:p>
              <a:pPr marL="285750" indent="-285750">
                <a:buSzPct val="50000"/>
                <a:buFont typeface="Arial" panose="020B0604020202020204" pitchFamily="34" charset="0"/>
                <a:buChar char="•"/>
              </a:pPr>
              <a:r>
                <a:rPr lang="en-US" sz="1000" dirty="0" err="1" smtClean="0">
                  <a:solidFill>
                    <a:schemeClr val="tx1"/>
                  </a:solidFill>
                </a:rPr>
                <a:t>joint_origin</a:t>
              </a:r>
              <a:r>
                <a:rPr lang="en-US" sz="1000" dirty="0" smtClean="0">
                  <a:solidFill>
                    <a:schemeClr val="tx1"/>
                  </a:solidFill>
                </a:rPr>
                <a:t> : [3,]</a:t>
              </a:r>
            </a:p>
            <a:p>
              <a:pPr marL="285750" indent="-285750">
                <a:buSzPct val="50000"/>
                <a:buFont typeface="Arial" panose="020B0604020202020204" pitchFamily="34" charset="0"/>
                <a:buChar char="•"/>
              </a:pPr>
              <a:r>
                <a:rPr lang="en-US" sz="1000" dirty="0" err="1" smtClean="0">
                  <a:solidFill>
                    <a:schemeClr val="tx1"/>
                  </a:solidFill>
                </a:rPr>
                <a:t>joint_z</a:t>
              </a:r>
              <a:r>
                <a:rPr lang="en-US" sz="1000" dirty="0" smtClean="0">
                  <a:solidFill>
                    <a:schemeClr val="tx1"/>
                  </a:solidFill>
                </a:rPr>
                <a:t> : [3,]</a:t>
              </a:r>
            </a:p>
            <a:p>
              <a:pPr marL="285750" indent="-285750">
                <a:buSzPct val="50000"/>
                <a:buFont typeface="Arial" panose="020B0604020202020204" pitchFamily="34" charset="0"/>
                <a:buChar char="•"/>
              </a:pPr>
              <a:r>
                <a:rPr lang="en-US" sz="1000" dirty="0" err="1" smtClean="0">
                  <a:solidFill>
                    <a:schemeClr val="tx1"/>
                  </a:solidFill>
                </a:rPr>
                <a:t>joint_contact_id</a:t>
              </a:r>
              <a:r>
                <a:rPr lang="en-US" sz="1000" dirty="0" smtClean="0">
                  <a:solidFill>
                    <a:schemeClr val="tx1"/>
                  </a:solidFill>
                </a:rPr>
                <a:t> : int</a:t>
              </a:r>
            </a:p>
            <a:p>
              <a:pPr marL="285750" indent="-285750">
                <a:buSzPct val="50000"/>
                <a:buFont typeface="Arial" panose="020B0604020202020204" pitchFamily="34" charset="0"/>
                <a:buChar char="•"/>
              </a:pPr>
              <a:r>
                <a:rPr lang="en-US" sz="1000" dirty="0" err="1" smtClean="0">
                  <a:solidFill>
                    <a:schemeClr val="tx1"/>
                  </a:solidFill>
                </a:rPr>
                <a:t>joint_revolute</a:t>
              </a:r>
              <a:r>
                <a:rPr lang="en-US" sz="1000" dirty="0" smtClean="0">
                  <a:solidFill>
                    <a:schemeClr val="tx1"/>
                  </a:solidFill>
                </a:rPr>
                <a:t> : bool</a:t>
              </a:r>
            </a:p>
          </p:txBody>
        </p:sp>
        <p:sp>
          <p:nvSpPr>
            <p:cNvPr id="106" name="Rectangle 105"/>
            <p:cNvSpPr/>
            <p:nvPr/>
          </p:nvSpPr>
          <p:spPr>
            <a:xfrm>
              <a:off x="281365" y="3295875"/>
              <a:ext cx="6062285" cy="253357"/>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sz="1000" dirty="0" smtClean="0">
                  <a:solidFill>
                    <a:schemeClr val="tx1"/>
                  </a:solidFill>
                </a:rPr>
                <a:t>Joint(</a:t>
              </a:r>
              <a:r>
                <a:rPr lang="en-US" sz="1000" dirty="0" err="1" smtClean="0">
                  <a:solidFill>
                    <a:schemeClr val="tx1"/>
                  </a:solidFill>
                </a:rPr>
                <a:t>jointID</a:t>
              </a:r>
              <a:r>
                <a:rPr lang="en-US" sz="1000" dirty="0" smtClean="0">
                  <a:solidFill>
                    <a:schemeClr val="tx1"/>
                  </a:solidFill>
                </a:rPr>
                <a:t> : int , </a:t>
              </a:r>
              <a:r>
                <a:rPr lang="en-US" sz="1000" dirty="0" err="1" smtClean="0">
                  <a:solidFill>
                    <a:schemeClr val="tx1"/>
                  </a:solidFill>
                </a:rPr>
                <a:t>frameOrigin</a:t>
              </a:r>
              <a:r>
                <a:rPr lang="en-US" sz="1000" dirty="0" smtClean="0">
                  <a:solidFill>
                    <a:schemeClr val="tx1"/>
                  </a:solidFill>
                </a:rPr>
                <a:t> : [3,] , </a:t>
              </a:r>
              <a:r>
                <a:rPr lang="en-US" sz="1000" dirty="0" err="1" smtClean="0">
                  <a:solidFill>
                    <a:schemeClr val="tx1"/>
                  </a:solidFill>
                </a:rPr>
                <a:t>unitVectorZ</a:t>
              </a:r>
              <a:r>
                <a:rPr lang="en-US" sz="1000" dirty="0" smtClean="0">
                  <a:solidFill>
                    <a:schemeClr val="tx1"/>
                  </a:solidFill>
                </a:rPr>
                <a:t> : [3,] , </a:t>
              </a:r>
              <a:r>
                <a:rPr lang="en-US" sz="1000" dirty="0" err="1" smtClean="0">
                  <a:solidFill>
                    <a:schemeClr val="tx1"/>
                  </a:solidFill>
                </a:rPr>
                <a:t>affectedContactIndex</a:t>
              </a:r>
              <a:r>
                <a:rPr lang="en-US" sz="1000" dirty="0" smtClean="0">
                  <a:solidFill>
                    <a:schemeClr val="tx1"/>
                  </a:solidFill>
                </a:rPr>
                <a:t> : id , revolute : bool = True)</a:t>
              </a:r>
            </a:p>
          </p:txBody>
        </p:sp>
        <p:sp>
          <p:nvSpPr>
            <p:cNvPr id="107" name="Ellipse 106"/>
            <p:cNvSpPr>
              <a:spLocks noChangeAspect="1"/>
            </p:cNvSpPr>
            <p:nvPr/>
          </p:nvSpPr>
          <p:spPr>
            <a:xfrm>
              <a:off x="360469" y="263137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Ellipse 108"/>
            <p:cNvSpPr>
              <a:spLocks noChangeAspect="1"/>
            </p:cNvSpPr>
            <p:nvPr/>
          </p:nvSpPr>
          <p:spPr>
            <a:xfrm>
              <a:off x="357124" y="3362259"/>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Ellipse 113"/>
            <p:cNvSpPr>
              <a:spLocks noChangeAspect="1"/>
            </p:cNvSpPr>
            <p:nvPr/>
          </p:nvSpPr>
          <p:spPr>
            <a:xfrm>
              <a:off x="355140" y="2792344"/>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Ellipse 114"/>
            <p:cNvSpPr>
              <a:spLocks noChangeAspect="1"/>
            </p:cNvSpPr>
            <p:nvPr/>
          </p:nvSpPr>
          <p:spPr>
            <a:xfrm>
              <a:off x="355140" y="2935094"/>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Ellipse 115"/>
            <p:cNvSpPr>
              <a:spLocks noChangeAspect="1"/>
            </p:cNvSpPr>
            <p:nvPr/>
          </p:nvSpPr>
          <p:spPr>
            <a:xfrm>
              <a:off x="355488" y="3089088"/>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Ellipse 116"/>
            <p:cNvSpPr>
              <a:spLocks noChangeAspect="1"/>
            </p:cNvSpPr>
            <p:nvPr/>
          </p:nvSpPr>
          <p:spPr>
            <a:xfrm>
              <a:off x="367626" y="2487363"/>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8" name="Groupe 117"/>
          <p:cNvGrpSpPr/>
          <p:nvPr/>
        </p:nvGrpSpPr>
        <p:grpSpPr>
          <a:xfrm>
            <a:off x="280931" y="3669979"/>
            <a:ext cx="6062286" cy="965380"/>
            <a:chOff x="281364" y="2079643"/>
            <a:chExt cx="6062286" cy="965380"/>
          </a:xfrm>
        </p:grpSpPr>
        <p:sp>
          <p:nvSpPr>
            <p:cNvPr id="119" name="Rectangle 118"/>
            <p:cNvSpPr/>
            <p:nvPr/>
          </p:nvSpPr>
          <p:spPr>
            <a:xfrm>
              <a:off x="281364" y="2079643"/>
              <a:ext cx="6062286" cy="33968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Finger</a:t>
              </a:r>
              <a:endParaRPr lang="en-US" sz="1400" dirty="0">
                <a:solidFill>
                  <a:schemeClr val="tx1"/>
                </a:solidFill>
              </a:endParaRPr>
            </a:p>
          </p:txBody>
        </p:sp>
        <p:sp>
          <p:nvSpPr>
            <p:cNvPr id="120" name="Rectangle 119"/>
            <p:cNvSpPr/>
            <p:nvPr/>
          </p:nvSpPr>
          <p:spPr>
            <a:xfrm>
              <a:off x="281364" y="2419332"/>
              <a:ext cx="6062286" cy="392965"/>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SzPct val="50000"/>
                <a:buFont typeface="Arial" panose="020B0604020202020204" pitchFamily="34" charset="0"/>
                <a:buChar char="•"/>
              </a:pPr>
              <a:r>
                <a:rPr lang="en-US" sz="1000" dirty="0" err="1" smtClean="0">
                  <a:solidFill>
                    <a:schemeClr val="tx1"/>
                  </a:solidFill>
                </a:rPr>
                <a:t>finger_id</a:t>
              </a:r>
              <a:r>
                <a:rPr lang="en-US" sz="1000" dirty="0" smtClean="0">
                  <a:solidFill>
                    <a:schemeClr val="tx1"/>
                  </a:solidFill>
                </a:rPr>
                <a:t> : int</a:t>
              </a:r>
            </a:p>
            <a:p>
              <a:pPr marL="285750" indent="-285750">
                <a:buSzPct val="50000"/>
                <a:buFont typeface="Arial" panose="020B0604020202020204" pitchFamily="34" charset="0"/>
                <a:buChar char="•"/>
              </a:pPr>
              <a:r>
                <a:rPr lang="en-US" sz="1000" dirty="0" err="1" smtClean="0">
                  <a:solidFill>
                    <a:schemeClr val="tx1"/>
                  </a:solidFill>
                </a:rPr>
                <a:t>finger_joints</a:t>
              </a:r>
              <a:r>
                <a:rPr lang="en-US" sz="1000" dirty="0" smtClean="0">
                  <a:solidFill>
                    <a:schemeClr val="tx1"/>
                  </a:solidFill>
                </a:rPr>
                <a:t> : [#,](Joint)</a:t>
              </a:r>
            </a:p>
          </p:txBody>
        </p:sp>
        <p:sp>
          <p:nvSpPr>
            <p:cNvPr id="121" name="Rectangle 120"/>
            <p:cNvSpPr/>
            <p:nvPr/>
          </p:nvSpPr>
          <p:spPr>
            <a:xfrm>
              <a:off x="281365" y="2791666"/>
              <a:ext cx="6062285" cy="253357"/>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sz="1000" dirty="0" smtClean="0">
                  <a:solidFill>
                    <a:schemeClr val="tx1"/>
                  </a:solidFill>
                </a:rPr>
                <a:t>Joint(</a:t>
              </a:r>
              <a:r>
                <a:rPr lang="en-US" sz="1000" dirty="0" err="1" smtClean="0">
                  <a:solidFill>
                    <a:schemeClr val="tx1"/>
                  </a:solidFill>
                </a:rPr>
                <a:t>fingerID</a:t>
              </a:r>
              <a:r>
                <a:rPr lang="en-US" sz="1000" dirty="0" smtClean="0">
                  <a:solidFill>
                    <a:schemeClr val="tx1"/>
                  </a:solidFill>
                </a:rPr>
                <a:t> : int , joints : [#,](Joint))</a:t>
              </a:r>
            </a:p>
          </p:txBody>
        </p:sp>
        <p:sp>
          <p:nvSpPr>
            <p:cNvPr id="122" name="Ellipse 121"/>
            <p:cNvSpPr>
              <a:spLocks noChangeAspect="1"/>
            </p:cNvSpPr>
            <p:nvPr/>
          </p:nvSpPr>
          <p:spPr>
            <a:xfrm>
              <a:off x="360469" y="263137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Ellipse 122"/>
            <p:cNvSpPr>
              <a:spLocks noChangeAspect="1"/>
            </p:cNvSpPr>
            <p:nvPr/>
          </p:nvSpPr>
          <p:spPr>
            <a:xfrm>
              <a:off x="355140" y="2857823"/>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Ellipse 126"/>
            <p:cNvSpPr>
              <a:spLocks noChangeAspect="1"/>
            </p:cNvSpPr>
            <p:nvPr/>
          </p:nvSpPr>
          <p:spPr>
            <a:xfrm>
              <a:off x="357667" y="247784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24768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5</a:t>
            </a:fld>
            <a:endParaRPr lang="en-US" dirty="0"/>
          </a:p>
        </p:txBody>
      </p:sp>
      <p:sp>
        <p:nvSpPr>
          <p:cNvPr id="3" name="Titre 2"/>
          <p:cNvSpPr>
            <a:spLocks noGrp="1"/>
          </p:cNvSpPr>
          <p:nvPr>
            <p:ph type="title"/>
          </p:nvPr>
        </p:nvSpPr>
        <p:spPr/>
        <p:txBody>
          <a:bodyPr>
            <a:normAutofit fontScale="90000"/>
          </a:bodyPr>
          <a:lstStyle/>
          <a:p>
            <a:r>
              <a:rPr lang="en-US" dirty="0" smtClean="0"/>
              <a:t>Jacobian: Example 3 and multi Contact in same finger</a:t>
            </a:r>
            <a:endParaRPr lang="en-US" dirty="0"/>
          </a:p>
        </p:txBody>
      </p:sp>
      <p:pic>
        <p:nvPicPr>
          <p:cNvPr id="6" name="Image 5"/>
          <p:cNvPicPr>
            <a:picLocks noChangeAspect="1"/>
          </p:cNvPicPr>
          <p:nvPr/>
        </p:nvPicPr>
        <p:blipFill>
          <a:blip r:embed="rId2"/>
          <a:stretch>
            <a:fillRect/>
          </a:stretch>
        </p:blipFill>
        <p:spPr>
          <a:xfrm>
            <a:off x="581025" y="1847630"/>
            <a:ext cx="3176207" cy="2261029"/>
          </a:xfrm>
          <a:prstGeom prst="rect">
            <a:avLst/>
          </a:prstGeom>
        </p:spPr>
      </p:pic>
      <p:sp>
        <p:nvSpPr>
          <p:cNvPr id="7" name="ZoneTexte 6"/>
          <p:cNvSpPr txBox="1"/>
          <p:nvPr/>
        </p:nvSpPr>
        <p:spPr>
          <a:xfrm>
            <a:off x="4631208" y="1847630"/>
            <a:ext cx="6267450" cy="4154984"/>
          </a:xfrm>
          <a:prstGeom prst="rect">
            <a:avLst/>
          </a:prstGeom>
          <a:solidFill>
            <a:schemeClr val="tx2"/>
          </a:solidFill>
        </p:spPr>
        <p:txBody>
          <a:bodyPr wrap="square" rtlCol="0">
            <a:spAutoFit/>
          </a:bodyPr>
          <a:lstStyle/>
          <a:p>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numpy</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as</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scipy</a:t>
            </a:r>
            <a:r>
              <a:rPr lang="en-US" sz="1200" dirty="0" err="1">
                <a:solidFill>
                  <a:srgbClr val="ABB2BF"/>
                </a:solidFill>
                <a:latin typeface="Consolas" panose="020B0609020204030204" pitchFamily="49" charset="0"/>
              </a:rPr>
              <a:t>.</a:t>
            </a:r>
            <a:r>
              <a:rPr lang="en-US" sz="1200" dirty="0" err="1">
                <a:solidFill>
                  <a:srgbClr val="E5C07B"/>
                </a:solidFill>
                <a:latin typeface="Consolas" panose="020B0609020204030204" pitchFamily="49" charset="0"/>
              </a:rPr>
              <a:t>linalg</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err="1">
                <a:solidFill>
                  <a:srgbClr val="61AFEF"/>
                </a:solidFill>
                <a:latin typeface="Consolas" panose="020B0609020204030204" pitchFamily="49" charset="0"/>
              </a:rPr>
              <a:t>block_diag</a:t>
            </a:r>
            <a:r>
              <a:rPr lang="en-US" sz="1200" dirty="0">
                <a:solidFill>
                  <a:srgbClr val="ABB2BF"/>
                </a:solidFill>
                <a:latin typeface="Consolas" panose="020B0609020204030204" pitchFamily="49" charset="0"/>
              </a:rPr>
              <a:t>, </a:t>
            </a:r>
            <a:r>
              <a:rPr lang="en-US" sz="1200" dirty="0" err="1">
                <a:solidFill>
                  <a:srgbClr val="61AFEF"/>
                </a:solidFill>
                <a:latin typeface="Consolas" panose="020B0609020204030204" pitchFamily="49" charset="0"/>
              </a:rPr>
              <a:t>null_space</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numpy</a:t>
            </a:r>
            <a:r>
              <a:rPr lang="en-US" sz="1200" dirty="0" err="1">
                <a:solidFill>
                  <a:srgbClr val="ABB2BF"/>
                </a:solidFill>
                <a:latin typeface="Consolas" panose="020B0609020204030204" pitchFamily="49" charset="0"/>
              </a:rPr>
              <a:t>.</a:t>
            </a:r>
            <a:r>
              <a:rPr lang="en-US" sz="1200" dirty="0" err="1">
                <a:solidFill>
                  <a:srgbClr val="E5C07B"/>
                </a:solidFill>
                <a:latin typeface="Consolas" panose="020B0609020204030204" pitchFamily="49" charset="0"/>
              </a:rPr>
              <a:t>linalg</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matrix_rank</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Jacobian</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Jacobian</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Finger</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GraspMap</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GraspMap</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math</a:t>
            </a:r>
            <a:endParaRPr lang="en-US" sz="1200" dirty="0">
              <a:solidFill>
                <a:srgbClr val="ABB2BF"/>
              </a:solidFill>
              <a:latin typeface="Consolas" panose="020B0609020204030204" pitchFamily="49" charset="0"/>
            </a:endParaRP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reshape</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3</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p</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"H</a:t>
            </a:r>
            <a:r>
              <a:rPr lang="en-US" sz="1200" dirty="0" smtClean="0">
                <a:solidFill>
                  <a:srgbClr val="98C379"/>
                </a:solidFill>
                <a:latin typeface="Consolas" panose="020B0609020204030204" pitchFamily="49" charset="0"/>
              </a:rPr>
              <a:t>"</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p>
          <a:p>
            <a:r>
              <a:rPr lang="en-US" sz="1200" dirty="0" smtClean="0">
                <a:solidFill>
                  <a:srgbClr val="ABB2BF"/>
                </a:solidFill>
                <a:latin typeface="Consolas" panose="020B0609020204030204" pitchFamily="49" charset="0"/>
              </a:rPr>
              <a:t/>
            </a:r>
            <a:br>
              <a:rPr lang="en-US" sz="1200" dirty="0" smtClean="0">
                <a:solidFill>
                  <a:srgbClr val="ABB2BF"/>
                </a:solidFill>
                <a:latin typeface="Consolas" panose="020B0609020204030204" pitchFamily="49" charset="0"/>
              </a:rPr>
            </a:br>
            <a:r>
              <a:rPr lang="en-US" sz="1200" dirty="0" smtClean="0">
                <a:solidFill>
                  <a:srgbClr val="E06C75"/>
                </a:solidFill>
                <a:latin typeface="Consolas" panose="020B0609020204030204" pitchFamily="49" charset="0"/>
              </a:rPr>
              <a:t>c1</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06C75"/>
                </a:solidFill>
                <a:latin typeface="Consolas" panose="020B0609020204030204" pitchFamily="49" charset="0"/>
              </a:rPr>
              <a:t>l</a:t>
            </a:r>
          </a:p>
          <a:p>
            <a:r>
              <a:rPr lang="en-US" sz="1200" dirty="0" smtClean="0">
                <a:solidFill>
                  <a:srgbClr val="ABB2BF"/>
                </a:solidFill>
                <a:latin typeface="Consolas" panose="020B0609020204030204" pitchFamily="49" charset="0"/>
              </a:rPr>
              <a:t/>
            </a:r>
            <a:br>
              <a:rPr lang="en-US" sz="1200" dirty="0" smtClean="0">
                <a:solidFill>
                  <a:srgbClr val="ABB2BF"/>
                </a:solidFill>
                <a:latin typeface="Consolas" panose="020B0609020204030204" pitchFamily="49" charset="0"/>
              </a:rPr>
            </a:br>
            <a:r>
              <a:rPr lang="en-US" sz="1200" dirty="0" smtClean="0">
                <a:solidFill>
                  <a:srgbClr val="E06C75"/>
                </a:solidFill>
                <a:latin typeface="Consolas" panose="020B0609020204030204" pitchFamily="49" charset="0"/>
              </a:rPr>
              <a:t>c2</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06C75"/>
                </a:solidFill>
                <a:latin typeface="Consolas" panose="020B0609020204030204" pitchFamily="49" charset="0"/>
              </a:rPr>
              <a:t>l</a:t>
            </a:r>
          </a:p>
          <a:p>
            <a:r>
              <a:rPr lang="en-US" sz="1200" dirty="0" smtClean="0">
                <a:solidFill>
                  <a:srgbClr val="ABB2BF"/>
                </a:solidFill>
                <a:latin typeface="Consolas" panose="020B0609020204030204" pitchFamily="49" charset="0"/>
              </a:rPr>
              <a:t/>
            </a:r>
            <a:br>
              <a:rPr lang="en-US" sz="1200" dirty="0" smtClean="0">
                <a:solidFill>
                  <a:srgbClr val="ABB2BF"/>
                </a:solidFill>
                <a:latin typeface="Consolas" panose="020B0609020204030204" pitchFamily="49" charset="0"/>
              </a:rPr>
            </a:br>
            <a:r>
              <a:rPr lang="en-US" sz="1200" dirty="0" smtClean="0">
                <a:solidFill>
                  <a:srgbClr val="E06C75"/>
                </a:solidFill>
                <a:latin typeface="Consolas" panose="020B0609020204030204" pitchFamily="49" charset="0"/>
              </a:rPr>
              <a:t>c3</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06C75"/>
                </a:solidFill>
                <a:latin typeface="Consolas" panose="020B0609020204030204" pitchFamily="49" charset="0"/>
              </a:rPr>
              <a:t>l</a:t>
            </a:r>
            <a:r>
              <a:rPr lang="en-US" sz="1200" dirty="0" smtClean="0">
                <a:solidFill>
                  <a:srgbClr val="ABB2BF"/>
                </a:solidFill>
                <a:latin typeface="Consolas" panose="020B0609020204030204" pitchFamily="49" charset="0"/>
              </a:rPr>
              <a:t/>
            </a:r>
            <a:br>
              <a:rPr lang="en-US" sz="1200" dirty="0" smtClean="0">
                <a:solidFill>
                  <a:srgbClr val="ABB2BF"/>
                </a:solidFill>
                <a:latin typeface="Consolas" panose="020B0609020204030204" pitchFamily="49" charset="0"/>
              </a:rPr>
            </a:br>
            <a:endParaRPr lang="en-US" sz="1200" dirty="0" smtClean="0">
              <a:solidFill>
                <a:srgbClr val="ABB2BF"/>
              </a:solidFill>
              <a:latin typeface="Consolas" panose="020B0609020204030204" pitchFamily="49" charset="0"/>
            </a:endParaRPr>
          </a:p>
          <a:p>
            <a:r>
              <a:rPr lang="en-US" sz="1200" dirty="0">
                <a:solidFill>
                  <a:srgbClr val="E5C07B"/>
                </a:solidFill>
                <a:latin typeface="Consolas" panose="020B0609020204030204" pitchFamily="49" charset="0"/>
              </a:rPr>
              <a:t>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c1</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c2</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c3</a:t>
            </a:r>
            <a:r>
              <a:rPr lang="en-US" sz="1200" dirty="0" smtClean="0">
                <a:solidFill>
                  <a:srgbClr val="ABB2BF"/>
                </a:solidFill>
                <a:latin typeface="Consolas" panose="020B0609020204030204" pitchFamily="49" charset="0"/>
              </a:rPr>
              <a:t>])</a:t>
            </a:r>
            <a:endParaRPr lang="en-US" sz="1200" dirty="0">
              <a:solidFill>
                <a:srgbClr val="ABB2BF"/>
              </a:solidFill>
              <a:latin typeface="Consolas" panose="020B0609020204030204" pitchFamily="49" charset="0"/>
            </a:endParaRPr>
          </a:p>
        </p:txBody>
      </p:sp>
      <p:pic>
        <p:nvPicPr>
          <p:cNvPr id="8" name="Image 7"/>
          <p:cNvPicPr>
            <a:picLocks noChangeAspect="1"/>
          </p:cNvPicPr>
          <p:nvPr/>
        </p:nvPicPr>
        <p:blipFill>
          <a:blip r:embed="rId3"/>
          <a:stretch>
            <a:fillRect/>
          </a:stretch>
        </p:blipFill>
        <p:spPr>
          <a:xfrm>
            <a:off x="607543" y="4279433"/>
            <a:ext cx="3149689" cy="1945071"/>
          </a:xfrm>
          <a:prstGeom prst="rect">
            <a:avLst/>
          </a:prstGeom>
        </p:spPr>
      </p:pic>
    </p:spTree>
    <p:extLst>
      <p:ext uri="{BB962C8B-B14F-4D97-AF65-F5344CB8AC3E}">
        <p14:creationId xmlns:p14="http://schemas.microsoft.com/office/powerpoint/2010/main" val="1148367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6</a:t>
            </a:fld>
            <a:endParaRPr lang="en-US" dirty="0"/>
          </a:p>
        </p:txBody>
      </p:sp>
      <p:sp>
        <p:nvSpPr>
          <p:cNvPr id="3" name="Titre 2"/>
          <p:cNvSpPr>
            <a:spLocks noGrp="1"/>
          </p:cNvSpPr>
          <p:nvPr>
            <p:ph type="title"/>
          </p:nvPr>
        </p:nvSpPr>
        <p:spPr/>
        <p:txBody>
          <a:bodyPr>
            <a:normAutofit fontScale="90000"/>
          </a:bodyPr>
          <a:lstStyle/>
          <a:p>
            <a:r>
              <a:rPr lang="en-US" dirty="0" smtClean="0"/>
              <a:t>Jacobian: Example 3 and multi Contact in same finger</a:t>
            </a:r>
            <a:endParaRPr lang="en-US" dirty="0"/>
          </a:p>
        </p:txBody>
      </p:sp>
      <p:pic>
        <p:nvPicPr>
          <p:cNvPr id="6" name="Image 5"/>
          <p:cNvPicPr>
            <a:picLocks noChangeAspect="1"/>
          </p:cNvPicPr>
          <p:nvPr/>
        </p:nvPicPr>
        <p:blipFill>
          <a:blip r:embed="rId2"/>
          <a:stretch>
            <a:fillRect/>
          </a:stretch>
        </p:blipFill>
        <p:spPr>
          <a:xfrm>
            <a:off x="581025" y="1847630"/>
            <a:ext cx="3176207" cy="2261029"/>
          </a:xfrm>
          <a:prstGeom prst="rect">
            <a:avLst/>
          </a:prstGeom>
        </p:spPr>
      </p:pic>
      <p:sp>
        <p:nvSpPr>
          <p:cNvPr id="7" name="ZoneTexte 6"/>
          <p:cNvSpPr txBox="1"/>
          <p:nvPr/>
        </p:nvSpPr>
        <p:spPr>
          <a:xfrm>
            <a:off x="4631208" y="1847630"/>
            <a:ext cx="6267450" cy="4339650"/>
          </a:xfrm>
          <a:prstGeom prst="rect">
            <a:avLst/>
          </a:prstGeom>
          <a:solidFill>
            <a:schemeClr val="tx2"/>
          </a:solidFill>
        </p:spPr>
        <p:txBody>
          <a:bodyPr wrap="square" rtlCol="0">
            <a:spAutoFit/>
          </a:bodyPr>
          <a:lstStyle/>
          <a:p>
            <a:r>
              <a:rPr lang="en-US" sz="1200" dirty="0" smtClean="0">
                <a:solidFill>
                  <a:srgbClr val="E5C07B"/>
                </a:solidFill>
                <a:latin typeface="Consolas" panose="020B0609020204030204" pitchFamily="49" charset="0"/>
              </a:rPr>
              <a:t>R1</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1</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a:t>
            </a:r>
            <a:br>
              <a:rPr lang="en-US" sz="1200" dirty="0" smtClean="0">
                <a:solidFill>
                  <a:srgbClr val="ABB2BF"/>
                </a:solidFill>
                <a:latin typeface="Consolas" panose="020B0609020204030204" pitchFamily="49" charset="0"/>
              </a:rPr>
            </a:br>
            <a:r>
              <a:rPr lang="en-US" sz="1200" dirty="0" smtClean="0">
                <a:solidFill>
                  <a:srgbClr val="E5C07B"/>
                </a:solidFill>
                <a:latin typeface="Consolas" panose="020B0609020204030204" pitchFamily="49" charset="0"/>
              </a:rPr>
              <a:t>R2</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1</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a:t>
            </a:r>
            <a:br>
              <a:rPr lang="en-US" sz="1200" dirty="0" smtClean="0">
                <a:solidFill>
                  <a:srgbClr val="ABB2BF"/>
                </a:solidFill>
                <a:latin typeface="Consolas" panose="020B0609020204030204" pitchFamily="49" charset="0"/>
              </a:rPr>
            </a:br>
            <a:r>
              <a:rPr lang="en-US" sz="1200" dirty="0" smtClean="0">
                <a:solidFill>
                  <a:srgbClr val="E5C07B"/>
                </a:solidFill>
                <a:latin typeface="Consolas" panose="020B0609020204030204" pitchFamily="49" charset="0"/>
              </a:rPr>
              <a:t>R3</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a:solidFill>
                  <a:srgbClr val="ABB2BF"/>
                </a:solidFill>
                <a:latin typeface="Consolas" panose="020B0609020204030204" pitchFamily="49" charset="0"/>
              </a:rPr>
              <a:t>	</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a:solidFill>
                  <a:srgbClr val="ABB2BF"/>
                </a:solidFill>
                <a:latin typeface="Consolas" panose="020B0609020204030204" pitchFamily="49" charset="0"/>
              </a:rPr>
              <a:t>	</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1</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a:t>
            </a:r>
            <a:br>
              <a:rPr lang="en-US" sz="1200" dirty="0" smtClean="0">
                <a:solidFill>
                  <a:srgbClr val="ABB2BF"/>
                </a:solidFill>
                <a:latin typeface="Consolas" panose="020B0609020204030204" pitchFamily="49" charset="0"/>
              </a:rPr>
            </a:br>
            <a:endParaRPr lang="en-US" sz="1200" dirty="0" smtClean="0">
              <a:solidFill>
                <a:srgbClr val="ABB2BF"/>
              </a:solidFill>
              <a:latin typeface="Consolas" panose="020B0609020204030204" pitchFamily="49" charset="0"/>
            </a:endParaRPr>
          </a:p>
          <a:p>
            <a:r>
              <a:rPr lang="en-US" sz="1200" dirty="0">
                <a:solidFill>
                  <a:srgbClr val="E5C07B"/>
                </a:solidFill>
                <a:latin typeface="Consolas" panose="020B0609020204030204" pitchFamily="49" charset="0"/>
              </a:rPr>
              <a:t>R</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R1</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R2</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R3</a:t>
            </a:r>
            <a:r>
              <a:rPr lang="en-US" sz="1200" dirty="0" smtClean="0">
                <a:solidFill>
                  <a:srgbClr val="ABB2BF"/>
                </a:solidFill>
                <a:latin typeface="Consolas" panose="020B0609020204030204" pitchFamily="49" charset="0"/>
              </a:rPr>
              <a:t>])</a:t>
            </a:r>
            <a:endParaRPr lang="en-US" sz="1200" dirty="0">
              <a:solidFill>
                <a:srgbClr val="ABB2BF"/>
              </a:solidFill>
              <a:latin typeface="Consolas" panose="020B0609020204030204" pitchFamily="49" charset="0"/>
            </a:endParaRPr>
          </a:p>
        </p:txBody>
      </p:sp>
      <p:pic>
        <p:nvPicPr>
          <p:cNvPr id="8" name="Image 7"/>
          <p:cNvPicPr>
            <a:picLocks noChangeAspect="1"/>
          </p:cNvPicPr>
          <p:nvPr/>
        </p:nvPicPr>
        <p:blipFill>
          <a:blip r:embed="rId3"/>
          <a:stretch>
            <a:fillRect/>
          </a:stretch>
        </p:blipFill>
        <p:spPr>
          <a:xfrm>
            <a:off x="607543" y="4279433"/>
            <a:ext cx="3149689" cy="1945071"/>
          </a:xfrm>
          <a:prstGeom prst="rect">
            <a:avLst/>
          </a:prstGeom>
        </p:spPr>
      </p:pic>
    </p:spTree>
    <p:extLst>
      <p:ext uri="{BB962C8B-B14F-4D97-AF65-F5344CB8AC3E}">
        <p14:creationId xmlns:p14="http://schemas.microsoft.com/office/powerpoint/2010/main" val="2143863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7</a:t>
            </a:fld>
            <a:endParaRPr lang="en-US" dirty="0"/>
          </a:p>
        </p:txBody>
      </p:sp>
      <p:sp>
        <p:nvSpPr>
          <p:cNvPr id="3" name="Titre 2"/>
          <p:cNvSpPr>
            <a:spLocks noGrp="1"/>
          </p:cNvSpPr>
          <p:nvPr>
            <p:ph type="title"/>
          </p:nvPr>
        </p:nvSpPr>
        <p:spPr/>
        <p:txBody>
          <a:bodyPr>
            <a:normAutofit fontScale="90000"/>
          </a:bodyPr>
          <a:lstStyle/>
          <a:p>
            <a:r>
              <a:rPr lang="en-US" dirty="0" smtClean="0"/>
              <a:t>Jacobian: Example 3 and multi Contact in same finger</a:t>
            </a:r>
            <a:endParaRPr lang="en-US" dirty="0"/>
          </a:p>
        </p:txBody>
      </p:sp>
      <p:pic>
        <p:nvPicPr>
          <p:cNvPr id="6" name="Image 5"/>
          <p:cNvPicPr>
            <a:picLocks noChangeAspect="1"/>
          </p:cNvPicPr>
          <p:nvPr/>
        </p:nvPicPr>
        <p:blipFill>
          <a:blip r:embed="rId2"/>
          <a:stretch>
            <a:fillRect/>
          </a:stretch>
        </p:blipFill>
        <p:spPr>
          <a:xfrm>
            <a:off x="581025" y="1847630"/>
            <a:ext cx="3176207" cy="2261029"/>
          </a:xfrm>
          <a:prstGeom prst="rect">
            <a:avLst/>
          </a:prstGeom>
        </p:spPr>
      </p:pic>
      <p:sp>
        <p:nvSpPr>
          <p:cNvPr id="7" name="ZoneTexte 6"/>
          <p:cNvSpPr txBox="1"/>
          <p:nvPr/>
        </p:nvSpPr>
        <p:spPr>
          <a:xfrm>
            <a:off x="4631208" y="1847630"/>
            <a:ext cx="6267450" cy="2123658"/>
          </a:xfrm>
          <a:prstGeom prst="rect">
            <a:avLst/>
          </a:prstGeom>
          <a:solidFill>
            <a:schemeClr val="tx2"/>
          </a:solidFill>
        </p:spPr>
        <p:txBody>
          <a:bodyPr wrap="square" rtlCol="0">
            <a:spAutoFit/>
          </a:bodyPr>
          <a:lstStyle/>
          <a:p>
            <a:r>
              <a:rPr lang="en-US" sz="1200" dirty="0">
                <a:solidFill>
                  <a:srgbClr val="E06C75"/>
                </a:solidFill>
                <a:latin typeface="Consolas" panose="020B0609020204030204" pitchFamily="49" charset="0"/>
              </a:rPr>
              <a:t>q1c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56B6C2"/>
                </a:solidFill>
                <a:latin typeface="Consolas" panose="020B0609020204030204" pitchFamily="49" charset="0"/>
              </a:rPr>
              <a:t>-</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q2c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56B6C2"/>
                </a:solidFill>
                <a:latin typeface="Consolas" panose="020B0609020204030204" pitchFamily="49" charset="0"/>
              </a:rPr>
              <a:t>-</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q3c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q1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q1c</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q2</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2</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q2c</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q3</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3</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q3c</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2</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f1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Finger</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q1</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q2</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q3</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f</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f1</a:t>
            </a:r>
            <a:r>
              <a:rPr lang="en-US" sz="1200" dirty="0">
                <a:solidFill>
                  <a:srgbClr val="ABB2BF"/>
                </a:solidFill>
                <a:latin typeface="Consolas" panose="020B0609020204030204" pitchFamily="49" charset="0"/>
              </a:rPr>
              <a:t>])</a:t>
            </a:r>
          </a:p>
        </p:txBody>
      </p:sp>
      <p:pic>
        <p:nvPicPr>
          <p:cNvPr id="8" name="Image 7"/>
          <p:cNvPicPr>
            <a:picLocks noChangeAspect="1"/>
          </p:cNvPicPr>
          <p:nvPr/>
        </p:nvPicPr>
        <p:blipFill>
          <a:blip r:embed="rId3"/>
          <a:stretch>
            <a:fillRect/>
          </a:stretch>
        </p:blipFill>
        <p:spPr>
          <a:xfrm>
            <a:off x="607543" y="4279433"/>
            <a:ext cx="3149689" cy="1945071"/>
          </a:xfrm>
          <a:prstGeom prst="rect">
            <a:avLst/>
          </a:prstGeom>
        </p:spPr>
      </p:pic>
    </p:spTree>
    <p:extLst>
      <p:ext uri="{BB962C8B-B14F-4D97-AF65-F5344CB8AC3E}">
        <p14:creationId xmlns:p14="http://schemas.microsoft.com/office/powerpoint/2010/main" val="39829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8</a:t>
            </a:fld>
            <a:endParaRPr lang="en-US" dirty="0"/>
          </a:p>
        </p:txBody>
      </p:sp>
      <p:sp>
        <p:nvSpPr>
          <p:cNvPr id="3" name="Titre 2"/>
          <p:cNvSpPr>
            <a:spLocks noGrp="1"/>
          </p:cNvSpPr>
          <p:nvPr>
            <p:ph type="title"/>
          </p:nvPr>
        </p:nvSpPr>
        <p:spPr/>
        <p:txBody>
          <a:bodyPr>
            <a:normAutofit fontScale="90000"/>
          </a:bodyPr>
          <a:lstStyle/>
          <a:p>
            <a:r>
              <a:rPr lang="en-US" dirty="0" smtClean="0"/>
              <a:t>Jacobian: Example 3 and multi Contact in same finger</a:t>
            </a:r>
            <a:endParaRPr lang="en-US" dirty="0"/>
          </a:p>
        </p:txBody>
      </p:sp>
      <p:pic>
        <p:nvPicPr>
          <p:cNvPr id="6" name="Image 5"/>
          <p:cNvPicPr>
            <a:picLocks noChangeAspect="1"/>
          </p:cNvPicPr>
          <p:nvPr/>
        </p:nvPicPr>
        <p:blipFill>
          <a:blip r:embed="rId2"/>
          <a:stretch>
            <a:fillRect/>
          </a:stretch>
        </p:blipFill>
        <p:spPr>
          <a:xfrm>
            <a:off x="581025" y="1847630"/>
            <a:ext cx="3176207" cy="2261029"/>
          </a:xfrm>
          <a:prstGeom prst="rect">
            <a:avLst/>
          </a:prstGeom>
        </p:spPr>
      </p:pic>
      <p:sp>
        <p:nvSpPr>
          <p:cNvPr id="7" name="ZoneTexte 6"/>
          <p:cNvSpPr txBox="1"/>
          <p:nvPr/>
        </p:nvSpPr>
        <p:spPr>
          <a:xfrm>
            <a:off x="4631208" y="1847630"/>
            <a:ext cx="6267450" cy="1754326"/>
          </a:xfrm>
          <a:prstGeom prst="rect">
            <a:avLst/>
          </a:prstGeom>
          <a:solidFill>
            <a:schemeClr val="tx2"/>
          </a:solidFill>
        </p:spPr>
        <p:txBody>
          <a:bodyPr wrap="square" rtlCol="0">
            <a:spAutoFit/>
          </a:bodyPr>
          <a:lstStyle/>
          <a:p>
            <a:r>
              <a:rPr lang="en-US" sz="1200" dirty="0">
                <a:solidFill>
                  <a:srgbClr val="E06C75"/>
                </a:solidFill>
                <a:latin typeface="Consolas" panose="020B0609020204030204" pitchFamily="49" charset="0"/>
              </a:rPr>
              <a:t>Jacob</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Jacobian</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f</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C</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h</a:t>
            </a:r>
            <a:r>
              <a:rPr lang="en-US" sz="1200" dirty="0" smtClean="0">
                <a:solidFill>
                  <a:srgbClr val="ABB2BF"/>
                </a:solidFill>
                <a:latin typeface="Consolas" panose="020B0609020204030204" pitchFamily="49" charset="0"/>
              </a:rPr>
              <a:t>)</a:t>
            </a:r>
          </a:p>
          <a:p>
            <a:endParaRPr lang="en-US" sz="1200" dirty="0">
              <a:solidFill>
                <a:srgbClr val="ABB2BF"/>
              </a:solidFill>
              <a:latin typeface="Consolas" panose="020B0609020204030204" pitchFamily="49" charset="0"/>
            </a:endParaRPr>
          </a:p>
          <a:p>
            <a:r>
              <a:rPr lang="en-US" sz="1200" dirty="0">
                <a:solidFill>
                  <a:srgbClr val="E5C07B"/>
                </a:solidFill>
                <a:latin typeface="Consolas" panose="020B0609020204030204" pitchFamily="49" charset="0"/>
              </a:rPr>
              <a:t>J</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Jacob</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getJ</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61AFEF"/>
                </a:solidFill>
                <a:latin typeface="Consolas" panose="020B0609020204030204" pitchFamily="49" charset="0"/>
              </a:rPr>
              <a:t>print</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"J shape:"</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J</a:t>
            </a:r>
            <a:r>
              <a:rPr lang="en-US" sz="1200" dirty="0" err="1">
                <a:solidFill>
                  <a:srgbClr val="ABB2BF"/>
                </a:solidFill>
                <a:latin typeface="Consolas" panose="020B0609020204030204" pitchFamily="49" charset="0"/>
              </a:rPr>
              <a:t>.shape</a:t>
            </a:r>
            <a:r>
              <a:rPr lang="en-US" sz="1200" dirty="0">
                <a:solidFill>
                  <a:srgbClr val="ABB2BF"/>
                </a:solidFill>
                <a:latin typeface="Consolas" panose="020B0609020204030204" pitchFamily="49" charset="0"/>
              </a:rPr>
              <a:t>)</a:t>
            </a:r>
          </a:p>
          <a:p>
            <a:r>
              <a:rPr lang="en-US" sz="1200" dirty="0">
                <a:solidFill>
                  <a:srgbClr val="61AFEF"/>
                </a:solidFill>
                <a:latin typeface="Consolas" panose="020B0609020204030204" pitchFamily="49" charset="0"/>
              </a:rPr>
              <a:t>print</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"J:</a:t>
            </a:r>
            <a:r>
              <a:rPr lang="en-US" sz="1200" dirty="0">
                <a:solidFill>
                  <a:srgbClr val="56B6C2"/>
                </a:solidFill>
                <a:latin typeface="Consolas" panose="020B0609020204030204" pitchFamily="49" charset="0"/>
              </a:rPr>
              <a:t>\n</a:t>
            </a:r>
            <a:r>
              <a:rPr lang="en-US" sz="1200" dirty="0">
                <a:solidFill>
                  <a:srgbClr val="98C379"/>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t>
            </a:r>
            <a:r>
              <a:rPr lang="en-US" sz="1200" dirty="0" smtClean="0">
                <a:solidFill>
                  <a:srgbClr val="ABB2BF"/>
                </a:solidFill>
                <a:latin typeface="Consolas" panose="020B0609020204030204" pitchFamily="49" charset="0"/>
              </a:rPr>
              <a:t>)</a:t>
            </a:r>
          </a:p>
          <a:p>
            <a:endParaRPr lang="en-US" sz="1200" dirty="0">
              <a:solidFill>
                <a:srgbClr val="ABB2BF"/>
              </a:solidFill>
              <a:latin typeface="Consolas" panose="020B0609020204030204" pitchFamily="49" charset="0"/>
            </a:endParaRPr>
          </a:p>
          <a:p>
            <a:r>
              <a:rPr lang="en-US" sz="1200" dirty="0" err="1">
                <a:solidFill>
                  <a:srgbClr val="E06C75"/>
                </a:solidFill>
                <a:latin typeface="Consolas" panose="020B0609020204030204" pitchFamily="49" charset="0"/>
              </a:rPr>
              <a:t>Jacob</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JacobianClassification</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True</a:t>
            </a:r>
            <a:r>
              <a:rPr lang="en-US" sz="1200" dirty="0">
                <a:solidFill>
                  <a:srgbClr val="ABB2BF"/>
                </a:solidFill>
                <a:latin typeface="Consolas" panose="020B0609020204030204" pitchFamily="49" charset="0"/>
              </a:rPr>
              <a:t>)</a:t>
            </a:r>
          </a:p>
          <a:p>
            <a:r>
              <a:rPr lang="en-US" sz="1200" dirty="0" err="1">
                <a:solidFill>
                  <a:srgbClr val="E06C75"/>
                </a:solidFill>
                <a:latin typeface="Consolas" panose="020B0609020204030204" pitchFamily="49" charset="0"/>
              </a:rPr>
              <a:t>Jacob</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printHandSpecifications</a:t>
            </a:r>
            <a:r>
              <a:rPr lang="en-US" sz="1200" dirty="0">
                <a:solidFill>
                  <a:srgbClr val="ABB2BF"/>
                </a:solidFill>
                <a:latin typeface="Consolas" panose="020B0609020204030204" pitchFamily="49" charset="0"/>
              </a:rPr>
              <a:t>()</a:t>
            </a:r>
            <a:endParaRPr lang="en-US" sz="1200" dirty="0">
              <a:solidFill>
                <a:srgbClr val="ABB2BF"/>
              </a:solidFill>
              <a:latin typeface="Consolas" panose="020B0609020204030204" pitchFamily="49" charset="0"/>
            </a:endParaRPr>
          </a:p>
        </p:txBody>
      </p:sp>
      <p:pic>
        <p:nvPicPr>
          <p:cNvPr id="8" name="Image 7"/>
          <p:cNvPicPr>
            <a:picLocks noChangeAspect="1"/>
          </p:cNvPicPr>
          <p:nvPr/>
        </p:nvPicPr>
        <p:blipFill>
          <a:blip r:embed="rId3"/>
          <a:stretch>
            <a:fillRect/>
          </a:stretch>
        </p:blipFill>
        <p:spPr>
          <a:xfrm>
            <a:off x="607543" y="4279433"/>
            <a:ext cx="3149689" cy="1945071"/>
          </a:xfrm>
          <a:prstGeom prst="rect">
            <a:avLst/>
          </a:prstGeom>
        </p:spPr>
      </p:pic>
      <p:sp>
        <p:nvSpPr>
          <p:cNvPr id="5" name="Rectangle 4"/>
          <p:cNvSpPr/>
          <p:nvPr/>
        </p:nvSpPr>
        <p:spPr>
          <a:xfrm>
            <a:off x="7630861" y="1999078"/>
            <a:ext cx="3762375" cy="4339650"/>
          </a:xfrm>
          <a:prstGeom prst="rect">
            <a:avLst/>
          </a:prstGeom>
          <a:solidFill>
            <a:schemeClr val="accent2"/>
          </a:solidFill>
        </p:spPr>
        <p:txBody>
          <a:bodyPr wrap="square">
            <a:spAutoFit/>
          </a:bodyPr>
          <a:lstStyle/>
          <a:p>
            <a:r>
              <a:rPr lang="en-US" sz="1200" dirty="0">
                <a:solidFill>
                  <a:schemeClr val="bg1"/>
                </a:solidFill>
              </a:rPr>
              <a:t>J shape: (9, 3)</a:t>
            </a:r>
          </a:p>
          <a:p>
            <a:r>
              <a:rPr lang="en-US" sz="1200" dirty="0">
                <a:solidFill>
                  <a:schemeClr val="bg1"/>
                </a:solidFill>
              </a:rPr>
              <a:t>J:</a:t>
            </a:r>
          </a:p>
          <a:p>
            <a:r>
              <a:rPr lang="en-US" sz="1200" dirty="0">
                <a:solidFill>
                  <a:schemeClr val="bg1"/>
                </a:solidFill>
              </a:rPr>
              <a:t> [[-2.  0.  0.]</a:t>
            </a:r>
          </a:p>
          <a:p>
            <a:r>
              <a:rPr lang="en-US" sz="1200" dirty="0">
                <a:solidFill>
                  <a:schemeClr val="bg1"/>
                </a:solidFill>
              </a:rPr>
              <a:t> [-0.  0.  0.]</a:t>
            </a:r>
          </a:p>
          <a:p>
            <a:r>
              <a:rPr lang="en-US" sz="1200" dirty="0">
                <a:solidFill>
                  <a:schemeClr val="bg1"/>
                </a:solidFill>
              </a:rPr>
              <a:t> [ 0.  0.  0.]</a:t>
            </a:r>
          </a:p>
          <a:p>
            <a:r>
              <a:rPr lang="en-US" sz="1200" dirty="0">
                <a:solidFill>
                  <a:schemeClr val="bg1"/>
                </a:solidFill>
              </a:rPr>
              <a:t> [-2. -2.  0.]</a:t>
            </a:r>
          </a:p>
          <a:p>
            <a:r>
              <a:rPr lang="en-US" sz="1200" dirty="0">
                <a:solidFill>
                  <a:schemeClr val="bg1"/>
                </a:solidFill>
              </a:rPr>
              <a:t> [-4. -0.  0.]</a:t>
            </a:r>
          </a:p>
          <a:p>
            <a:r>
              <a:rPr lang="en-US" sz="1200" dirty="0">
                <a:solidFill>
                  <a:schemeClr val="bg1"/>
                </a:solidFill>
              </a:rPr>
              <a:t> [ 0.  0.  0.]</a:t>
            </a:r>
          </a:p>
          <a:p>
            <a:r>
              <a:rPr lang="en-US" sz="1200" dirty="0">
                <a:solidFill>
                  <a:schemeClr val="bg1"/>
                </a:solidFill>
              </a:rPr>
              <a:t> [ 2. -2. -2.]</a:t>
            </a:r>
          </a:p>
          <a:p>
            <a:r>
              <a:rPr lang="en-US" sz="1200" dirty="0">
                <a:solidFill>
                  <a:schemeClr val="bg1"/>
                </a:solidFill>
              </a:rPr>
              <a:t> [-4. -4.  0.]</a:t>
            </a:r>
          </a:p>
          <a:p>
            <a:r>
              <a:rPr lang="en-US" sz="1200" dirty="0">
                <a:solidFill>
                  <a:schemeClr val="bg1"/>
                </a:solidFill>
              </a:rPr>
              <a:t> [ 0.  0.  0.]]</a:t>
            </a:r>
          </a:p>
          <a:p>
            <a:r>
              <a:rPr lang="en-US" sz="1200" dirty="0">
                <a:solidFill>
                  <a:schemeClr val="bg1"/>
                </a:solidFill>
              </a:rPr>
              <a:t>-------------------------</a:t>
            </a:r>
          </a:p>
          <a:p>
            <a:r>
              <a:rPr lang="en-US" sz="1200" dirty="0">
                <a:solidFill>
                  <a:schemeClr val="bg1"/>
                </a:solidFill>
              </a:rPr>
              <a:t>JACOBIAN CLASSIFICATION:</a:t>
            </a:r>
          </a:p>
          <a:p>
            <a:r>
              <a:rPr lang="en-US" sz="1200" dirty="0" err="1">
                <a:solidFill>
                  <a:schemeClr val="bg1"/>
                </a:solidFill>
              </a:rPr>
              <a:t>Nullspace</a:t>
            </a:r>
            <a:r>
              <a:rPr lang="en-US" sz="1200" dirty="0">
                <a:solidFill>
                  <a:schemeClr val="bg1"/>
                </a:solidFill>
              </a:rPr>
              <a:t>(</a:t>
            </a:r>
            <a:r>
              <a:rPr lang="en-US" sz="1200" dirty="0" err="1">
                <a:solidFill>
                  <a:schemeClr val="bg1"/>
                </a:solidFill>
              </a:rPr>
              <a:t>Jt</a:t>
            </a:r>
            <a:r>
              <a:rPr lang="en-US" sz="1200" dirty="0">
                <a:solidFill>
                  <a:schemeClr val="bg1"/>
                </a:solidFill>
              </a:rPr>
              <a:t>): not trivial --&gt; Defective</a:t>
            </a:r>
          </a:p>
          <a:p>
            <a:r>
              <a:rPr lang="en-US" sz="1200" dirty="0" err="1">
                <a:solidFill>
                  <a:schemeClr val="bg1"/>
                </a:solidFill>
              </a:rPr>
              <a:t>Nullspace</a:t>
            </a:r>
            <a:r>
              <a:rPr lang="en-US" sz="1200" dirty="0">
                <a:solidFill>
                  <a:schemeClr val="bg1"/>
                </a:solidFill>
              </a:rPr>
              <a:t>(J): trivial --&gt; Not Redundant</a:t>
            </a:r>
          </a:p>
          <a:p>
            <a:r>
              <a:rPr lang="en-US" sz="1200" dirty="0">
                <a:solidFill>
                  <a:schemeClr val="bg1"/>
                </a:solidFill>
              </a:rPr>
              <a:t>-------------------------</a:t>
            </a:r>
          </a:p>
          <a:p>
            <a:r>
              <a:rPr lang="en-US" sz="1200" dirty="0">
                <a:solidFill>
                  <a:schemeClr val="bg1"/>
                </a:solidFill>
              </a:rPr>
              <a:t>Hand Specifications</a:t>
            </a:r>
          </a:p>
          <a:p>
            <a:r>
              <a:rPr lang="en-US" sz="1200" dirty="0">
                <a:solidFill>
                  <a:schemeClr val="bg1"/>
                </a:solidFill>
              </a:rPr>
              <a:t>The hand has 3 joints divided in 1 fingers</a:t>
            </a:r>
          </a:p>
          <a:p>
            <a:r>
              <a:rPr lang="en-US" sz="1200" dirty="0">
                <a:solidFill>
                  <a:schemeClr val="bg1"/>
                </a:solidFill>
              </a:rPr>
              <a:t>Finger1: HAND - q1[C1(HF)] - q2[C2(HF)] - q3[C3(HF)]</a:t>
            </a:r>
          </a:p>
          <a:p>
            <a:r>
              <a:rPr lang="en-US" sz="1200" dirty="0">
                <a:solidFill>
                  <a:schemeClr val="bg1"/>
                </a:solidFill>
              </a:rPr>
              <a:t>q1       lenght:4.0      </a:t>
            </a:r>
            <a:r>
              <a:rPr lang="en-US" sz="1200" dirty="0" err="1">
                <a:solidFill>
                  <a:schemeClr val="bg1"/>
                </a:solidFill>
              </a:rPr>
              <a:t>type:revolute</a:t>
            </a:r>
            <a:endParaRPr lang="en-US" sz="1200" dirty="0">
              <a:solidFill>
                <a:schemeClr val="bg1"/>
              </a:solidFill>
            </a:endParaRPr>
          </a:p>
          <a:p>
            <a:r>
              <a:rPr lang="en-US" sz="1200" dirty="0">
                <a:solidFill>
                  <a:schemeClr val="bg1"/>
                </a:solidFill>
              </a:rPr>
              <a:t>q2       lenght:4.0      </a:t>
            </a:r>
            <a:r>
              <a:rPr lang="en-US" sz="1200" dirty="0" err="1">
                <a:solidFill>
                  <a:schemeClr val="bg1"/>
                </a:solidFill>
              </a:rPr>
              <a:t>type:revolute</a:t>
            </a:r>
            <a:endParaRPr lang="en-US" sz="1200" dirty="0">
              <a:solidFill>
                <a:schemeClr val="bg1"/>
              </a:solidFill>
            </a:endParaRPr>
          </a:p>
          <a:p>
            <a:r>
              <a:rPr lang="en-US" sz="1200" dirty="0">
                <a:solidFill>
                  <a:schemeClr val="bg1"/>
                </a:solidFill>
              </a:rPr>
              <a:t>q3       lenght:2.0      </a:t>
            </a:r>
            <a:r>
              <a:rPr lang="en-US" sz="1200" dirty="0" err="1">
                <a:solidFill>
                  <a:schemeClr val="bg1"/>
                </a:solidFill>
              </a:rPr>
              <a:t>type:revolute</a:t>
            </a:r>
            <a:endParaRPr lang="en-US" sz="1200" dirty="0">
              <a:solidFill>
                <a:schemeClr val="bg1"/>
              </a:solidFill>
            </a:endParaRPr>
          </a:p>
          <a:p>
            <a:r>
              <a:rPr lang="en-US" sz="1200" dirty="0">
                <a:solidFill>
                  <a:schemeClr val="bg1"/>
                </a:solidFill>
              </a:rPr>
              <a:t>-------------------------</a:t>
            </a:r>
          </a:p>
        </p:txBody>
      </p:sp>
      <p:pic>
        <p:nvPicPr>
          <p:cNvPr id="9" name="Image 8"/>
          <p:cNvPicPr>
            <a:picLocks noChangeAspect="1"/>
          </p:cNvPicPr>
          <p:nvPr/>
        </p:nvPicPr>
        <p:blipFill>
          <a:blip r:embed="rId4"/>
          <a:stretch>
            <a:fillRect/>
          </a:stretch>
        </p:blipFill>
        <p:spPr>
          <a:xfrm>
            <a:off x="5901599" y="4444587"/>
            <a:ext cx="1038370" cy="1590897"/>
          </a:xfrm>
          <a:prstGeom prst="rect">
            <a:avLst/>
          </a:prstGeom>
        </p:spPr>
      </p:pic>
      <p:pic>
        <p:nvPicPr>
          <p:cNvPr id="10" name="Image 9"/>
          <p:cNvPicPr>
            <a:picLocks noChangeAspect="1"/>
          </p:cNvPicPr>
          <p:nvPr/>
        </p:nvPicPr>
        <p:blipFill>
          <a:blip r:embed="rId5"/>
          <a:stretch>
            <a:fillRect/>
          </a:stretch>
        </p:blipFill>
        <p:spPr>
          <a:xfrm>
            <a:off x="4133755" y="3668192"/>
            <a:ext cx="1352739" cy="3143689"/>
          </a:xfrm>
          <a:prstGeom prst="rect">
            <a:avLst/>
          </a:prstGeom>
        </p:spPr>
      </p:pic>
    </p:spTree>
    <p:extLst>
      <p:ext uri="{BB962C8B-B14F-4D97-AF65-F5344CB8AC3E}">
        <p14:creationId xmlns:p14="http://schemas.microsoft.com/office/powerpoint/2010/main" val="3141357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A7A6979-0714-4377-B894-6BE4C2D6E202}" type="slidenum">
              <a:rPr lang="en-US" smtClean="0"/>
              <a:pPr/>
              <a:t>9</a:t>
            </a:fld>
            <a:endParaRPr lang="en-US" dirty="0"/>
          </a:p>
        </p:txBody>
      </p:sp>
      <p:sp>
        <p:nvSpPr>
          <p:cNvPr id="2" name="Titre 1"/>
          <p:cNvSpPr>
            <a:spLocks noGrp="1"/>
          </p:cNvSpPr>
          <p:nvPr>
            <p:ph type="title"/>
          </p:nvPr>
        </p:nvSpPr>
        <p:spPr/>
        <p:txBody>
          <a:bodyPr/>
          <a:lstStyle/>
          <a:p>
            <a:r>
              <a:rPr lang="en-US" dirty="0" smtClean="0"/>
              <a:t>STL:  View() comparison</a:t>
            </a:r>
            <a:endParaRPr lang="en-US" dirty="0"/>
          </a:p>
        </p:txBody>
      </p:sp>
      <p:pic>
        <p:nvPicPr>
          <p:cNvPr id="5" name="Image 4"/>
          <p:cNvPicPr>
            <a:picLocks noChangeAspect="1"/>
          </p:cNvPicPr>
          <p:nvPr/>
        </p:nvPicPr>
        <p:blipFill>
          <a:blip r:embed="rId2"/>
          <a:stretch>
            <a:fillRect/>
          </a:stretch>
        </p:blipFill>
        <p:spPr>
          <a:xfrm>
            <a:off x="6543675" y="2123425"/>
            <a:ext cx="4250208" cy="3726098"/>
          </a:xfrm>
          <a:prstGeom prst="rect">
            <a:avLst/>
          </a:prstGeom>
        </p:spPr>
      </p:pic>
      <p:pic>
        <p:nvPicPr>
          <p:cNvPr id="6" name="Picture 5">
            <a:extLst>
              <a:ext uri="{FF2B5EF4-FFF2-40B4-BE49-F238E27FC236}">
                <a16:creationId xmlns:a16="http://schemas.microsoft.com/office/drawing/2014/main" id="{D349BB97-189A-45F6-A5F1-EFF3DBB7D22F}"/>
              </a:ext>
            </a:extLst>
          </p:cNvPr>
          <p:cNvPicPr>
            <a:picLocks noChangeAspect="1"/>
          </p:cNvPicPr>
          <p:nvPr/>
        </p:nvPicPr>
        <p:blipFill>
          <a:blip r:embed="rId3"/>
          <a:stretch>
            <a:fillRect/>
          </a:stretch>
        </p:blipFill>
        <p:spPr>
          <a:xfrm>
            <a:off x="1669161" y="2123425"/>
            <a:ext cx="4254518" cy="3743976"/>
          </a:xfrm>
          <a:prstGeom prst="rect">
            <a:avLst/>
          </a:prstGeom>
        </p:spPr>
      </p:pic>
    </p:spTree>
    <p:extLst>
      <p:ext uri="{BB962C8B-B14F-4D97-AF65-F5344CB8AC3E}">
        <p14:creationId xmlns:p14="http://schemas.microsoft.com/office/powerpoint/2010/main" val="2937361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Orange roug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60B07D047F0F4B8B4C728EAE868141" ma:contentTypeVersion="2" ma:contentTypeDescription="Create a new document." ma:contentTypeScope="" ma:versionID="af24f1b314e0bae62f8a597bc101c013">
  <xsd:schema xmlns:xsd="http://www.w3.org/2001/XMLSchema" xmlns:xs="http://www.w3.org/2001/XMLSchema" xmlns:p="http://schemas.microsoft.com/office/2006/metadata/properties" xmlns:ns3="ffe2f76d-d70e-4893-94be-e9ecf513441d" targetNamespace="http://schemas.microsoft.com/office/2006/metadata/properties" ma:root="true" ma:fieldsID="830cfa49d3802755ffff67a7601d6c47" ns3:_="">
    <xsd:import namespace="ffe2f76d-d70e-4893-94be-e9ecf513441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e2f76d-d70e-4893-94be-e9ecf51344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739A4D-78F3-4D76-B3E2-59C0E5F69CAC}">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ffe2f76d-d70e-4893-94be-e9ecf513441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D7B8345-425E-46C8-B676-FA53772E5DB2}">
  <ds:schemaRefs>
    <ds:schemaRef ds:uri="http://schemas.microsoft.com/sharepoint/v3/contenttype/forms"/>
  </ds:schemaRefs>
</ds:datastoreItem>
</file>

<file path=customXml/itemProps3.xml><?xml version="1.0" encoding="utf-8"?>
<ds:datastoreItem xmlns:ds="http://schemas.openxmlformats.org/officeDocument/2006/customXml" ds:itemID="{070D5CA0-5DEC-4934-9123-AD1968AFE7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e2f76d-d70e-4893-94be-e9ecf5134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Week1</Template>
  <TotalTime>315</TotalTime>
  <Words>2875</Words>
  <Application>Microsoft Office PowerPoint</Application>
  <PresentationFormat>Grand écran</PresentationFormat>
  <Paragraphs>296</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Consolas</vt:lpstr>
      <vt:lpstr>Gill Sans MT</vt:lpstr>
      <vt:lpstr>Wingdings</vt:lpstr>
      <vt:lpstr>Parcel</vt:lpstr>
      <vt:lpstr>Progress Presentation #4</vt:lpstr>
      <vt:lpstr>Accomplished Tasks</vt:lpstr>
      <vt:lpstr>Documentation: Classes description</vt:lpstr>
      <vt:lpstr>Documentation: Classes description</vt:lpstr>
      <vt:lpstr>Jacobian: Example 3 and multi Contact in same finger</vt:lpstr>
      <vt:lpstr>Jacobian: Example 3 and multi Contact in same finger</vt:lpstr>
      <vt:lpstr>Jacobian: Example 3 and multi Contact in same finger</vt:lpstr>
      <vt:lpstr>Jacobian: Example 3 and multi Contact in same finger</vt:lpstr>
      <vt:lpstr>STL:  View() comparison</vt:lpstr>
      <vt:lpstr>STL: COG calculation</vt:lpstr>
      <vt:lpstr>REAL TASK Objects: Problems with MESH</vt:lpstr>
      <vt:lpstr>Grasp for Transfer Needle</vt:lpstr>
      <vt:lpstr>Jacobian for Proposed finger architecture</vt:lpstr>
      <vt:lpstr>Jacobian for Proposed finger architecture</vt:lpstr>
      <vt:lpstr>Video Analysis</vt:lpstr>
      <vt:lpstr>Proposed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Advancements 20/04 – 26/04</dc:title>
  <dc:creator>Rico uribe Ricardo</dc:creator>
  <cp:lastModifiedBy>RICO URIBE Ricardo</cp:lastModifiedBy>
  <cp:revision>39</cp:revision>
  <dcterms:created xsi:type="dcterms:W3CDTF">2021-04-26T11:37:47Z</dcterms:created>
  <dcterms:modified xsi:type="dcterms:W3CDTF">2021-06-17T17:14:59Z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0x0101004860B07D047F0F4B8B4C728EAE868141</vt:lpwstr>
  </property>
</Properties>
</file>