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4"/>
  </p:sldMasterIdLst>
  <p:notesMasterIdLst>
    <p:notesMasterId r:id="rId17"/>
  </p:notesMasterIdLst>
  <p:sldIdLst>
    <p:sldId id="256" r:id="rId5"/>
    <p:sldId id="270" r:id="rId6"/>
    <p:sldId id="271" r:id="rId7"/>
    <p:sldId id="262" r:id="rId8"/>
    <p:sldId id="263" r:id="rId9"/>
    <p:sldId id="273" r:id="rId10"/>
    <p:sldId id="272" r:id="rId11"/>
    <p:sldId id="274" r:id="rId12"/>
    <p:sldId id="264"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4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C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guide orient="horz" pos="2160"/>
        <p:guide pos="3840"/>
        <p:guide orient="horz" pos="4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909EB9-7703-486B-AD8C-ADACE48EF808}" type="datetimeFigureOut">
              <a:rPr lang="en-US" smtClean="0"/>
              <a:t>7/20/2021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62FFA2-A0AA-4C2F-81F3-F68D41CCDDAA}" type="slidenum">
              <a:rPr lang="en-US" smtClean="0"/>
              <a:t>‹N°›</a:t>
            </a:fld>
            <a:endParaRPr lang="en-US" dirty="0"/>
          </a:p>
        </p:txBody>
      </p:sp>
    </p:spTree>
    <p:extLst>
      <p:ext uri="{BB962C8B-B14F-4D97-AF65-F5344CB8AC3E}">
        <p14:creationId xmlns:p14="http://schemas.microsoft.com/office/powerpoint/2010/main" val="319906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d6ee2e14c0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d6ee2e14c0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3964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Date Placeholder 6"/>
          <p:cNvSpPr>
            <a:spLocks noGrp="1"/>
          </p:cNvSpPr>
          <p:nvPr>
            <p:ph type="dt" sz="half" idx="10"/>
          </p:nvPr>
        </p:nvSpPr>
        <p:spPr/>
        <p:txBody>
          <a:bodyPr/>
          <a:lstStyle/>
          <a:p>
            <a:fld id="{01AA0BE3-7960-464C-8224-3926D0F18BC1}" type="datetime1">
              <a:rPr lang="en-US" smtClean="0"/>
              <a:t>7/20/2021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8"/>
          <p:cNvSpPr>
            <a:spLocks noGrp="1"/>
          </p:cNvSpPr>
          <p:nvPr>
            <p:ph type="sldNum" sz="quarter" idx="12"/>
          </p:nvPr>
        </p:nvSpPr>
        <p:spPr>
          <a:xfrm>
            <a:off x="11393236" y="6338728"/>
            <a:ext cx="365760" cy="365760"/>
          </a:xfrm>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73322603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76962-8985-45C1-B146-A92DD6ED7657}" type="datetime1">
              <a:rPr lang="en-US" smtClean="0"/>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567274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0223D3-B9CB-4DA8-AA7C-37815F7874C5}" type="datetime1">
              <a:rPr lang="en-US" smtClean="0"/>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1468401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15600" y="593367"/>
            <a:ext cx="11360800" cy="831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US" smtClean="0"/>
              <a:pPr algn="r"/>
              <a:t>‹N°›</a:t>
            </a:fld>
            <a:endParaRPr lang="en-US"/>
          </a:p>
        </p:txBody>
      </p:sp>
    </p:spTree>
    <p:extLst>
      <p:ext uri="{BB962C8B-B14F-4D97-AF65-F5344CB8AC3E}">
        <p14:creationId xmlns:p14="http://schemas.microsoft.com/office/powerpoint/2010/main" val="3871810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16735" y="692843"/>
            <a:ext cx="9581923" cy="1037103"/>
          </a:xfrm>
        </p:spPr>
        <p:txBody>
          <a:bodyPr/>
          <a:lstStyle/>
          <a:p>
            <a:r>
              <a:rPr lang="en-US"/>
              <a:t>Click to edit Master title style</a:t>
            </a:r>
            <a:endParaRPr lang="en-US" dirty="0"/>
          </a:p>
        </p:txBody>
      </p:sp>
      <p:sp>
        <p:nvSpPr>
          <p:cNvPr id="3" name="Content Placeholder 2"/>
          <p:cNvSpPr>
            <a:spLocks noGrp="1"/>
          </p:cNvSpPr>
          <p:nvPr>
            <p:ph idx="1"/>
          </p:nvPr>
        </p:nvSpPr>
        <p:spPr>
          <a:xfrm>
            <a:off x="1316734" y="2069633"/>
            <a:ext cx="9581923" cy="4148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144911" y="6338728"/>
            <a:ext cx="2753746" cy="323968"/>
          </a:xfrm>
        </p:spPr>
        <p:txBody>
          <a:bodyPr/>
          <a:lstStyle/>
          <a:p>
            <a:fld id="{895AC8EF-E9D1-4F6B-AE8C-411DFDB9BE77}" type="datetime1">
              <a:rPr lang="en-US" smtClean="0"/>
              <a:t>7/20/2021</a:t>
            </a:fld>
            <a:endParaRPr lang="en-US" dirty="0"/>
          </a:p>
        </p:txBody>
      </p:sp>
      <p:sp>
        <p:nvSpPr>
          <p:cNvPr id="8" name="Footer Placeholder 7"/>
          <p:cNvSpPr>
            <a:spLocks noGrp="1"/>
          </p:cNvSpPr>
          <p:nvPr>
            <p:ph type="ftr" sz="quarter" idx="11"/>
          </p:nvPr>
        </p:nvSpPr>
        <p:spPr>
          <a:xfrm>
            <a:off x="1316735" y="6342656"/>
            <a:ext cx="6135228" cy="320040"/>
          </a:xfrm>
        </p:spPr>
        <p:txBody>
          <a:bodyPr/>
          <a:lstStyle/>
          <a:p>
            <a:endParaRPr lang="en-US" dirty="0"/>
          </a:p>
        </p:txBody>
      </p:sp>
      <p:sp>
        <p:nvSpPr>
          <p:cNvPr id="9" name="Slide Number Placeholder 8"/>
          <p:cNvSpPr>
            <a:spLocks noGrp="1"/>
          </p:cNvSpPr>
          <p:nvPr>
            <p:ph type="sldNum" sz="quarter" idx="12"/>
          </p:nvPr>
        </p:nvSpPr>
        <p:spPr>
          <a:xfrm>
            <a:off x="11393236" y="6338728"/>
            <a:ext cx="365760" cy="365760"/>
          </a:xfrm>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0488263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 name="Date Placeholder 6"/>
          <p:cNvSpPr>
            <a:spLocks noGrp="1"/>
          </p:cNvSpPr>
          <p:nvPr>
            <p:ph type="dt" sz="half" idx="10"/>
          </p:nvPr>
        </p:nvSpPr>
        <p:spPr/>
        <p:txBody>
          <a:bodyPr/>
          <a:lstStyle/>
          <a:p>
            <a:fld id="{B9D89425-9EB8-4C43-B266-24AFE56049B9}" type="datetime1">
              <a:rPr lang="en-US" smtClean="0"/>
              <a:t>7/20/2021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8"/>
          <p:cNvSpPr>
            <a:spLocks noGrp="1"/>
          </p:cNvSpPr>
          <p:nvPr>
            <p:ph type="sldNum" sz="quarter" idx="12"/>
          </p:nvPr>
        </p:nvSpPr>
        <p:spPr>
          <a:xfrm>
            <a:off x="11393236" y="6338728"/>
            <a:ext cx="365760" cy="365760"/>
          </a:xfrm>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64208462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7A3F7EE-36F5-4944-A12C-DA17FEB7F207}" type="datetime1">
              <a:rPr lang="en-US" smtClean="0"/>
              <a:t>7/20/2021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1" name="Slide Number Placeholder 8"/>
          <p:cNvSpPr>
            <a:spLocks noGrp="1"/>
          </p:cNvSpPr>
          <p:nvPr>
            <p:ph type="sldNum" sz="quarter" idx="12"/>
          </p:nvPr>
        </p:nvSpPr>
        <p:spPr>
          <a:xfrm>
            <a:off x="11393236" y="6338728"/>
            <a:ext cx="365760" cy="365760"/>
          </a:xfrm>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08324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EDA9E96-520F-4152-8EE7-EABA372A4F93}" type="datetime1">
              <a:rPr lang="en-US" smtClean="0"/>
              <a:t>7/20/2021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
        <p:nvSpPr>
          <p:cNvPr id="12" name="Slide Number Placeholder 8"/>
          <p:cNvSpPr>
            <a:spLocks noGrp="1"/>
          </p:cNvSpPr>
          <p:nvPr>
            <p:ph type="sldNum" sz="quarter" idx="12"/>
          </p:nvPr>
        </p:nvSpPr>
        <p:spPr>
          <a:xfrm>
            <a:off x="11393236" y="6338728"/>
            <a:ext cx="365760" cy="365760"/>
          </a:xfrm>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422783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0ED286A-F1D8-4995-911C-0A0F216D12C6}" type="datetime1">
              <a:rPr lang="en-US" smtClean="0"/>
              <a:t>7/20/2021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Slide Number Placeholder 8"/>
          <p:cNvSpPr>
            <a:spLocks noGrp="1"/>
          </p:cNvSpPr>
          <p:nvPr>
            <p:ph type="sldNum" sz="quarter" idx="12"/>
          </p:nvPr>
        </p:nvSpPr>
        <p:spPr>
          <a:xfrm>
            <a:off x="11393236" y="6338728"/>
            <a:ext cx="365760" cy="365760"/>
          </a:xfrm>
        </p:spPr>
        <p:txBody>
          <a:bodyPr/>
          <a:lstStyle/>
          <a:p>
            <a:fld id="{8A7A6979-0714-4377-B894-6BE4C2D6E202}" type="slidenum">
              <a:rPr lang="en-US" smtClean="0"/>
              <a:pPr/>
              <a:t>‹N°›</a:t>
            </a:fld>
            <a:endParaRPr lang="en-US" dirty="0"/>
          </a:p>
        </p:txBody>
      </p:sp>
      <p:sp>
        <p:nvSpPr>
          <p:cNvPr id="7" name="Title 1"/>
          <p:cNvSpPr>
            <a:spLocks noGrp="1"/>
          </p:cNvSpPr>
          <p:nvPr>
            <p:ph type="title"/>
          </p:nvPr>
        </p:nvSpPr>
        <p:spPr>
          <a:xfrm>
            <a:off x="1316735" y="692843"/>
            <a:ext cx="9581923" cy="1037103"/>
          </a:xfrm>
        </p:spPr>
        <p:txBody>
          <a:bodyPr/>
          <a:lstStyle/>
          <a:p>
            <a:r>
              <a:rPr lang="en-US"/>
              <a:t>Click to edit Master title style</a:t>
            </a:r>
            <a:endParaRPr lang="en-US" dirty="0"/>
          </a:p>
        </p:txBody>
      </p:sp>
    </p:spTree>
    <p:extLst>
      <p:ext uri="{BB962C8B-B14F-4D97-AF65-F5344CB8AC3E}">
        <p14:creationId xmlns:p14="http://schemas.microsoft.com/office/powerpoint/2010/main" val="38035508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C99740-F8D8-43CE-B1A5-70302D55140F}" type="datetime1">
              <a:rPr lang="en-US" smtClean="0"/>
              <a:t>7/20/2021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5" name="Slide Number Placeholder 8"/>
          <p:cNvSpPr>
            <a:spLocks noGrp="1"/>
          </p:cNvSpPr>
          <p:nvPr>
            <p:ph type="sldNum" sz="quarter" idx="12"/>
          </p:nvPr>
        </p:nvSpPr>
        <p:spPr>
          <a:xfrm>
            <a:off x="11393236" y="6338728"/>
            <a:ext cx="365760" cy="365760"/>
          </a:xfrm>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781614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716EB1A-78CF-4DB3-8E8D-AC0673B762F8}" type="datetime1">
              <a:rPr lang="en-US" smtClean="0"/>
              <a:t>7/20/2021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142815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BEDDDE7-A1D0-4CE1-9E91-A876C1C5F1C2}" type="datetime1">
              <a:rPr lang="en-US" smtClean="0"/>
              <a:t>7/20/2021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47626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78677" y="6321194"/>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A040D5B-48D2-40DE-8B4E-8DE6D105151D}" type="datetime1">
              <a:rPr lang="en-US" smtClean="0"/>
              <a:t>7/20/2021</a:t>
            </a:fld>
            <a:endParaRPr lang="en-US" dirty="0"/>
          </a:p>
        </p:txBody>
      </p:sp>
      <p:sp>
        <p:nvSpPr>
          <p:cNvPr id="5" name="Footer Placeholder 4"/>
          <p:cNvSpPr>
            <a:spLocks noGrp="1"/>
          </p:cNvSpPr>
          <p:nvPr>
            <p:ph type="ftr" sz="quarter" idx="3"/>
          </p:nvPr>
        </p:nvSpPr>
        <p:spPr>
          <a:xfrm>
            <a:off x="1600199" y="630029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1409712" y="6300298"/>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89968246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BDD62-5329-4D67-8DDD-65FD1EA28E57}"/>
              </a:ext>
            </a:extLst>
          </p:cNvPr>
          <p:cNvSpPr>
            <a:spLocks noGrp="1"/>
          </p:cNvSpPr>
          <p:nvPr>
            <p:ph type="ctrTitle"/>
          </p:nvPr>
        </p:nvSpPr>
        <p:spPr/>
        <p:txBody>
          <a:bodyPr/>
          <a:lstStyle/>
          <a:p>
            <a:r>
              <a:rPr lang="en-US" dirty="0"/>
              <a:t>Task-oriented Grasp </a:t>
            </a:r>
            <a:r>
              <a:rPr lang="en-US" dirty="0" smtClean="0"/>
              <a:t>analysis</a:t>
            </a:r>
            <a:br>
              <a:rPr lang="en-US" dirty="0" smtClean="0"/>
            </a:br>
            <a:r>
              <a:rPr lang="en-US" dirty="0" smtClean="0"/>
              <a:t>Code</a:t>
            </a:r>
            <a:endParaRPr lang="en-US" dirty="0"/>
          </a:p>
        </p:txBody>
      </p:sp>
      <p:sp>
        <p:nvSpPr>
          <p:cNvPr id="3" name="Subtitle 2">
            <a:extLst>
              <a:ext uri="{FF2B5EF4-FFF2-40B4-BE49-F238E27FC236}">
                <a16:creationId xmlns:a16="http://schemas.microsoft.com/office/drawing/2014/main" id="{FE80A609-7898-4EE0-BC20-E434DF74FAF6}"/>
              </a:ext>
            </a:extLst>
          </p:cNvPr>
          <p:cNvSpPr>
            <a:spLocks noGrp="1"/>
          </p:cNvSpPr>
          <p:nvPr>
            <p:ph type="subTitle" idx="1"/>
          </p:nvPr>
        </p:nvSpPr>
        <p:spPr>
          <a:xfrm>
            <a:off x="2695194" y="4352544"/>
            <a:ext cx="6532696" cy="1239894"/>
          </a:xfrm>
        </p:spPr>
        <p:txBody>
          <a:bodyPr>
            <a:normAutofit/>
          </a:bodyPr>
          <a:lstStyle/>
          <a:p>
            <a:r>
              <a:rPr lang="en-US" dirty="0" smtClean="0">
                <a:solidFill>
                  <a:schemeClr val="bg1"/>
                </a:solidFill>
              </a:rPr>
              <a:t>Internship</a:t>
            </a:r>
            <a:r>
              <a:rPr lang="en-US" dirty="0">
                <a:solidFill>
                  <a:schemeClr val="bg1"/>
                </a:solidFill>
              </a:rPr>
              <a:t>: </a:t>
            </a:r>
            <a:r>
              <a:rPr lang="en-US" i="1" dirty="0">
                <a:solidFill>
                  <a:schemeClr val="bg1"/>
                </a:solidFill>
              </a:rPr>
              <a:t>Technical specifications for in-hand and dexterous manipulation </a:t>
            </a:r>
            <a:r>
              <a:rPr lang="en-US" dirty="0">
                <a:solidFill>
                  <a:schemeClr val="bg1"/>
                </a:solidFill>
              </a:rPr>
              <a:t>at the lab LASR of CEA Nano-Innov</a:t>
            </a:r>
          </a:p>
          <a:p>
            <a:r>
              <a:rPr lang="en-US" dirty="0">
                <a:solidFill>
                  <a:schemeClr val="bg1"/>
                </a:solidFill>
              </a:rPr>
              <a:t>Ricardo RICO URIBE</a:t>
            </a:r>
          </a:p>
        </p:txBody>
      </p:sp>
      <p:sp>
        <p:nvSpPr>
          <p:cNvPr id="4" name="Slide Number Placeholder 3">
            <a:extLst>
              <a:ext uri="{FF2B5EF4-FFF2-40B4-BE49-F238E27FC236}">
                <a16:creationId xmlns:a16="http://schemas.microsoft.com/office/drawing/2014/main" id="{7BE42D3D-35A0-40BE-B46A-0024F2815607}"/>
              </a:ext>
            </a:extLst>
          </p:cNvPr>
          <p:cNvSpPr>
            <a:spLocks noGrp="1"/>
          </p:cNvSpPr>
          <p:nvPr>
            <p:ph type="sldNum" sz="quarter" idx="12"/>
          </p:nvPr>
        </p:nvSpPr>
        <p:spPr>
          <a:xfrm>
            <a:off x="11401473" y="6355204"/>
            <a:ext cx="365760" cy="365760"/>
          </a:xfrm>
        </p:spPr>
        <p:txBody>
          <a:bodyPr/>
          <a:lstStyle/>
          <a:p>
            <a:fld id="{8A7A6979-0714-4377-B894-6BE4C2D6E202}" type="slidenum">
              <a:rPr lang="en-US" smtClean="0"/>
              <a:pPr/>
              <a:t>1</a:t>
            </a:fld>
            <a:endParaRPr lang="en-US" dirty="0"/>
          </a:p>
        </p:txBody>
      </p:sp>
      <p:pic>
        <p:nvPicPr>
          <p:cNvPr id="1026" name="Picture 2" descr="File:CEA logo nouveau.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2026" y="5519246"/>
            <a:ext cx="1639974" cy="1338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623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8A7A6979-0714-4377-B894-6BE4C2D6E202}" type="slidenum">
              <a:rPr lang="en-US" smtClean="0"/>
              <a:pPr/>
              <a:t>10</a:t>
            </a:fld>
            <a:endParaRPr lang="en-US" dirty="0"/>
          </a:p>
        </p:txBody>
      </p:sp>
      <p:sp>
        <p:nvSpPr>
          <p:cNvPr id="3" name="Titre 2"/>
          <p:cNvSpPr>
            <a:spLocks noGrp="1"/>
          </p:cNvSpPr>
          <p:nvPr>
            <p:ph type="title"/>
          </p:nvPr>
        </p:nvSpPr>
        <p:spPr/>
        <p:txBody>
          <a:bodyPr>
            <a:normAutofit fontScale="90000"/>
          </a:bodyPr>
          <a:lstStyle/>
          <a:p>
            <a:r>
              <a:rPr lang="en-US" dirty="0" smtClean="0"/>
              <a:t>Jacobian: Example 3 and multi Contact in same finger</a:t>
            </a:r>
            <a:endParaRPr lang="en-US" dirty="0"/>
          </a:p>
        </p:txBody>
      </p:sp>
      <p:pic>
        <p:nvPicPr>
          <p:cNvPr id="6" name="Image 5"/>
          <p:cNvPicPr>
            <a:picLocks noChangeAspect="1"/>
          </p:cNvPicPr>
          <p:nvPr/>
        </p:nvPicPr>
        <p:blipFill>
          <a:blip r:embed="rId2"/>
          <a:stretch>
            <a:fillRect/>
          </a:stretch>
        </p:blipFill>
        <p:spPr>
          <a:xfrm>
            <a:off x="581025" y="1847630"/>
            <a:ext cx="3176207" cy="2261029"/>
          </a:xfrm>
          <a:prstGeom prst="rect">
            <a:avLst/>
          </a:prstGeom>
        </p:spPr>
      </p:pic>
      <p:sp>
        <p:nvSpPr>
          <p:cNvPr id="7" name="ZoneTexte 6"/>
          <p:cNvSpPr txBox="1"/>
          <p:nvPr/>
        </p:nvSpPr>
        <p:spPr>
          <a:xfrm>
            <a:off x="4631208" y="1847630"/>
            <a:ext cx="6267450" cy="4339650"/>
          </a:xfrm>
          <a:prstGeom prst="rect">
            <a:avLst/>
          </a:prstGeom>
          <a:solidFill>
            <a:schemeClr val="tx2"/>
          </a:solidFill>
        </p:spPr>
        <p:txBody>
          <a:bodyPr wrap="square" rtlCol="0">
            <a:spAutoFit/>
          </a:bodyPr>
          <a:lstStyle/>
          <a:p>
            <a:r>
              <a:rPr lang="en-US" sz="1200" dirty="0" smtClean="0">
                <a:solidFill>
                  <a:srgbClr val="E5C07B"/>
                </a:solidFill>
                <a:latin typeface="Consolas" panose="020B0609020204030204" pitchFamily="49" charset="0"/>
              </a:rPr>
              <a:t>R1</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smtClean="0">
                <a:solidFill>
                  <a:srgbClr val="ABB2BF"/>
                </a:solidFill>
                <a:latin typeface="Consolas" panose="020B0609020204030204" pitchFamily="49" charset="0"/>
              </a:rPr>
              <a:t> </a:t>
            </a:r>
            <a:r>
              <a:rPr lang="en-US" sz="1200" dirty="0" smtClean="0">
                <a:solidFill>
                  <a:srgbClr val="E5C07B"/>
                </a:solidFill>
                <a:latin typeface="Consolas" panose="020B0609020204030204" pitchFamily="49" charset="0"/>
              </a:rPr>
              <a:t>np</a:t>
            </a:r>
            <a:r>
              <a:rPr lang="en-US" sz="1200" dirty="0" smtClean="0">
                <a:solidFill>
                  <a:srgbClr val="ABB2BF"/>
                </a:solidFill>
                <a:latin typeface="Consolas" panose="020B0609020204030204" pitchFamily="49" charset="0"/>
              </a:rPr>
              <a:t>.</a:t>
            </a:r>
            <a:r>
              <a:rPr lang="en-US" sz="1200" dirty="0" smtClean="0">
                <a:solidFill>
                  <a:srgbClr val="61AFEF"/>
                </a:solidFill>
                <a:latin typeface="Consolas" panose="020B0609020204030204" pitchFamily="49" charset="0"/>
              </a:rPr>
              <a:t>array</a:t>
            </a:r>
            <a:r>
              <a:rPr lang="en-US" sz="1200" dirty="0" smtClean="0">
                <a:solidFill>
                  <a:srgbClr val="ABB2BF"/>
                </a:solidFill>
                <a:latin typeface="Consolas" panose="020B0609020204030204" pitchFamily="49" charset="0"/>
              </a:rPr>
              <a:t>(</a:t>
            </a:r>
          </a:p>
          <a:p>
            <a:r>
              <a:rPr lang="en-US" sz="1200" dirty="0" smtClean="0">
                <a:solidFill>
                  <a:srgbClr val="ABB2BF"/>
                </a:solidFill>
                <a:latin typeface="Consolas" panose="020B0609020204030204" pitchFamily="49" charset="0"/>
              </a:rPr>
              <a:t>    [</a:t>
            </a:r>
          </a:p>
          <a:p>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cos</a:t>
            </a:r>
            <a:r>
              <a:rPr lang="en-US" sz="1200" dirty="0" smtClean="0">
                <a:solidFill>
                  <a:srgbClr val="ABB2BF"/>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E06C75"/>
                </a:solidFill>
                <a:latin typeface="Consolas" panose="020B0609020204030204" pitchFamily="49" charset="0"/>
              </a:rPr>
              <a:t>pi</a:t>
            </a:r>
            <a:r>
              <a:rPr lang="en-US" sz="1200" dirty="0" smtClean="0">
                <a:solidFill>
                  <a:srgbClr val="ABB2BF"/>
                </a:solidFill>
                <a:latin typeface="Consolas" panose="020B0609020204030204" pitchFamily="49" charset="0"/>
              </a:rPr>
              <a:t>), </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sin</a:t>
            </a:r>
            <a:r>
              <a:rPr lang="en-US" sz="1200" dirty="0" smtClean="0">
                <a:solidFill>
                  <a:srgbClr val="ABB2BF"/>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E06C75"/>
                </a:solidFill>
                <a:latin typeface="Consolas" panose="020B0609020204030204" pitchFamily="49" charset="0"/>
              </a:rPr>
              <a:t>pi</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a:t>
            </a:r>
          </a:p>
          <a:p>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sin</a:t>
            </a:r>
            <a:r>
              <a:rPr lang="en-US" sz="1200" dirty="0" smtClean="0">
                <a:solidFill>
                  <a:srgbClr val="ABB2BF"/>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E06C75"/>
                </a:solidFill>
                <a:latin typeface="Consolas" panose="020B0609020204030204" pitchFamily="49" charset="0"/>
              </a:rPr>
              <a:t>pi</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cos</a:t>
            </a:r>
            <a:r>
              <a:rPr lang="en-US" sz="1200" dirty="0" smtClean="0">
                <a:solidFill>
                  <a:srgbClr val="ABB2BF"/>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E06C75"/>
                </a:solidFill>
                <a:latin typeface="Consolas" panose="020B0609020204030204" pitchFamily="49" charset="0"/>
              </a:rPr>
              <a:t>pi</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a:t>
            </a:r>
          </a:p>
          <a:p>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1</a:t>
            </a:r>
            <a:r>
              <a:rPr lang="en-US" sz="1200" dirty="0" smtClean="0">
                <a:solidFill>
                  <a:srgbClr val="ABB2BF"/>
                </a:solidFill>
                <a:latin typeface="Consolas" panose="020B0609020204030204" pitchFamily="49" charset="0"/>
              </a:rPr>
              <a:t>],</a:t>
            </a:r>
          </a:p>
          <a:p>
            <a:r>
              <a:rPr lang="en-US" sz="1200" dirty="0" smtClean="0">
                <a:solidFill>
                  <a:srgbClr val="ABB2BF"/>
                </a:solidFill>
                <a:latin typeface="Consolas" panose="020B0609020204030204" pitchFamily="49" charset="0"/>
              </a:rPr>
              <a:t>    ]</a:t>
            </a:r>
          </a:p>
          <a:p>
            <a:r>
              <a:rPr lang="en-US" sz="1200" dirty="0" smtClean="0">
                <a:solidFill>
                  <a:srgbClr val="ABB2BF"/>
                </a:solidFill>
                <a:latin typeface="Consolas" panose="020B0609020204030204" pitchFamily="49" charset="0"/>
              </a:rPr>
              <a:t>)</a:t>
            </a:r>
            <a:br>
              <a:rPr lang="en-US" sz="1200" dirty="0" smtClean="0">
                <a:solidFill>
                  <a:srgbClr val="ABB2BF"/>
                </a:solidFill>
                <a:latin typeface="Consolas" panose="020B0609020204030204" pitchFamily="49" charset="0"/>
              </a:rPr>
            </a:br>
            <a:r>
              <a:rPr lang="en-US" sz="1200" dirty="0" smtClean="0">
                <a:solidFill>
                  <a:srgbClr val="E5C07B"/>
                </a:solidFill>
                <a:latin typeface="Consolas" panose="020B0609020204030204" pitchFamily="49" charset="0"/>
              </a:rPr>
              <a:t>R2</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smtClean="0">
                <a:solidFill>
                  <a:srgbClr val="ABB2BF"/>
                </a:solidFill>
                <a:latin typeface="Consolas" panose="020B0609020204030204" pitchFamily="49" charset="0"/>
              </a:rPr>
              <a:t> </a:t>
            </a:r>
            <a:r>
              <a:rPr lang="en-US" sz="1200" dirty="0" smtClean="0">
                <a:solidFill>
                  <a:srgbClr val="E5C07B"/>
                </a:solidFill>
                <a:latin typeface="Consolas" panose="020B0609020204030204" pitchFamily="49" charset="0"/>
              </a:rPr>
              <a:t>np</a:t>
            </a:r>
            <a:r>
              <a:rPr lang="en-US" sz="1200" dirty="0" smtClean="0">
                <a:solidFill>
                  <a:srgbClr val="ABB2BF"/>
                </a:solidFill>
                <a:latin typeface="Consolas" panose="020B0609020204030204" pitchFamily="49" charset="0"/>
              </a:rPr>
              <a:t>.</a:t>
            </a:r>
            <a:r>
              <a:rPr lang="en-US" sz="1200" dirty="0" smtClean="0">
                <a:solidFill>
                  <a:srgbClr val="61AFEF"/>
                </a:solidFill>
                <a:latin typeface="Consolas" panose="020B0609020204030204" pitchFamily="49" charset="0"/>
              </a:rPr>
              <a:t>array</a:t>
            </a:r>
            <a:r>
              <a:rPr lang="en-US" sz="1200" dirty="0" smtClean="0">
                <a:solidFill>
                  <a:srgbClr val="ABB2BF"/>
                </a:solidFill>
                <a:latin typeface="Consolas" panose="020B0609020204030204" pitchFamily="49" charset="0"/>
              </a:rPr>
              <a:t>(</a:t>
            </a:r>
          </a:p>
          <a:p>
            <a:r>
              <a:rPr lang="en-US" sz="1200" dirty="0" smtClean="0">
                <a:solidFill>
                  <a:srgbClr val="ABB2BF"/>
                </a:solidFill>
                <a:latin typeface="Consolas" panose="020B0609020204030204" pitchFamily="49" charset="0"/>
              </a:rPr>
              <a:t>    [</a:t>
            </a:r>
          </a:p>
          <a:p>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cos</a:t>
            </a:r>
            <a:r>
              <a:rPr lang="en-US" sz="1200" dirty="0" smtClean="0">
                <a:solidFill>
                  <a:srgbClr val="ABB2BF"/>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E06C75"/>
                </a:solidFill>
                <a:latin typeface="Consolas" panose="020B0609020204030204" pitchFamily="49" charset="0"/>
              </a:rPr>
              <a:t>pi</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2</a:t>
            </a:r>
            <a:r>
              <a:rPr lang="en-US" sz="1200" dirty="0" smtClean="0">
                <a:solidFill>
                  <a:srgbClr val="ABB2BF"/>
                </a:solidFill>
                <a:latin typeface="Consolas" panose="020B0609020204030204" pitchFamily="49" charset="0"/>
              </a:rPr>
              <a:t>), </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sin</a:t>
            </a:r>
            <a:r>
              <a:rPr lang="en-US" sz="1200" dirty="0" smtClean="0">
                <a:solidFill>
                  <a:srgbClr val="ABB2BF"/>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E06C75"/>
                </a:solidFill>
                <a:latin typeface="Consolas" panose="020B0609020204030204" pitchFamily="49" charset="0"/>
              </a:rPr>
              <a:t>pi</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2</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a:t>
            </a:r>
          </a:p>
          <a:p>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sin</a:t>
            </a:r>
            <a:r>
              <a:rPr lang="en-US" sz="1200" dirty="0" smtClean="0">
                <a:solidFill>
                  <a:srgbClr val="ABB2BF"/>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E06C75"/>
                </a:solidFill>
                <a:latin typeface="Consolas" panose="020B0609020204030204" pitchFamily="49" charset="0"/>
              </a:rPr>
              <a:t>pi</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2</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cos</a:t>
            </a:r>
            <a:r>
              <a:rPr lang="en-US" sz="1200" dirty="0" smtClean="0">
                <a:solidFill>
                  <a:srgbClr val="ABB2BF"/>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E06C75"/>
                </a:solidFill>
                <a:latin typeface="Consolas" panose="020B0609020204030204" pitchFamily="49" charset="0"/>
              </a:rPr>
              <a:t>pi</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2</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a:t>
            </a:r>
          </a:p>
          <a:p>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1</a:t>
            </a:r>
            <a:r>
              <a:rPr lang="en-US" sz="1200" dirty="0" smtClean="0">
                <a:solidFill>
                  <a:srgbClr val="ABB2BF"/>
                </a:solidFill>
                <a:latin typeface="Consolas" panose="020B0609020204030204" pitchFamily="49" charset="0"/>
              </a:rPr>
              <a:t>],</a:t>
            </a:r>
          </a:p>
          <a:p>
            <a:r>
              <a:rPr lang="en-US" sz="1200" dirty="0" smtClean="0">
                <a:solidFill>
                  <a:srgbClr val="ABB2BF"/>
                </a:solidFill>
                <a:latin typeface="Consolas" panose="020B0609020204030204" pitchFamily="49" charset="0"/>
              </a:rPr>
              <a:t>    ]</a:t>
            </a:r>
          </a:p>
          <a:p>
            <a:r>
              <a:rPr lang="en-US" sz="1200" dirty="0" smtClean="0">
                <a:solidFill>
                  <a:srgbClr val="ABB2BF"/>
                </a:solidFill>
                <a:latin typeface="Consolas" panose="020B0609020204030204" pitchFamily="49" charset="0"/>
              </a:rPr>
              <a:t>)</a:t>
            </a:r>
            <a:br>
              <a:rPr lang="en-US" sz="1200" dirty="0" smtClean="0">
                <a:solidFill>
                  <a:srgbClr val="ABB2BF"/>
                </a:solidFill>
                <a:latin typeface="Consolas" panose="020B0609020204030204" pitchFamily="49" charset="0"/>
              </a:rPr>
            </a:br>
            <a:r>
              <a:rPr lang="en-US" sz="1200" dirty="0" smtClean="0">
                <a:solidFill>
                  <a:srgbClr val="E5C07B"/>
                </a:solidFill>
                <a:latin typeface="Consolas" panose="020B0609020204030204" pitchFamily="49" charset="0"/>
              </a:rPr>
              <a:t>R3</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smtClean="0">
                <a:solidFill>
                  <a:srgbClr val="ABB2BF"/>
                </a:solidFill>
                <a:latin typeface="Consolas" panose="020B0609020204030204" pitchFamily="49" charset="0"/>
              </a:rPr>
              <a:t> </a:t>
            </a:r>
            <a:r>
              <a:rPr lang="en-US" sz="1200" dirty="0" smtClean="0">
                <a:solidFill>
                  <a:srgbClr val="E5C07B"/>
                </a:solidFill>
                <a:latin typeface="Consolas" panose="020B0609020204030204" pitchFamily="49" charset="0"/>
              </a:rPr>
              <a:t>np</a:t>
            </a:r>
            <a:r>
              <a:rPr lang="en-US" sz="1200" dirty="0" smtClean="0">
                <a:solidFill>
                  <a:srgbClr val="ABB2BF"/>
                </a:solidFill>
                <a:latin typeface="Consolas" panose="020B0609020204030204" pitchFamily="49" charset="0"/>
              </a:rPr>
              <a:t>.</a:t>
            </a:r>
            <a:r>
              <a:rPr lang="en-US" sz="1200" dirty="0" smtClean="0">
                <a:solidFill>
                  <a:srgbClr val="61AFEF"/>
                </a:solidFill>
                <a:latin typeface="Consolas" panose="020B0609020204030204" pitchFamily="49" charset="0"/>
              </a:rPr>
              <a:t>array</a:t>
            </a:r>
            <a:r>
              <a:rPr lang="en-US" sz="1200" dirty="0" smtClean="0">
                <a:solidFill>
                  <a:srgbClr val="ABB2BF"/>
                </a:solidFill>
                <a:latin typeface="Consolas" panose="020B0609020204030204" pitchFamily="49" charset="0"/>
              </a:rPr>
              <a:t>(</a:t>
            </a:r>
          </a:p>
          <a:p>
            <a:r>
              <a:rPr lang="en-US" sz="1200" dirty="0" smtClean="0">
                <a:solidFill>
                  <a:srgbClr val="ABB2BF"/>
                </a:solidFill>
                <a:latin typeface="Consolas" panose="020B0609020204030204" pitchFamily="49" charset="0"/>
              </a:rPr>
              <a:t>    [</a:t>
            </a:r>
          </a:p>
          <a:p>
            <a:r>
              <a:rPr lang="en-US" sz="1200" dirty="0">
                <a:solidFill>
                  <a:srgbClr val="ABB2BF"/>
                </a:solidFill>
                <a:latin typeface="Consolas" panose="020B0609020204030204" pitchFamily="49" charset="0"/>
              </a:rPr>
              <a:t>	</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cos</a:t>
            </a:r>
            <a:r>
              <a:rPr lang="en-US" sz="1200" dirty="0" smtClean="0">
                <a:solidFill>
                  <a:srgbClr val="ABB2BF"/>
                </a:solidFill>
                <a:latin typeface="Consolas" panose="020B0609020204030204" pitchFamily="49" charset="0"/>
              </a:rPr>
              <a:t>(</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 </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sin</a:t>
            </a:r>
            <a:r>
              <a:rPr lang="en-US" sz="1200" dirty="0" smtClean="0">
                <a:solidFill>
                  <a:srgbClr val="ABB2BF"/>
                </a:solidFill>
                <a:latin typeface="Consolas" panose="020B0609020204030204" pitchFamily="49" charset="0"/>
              </a:rPr>
              <a:t>(</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a:t>
            </a:r>
          </a:p>
          <a:p>
            <a:r>
              <a:rPr lang="en-US" sz="1200" dirty="0" smtClean="0">
                <a:solidFill>
                  <a:srgbClr val="ABB2BF"/>
                </a:solidFill>
                <a:latin typeface="Consolas" panose="020B0609020204030204" pitchFamily="49" charset="0"/>
              </a:rPr>
              <a:t>    </a:t>
            </a:r>
            <a:r>
              <a:rPr lang="en-US" sz="1200" dirty="0">
                <a:solidFill>
                  <a:srgbClr val="ABB2BF"/>
                </a:solidFill>
                <a:latin typeface="Consolas" panose="020B0609020204030204" pitchFamily="49" charset="0"/>
              </a:rPr>
              <a:t>	</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sin</a:t>
            </a:r>
            <a:r>
              <a:rPr lang="en-US" sz="1200" dirty="0" smtClean="0">
                <a:solidFill>
                  <a:srgbClr val="ABB2BF"/>
                </a:solidFill>
                <a:latin typeface="Consolas" panose="020B0609020204030204" pitchFamily="49" charset="0"/>
              </a:rPr>
              <a:t>(</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cos</a:t>
            </a:r>
            <a:r>
              <a:rPr lang="en-US" sz="1200" dirty="0" smtClean="0">
                <a:solidFill>
                  <a:srgbClr val="ABB2BF"/>
                </a:solidFill>
                <a:latin typeface="Consolas" panose="020B0609020204030204" pitchFamily="49" charset="0"/>
              </a:rPr>
              <a:t>(</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a:t>
            </a:r>
          </a:p>
          <a:p>
            <a:r>
              <a:rPr lang="en-US" sz="1200" dirty="0">
                <a:solidFill>
                  <a:srgbClr val="ABB2BF"/>
                </a:solidFill>
                <a:latin typeface="Consolas" panose="020B0609020204030204" pitchFamily="49" charset="0"/>
              </a:rPr>
              <a:t>	</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1</a:t>
            </a:r>
            <a:r>
              <a:rPr lang="en-US" sz="1200" dirty="0" smtClean="0">
                <a:solidFill>
                  <a:srgbClr val="ABB2BF"/>
                </a:solidFill>
                <a:latin typeface="Consolas" panose="020B0609020204030204" pitchFamily="49" charset="0"/>
              </a:rPr>
              <a:t>]</a:t>
            </a:r>
          </a:p>
          <a:p>
            <a:r>
              <a:rPr lang="en-US" sz="1200" dirty="0" smtClean="0">
                <a:solidFill>
                  <a:srgbClr val="ABB2BF"/>
                </a:solidFill>
                <a:latin typeface="Consolas" panose="020B0609020204030204" pitchFamily="49" charset="0"/>
              </a:rPr>
              <a:t>    ]</a:t>
            </a:r>
          </a:p>
          <a:p>
            <a:r>
              <a:rPr lang="en-US" sz="1200" dirty="0" smtClean="0">
                <a:solidFill>
                  <a:srgbClr val="ABB2BF"/>
                </a:solidFill>
                <a:latin typeface="Consolas" panose="020B0609020204030204" pitchFamily="49" charset="0"/>
              </a:rPr>
              <a:t>)</a:t>
            </a:r>
            <a:br>
              <a:rPr lang="en-US" sz="1200" dirty="0" smtClean="0">
                <a:solidFill>
                  <a:srgbClr val="ABB2BF"/>
                </a:solidFill>
                <a:latin typeface="Consolas" panose="020B0609020204030204" pitchFamily="49" charset="0"/>
              </a:rPr>
            </a:br>
            <a:endParaRPr lang="en-US" sz="1200" dirty="0" smtClean="0">
              <a:solidFill>
                <a:srgbClr val="ABB2BF"/>
              </a:solidFill>
              <a:latin typeface="Consolas" panose="020B0609020204030204" pitchFamily="49" charset="0"/>
            </a:endParaRPr>
          </a:p>
          <a:p>
            <a:r>
              <a:rPr lang="en-US" sz="1200" dirty="0">
                <a:solidFill>
                  <a:srgbClr val="E5C07B"/>
                </a:solidFill>
                <a:latin typeface="Consolas" panose="020B0609020204030204" pitchFamily="49" charset="0"/>
              </a:rPr>
              <a:t>R</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E5C07B"/>
                </a:solidFill>
                <a:latin typeface="Consolas" panose="020B0609020204030204" pitchFamily="49" charset="0"/>
              </a:rPr>
              <a:t>R1</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R2</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R3</a:t>
            </a:r>
            <a:r>
              <a:rPr lang="en-US" sz="1200" dirty="0" smtClean="0">
                <a:solidFill>
                  <a:srgbClr val="ABB2BF"/>
                </a:solidFill>
                <a:latin typeface="Consolas" panose="020B0609020204030204" pitchFamily="49" charset="0"/>
              </a:rPr>
              <a:t>])</a:t>
            </a:r>
            <a:endParaRPr lang="en-US" sz="1200" dirty="0">
              <a:solidFill>
                <a:srgbClr val="ABB2BF"/>
              </a:solidFill>
              <a:latin typeface="Consolas" panose="020B0609020204030204" pitchFamily="49" charset="0"/>
            </a:endParaRPr>
          </a:p>
        </p:txBody>
      </p:sp>
      <p:pic>
        <p:nvPicPr>
          <p:cNvPr id="8" name="Image 7"/>
          <p:cNvPicPr>
            <a:picLocks noChangeAspect="1"/>
          </p:cNvPicPr>
          <p:nvPr/>
        </p:nvPicPr>
        <p:blipFill>
          <a:blip r:embed="rId3"/>
          <a:stretch>
            <a:fillRect/>
          </a:stretch>
        </p:blipFill>
        <p:spPr>
          <a:xfrm>
            <a:off x="607543" y="4279433"/>
            <a:ext cx="3149689" cy="1945071"/>
          </a:xfrm>
          <a:prstGeom prst="rect">
            <a:avLst/>
          </a:prstGeom>
        </p:spPr>
      </p:pic>
    </p:spTree>
    <p:extLst>
      <p:ext uri="{BB962C8B-B14F-4D97-AF65-F5344CB8AC3E}">
        <p14:creationId xmlns:p14="http://schemas.microsoft.com/office/powerpoint/2010/main" val="21438634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8A7A6979-0714-4377-B894-6BE4C2D6E202}" type="slidenum">
              <a:rPr lang="en-US" smtClean="0"/>
              <a:pPr/>
              <a:t>11</a:t>
            </a:fld>
            <a:endParaRPr lang="en-US" dirty="0"/>
          </a:p>
        </p:txBody>
      </p:sp>
      <p:sp>
        <p:nvSpPr>
          <p:cNvPr id="3" name="Titre 2"/>
          <p:cNvSpPr>
            <a:spLocks noGrp="1"/>
          </p:cNvSpPr>
          <p:nvPr>
            <p:ph type="title"/>
          </p:nvPr>
        </p:nvSpPr>
        <p:spPr/>
        <p:txBody>
          <a:bodyPr>
            <a:normAutofit fontScale="90000"/>
          </a:bodyPr>
          <a:lstStyle/>
          <a:p>
            <a:r>
              <a:rPr lang="en-US" dirty="0" smtClean="0"/>
              <a:t>Jacobian: Example 3 and multi Contact in same finger</a:t>
            </a:r>
            <a:endParaRPr lang="en-US" dirty="0"/>
          </a:p>
        </p:txBody>
      </p:sp>
      <p:pic>
        <p:nvPicPr>
          <p:cNvPr id="6" name="Image 5"/>
          <p:cNvPicPr>
            <a:picLocks noChangeAspect="1"/>
          </p:cNvPicPr>
          <p:nvPr/>
        </p:nvPicPr>
        <p:blipFill>
          <a:blip r:embed="rId2"/>
          <a:stretch>
            <a:fillRect/>
          </a:stretch>
        </p:blipFill>
        <p:spPr>
          <a:xfrm>
            <a:off x="581025" y="1847630"/>
            <a:ext cx="3176207" cy="2261029"/>
          </a:xfrm>
          <a:prstGeom prst="rect">
            <a:avLst/>
          </a:prstGeom>
        </p:spPr>
      </p:pic>
      <p:sp>
        <p:nvSpPr>
          <p:cNvPr id="7" name="ZoneTexte 6"/>
          <p:cNvSpPr txBox="1"/>
          <p:nvPr/>
        </p:nvSpPr>
        <p:spPr>
          <a:xfrm>
            <a:off x="4631208" y="1847630"/>
            <a:ext cx="6267450" cy="2123658"/>
          </a:xfrm>
          <a:prstGeom prst="rect">
            <a:avLst/>
          </a:prstGeom>
          <a:solidFill>
            <a:schemeClr val="tx2"/>
          </a:solidFill>
        </p:spPr>
        <p:txBody>
          <a:bodyPr wrap="square" rtlCol="0">
            <a:spAutoFit/>
          </a:bodyPr>
          <a:lstStyle/>
          <a:p>
            <a:r>
              <a:rPr lang="en-US" sz="1200" dirty="0">
                <a:solidFill>
                  <a:srgbClr val="E06C75"/>
                </a:solidFill>
                <a:latin typeface="Consolas" panose="020B0609020204030204" pitchFamily="49" charset="0"/>
              </a:rPr>
              <a:t>q1c</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56B6C2"/>
                </a:solidFill>
                <a:latin typeface="Consolas" panose="020B0609020204030204" pitchFamily="49" charset="0"/>
              </a:rPr>
              <a:t>-</a:t>
            </a:r>
            <a:r>
              <a:rPr lang="en-US" sz="1200" dirty="0">
                <a:solidFill>
                  <a:srgbClr val="E06C75"/>
                </a:solidFill>
                <a:latin typeface="Consolas" panose="020B0609020204030204" pitchFamily="49" charset="0"/>
              </a:rPr>
              <a:t>l</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E06C75"/>
                </a:solidFill>
                <a:latin typeface="Consolas" panose="020B0609020204030204" pitchFamily="49" charset="0"/>
              </a:rPr>
              <a:t>l</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a:t>
            </a:r>
          </a:p>
          <a:p>
            <a:r>
              <a:rPr lang="en-US" sz="1200" dirty="0">
                <a:solidFill>
                  <a:srgbClr val="E06C75"/>
                </a:solidFill>
                <a:latin typeface="Consolas" panose="020B0609020204030204" pitchFamily="49" charset="0"/>
              </a:rPr>
              <a:t>q2c</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56B6C2"/>
                </a:solidFill>
                <a:latin typeface="Consolas" panose="020B0609020204030204" pitchFamily="49" charset="0"/>
              </a:rPr>
              <a:t>-</a:t>
            </a:r>
            <a:r>
              <a:rPr lang="en-US" sz="1200" dirty="0">
                <a:solidFill>
                  <a:srgbClr val="E06C75"/>
                </a:solidFill>
                <a:latin typeface="Consolas" panose="020B0609020204030204" pitchFamily="49" charset="0"/>
              </a:rPr>
              <a:t>l</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l</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a:t>
            </a:r>
          </a:p>
          <a:p>
            <a:r>
              <a:rPr lang="en-US" sz="1200" dirty="0">
                <a:solidFill>
                  <a:srgbClr val="E06C75"/>
                </a:solidFill>
                <a:latin typeface="Consolas" panose="020B0609020204030204" pitchFamily="49" charset="0"/>
              </a:rPr>
              <a:t>q3c</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E06C75"/>
                </a:solidFill>
                <a:latin typeface="Consolas" panose="020B0609020204030204" pitchFamily="49" charset="0"/>
              </a:rPr>
              <a:t>l</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l</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a:t>
            </a:r>
          </a:p>
          <a:p>
            <a:r>
              <a:rPr lang="en-US" sz="1200" dirty="0">
                <a:solidFill>
                  <a:srgbClr val="ABB2BF"/>
                </a:solidFill>
                <a:latin typeface="Consolas" panose="020B0609020204030204" pitchFamily="49" charset="0"/>
              </a:rPr>
              <a:t/>
            </a:r>
            <a:br>
              <a:rPr lang="en-US" sz="1200" dirty="0">
                <a:solidFill>
                  <a:srgbClr val="ABB2BF"/>
                </a:solidFill>
                <a:latin typeface="Consolas" panose="020B0609020204030204" pitchFamily="49" charset="0"/>
              </a:rPr>
            </a:br>
            <a:r>
              <a:rPr lang="en-US" sz="1200" dirty="0">
                <a:solidFill>
                  <a:srgbClr val="E06C75"/>
                </a:solidFill>
                <a:latin typeface="Consolas" panose="020B0609020204030204" pitchFamily="49" charset="0"/>
              </a:rPr>
              <a:t>q1</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Joint</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1</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q1c</a:t>
            </a:r>
            <a:r>
              <a:rPr lang="en-US" sz="1200" dirty="0">
                <a:solidFill>
                  <a:srgbClr val="ABB2BF"/>
                </a:solidFill>
                <a:latin typeface="Consolas" panose="020B0609020204030204" pitchFamily="49" charset="0"/>
              </a:rPr>
              <a:t>, </a:t>
            </a:r>
            <a:r>
              <a:rPr lang="en-US" sz="1200" dirty="0" err="1">
                <a:solidFill>
                  <a:srgbClr val="E06C75"/>
                </a:solidFill>
                <a:latin typeface="Consolas" panose="020B0609020204030204" pitchFamily="49" charset="0"/>
              </a:rPr>
              <a:t>zv</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a:t>
            </a:r>
          </a:p>
          <a:p>
            <a:r>
              <a:rPr lang="en-US" sz="1200" dirty="0">
                <a:solidFill>
                  <a:srgbClr val="E06C75"/>
                </a:solidFill>
                <a:latin typeface="Consolas" panose="020B0609020204030204" pitchFamily="49" charset="0"/>
              </a:rPr>
              <a:t>q2</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Joint</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2</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q2c</a:t>
            </a:r>
            <a:r>
              <a:rPr lang="en-US" sz="1200" dirty="0">
                <a:solidFill>
                  <a:srgbClr val="ABB2BF"/>
                </a:solidFill>
                <a:latin typeface="Consolas" panose="020B0609020204030204" pitchFamily="49" charset="0"/>
              </a:rPr>
              <a:t>, </a:t>
            </a:r>
            <a:r>
              <a:rPr lang="en-US" sz="1200" dirty="0" err="1">
                <a:solidFill>
                  <a:srgbClr val="E06C75"/>
                </a:solidFill>
                <a:latin typeface="Consolas" panose="020B0609020204030204" pitchFamily="49" charset="0"/>
              </a:rPr>
              <a:t>zv</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1</a:t>
            </a:r>
            <a:r>
              <a:rPr lang="en-US" sz="1200" dirty="0">
                <a:solidFill>
                  <a:srgbClr val="ABB2BF"/>
                </a:solidFill>
                <a:latin typeface="Consolas" panose="020B0609020204030204" pitchFamily="49" charset="0"/>
              </a:rPr>
              <a:t>)</a:t>
            </a:r>
          </a:p>
          <a:p>
            <a:r>
              <a:rPr lang="en-US" sz="1200" dirty="0">
                <a:solidFill>
                  <a:srgbClr val="E06C75"/>
                </a:solidFill>
                <a:latin typeface="Consolas" panose="020B0609020204030204" pitchFamily="49" charset="0"/>
              </a:rPr>
              <a:t>q3</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Joint</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3</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q3c</a:t>
            </a:r>
            <a:r>
              <a:rPr lang="en-US" sz="1200" dirty="0">
                <a:solidFill>
                  <a:srgbClr val="ABB2BF"/>
                </a:solidFill>
                <a:latin typeface="Consolas" panose="020B0609020204030204" pitchFamily="49" charset="0"/>
              </a:rPr>
              <a:t>, </a:t>
            </a:r>
            <a:r>
              <a:rPr lang="en-US" sz="1200" dirty="0" err="1">
                <a:solidFill>
                  <a:srgbClr val="E06C75"/>
                </a:solidFill>
                <a:latin typeface="Consolas" panose="020B0609020204030204" pitchFamily="49" charset="0"/>
              </a:rPr>
              <a:t>zv</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2</a:t>
            </a:r>
            <a:r>
              <a:rPr lang="en-US" sz="1200" dirty="0">
                <a:solidFill>
                  <a:srgbClr val="ABB2BF"/>
                </a:solidFill>
                <a:latin typeface="Consolas" panose="020B0609020204030204" pitchFamily="49" charset="0"/>
              </a:rPr>
              <a:t>)</a:t>
            </a:r>
          </a:p>
          <a:p>
            <a:r>
              <a:rPr lang="en-US" sz="1200" dirty="0">
                <a:solidFill>
                  <a:srgbClr val="ABB2BF"/>
                </a:solidFill>
                <a:latin typeface="Consolas" panose="020B0609020204030204" pitchFamily="49" charset="0"/>
              </a:rPr>
              <a:t/>
            </a:r>
            <a:br>
              <a:rPr lang="en-US" sz="1200" dirty="0">
                <a:solidFill>
                  <a:srgbClr val="ABB2BF"/>
                </a:solidFill>
                <a:latin typeface="Consolas" panose="020B0609020204030204" pitchFamily="49" charset="0"/>
              </a:rPr>
            </a:br>
            <a:r>
              <a:rPr lang="en-US" sz="1200" dirty="0">
                <a:solidFill>
                  <a:srgbClr val="E06C75"/>
                </a:solidFill>
                <a:latin typeface="Consolas" panose="020B0609020204030204" pitchFamily="49" charset="0"/>
              </a:rPr>
              <a:t>f1</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Finger</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1</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E06C75"/>
                </a:solidFill>
                <a:latin typeface="Consolas" panose="020B0609020204030204" pitchFamily="49" charset="0"/>
              </a:rPr>
              <a:t>q1</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q2</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q3</a:t>
            </a:r>
            <a:r>
              <a:rPr lang="en-US" sz="1200" dirty="0">
                <a:solidFill>
                  <a:srgbClr val="ABB2BF"/>
                </a:solidFill>
                <a:latin typeface="Consolas" panose="020B0609020204030204" pitchFamily="49" charset="0"/>
              </a:rPr>
              <a:t>]))</a:t>
            </a:r>
          </a:p>
          <a:p>
            <a:r>
              <a:rPr lang="en-US" sz="1200" dirty="0">
                <a:solidFill>
                  <a:srgbClr val="ABB2BF"/>
                </a:solidFill>
                <a:latin typeface="Consolas" panose="020B0609020204030204" pitchFamily="49" charset="0"/>
              </a:rPr>
              <a:t/>
            </a:r>
            <a:br>
              <a:rPr lang="en-US" sz="1200" dirty="0">
                <a:solidFill>
                  <a:srgbClr val="ABB2BF"/>
                </a:solidFill>
                <a:latin typeface="Consolas" panose="020B0609020204030204" pitchFamily="49" charset="0"/>
              </a:rPr>
            </a:br>
            <a:r>
              <a:rPr lang="en-US" sz="1200" dirty="0">
                <a:solidFill>
                  <a:srgbClr val="E06C75"/>
                </a:solidFill>
                <a:latin typeface="Consolas" panose="020B0609020204030204" pitchFamily="49" charset="0"/>
              </a:rPr>
              <a:t>f</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E06C75"/>
                </a:solidFill>
                <a:latin typeface="Consolas" panose="020B0609020204030204" pitchFamily="49" charset="0"/>
              </a:rPr>
              <a:t>f1</a:t>
            </a:r>
            <a:r>
              <a:rPr lang="en-US" sz="1200" dirty="0">
                <a:solidFill>
                  <a:srgbClr val="ABB2BF"/>
                </a:solidFill>
                <a:latin typeface="Consolas" panose="020B0609020204030204" pitchFamily="49" charset="0"/>
              </a:rPr>
              <a:t>])</a:t>
            </a:r>
          </a:p>
        </p:txBody>
      </p:sp>
      <p:pic>
        <p:nvPicPr>
          <p:cNvPr id="8" name="Image 7"/>
          <p:cNvPicPr>
            <a:picLocks noChangeAspect="1"/>
          </p:cNvPicPr>
          <p:nvPr/>
        </p:nvPicPr>
        <p:blipFill>
          <a:blip r:embed="rId3"/>
          <a:stretch>
            <a:fillRect/>
          </a:stretch>
        </p:blipFill>
        <p:spPr>
          <a:xfrm>
            <a:off x="607543" y="4279433"/>
            <a:ext cx="3149689" cy="1945071"/>
          </a:xfrm>
          <a:prstGeom prst="rect">
            <a:avLst/>
          </a:prstGeom>
        </p:spPr>
      </p:pic>
    </p:spTree>
    <p:extLst>
      <p:ext uri="{BB962C8B-B14F-4D97-AF65-F5344CB8AC3E}">
        <p14:creationId xmlns:p14="http://schemas.microsoft.com/office/powerpoint/2010/main" val="3982991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8A7A6979-0714-4377-B894-6BE4C2D6E202}" type="slidenum">
              <a:rPr lang="en-US" smtClean="0"/>
              <a:pPr/>
              <a:t>12</a:t>
            </a:fld>
            <a:endParaRPr lang="en-US" dirty="0"/>
          </a:p>
        </p:txBody>
      </p:sp>
      <p:sp>
        <p:nvSpPr>
          <p:cNvPr id="3" name="Titre 2"/>
          <p:cNvSpPr>
            <a:spLocks noGrp="1"/>
          </p:cNvSpPr>
          <p:nvPr>
            <p:ph type="title"/>
          </p:nvPr>
        </p:nvSpPr>
        <p:spPr/>
        <p:txBody>
          <a:bodyPr>
            <a:normAutofit fontScale="90000"/>
          </a:bodyPr>
          <a:lstStyle/>
          <a:p>
            <a:r>
              <a:rPr lang="en-US" dirty="0" smtClean="0"/>
              <a:t>Jacobian: Example 3 and multi Contact in same finger</a:t>
            </a:r>
            <a:endParaRPr lang="en-US" dirty="0"/>
          </a:p>
        </p:txBody>
      </p:sp>
      <p:pic>
        <p:nvPicPr>
          <p:cNvPr id="6" name="Image 5"/>
          <p:cNvPicPr>
            <a:picLocks noChangeAspect="1"/>
          </p:cNvPicPr>
          <p:nvPr/>
        </p:nvPicPr>
        <p:blipFill>
          <a:blip r:embed="rId2"/>
          <a:stretch>
            <a:fillRect/>
          </a:stretch>
        </p:blipFill>
        <p:spPr>
          <a:xfrm>
            <a:off x="581025" y="1847630"/>
            <a:ext cx="3176207" cy="2261029"/>
          </a:xfrm>
          <a:prstGeom prst="rect">
            <a:avLst/>
          </a:prstGeom>
        </p:spPr>
      </p:pic>
      <p:sp>
        <p:nvSpPr>
          <p:cNvPr id="7" name="ZoneTexte 6"/>
          <p:cNvSpPr txBox="1"/>
          <p:nvPr/>
        </p:nvSpPr>
        <p:spPr>
          <a:xfrm>
            <a:off x="4631208" y="1847630"/>
            <a:ext cx="6267450" cy="1754326"/>
          </a:xfrm>
          <a:prstGeom prst="rect">
            <a:avLst/>
          </a:prstGeom>
          <a:solidFill>
            <a:schemeClr val="tx2"/>
          </a:solidFill>
        </p:spPr>
        <p:txBody>
          <a:bodyPr wrap="square" rtlCol="0">
            <a:spAutoFit/>
          </a:bodyPr>
          <a:lstStyle/>
          <a:p>
            <a:r>
              <a:rPr lang="en-US" sz="1200" dirty="0">
                <a:solidFill>
                  <a:srgbClr val="E06C75"/>
                </a:solidFill>
                <a:latin typeface="Consolas" panose="020B0609020204030204" pitchFamily="49" charset="0"/>
              </a:rPr>
              <a:t>Jacob</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Jacobian</a:t>
            </a:r>
            <a:r>
              <a:rPr lang="en-US" sz="1200" dirty="0">
                <a:solidFill>
                  <a:srgbClr val="ABB2BF"/>
                </a:solidFill>
                <a:latin typeface="Consolas" panose="020B0609020204030204" pitchFamily="49" charset="0"/>
              </a:rPr>
              <a:t>(</a:t>
            </a:r>
            <a:r>
              <a:rPr lang="en-US" sz="1200" dirty="0">
                <a:solidFill>
                  <a:srgbClr val="E06C75"/>
                </a:solidFill>
                <a:latin typeface="Consolas" panose="020B0609020204030204" pitchFamily="49" charset="0"/>
              </a:rPr>
              <a:t>f</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C</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R</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h</a:t>
            </a:r>
            <a:r>
              <a:rPr lang="en-US" sz="1200" dirty="0" smtClean="0">
                <a:solidFill>
                  <a:srgbClr val="ABB2BF"/>
                </a:solidFill>
                <a:latin typeface="Consolas" panose="020B0609020204030204" pitchFamily="49" charset="0"/>
              </a:rPr>
              <a:t>)</a:t>
            </a:r>
          </a:p>
          <a:p>
            <a:endParaRPr lang="en-US" sz="1200" dirty="0">
              <a:solidFill>
                <a:srgbClr val="ABB2BF"/>
              </a:solidFill>
              <a:latin typeface="Consolas" panose="020B0609020204030204" pitchFamily="49" charset="0"/>
            </a:endParaRPr>
          </a:p>
          <a:p>
            <a:r>
              <a:rPr lang="en-US" sz="1200" dirty="0">
                <a:solidFill>
                  <a:srgbClr val="E5C07B"/>
                </a:solidFill>
                <a:latin typeface="Consolas" panose="020B0609020204030204" pitchFamily="49" charset="0"/>
              </a:rPr>
              <a:t>J</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err="1">
                <a:solidFill>
                  <a:srgbClr val="E06C75"/>
                </a:solidFill>
                <a:latin typeface="Consolas" panose="020B0609020204030204" pitchFamily="49" charset="0"/>
              </a:rPr>
              <a:t>Jacob</a:t>
            </a:r>
            <a:r>
              <a:rPr lang="en-US" sz="1200" dirty="0" err="1">
                <a:solidFill>
                  <a:srgbClr val="ABB2BF"/>
                </a:solidFill>
                <a:latin typeface="Consolas" panose="020B0609020204030204" pitchFamily="49" charset="0"/>
              </a:rPr>
              <a:t>.</a:t>
            </a:r>
            <a:r>
              <a:rPr lang="en-US" sz="1200" dirty="0" err="1">
                <a:solidFill>
                  <a:srgbClr val="61AFEF"/>
                </a:solidFill>
                <a:latin typeface="Consolas" panose="020B0609020204030204" pitchFamily="49" charset="0"/>
              </a:rPr>
              <a:t>getJ</a:t>
            </a:r>
            <a:r>
              <a:rPr lang="en-US" sz="1200" dirty="0" smtClean="0">
                <a:solidFill>
                  <a:srgbClr val="ABB2BF"/>
                </a:solidFill>
                <a:latin typeface="Consolas" panose="020B0609020204030204" pitchFamily="49" charset="0"/>
              </a:rPr>
              <a:t>()</a:t>
            </a:r>
          </a:p>
          <a:p>
            <a:r>
              <a:rPr lang="en-US" sz="1200" dirty="0">
                <a:solidFill>
                  <a:srgbClr val="ABB2BF"/>
                </a:solidFill>
                <a:latin typeface="Consolas" panose="020B0609020204030204" pitchFamily="49" charset="0"/>
              </a:rPr>
              <a:t/>
            </a:r>
            <a:br>
              <a:rPr lang="en-US" sz="1200" dirty="0">
                <a:solidFill>
                  <a:srgbClr val="ABB2BF"/>
                </a:solidFill>
                <a:latin typeface="Consolas" panose="020B0609020204030204" pitchFamily="49" charset="0"/>
              </a:rPr>
            </a:br>
            <a:r>
              <a:rPr lang="en-US" sz="1200" dirty="0">
                <a:solidFill>
                  <a:srgbClr val="61AFEF"/>
                </a:solidFill>
                <a:latin typeface="Consolas" panose="020B0609020204030204" pitchFamily="49" charset="0"/>
              </a:rPr>
              <a:t>print</a:t>
            </a:r>
            <a:r>
              <a:rPr lang="en-US" sz="1200" dirty="0">
                <a:solidFill>
                  <a:srgbClr val="ABB2BF"/>
                </a:solidFill>
                <a:latin typeface="Consolas" panose="020B0609020204030204" pitchFamily="49" charset="0"/>
              </a:rPr>
              <a:t>(</a:t>
            </a:r>
            <a:r>
              <a:rPr lang="en-US" sz="1200" dirty="0">
                <a:solidFill>
                  <a:srgbClr val="98C379"/>
                </a:solidFill>
                <a:latin typeface="Consolas" panose="020B0609020204030204" pitchFamily="49" charset="0"/>
              </a:rPr>
              <a:t>"J shape:"</a:t>
            </a:r>
            <a:r>
              <a:rPr lang="en-US" sz="1200" dirty="0">
                <a:solidFill>
                  <a:srgbClr val="ABB2BF"/>
                </a:solidFill>
                <a:latin typeface="Consolas" panose="020B0609020204030204" pitchFamily="49" charset="0"/>
              </a:rPr>
              <a:t>, </a:t>
            </a:r>
            <a:r>
              <a:rPr lang="en-US" sz="1200" dirty="0" err="1">
                <a:solidFill>
                  <a:srgbClr val="E5C07B"/>
                </a:solidFill>
                <a:latin typeface="Consolas" panose="020B0609020204030204" pitchFamily="49" charset="0"/>
              </a:rPr>
              <a:t>J</a:t>
            </a:r>
            <a:r>
              <a:rPr lang="en-US" sz="1200" dirty="0" err="1">
                <a:solidFill>
                  <a:srgbClr val="ABB2BF"/>
                </a:solidFill>
                <a:latin typeface="Consolas" panose="020B0609020204030204" pitchFamily="49" charset="0"/>
              </a:rPr>
              <a:t>.shape</a:t>
            </a:r>
            <a:r>
              <a:rPr lang="en-US" sz="1200" dirty="0">
                <a:solidFill>
                  <a:srgbClr val="ABB2BF"/>
                </a:solidFill>
                <a:latin typeface="Consolas" panose="020B0609020204030204" pitchFamily="49" charset="0"/>
              </a:rPr>
              <a:t>)</a:t>
            </a:r>
          </a:p>
          <a:p>
            <a:r>
              <a:rPr lang="en-US" sz="1200" dirty="0">
                <a:solidFill>
                  <a:srgbClr val="61AFEF"/>
                </a:solidFill>
                <a:latin typeface="Consolas" panose="020B0609020204030204" pitchFamily="49" charset="0"/>
              </a:rPr>
              <a:t>print</a:t>
            </a:r>
            <a:r>
              <a:rPr lang="en-US" sz="1200" dirty="0">
                <a:solidFill>
                  <a:srgbClr val="ABB2BF"/>
                </a:solidFill>
                <a:latin typeface="Consolas" panose="020B0609020204030204" pitchFamily="49" charset="0"/>
              </a:rPr>
              <a:t>(</a:t>
            </a:r>
            <a:r>
              <a:rPr lang="en-US" sz="1200" dirty="0">
                <a:solidFill>
                  <a:srgbClr val="98C379"/>
                </a:solidFill>
                <a:latin typeface="Consolas" panose="020B0609020204030204" pitchFamily="49" charset="0"/>
              </a:rPr>
              <a:t>"J:</a:t>
            </a:r>
            <a:r>
              <a:rPr lang="en-US" sz="1200" dirty="0">
                <a:solidFill>
                  <a:srgbClr val="56B6C2"/>
                </a:solidFill>
                <a:latin typeface="Consolas" panose="020B0609020204030204" pitchFamily="49" charset="0"/>
              </a:rPr>
              <a:t>\n</a:t>
            </a:r>
            <a:r>
              <a:rPr lang="en-US" sz="1200" dirty="0">
                <a:solidFill>
                  <a:srgbClr val="98C379"/>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J</a:t>
            </a:r>
            <a:r>
              <a:rPr lang="en-US" sz="1200" dirty="0" smtClean="0">
                <a:solidFill>
                  <a:srgbClr val="ABB2BF"/>
                </a:solidFill>
                <a:latin typeface="Consolas" panose="020B0609020204030204" pitchFamily="49" charset="0"/>
              </a:rPr>
              <a:t>)</a:t>
            </a:r>
          </a:p>
          <a:p>
            <a:endParaRPr lang="en-US" sz="1200" dirty="0">
              <a:solidFill>
                <a:srgbClr val="ABB2BF"/>
              </a:solidFill>
              <a:latin typeface="Consolas" panose="020B0609020204030204" pitchFamily="49" charset="0"/>
            </a:endParaRPr>
          </a:p>
          <a:p>
            <a:r>
              <a:rPr lang="en-US" sz="1200" dirty="0" err="1">
                <a:solidFill>
                  <a:srgbClr val="E06C75"/>
                </a:solidFill>
                <a:latin typeface="Consolas" panose="020B0609020204030204" pitchFamily="49" charset="0"/>
              </a:rPr>
              <a:t>Jacob</a:t>
            </a:r>
            <a:r>
              <a:rPr lang="en-US" sz="1200" dirty="0" err="1">
                <a:solidFill>
                  <a:srgbClr val="ABB2BF"/>
                </a:solidFill>
                <a:latin typeface="Consolas" panose="020B0609020204030204" pitchFamily="49" charset="0"/>
              </a:rPr>
              <a:t>.</a:t>
            </a:r>
            <a:r>
              <a:rPr lang="en-US" sz="1200" dirty="0" err="1">
                <a:solidFill>
                  <a:srgbClr val="61AFEF"/>
                </a:solidFill>
                <a:latin typeface="Consolas" panose="020B0609020204030204" pitchFamily="49" charset="0"/>
              </a:rPr>
              <a:t>JacobianClassification</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True</a:t>
            </a:r>
            <a:r>
              <a:rPr lang="en-US" sz="1200" dirty="0">
                <a:solidFill>
                  <a:srgbClr val="ABB2BF"/>
                </a:solidFill>
                <a:latin typeface="Consolas" panose="020B0609020204030204" pitchFamily="49" charset="0"/>
              </a:rPr>
              <a:t>)</a:t>
            </a:r>
          </a:p>
          <a:p>
            <a:r>
              <a:rPr lang="en-US" sz="1200" dirty="0" err="1">
                <a:solidFill>
                  <a:srgbClr val="E06C75"/>
                </a:solidFill>
                <a:latin typeface="Consolas" panose="020B0609020204030204" pitchFamily="49" charset="0"/>
              </a:rPr>
              <a:t>Jacob</a:t>
            </a:r>
            <a:r>
              <a:rPr lang="en-US" sz="1200" dirty="0" err="1">
                <a:solidFill>
                  <a:srgbClr val="ABB2BF"/>
                </a:solidFill>
                <a:latin typeface="Consolas" panose="020B0609020204030204" pitchFamily="49" charset="0"/>
              </a:rPr>
              <a:t>.</a:t>
            </a:r>
            <a:r>
              <a:rPr lang="en-US" sz="1200" dirty="0" err="1">
                <a:solidFill>
                  <a:srgbClr val="61AFEF"/>
                </a:solidFill>
                <a:latin typeface="Consolas" panose="020B0609020204030204" pitchFamily="49" charset="0"/>
              </a:rPr>
              <a:t>printHandSpecifications</a:t>
            </a:r>
            <a:r>
              <a:rPr lang="en-US" sz="1200" dirty="0">
                <a:solidFill>
                  <a:srgbClr val="ABB2BF"/>
                </a:solidFill>
                <a:latin typeface="Consolas" panose="020B0609020204030204" pitchFamily="49" charset="0"/>
              </a:rPr>
              <a:t>()</a:t>
            </a:r>
          </a:p>
        </p:txBody>
      </p:sp>
      <p:pic>
        <p:nvPicPr>
          <p:cNvPr id="8" name="Image 7"/>
          <p:cNvPicPr>
            <a:picLocks noChangeAspect="1"/>
          </p:cNvPicPr>
          <p:nvPr/>
        </p:nvPicPr>
        <p:blipFill>
          <a:blip r:embed="rId3"/>
          <a:stretch>
            <a:fillRect/>
          </a:stretch>
        </p:blipFill>
        <p:spPr>
          <a:xfrm>
            <a:off x="607543" y="4279433"/>
            <a:ext cx="3149689" cy="1945071"/>
          </a:xfrm>
          <a:prstGeom prst="rect">
            <a:avLst/>
          </a:prstGeom>
        </p:spPr>
      </p:pic>
      <p:sp>
        <p:nvSpPr>
          <p:cNvPr id="5" name="Rectangle 4"/>
          <p:cNvSpPr/>
          <p:nvPr/>
        </p:nvSpPr>
        <p:spPr>
          <a:xfrm>
            <a:off x="7630861" y="1999078"/>
            <a:ext cx="3762375" cy="4339650"/>
          </a:xfrm>
          <a:prstGeom prst="rect">
            <a:avLst/>
          </a:prstGeom>
          <a:solidFill>
            <a:schemeClr val="accent2"/>
          </a:solidFill>
        </p:spPr>
        <p:txBody>
          <a:bodyPr wrap="square">
            <a:spAutoFit/>
          </a:bodyPr>
          <a:lstStyle/>
          <a:p>
            <a:r>
              <a:rPr lang="en-US" sz="1200" dirty="0">
                <a:solidFill>
                  <a:schemeClr val="bg1"/>
                </a:solidFill>
              </a:rPr>
              <a:t>J shape: (9, 3)</a:t>
            </a:r>
          </a:p>
          <a:p>
            <a:r>
              <a:rPr lang="en-US" sz="1200" dirty="0">
                <a:solidFill>
                  <a:schemeClr val="bg1"/>
                </a:solidFill>
              </a:rPr>
              <a:t>J:</a:t>
            </a:r>
          </a:p>
          <a:p>
            <a:r>
              <a:rPr lang="en-US" sz="1200" dirty="0">
                <a:solidFill>
                  <a:schemeClr val="bg1"/>
                </a:solidFill>
              </a:rPr>
              <a:t> [[-2.  0.  0.]</a:t>
            </a:r>
          </a:p>
          <a:p>
            <a:r>
              <a:rPr lang="en-US" sz="1200" dirty="0">
                <a:solidFill>
                  <a:schemeClr val="bg1"/>
                </a:solidFill>
              </a:rPr>
              <a:t> [-0.  0.  0.]</a:t>
            </a:r>
          </a:p>
          <a:p>
            <a:r>
              <a:rPr lang="en-US" sz="1200" dirty="0">
                <a:solidFill>
                  <a:schemeClr val="bg1"/>
                </a:solidFill>
              </a:rPr>
              <a:t> [ 0.  0.  0.]</a:t>
            </a:r>
          </a:p>
          <a:p>
            <a:r>
              <a:rPr lang="en-US" sz="1200" dirty="0">
                <a:solidFill>
                  <a:schemeClr val="bg1"/>
                </a:solidFill>
              </a:rPr>
              <a:t> [-2. -2.  0.]</a:t>
            </a:r>
          </a:p>
          <a:p>
            <a:r>
              <a:rPr lang="en-US" sz="1200" dirty="0">
                <a:solidFill>
                  <a:schemeClr val="bg1"/>
                </a:solidFill>
              </a:rPr>
              <a:t> [-4. -0.  0.]</a:t>
            </a:r>
          </a:p>
          <a:p>
            <a:r>
              <a:rPr lang="en-US" sz="1200" dirty="0">
                <a:solidFill>
                  <a:schemeClr val="bg1"/>
                </a:solidFill>
              </a:rPr>
              <a:t> [ 0.  0.  0.]</a:t>
            </a:r>
          </a:p>
          <a:p>
            <a:r>
              <a:rPr lang="en-US" sz="1200" dirty="0">
                <a:solidFill>
                  <a:schemeClr val="bg1"/>
                </a:solidFill>
              </a:rPr>
              <a:t> [ 2. -2. -2.]</a:t>
            </a:r>
          </a:p>
          <a:p>
            <a:r>
              <a:rPr lang="en-US" sz="1200" dirty="0">
                <a:solidFill>
                  <a:schemeClr val="bg1"/>
                </a:solidFill>
              </a:rPr>
              <a:t> [-4. -4.  0.]</a:t>
            </a:r>
          </a:p>
          <a:p>
            <a:r>
              <a:rPr lang="en-US" sz="1200" dirty="0">
                <a:solidFill>
                  <a:schemeClr val="bg1"/>
                </a:solidFill>
              </a:rPr>
              <a:t> [ 0.  0.  0.]]</a:t>
            </a:r>
          </a:p>
          <a:p>
            <a:r>
              <a:rPr lang="en-US" sz="1200" dirty="0">
                <a:solidFill>
                  <a:schemeClr val="bg1"/>
                </a:solidFill>
              </a:rPr>
              <a:t>-------------------------</a:t>
            </a:r>
          </a:p>
          <a:p>
            <a:r>
              <a:rPr lang="en-US" sz="1200" dirty="0">
                <a:solidFill>
                  <a:schemeClr val="bg1"/>
                </a:solidFill>
              </a:rPr>
              <a:t>JACOBIAN CLASSIFICATION:</a:t>
            </a:r>
          </a:p>
          <a:p>
            <a:r>
              <a:rPr lang="en-US" sz="1200" dirty="0" err="1">
                <a:solidFill>
                  <a:schemeClr val="bg1"/>
                </a:solidFill>
              </a:rPr>
              <a:t>Nullspace</a:t>
            </a:r>
            <a:r>
              <a:rPr lang="en-US" sz="1200" dirty="0">
                <a:solidFill>
                  <a:schemeClr val="bg1"/>
                </a:solidFill>
              </a:rPr>
              <a:t>(</a:t>
            </a:r>
            <a:r>
              <a:rPr lang="en-US" sz="1200" dirty="0" err="1">
                <a:solidFill>
                  <a:schemeClr val="bg1"/>
                </a:solidFill>
              </a:rPr>
              <a:t>Jt</a:t>
            </a:r>
            <a:r>
              <a:rPr lang="en-US" sz="1200" dirty="0">
                <a:solidFill>
                  <a:schemeClr val="bg1"/>
                </a:solidFill>
              </a:rPr>
              <a:t>): not trivial --&gt; Defective</a:t>
            </a:r>
          </a:p>
          <a:p>
            <a:r>
              <a:rPr lang="en-US" sz="1200" dirty="0" err="1">
                <a:solidFill>
                  <a:schemeClr val="bg1"/>
                </a:solidFill>
              </a:rPr>
              <a:t>Nullspace</a:t>
            </a:r>
            <a:r>
              <a:rPr lang="en-US" sz="1200" dirty="0">
                <a:solidFill>
                  <a:schemeClr val="bg1"/>
                </a:solidFill>
              </a:rPr>
              <a:t>(J): trivial --&gt; Not Redundant</a:t>
            </a:r>
          </a:p>
          <a:p>
            <a:r>
              <a:rPr lang="en-US" sz="1200" dirty="0">
                <a:solidFill>
                  <a:schemeClr val="bg1"/>
                </a:solidFill>
              </a:rPr>
              <a:t>-------------------------</a:t>
            </a:r>
          </a:p>
          <a:p>
            <a:r>
              <a:rPr lang="en-US" sz="1200" dirty="0">
                <a:solidFill>
                  <a:schemeClr val="bg1"/>
                </a:solidFill>
              </a:rPr>
              <a:t>Hand Specifications</a:t>
            </a:r>
          </a:p>
          <a:p>
            <a:r>
              <a:rPr lang="en-US" sz="1200" dirty="0">
                <a:solidFill>
                  <a:schemeClr val="bg1"/>
                </a:solidFill>
              </a:rPr>
              <a:t>The hand has 3 joints divided in 1 fingers</a:t>
            </a:r>
          </a:p>
          <a:p>
            <a:r>
              <a:rPr lang="en-US" sz="1200" dirty="0">
                <a:solidFill>
                  <a:schemeClr val="bg1"/>
                </a:solidFill>
              </a:rPr>
              <a:t>Finger1: HAND - q1[C1(HF)] - q2[C2(HF)] - q3[C3(HF)]</a:t>
            </a:r>
          </a:p>
          <a:p>
            <a:r>
              <a:rPr lang="en-US" sz="1200" dirty="0">
                <a:solidFill>
                  <a:schemeClr val="bg1"/>
                </a:solidFill>
              </a:rPr>
              <a:t>q1       lenght:4.0      </a:t>
            </a:r>
            <a:r>
              <a:rPr lang="en-US" sz="1200" dirty="0" err="1">
                <a:solidFill>
                  <a:schemeClr val="bg1"/>
                </a:solidFill>
              </a:rPr>
              <a:t>type:revolute</a:t>
            </a:r>
            <a:endParaRPr lang="en-US" sz="1200" dirty="0">
              <a:solidFill>
                <a:schemeClr val="bg1"/>
              </a:solidFill>
            </a:endParaRPr>
          </a:p>
          <a:p>
            <a:r>
              <a:rPr lang="en-US" sz="1200" dirty="0">
                <a:solidFill>
                  <a:schemeClr val="bg1"/>
                </a:solidFill>
              </a:rPr>
              <a:t>q2       lenght:4.0      </a:t>
            </a:r>
            <a:r>
              <a:rPr lang="en-US" sz="1200" dirty="0" err="1">
                <a:solidFill>
                  <a:schemeClr val="bg1"/>
                </a:solidFill>
              </a:rPr>
              <a:t>type:revolute</a:t>
            </a:r>
            <a:endParaRPr lang="en-US" sz="1200" dirty="0">
              <a:solidFill>
                <a:schemeClr val="bg1"/>
              </a:solidFill>
            </a:endParaRPr>
          </a:p>
          <a:p>
            <a:r>
              <a:rPr lang="en-US" sz="1200" dirty="0">
                <a:solidFill>
                  <a:schemeClr val="bg1"/>
                </a:solidFill>
              </a:rPr>
              <a:t>q3       lenght:2.0      </a:t>
            </a:r>
            <a:r>
              <a:rPr lang="en-US" sz="1200" dirty="0" err="1">
                <a:solidFill>
                  <a:schemeClr val="bg1"/>
                </a:solidFill>
              </a:rPr>
              <a:t>type:revolute</a:t>
            </a:r>
            <a:endParaRPr lang="en-US" sz="1200" dirty="0">
              <a:solidFill>
                <a:schemeClr val="bg1"/>
              </a:solidFill>
            </a:endParaRPr>
          </a:p>
          <a:p>
            <a:r>
              <a:rPr lang="en-US" sz="1200" dirty="0">
                <a:solidFill>
                  <a:schemeClr val="bg1"/>
                </a:solidFill>
              </a:rPr>
              <a:t>-------------------------</a:t>
            </a:r>
          </a:p>
        </p:txBody>
      </p:sp>
      <p:pic>
        <p:nvPicPr>
          <p:cNvPr id="9" name="Image 8"/>
          <p:cNvPicPr>
            <a:picLocks noChangeAspect="1"/>
          </p:cNvPicPr>
          <p:nvPr/>
        </p:nvPicPr>
        <p:blipFill>
          <a:blip r:embed="rId4"/>
          <a:stretch>
            <a:fillRect/>
          </a:stretch>
        </p:blipFill>
        <p:spPr>
          <a:xfrm>
            <a:off x="5901599" y="4444587"/>
            <a:ext cx="1038370" cy="1590897"/>
          </a:xfrm>
          <a:prstGeom prst="rect">
            <a:avLst/>
          </a:prstGeom>
        </p:spPr>
      </p:pic>
      <p:pic>
        <p:nvPicPr>
          <p:cNvPr id="10" name="Image 9"/>
          <p:cNvPicPr>
            <a:picLocks noChangeAspect="1"/>
          </p:cNvPicPr>
          <p:nvPr/>
        </p:nvPicPr>
        <p:blipFill>
          <a:blip r:embed="rId5"/>
          <a:stretch>
            <a:fillRect/>
          </a:stretch>
        </p:blipFill>
        <p:spPr>
          <a:xfrm>
            <a:off x="4133755" y="3668192"/>
            <a:ext cx="1352739" cy="3143689"/>
          </a:xfrm>
          <a:prstGeom prst="rect">
            <a:avLst/>
          </a:prstGeom>
        </p:spPr>
      </p:pic>
    </p:spTree>
    <p:extLst>
      <p:ext uri="{BB962C8B-B14F-4D97-AF65-F5344CB8AC3E}">
        <p14:creationId xmlns:p14="http://schemas.microsoft.com/office/powerpoint/2010/main" val="3141357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What can you do?</a:t>
            </a:r>
            <a:endParaRPr lang="en-US" dirty="0"/>
          </a:p>
        </p:txBody>
      </p:sp>
      <p:sp>
        <p:nvSpPr>
          <p:cNvPr id="3" name="Espace réservé du contenu 2"/>
          <p:cNvSpPr>
            <a:spLocks noGrp="1"/>
          </p:cNvSpPr>
          <p:nvPr>
            <p:ph idx="1"/>
          </p:nvPr>
        </p:nvSpPr>
        <p:spPr/>
        <p:txBody>
          <a:bodyPr/>
          <a:lstStyle/>
          <a:p>
            <a:r>
              <a:rPr lang="en-US" dirty="0" smtClean="0"/>
              <a:t>STL: with simple </a:t>
            </a:r>
            <a:r>
              <a:rPr lang="en-US" dirty="0" err="1" smtClean="0"/>
              <a:t>x,y,z</a:t>
            </a:r>
            <a:r>
              <a:rPr lang="en-US" dirty="0" smtClean="0"/>
              <a:t> coordinates you get the full contact point information.</a:t>
            </a:r>
          </a:p>
          <a:p>
            <a:r>
              <a:rPr lang="en-US" dirty="0" smtClean="0"/>
              <a:t>GRASP: with Contact Points you can get the grasp matrix and the grasp dependent classification of the grasp system</a:t>
            </a:r>
          </a:p>
          <a:p>
            <a:r>
              <a:rPr lang="en-US" dirty="0" smtClean="0"/>
              <a:t>JACOBIAN: with Contact Points and Architecture description (described in the finger data type, that is itself described in the joint data type) you can get the grasp jacobian matrix and the jacobian dependent classification of the grasp system.</a:t>
            </a:r>
          </a:p>
          <a:p>
            <a:r>
              <a:rPr lang="en-US" dirty="0" smtClean="0"/>
              <a:t>Quality Metrics:  with Grasp or Jacobian information you can get the solution of the linear programming problem that describes de quality metric.</a:t>
            </a:r>
            <a:endParaRPr lang="en-US" dirty="0"/>
          </a:p>
        </p:txBody>
      </p:sp>
      <p:sp>
        <p:nvSpPr>
          <p:cNvPr id="4" name="Espace réservé du numéro de diapositive 3"/>
          <p:cNvSpPr>
            <a:spLocks noGrp="1"/>
          </p:cNvSpPr>
          <p:nvPr>
            <p:ph type="sldNum" sz="quarter" idx="12"/>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2419858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Flow</a:t>
            </a:r>
            <a:endParaRPr lang="en-US"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8919" y="2070100"/>
            <a:ext cx="6356388" cy="4148138"/>
          </a:xfrm>
        </p:spPr>
      </p:pic>
      <p:sp>
        <p:nvSpPr>
          <p:cNvPr id="4" name="Espace réservé du numéro de diapositive 3"/>
          <p:cNvSpPr>
            <a:spLocks noGrp="1"/>
          </p:cNvSpPr>
          <p:nvPr>
            <p:ph type="sldNum" sz="quarter" idx="12"/>
          </p:nvPr>
        </p:nvSpPr>
        <p:spPr/>
        <p:txBody>
          <a:bodyPr/>
          <a:lstStyle/>
          <a:p>
            <a:fld id="{8A7A6979-0714-4377-B894-6BE4C2D6E202}" type="slidenum">
              <a:rPr lang="en-US" smtClean="0"/>
              <a:pPr/>
              <a:t>3</a:t>
            </a:fld>
            <a:endParaRPr lang="en-US" dirty="0"/>
          </a:p>
        </p:txBody>
      </p:sp>
    </p:spTree>
    <p:extLst>
      <p:ext uri="{BB962C8B-B14F-4D97-AF65-F5344CB8AC3E}">
        <p14:creationId xmlns:p14="http://schemas.microsoft.com/office/powerpoint/2010/main" val="36438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 y="5114925"/>
            <a:ext cx="11096625" cy="1743075"/>
          </a:xfrm>
          <a:prstGeom prst="rect">
            <a:avLst/>
          </a:prstGeom>
          <a:solidFill>
            <a:schemeClr val="bg1">
              <a:alpha val="3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legend</a:t>
            </a:r>
            <a:endParaRPr lang="en-US" dirty="0">
              <a:solidFill>
                <a:schemeClr val="tx1"/>
              </a:solidFill>
            </a:endParaRPr>
          </a:p>
        </p:txBody>
      </p:sp>
      <p:sp>
        <p:nvSpPr>
          <p:cNvPr id="4" name="Espace réservé du numéro de diapositive 3"/>
          <p:cNvSpPr>
            <a:spLocks noGrp="1"/>
          </p:cNvSpPr>
          <p:nvPr>
            <p:ph type="sldNum" sz="quarter" idx="12"/>
          </p:nvPr>
        </p:nvSpPr>
        <p:spPr/>
        <p:txBody>
          <a:bodyPr/>
          <a:lstStyle/>
          <a:p>
            <a:fld id="{8A7A6979-0714-4377-B894-6BE4C2D6E202}" type="slidenum">
              <a:rPr lang="en-US" smtClean="0"/>
              <a:pPr/>
              <a:t>4</a:t>
            </a:fld>
            <a:endParaRPr lang="en-US" dirty="0"/>
          </a:p>
        </p:txBody>
      </p:sp>
      <p:sp>
        <p:nvSpPr>
          <p:cNvPr id="2" name="Titre 1"/>
          <p:cNvSpPr>
            <a:spLocks noGrp="1"/>
          </p:cNvSpPr>
          <p:nvPr>
            <p:ph type="title"/>
          </p:nvPr>
        </p:nvSpPr>
        <p:spPr/>
        <p:txBody>
          <a:bodyPr/>
          <a:lstStyle/>
          <a:p>
            <a:r>
              <a:rPr lang="en-US" dirty="0" smtClean="0"/>
              <a:t>Documentation: Classes description</a:t>
            </a:r>
            <a:endParaRPr lang="en-US" dirty="0"/>
          </a:p>
        </p:txBody>
      </p:sp>
      <p:grpSp>
        <p:nvGrpSpPr>
          <p:cNvPr id="11" name="Groupe 10"/>
          <p:cNvGrpSpPr/>
          <p:nvPr/>
        </p:nvGrpSpPr>
        <p:grpSpPr>
          <a:xfrm>
            <a:off x="120014" y="5531986"/>
            <a:ext cx="5499736" cy="1172502"/>
            <a:chOff x="1920239" y="3184931"/>
            <a:chExt cx="8084614" cy="842451"/>
          </a:xfrm>
        </p:grpSpPr>
        <p:sp>
          <p:nvSpPr>
            <p:cNvPr id="5" name="Rectangle 4"/>
            <p:cNvSpPr/>
            <p:nvPr/>
          </p:nvSpPr>
          <p:spPr>
            <a:xfrm>
              <a:off x="1920239" y="3184931"/>
              <a:ext cx="8084613" cy="244068"/>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Class Name</a:t>
              </a:r>
              <a:endParaRPr lang="en-US" sz="1400" dirty="0">
                <a:solidFill>
                  <a:schemeClr val="tx1"/>
                </a:solidFill>
              </a:endParaRPr>
            </a:p>
          </p:txBody>
        </p:sp>
        <p:sp>
          <p:nvSpPr>
            <p:cNvPr id="9" name="Rectangle 8"/>
            <p:cNvSpPr/>
            <p:nvPr/>
          </p:nvSpPr>
          <p:spPr>
            <a:xfrm>
              <a:off x="1920239" y="3429000"/>
              <a:ext cx="8084614" cy="307752"/>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000" dirty="0" smtClean="0">
                  <a:solidFill>
                    <a:schemeClr val="tx1"/>
                  </a:solidFill>
                </a:rPr>
                <a:t>Public Attribute : variable type</a:t>
              </a:r>
            </a:p>
            <a:p>
              <a:pPr marL="285750" indent="-285750">
                <a:buFont typeface="Arial" panose="020B0604020202020204" pitchFamily="34" charset="0"/>
                <a:buChar char="•"/>
              </a:pPr>
              <a:r>
                <a:rPr lang="en-US" sz="1000" dirty="0" smtClean="0">
                  <a:solidFill>
                    <a:schemeClr val="tx1"/>
                  </a:solidFill>
                </a:rPr>
                <a:t>Private Attribute : variable type</a:t>
              </a:r>
              <a:endParaRPr lang="en-US" sz="1000" dirty="0">
                <a:solidFill>
                  <a:schemeClr val="tx1"/>
                </a:solidFill>
              </a:endParaRPr>
            </a:p>
          </p:txBody>
        </p:sp>
        <p:sp>
          <p:nvSpPr>
            <p:cNvPr id="10" name="Rectangle 9"/>
            <p:cNvSpPr/>
            <p:nvPr/>
          </p:nvSpPr>
          <p:spPr>
            <a:xfrm>
              <a:off x="1920239" y="3729461"/>
              <a:ext cx="8084614" cy="297921"/>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000" dirty="0" smtClean="0">
                  <a:solidFill>
                    <a:schemeClr val="tx1"/>
                  </a:solidFill>
                </a:rPr>
                <a:t>Public Method(argument name : variable type = default value) : method variable type return</a:t>
              </a:r>
            </a:p>
            <a:p>
              <a:pPr marL="285750" indent="-285750">
                <a:buFont typeface="Arial" panose="020B0604020202020204" pitchFamily="34" charset="0"/>
                <a:buChar char="•"/>
              </a:pPr>
              <a:r>
                <a:rPr lang="en-US" sz="1000" dirty="0" smtClean="0">
                  <a:solidFill>
                    <a:schemeClr val="tx1"/>
                  </a:solidFill>
                </a:rPr>
                <a:t>Private </a:t>
              </a:r>
              <a:r>
                <a:rPr lang="en-US" sz="1000" dirty="0">
                  <a:solidFill>
                    <a:schemeClr val="tx1"/>
                  </a:solidFill>
                </a:rPr>
                <a:t>Method(argument name : variable type = default value) : method variable type return</a:t>
              </a:r>
            </a:p>
          </p:txBody>
        </p:sp>
      </p:grpSp>
      <p:sp>
        <p:nvSpPr>
          <p:cNvPr id="12" name="Ellipse 11"/>
          <p:cNvSpPr>
            <a:spLocks noChangeAspect="1"/>
          </p:cNvSpPr>
          <p:nvPr/>
        </p:nvSpPr>
        <p:spPr>
          <a:xfrm>
            <a:off x="173365" y="6358187"/>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a:spLocks noChangeAspect="1"/>
          </p:cNvSpPr>
          <p:nvPr/>
        </p:nvSpPr>
        <p:spPr>
          <a:xfrm>
            <a:off x="179504" y="6520424"/>
            <a:ext cx="10800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Ellipse 14"/>
          <p:cNvSpPr>
            <a:spLocks noChangeAspect="1"/>
          </p:cNvSpPr>
          <p:nvPr/>
        </p:nvSpPr>
        <p:spPr>
          <a:xfrm>
            <a:off x="173365" y="5936685"/>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a:spLocks noChangeAspect="1"/>
          </p:cNvSpPr>
          <p:nvPr/>
        </p:nvSpPr>
        <p:spPr>
          <a:xfrm>
            <a:off x="173365" y="6084143"/>
            <a:ext cx="108000" cy="108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5857875" y="5531986"/>
            <a:ext cx="4514850" cy="117250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To avoid the repetition of numpy.array</a:t>
            </a:r>
          </a:p>
          <a:p>
            <a:pPr marL="171450" indent="-171450">
              <a:buFont typeface="Wingdings" panose="05000000000000000000" pitchFamily="2" charset="2"/>
              <a:buChar char="Ø"/>
            </a:pPr>
            <a:r>
              <a:rPr lang="en-US" sz="1200" dirty="0">
                <a:solidFill>
                  <a:schemeClr val="tx1"/>
                </a:solidFill>
              </a:rPr>
              <a:t>T</a:t>
            </a:r>
            <a:r>
              <a:rPr lang="en-US" sz="1200" dirty="0" smtClean="0">
                <a:solidFill>
                  <a:schemeClr val="tx1"/>
                </a:solidFill>
              </a:rPr>
              <a:t>his [ ] will represent a numpy array.</a:t>
            </a:r>
          </a:p>
          <a:p>
            <a:pPr marL="171450" indent="-171450">
              <a:buFont typeface="Wingdings" panose="05000000000000000000" pitchFamily="2" charset="2"/>
              <a:buChar char="Ø"/>
            </a:pPr>
            <a:r>
              <a:rPr lang="en-US" sz="1200" dirty="0" smtClean="0">
                <a:solidFill>
                  <a:schemeClr val="tx1"/>
                </a:solidFill>
              </a:rPr>
              <a:t>In the interior will be the shape (# represents a number that will be defined during the execution and a missing value represents that is one dimensional)</a:t>
            </a:r>
          </a:p>
          <a:p>
            <a:pPr marL="171450" indent="-171450">
              <a:buFont typeface="Wingdings" panose="05000000000000000000" pitchFamily="2" charset="2"/>
              <a:buChar char="Ø"/>
            </a:pPr>
            <a:r>
              <a:rPr lang="en-US" sz="1200" dirty="0" smtClean="0">
                <a:solidFill>
                  <a:schemeClr val="tx1"/>
                </a:solidFill>
              </a:rPr>
              <a:t>unless specified otherwise the arrays contain numerical values</a:t>
            </a:r>
            <a:endParaRPr lang="en-US" sz="1200" dirty="0">
              <a:solidFill>
                <a:schemeClr val="tx1"/>
              </a:solidFill>
            </a:endParaRPr>
          </a:p>
        </p:txBody>
      </p:sp>
      <p:grpSp>
        <p:nvGrpSpPr>
          <p:cNvPr id="90" name="Groupe 89"/>
          <p:cNvGrpSpPr/>
          <p:nvPr/>
        </p:nvGrpSpPr>
        <p:grpSpPr>
          <a:xfrm>
            <a:off x="1714945" y="1975110"/>
            <a:ext cx="3763365" cy="2186452"/>
            <a:chOff x="247477" y="1975110"/>
            <a:chExt cx="3763365" cy="2186452"/>
          </a:xfrm>
        </p:grpSpPr>
        <p:sp>
          <p:nvSpPr>
            <p:cNvPr id="39" name="Rectangle 38"/>
            <p:cNvSpPr/>
            <p:nvPr/>
          </p:nvSpPr>
          <p:spPr>
            <a:xfrm>
              <a:off x="247477" y="1975110"/>
              <a:ext cx="3763365" cy="339688"/>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solidFill>
                    <a:schemeClr val="tx1"/>
                  </a:solidFill>
                </a:rPr>
                <a:t>STL</a:t>
              </a:r>
              <a:endParaRPr lang="en-US" sz="1400" dirty="0">
                <a:solidFill>
                  <a:schemeClr val="tx1"/>
                </a:solidFill>
              </a:endParaRPr>
            </a:p>
          </p:txBody>
        </p:sp>
        <p:sp>
          <p:nvSpPr>
            <p:cNvPr id="40" name="Rectangle 39"/>
            <p:cNvSpPr/>
            <p:nvPr/>
          </p:nvSpPr>
          <p:spPr>
            <a:xfrm>
              <a:off x="247477" y="2314799"/>
              <a:ext cx="3763365" cy="884736"/>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SzPct val="50000"/>
                <a:buFont typeface="Arial" panose="020B0604020202020204" pitchFamily="34" charset="0"/>
                <a:buChar char="•"/>
              </a:pPr>
              <a:r>
                <a:rPr lang="en-US" sz="1000" dirty="0" smtClean="0">
                  <a:solidFill>
                    <a:schemeClr val="tx1"/>
                  </a:solidFill>
                </a:rPr>
                <a:t>mesh : numpy-stl.mesh.Mesh</a:t>
              </a:r>
            </a:p>
            <a:p>
              <a:pPr marL="285750" indent="-285750">
                <a:buFont typeface="Arial" panose="020B0604020202020204" pitchFamily="34" charset="0"/>
                <a:buChar char="•"/>
              </a:pPr>
              <a:r>
                <a:rPr lang="en-US" sz="1000" dirty="0" smtClean="0">
                  <a:solidFill>
                    <a:schemeClr val="tx1"/>
                  </a:solidFill>
                </a:rPr>
                <a:t>cog : [3,]</a:t>
              </a:r>
            </a:p>
            <a:p>
              <a:pPr marL="285750" indent="-285750">
                <a:buFont typeface="Arial" panose="020B0604020202020204" pitchFamily="34" charset="0"/>
                <a:buChar char="•"/>
              </a:pPr>
              <a:r>
                <a:rPr lang="en-US" sz="1000" dirty="0" smtClean="0">
                  <a:solidFill>
                    <a:schemeClr val="tx1"/>
                  </a:solidFill>
                </a:rPr>
                <a:t>triangles : [#,3,3]</a:t>
              </a:r>
            </a:p>
            <a:p>
              <a:pPr marL="285750" indent="-285750">
                <a:buFont typeface="Arial" panose="020B0604020202020204" pitchFamily="34" charset="0"/>
                <a:buChar char="•"/>
              </a:pPr>
              <a:r>
                <a:rPr lang="en-US" sz="1000" dirty="0" smtClean="0">
                  <a:solidFill>
                    <a:schemeClr val="tx1"/>
                  </a:solidFill>
                </a:rPr>
                <a:t>edges : [#,2,3]</a:t>
              </a:r>
            </a:p>
            <a:p>
              <a:pPr marL="285750" indent="-285750">
                <a:buFont typeface="Arial" panose="020B0604020202020204" pitchFamily="34" charset="0"/>
                <a:buChar char="•"/>
              </a:pPr>
              <a:r>
                <a:rPr lang="en-US" sz="1000" dirty="0" smtClean="0">
                  <a:solidFill>
                    <a:schemeClr val="tx1"/>
                  </a:solidFill>
                </a:rPr>
                <a:t>vertices : [#,3]</a:t>
              </a:r>
            </a:p>
          </p:txBody>
        </p:sp>
        <p:sp>
          <p:nvSpPr>
            <p:cNvPr id="41" name="Rectangle 40"/>
            <p:cNvSpPr/>
            <p:nvPr/>
          </p:nvSpPr>
          <p:spPr>
            <a:xfrm>
              <a:off x="247477" y="3199535"/>
              <a:ext cx="3763365" cy="962027"/>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Font typeface="Arial" panose="020B0604020202020204" pitchFamily="34" charset="0"/>
                <a:buChar char="•"/>
              </a:pPr>
              <a:r>
                <a:rPr lang="en-US" sz="1000" dirty="0" smtClean="0">
                  <a:solidFill>
                    <a:schemeClr val="tx1"/>
                  </a:solidFill>
                </a:rPr>
                <a:t>STL(path : string)</a:t>
              </a:r>
            </a:p>
            <a:p>
              <a:pPr marL="285750" indent="-285750">
                <a:buFont typeface="Arial" panose="020B0604020202020204" pitchFamily="34" charset="0"/>
                <a:buChar char="•"/>
              </a:pPr>
              <a:r>
                <a:rPr lang="en-US" sz="1000" dirty="0" smtClean="0">
                  <a:solidFill>
                    <a:schemeClr val="tx1"/>
                  </a:solidFill>
                </a:rPr>
                <a:t>genRandCR(nc : int) : [3,] , [3,3] , [3,] , [3,3] , [3,] , [3,3</a:t>
              </a:r>
              <a:r>
                <a:rPr lang="en-US" sz="1000" dirty="0">
                  <a:solidFill>
                    <a:schemeClr val="tx1"/>
                  </a:solidFill>
                </a:rPr>
                <a:t>]</a:t>
              </a:r>
              <a:endParaRPr lang="en-US" sz="1000" dirty="0" smtClean="0">
                <a:solidFill>
                  <a:schemeClr val="tx1"/>
                </a:solidFill>
              </a:endParaRPr>
            </a:p>
            <a:p>
              <a:pPr marL="285750" indent="-285750">
                <a:buFont typeface="Arial" panose="020B0604020202020204" pitchFamily="34" charset="0"/>
                <a:buChar char="•"/>
              </a:pPr>
              <a:r>
                <a:rPr lang="en-US" sz="1000" dirty="0" smtClean="0">
                  <a:solidFill>
                    <a:schemeClr val="tx1"/>
                  </a:solidFill>
                </a:rPr>
                <a:t>getCRofCoord(coord : [3,] , location : string = “T”) : [3,] , [3,3]</a:t>
              </a:r>
            </a:p>
            <a:p>
              <a:pPr marL="285750" indent="-285750">
                <a:buFont typeface="Arial" panose="020B0604020202020204" pitchFamily="34" charset="0"/>
                <a:buChar char="•"/>
              </a:pPr>
              <a:r>
                <a:rPr lang="en-US" sz="1000" dirty="0" smtClean="0">
                  <a:solidFill>
                    <a:schemeClr val="tx1"/>
                  </a:solidFill>
                </a:rPr>
                <a:t>view()</a:t>
              </a:r>
            </a:p>
            <a:p>
              <a:pPr marL="285750" indent="-285750">
                <a:buFont typeface="Arial" panose="020B0604020202020204" pitchFamily="34" charset="0"/>
                <a:buChar char="•"/>
              </a:pPr>
              <a:r>
                <a:rPr lang="en-US" sz="1000" dirty="0" smtClean="0">
                  <a:solidFill>
                    <a:schemeClr val="tx1"/>
                  </a:solidFill>
                </a:rPr>
                <a:t>view(C : np.array [#,3],R : np.array[#,3,3])</a:t>
              </a:r>
            </a:p>
          </p:txBody>
        </p:sp>
        <p:sp>
          <p:nvSpPr>
            <p:cNvPr id="46" name="Ellipse 45"/>
            <p:cNvSpPr>
              <a:spLocks noChangeAspect="1"/>
            </p:cNvSpPr>
            <p:nvPr/>
          </p:nvSpPr>
          <p:spPr>
            <a:xfrm>
              <a:off x="326582" y="2526838"/>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a:spLocks noChangeAspect="1"/>
            </p:cNvSpPr>
            <p:nvPr/>
          </p:nvSpPr>
          <p:spPr>
            <a:xfrm>
              <a:off x="326582" y="2382874"/>
              <a:ext cx="108000" cy="108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Ellipse 47"/>
            <p:cNvSpPr>
              <a:spLocks noChangeAspect="1"/>
            </p:cNvSpPr>
            <p:nvPr/>
          </p:nvSpPr>
          <p:spPr>
            <a:xfrm>
              <a:off x="321253" y="3264530"/>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Ellipse 48"/>
            <p:cNvSpPr>
              <a:spLocks noChangeAspect="1"/>
            </p:cNvSpPr>
            <p:nvPr/>
          </p:nvSpPr>
          <p:spPr>
            <a:xfrm>
              <a:off x="321253" y="3416930"/>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Ellipse 50"/>
            <p:cNvSpPr>
              <a:spLocks noChangeAspect="1"/>
            </p:cNvSpPr>
            <p:nvPr/>
          </p:nvSpPr>
          <p:spPr>
            <a:xfrm>
              <a:off x="333739" y="3721181"/>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Ellipse 51"/>
            <p:cNvSpPr>
              <a:spLocks noChangeAspect="1"/>
            </p:cNvSpPr>
            <p:nvPr/>
          </p:nvSpPr>
          <p:spPr>
            <a:xfrm>
              <a:off x="333739" y="3868728"/>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Ellipse 52"/>
            <p:cNvSpPr>
              <a:spLocks noChangeAspect="1"/>
            </p:cNvSpPr>
            <p:nvPr/>
          </p:nvSpPr>
          <p:spPr>
            <a:xfrm>
              <a:off x="333739" y="3568216"/>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Ellipse 53"/>
            <p:cNvSpPr>
              <a:spLocks noChangeAspect="1"/>
            </p:cNvSpPr>
            <p:nvPr/>
          </p:nvSpPr>
          <p:spPr>
            <a:xfrm>
              <a:off x="321253" y="2687811"/>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Ellipse 54"/>
            <p:cNvSpPr>
              <a:spLocks noChangeAspect="1"/>
            </p:cNvSpPr>
            <p:nvPr/>
          </p:nvSpPr>
          <p:spPr>
            <a:xfrm>
              <a:off x="321253" y="2830561"/>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Ellipse 55"/>
            <p:cNvSpPr>
              <a:spLocks noChangeAspect="1"/>
            </p:cNvSpPr>
            <p:nvPr/>
          </p:nvSpPr>
          <p:spPr>
            <a:xfrm>
              <a:off x="321601" y="2984555"/>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9" name="Groupe 88"/>
          <p:cNvGrpSpPr/>
          <p:nvPr/>
        </p:nvGrpSpPr>
        <p:grpSpPr>
          <a:xfrm>
            <a:off x="6315573" y="1975110"/>
            <a:ext cx="3849754" cy="2735324"/>
            <a:chOff x="4195485" y="1975109"/>
            <a:chExt cx="3911707" cy="2735324"/>
          </a:xfrm>
        </p:grpSpPr>
        <p:sp>
          <p:nvSpPr>
            <p:cNvPr id="60" name="Rectangle 59"/>
            <p:cNvSpPr/>
            <p:nvPr/>
          </p:nvSpPr>
          <p:spPr>
            <a:xfrm>
              <a:off x="4195485" y="1975109"/>
              <a:ext cx="3911707" cy="344204"/>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GraspMap</a:t>
              </a:r>
              <a:endParaRPr lang="en-US" sz="1400" dirty="0">
                <a:solidFill>
                  <a:schemeClr val="tx1"/>
                </a:solidFill>
              </a:endParaRPr>
            </a:p>
          </p:txBody>
        </p:sp>
        <p:sp>
          <p:nvSpPr>
            <p:cNvPr id="61" name="Rectangle 60"/>
            <p:cNvSpPr/>
            <p:nvPr/>
          </p:nvSpPr>
          <p:spPr>
            <a:xfrm>
              <a:off x="4195485" y="2319314"/>
              <a:ext cx="3911707" cy="766811"/>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000" dirty="0" smtClean="0">
                  <a:solidFill>
                    <a:schemeClr val="tx1"/>
                  </a:solidFill>
                </a:rPr>
                <a:t>p : [3,]</a:t>
              </a:r>
            </a:p>
            <a:p>
              <a:pPr marL="285750" indent="-285750">
                <a:buFont typeface="Arial" panose="020B0604020202020204" pitchFamily="34" charset="0"/>
                <a:buChar char="•"/>
              </a:pPr>
              <a:r>
                <a:rPr lang="en-US" sz="1000" dirty="0" smtClean="0">
                  <a:solidFill>
                    <a:schemeClr val="tx1"/>
                  </a:solidFill>
                </a:rPr>
                <a:t>C : [#,3]</a:t>
              </a:r>
            </a:p>
            <a:p>
              <a:pPr marL="285750" indent="-285750">
                <a:buFont typeface="Arial" panose="020B0604020202020204" pitchFamily="34" charset="0"/>
                <a:buChar char="•"/>
              </a:pPr>
              <a:r>
                <a:rPr lang="en-US" sz="1000" dirty="0" smtClean="0">
                  <a:solidFill>
                    <a:schemeClr val="tx1"/>
                  </a:solidFill>
                </a:rPr>
                <a:t>R : [#,3,3]</a:t>
              </a:r>
            </a:p>
            <a:p>
              <a:pPr marL="285750" indent="-285750">
                <a:buFont typeface="Arial" panose="020B0604020202020204" pitchFamily="34" charset="0"/>
                <a:buChar char="•"/>
              </a:pPr>
              <a:r>
                <a:rPr lang="en-US" sz="1000" dirty="0" smtClean="0">
                  <a:solidFill>
                    <a:schemeClr val="tx1"/>
                  </a:solidFill>
                </a:rPr>
                <a:t>h: [#,](string)</a:t>
              </a:r>
            </a:p>
          </p:txBody>
        </p:sp>
        <p:sp>
          <p:nvSpPr>
            <p:cNvPr id="62" name="Rectangle 61"/>
            <p:cNvSpPr/>
            <p:nvPr/>
          </p:nvSpPr>
          <p:spPr>
            <a:xfrm>
              <a:off x="4195485" y="3086125"/>
              <a:ext cx="3911707" cy="1624308"/>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000" dirty="0" smtClean="0">
                  <a:solidFill>
                    <a:schemeClr val="tx1"/>
                  </a:solidFill>
                </a:rPr>
                <a:t>GraspMap(p : [3,] , C : [#,3] , R : [#,3,3] , h : [#,](string) = None)</a:t>
              </a:r>
            </a:p>
            <a:p>
              <a:pPr marL="285750" indent="-285750">
                <a:buFont typeface="Arial" panose="020B0604020202020204" pitchFamily="34" charset="0"/>
                <a:buChar char="•"/>
              </a:pPr>
              <a:r>
                <a:rPr lang="en-US" sz="1000" dirty="0" smtClean="0">
                  <a:solidFill>
                    <a:schemeClr val="tx1"/>
                  </a:solidFill>
                </a:rPr>
                <a:t>S(r : [3,]) : [3,3]</a:t>
              </a:r>
            </a:p>
            <a:p>
              <a:pPr marL="285750" indent="-285750">
                <a:buFont typeface="Arial" panose="020B0604020202020204" pitchFamily="34" charset="0"/>
                <a:buChar char="•"/>
              </a:pPr>
              <a:r>
                <a:rPr lang="en-US" sz="1000" dirty="0" smtClean="0">
                  <a:solidFill>
                    <a:schemeClr val="tx1"/>
                  </a:solidFill>
                </a:rPr>
                <a:t>Pi(ci : [3,]) : [6,6]</a:t>
              </a:r>
            </a:p>
            <a:p>
              <a:pPr marL="285750" indent="-285750">
                <a:buFont typeface="Arial" panose="020B0604020202020204" pitchFamily="34" charset="0"/>
                <a:buChar char="•"/>
              </a:pPr>
              <a:r>
                <a:rPr lang="en-US" sz="1000" dirty="0" smtClean="0">
                  <a:solidFill>
                    <a:schemeClr val="tx1"/>
                  </a:solidFill>
                </a:rPr>
                <a:t>pGi_t(Ri : [3,3] , Pi : [6,6]) : [6,6]</a:t>
              </a:r>
            </a:p>
            <a:p>
              <a:pPr marL="285750" indent="-285750">
                <a:buFont typeface="Arial" panose="020B0604020202020204" pitchFamily="34" charset="0"/>
                <a:buChar char="•"/>
              </a:pPr>
              <a:r>
                <a:rPr lang="en-US" sz="1000" dirty="0" smtClean="0">
                  <a:solidFill>
                    <a:schemeClr val="tx1"/>
                  </a:solidFill>
                </a:rPr>
                <a:t>Hi(h : string) : [#,6]</a:t>
              </a:r>
            </a:p>
            <a:p>
              <a:pPr marL="285750" indent="-285750">
                <a:buFont typeface="Arial" panose="020B0604020202020204" pitchFamily="34" charset="0"/>
                <a:buChar char="•"/>
              </a:pPr>
              <a:r>
                <a:rPr lang="en-US" sz="1000" dirty="0" smtClean="0">
                  <a:solidFill>
                    <a:schemeClr val="tx1"/>
                  </a:solidFill>
                </a:rPr>
                <a:t>H() : [#,#]</a:t>
              </a:r>
            </a:p>
            <a:p>
              <a:pPr marL="285750" indent="-285750">
                <a:buFont typeface="Arial" panose="020B0604020202020204" pitchFamily="34" charset="0"/>
                <a:buChar char="•"/>
              </a:pPr>
              <a:r>
                <a:rPr lang="en-US" sz="1000" dirty="0" smtClean="0">
                  <a:solidFill>
                    <a:schemeClr val="tx1"/>
                  </a:solidFill>
                </a:rPr>
                <a:t>getGt() : [#,6]</a:t>
              </a:r>
            </a:p>
            <a:p>
              <a:pPr marL="285750" indent="-285750">
                <a:buFont typeface="Arial" panose="020B0604020202020204" pitchFamily="34" charset="0"/>
                <a:buChar char="•"/>
              </a:pPr>
              <a:r>
                <a:rPr lang="en-US" sz="1000" dirty="0" smtClean="0">
                  <a:solidFill>
                    <a:schemeClr val="tx1"/>
                  </a:solidFill>
                </a:rPr>
                <a:t>GraspClassification(printBool : bool = False) : bool , bool</a:t>
              </a:r>
            </a:p>
            <a:p>
              <a:pPr marL="285750" indent="-285750">
                <a:buFont typeface="Arial" panose="020B0604020202020204" pitchFamily="34" charset="0"/>
                <a:buChar char="•"/>
              </a:pPr>
              <a:r>
                <a:rPr lang="en-US" sz="1000" dirty="0" smtClean="0">
                  <a:solidFill>
                    <a:schemeClr val="tx1"/>
                  </a:solidFill>
                </a:rPr>
                <a:t>getRank() : int</a:t>
              </a:r>
            </a:p>
            <a:p>
              <a:pPr marL="285750" indent="-285750">
                <a:buFont typeface="Arial" panose="020B0604020202020204" pitchFamily="34" charset="0"/>
                <a:buChar char="•"/>
              </a:pPr>
              <a:r>
                <a:rPr lang="en-US" sz="1000" dirty="0" smtClean="0">
                  <a:solidFill>
                    <a:schemeClr val="tx1"/>
                  </a:solidFill>
                </a:rPr>
                <a:t>calcFFormClosure(ng : int = 8 , mu : double = 0.3) : double , [#,]</a:t>
              </a:r>
              <a:endParaRPr lang="en-US" sz="1000" dirty="0">
                <a:solidFill>
                  <a:schemeClr val="tx1"/>
                </a:solidFill>
              </a:endParaRPr>
            </a:p>
          </p:txBody>
        </p:sp>
        <p:sp>
          <p:nvSpPr>
            <p:cNvPr id="63" name="Ellipse 62"/>
            <p:cNvSpPr>
              <a:spLocks noChangeAspect="1"/>
            </p:cNvSpPr>
            <p:nvPr/>
          </p:nvSpPr>
          <p:spPr>
            <a:xfrm>
              <a:off x="4266042" y="2388757"/>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Ellipse 63"/>
            <p:cNvSpPr>
              <a:spLocks noChangeAspect="1"/>
            </p:cNvSpPr>
            <p:nvPr/>
          </p:nvSpPr>
          <p:spPr>
            <a:xfrm>
              <a:off x="4266042" y="2534299"/>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Ellipse 64"/>
            <p:cNvSpPr>
              <a:spLocks noChangeAspect="1"/>
            </p:cNvSpPr>
            <p:nvPr/>
          </p:nvSpPr>
          <p:spPr>
            <a:xfrm>
              <a:off x="4272181" y="2687811"/>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Ellipse 65"/>
            <p:cNvSpPr>
              <a:spLocks noChangeAspect="1"/>
            </p:cNvSpPr>
            <p:nvPr/>
          </p:nvSpPr>
          <p:spPr>
            <a:xfrm>
              <a:off x="4272181" y="2842362"/>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Ellipse 71"/>
            <p:cNvSpPr>
              <a:spLocks noChangeAspect="1"/>
            </p:cNvSpPr>
            <p:nvPr/>
          </p:nvSpPr>
          <p:spPr>
            <a:xfrm>
              <a:off x="4264807" y="3164676"/>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p:cNvSpPr>
              <a:spLocks noChangeAspect="1"/>
            </p:cNvSpPr>
            <p:nvPr/>
          </p:nvSpPr>
          <p:spPr>
            <a:xfrm>
              <a:off x="4272181" y="3312017"/>
              <a:ext cx="10800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a:spLocks noChangeAspect="1"/>
            </p:cNvSpPr>
            <p:nvPr/>
          </p:nvSpPr>
          <p:spPr>
            <a:xfrm>
              <a:off x="4272181" y="3459358"/>
              <a:ext cx="10800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p:cNvSpPr>
              <a:spLocks noChangeAspect="1"/>
            </p:cNvSpPr>
            <p:nvPr/>
          </p:nvSpPr>
          <p:spPr>
            <a:xfrm>
              <a:off x="4272181" y="3606862"/>
              <a:ext cx="10800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a:spLocks noChangeAspect="1"/>
            </p:cNvSpPr>
            <p:nvPr/>
          </p:nvSpPr>
          <p:spPr>
            <a:xfrm>
              <a:off x="4272181" y="3754634"/>
              <a:ext cx="10800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a:spLocks noChangeAspect="1"/>
            </p:cNvSpPr>
            <p:nvPr/>
          </p:nvSpPr>
          <p:spPr>
            <a:xfrm>
              <a:off x="4272181" y="3906026"/>
              <a:ext cx="10800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Ellipse 79"/>
            <p:cNvSpPr>
              <a:spLocks noChangeAspect="1"/>
            </p:cNvSpPr>
            <p:nvPr/>
          </p:nvSpPr>
          <p:spPr>
            <a:xfrm>
              <a:off x="4272181" y="4218824"/>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Ellipse 80"/>
            <p:cNvSpPr>
              <a:spLocks noChangeAspect="1"/>
            </p:cNvSpPr>
            <p:nvPr/>
          </p:nvSpPr>
          <p:spPr>
            <a:xfrm>
              <a:off x="4272181" y="4384448"/>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Ellipse 81"/>
            <p:cNvSpPr>
              <a:spLocks noChangeAspect="1"/>
            </p:cNvSpPr>
            <p:nvPr/>
          </p:nvSpPr>
          <p:spPr>
            <a:xfrm>
              <a:off x="4272181" y="4541301"/>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Ellipse 82"/>
            <p:cNvSpPr>
              <a:spLocks noChangeAspect="1"/>
            </p:cNvSpPr>
            <p:nvPr/>
          </p:nvSpPr>
          <p:spPr>
            <a:xfrm>
              <a:off x="4264807" y="4076513"/>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49689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 y="5114925"/>
            <a:ext cx="11096625" cy="1743075"/>
          </a:xfrm>
          <a:prstGeom prst="rect">
            <a:avLst/>
          </a:prstGeom>
          <a:solidFill>
            <a:schemeClr val="bg1">
              <a:alpha val="3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legend</a:t>
            </a:r>
            <a:endParaRPr lang="en-US" dirty="0">
              <a:solidFill>
                <a:schemeClr val="tx1"/>
              </a:solidFill>
            </a:endParaRPr>
          </a:p>
        </p:txBody>
      </p:sp>
      <p:sp>
        <p:nvSpPr>
          <p:cNvPr id="4" name="Espace réservé du numéro de diapositive 3"/>
          <p:cNvSpPr>
            <a:spLocks noGrp="1"/>
          </p:cNvSpPr>
          <p:nvPr>
            <p:ph type="sldNum" sz="quarter" idx="12"/>
          </p:nvPr>
        </p:nvSpPr>
        <p:spPr/>
        <p:txBody>
          <a:bodyPr/>
          <a:lstStyle/>
          <a:p>
            <a:fld id="{8A7A6979-0714-4377-B894-6BE4C2D6E202}" type="slidenum">
              <a:rPr lang="en-US" smtClean="0"/>
              <a:pPr/>
              <a:t>5</a:t>
            </a:fld>
            <a:endParaRPr lang="en-US" dirty="0"/>
          </a:p>
        </p:txBody>
      </p:sp>
      <p:sp>
        <p:nvSpPr>
          <p:cNvPr id="2" name="Titre 1"/>
          <p:cNvSpPr>
            <a:spLocks noGrp="1"/>
          </p:cNvSpPr>
          <p:nvPr>
            <p:ph type="title"/>
          </p:nvPr>
        </p:nvSpPr>
        <p:spPr/>
        <p:txBody>
          <a:bodyPr/>
          <a:lstStyle/>
          <a:p>
            <a:r>
              <a:rPr lang="en-US" dirty="0" smtClean="0"/>
              <a:t>Documentation: Classes description</a:t>
            </a:r>
            <a:endParaRPr lang="en-US" dirty="0"/>
          </a:p>
        </p:txBody>
      </p:sp>
      <p:grpSp>
        <p:nvGrpSpPr>
          <p:cNvPr id="11" name="Groupe 10"/>
          <p:cNvGrpSpPr/>
          <p:nvPr/>
        </p:nvGrpSpPr>
        <p:grpSpPr>
          <a:xfrm>
            <a:off x="120014" y="5531986"/>
            <a:ext cx="5499736" cy="1172502"/>
            <a:chOff x="1920239" y="3184931"/>
            <a:chExt cx="8084614" cy="842451"/>
          </a:xfrm>
        </p:grpSpPr>
        <p:sp>
          <p:nvSpPr>
            <p:cNvPr id="5" name="Rectangle 4"/>
            <p:cNvSpPr/>
            <p:nvPr/>
          </p:nvSpPr>
          <p:spPr>
            <a:xfrm>
              <a:off x="1920239" y="3184931"/>
              <a:ext cx="8084613" cy="244068"/>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Class Name</a:t>
              </a:r>
              <a:endParaRPr lang="en-US" sz="1400" dirty="0">
                <a:solidFill>
                  <a:schemeClr val="tx1"/>
                </a:solidFill>
              </a:endParaRPr>
            </a:p>
          </p:txBody>
        </p:sp>
        <p:sp>
          <p:nvSpPr>
            <p:cNvPr id="9" name="Rectangle 8"/>
            <p:cNvSpPr/>
            <p:nvPr/>
          </p:nvSpPr>
          <p:spPr>
            <a:xfrm>
              <a:off x="1920239" y="3429000"/>
              <a:ext cx="8084614" cy="307752"/>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000" dirty="0" smtClean="0">
                  <a:solidFill>
                    <a:schemeClr val="tx1"/>
                  </a:solidFill>
                </a:rPr>
                <a:t>Public Attribute : variable type</a:t>
              </a:r>
            </a:p>
            <a:p>
              <a:pPr marL="285750" indent="-285750">
                <a:buFont typeface="Arial" panose="020B0604020202020204" pitchFamily="34" charset="0"/>
                <a:buChar char="•"/>
              </a:pPr>
              <a:r>
                <a:rPr lang="en-US" sz="1000" dirty="0" smtClean="0">
                  <a:solidFill>
                    <a:schemeClr val="tx1"/>
                  </a:solidFill>
                </a:rPr>
                <a:t>Private Attribute : variable type</a:t>
              </a:r>
              <a:endParaRPr lang="en-US" sz="1000" dirty="0">
                <a:solidFill>
                  <a:schemeClr val="tx1"/>
                </a:solidFill>
              </a:endParaRPr>
            </a:p>
          </p:txBody>
        </p:sp>
        <p:sp>
          <p:nvSpPr>
            <p:cNvPr id="10" name="Rectangle 9"/>
            <p:cNvSpPr/>
            <p:nvPr/>
          </p:nvSpPr>
          <p:spPr>
            <a:xfrm>
              <a:off x="1920239" y="3729461"/>
              <a:ext cx="8084614" cy="297921"/>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000" dirty="0" smtClean="0">
                  <a:solidFill>
                    <a:schemeClr val="tx1"/>
                  </a:solidFill>
                </a:rPr>
                <a:t>Public Method(argument name : variable type = default value) : method variable type return</a:t>
              </a:r>
            </a:p>
            <a:p>
              <a:pPr marL="285750" indent="-285750">
                <a:buFont typeface="Arial" panose="020B0604020202020204" pitchFamily="34" charset="0"/>
                <a:buChar char="•"/>
              </a:pPr>
              <a:r>
                <a:rPr lang="en-US" sz="1000" dirty="0" smtClean="0">
                  <a:solidFill>
                    <a:schemeClr val="tx1"/>
                  </a:solidFill>
                </a:rPr>
                <a:t>Private </a:t>
              </a:r>
              <a:r>
                <a:rPr lang="en-US" sz="1000" dirty="0">
                  <a:solidFill>
                    <a:schemeClr val="tx1"/>
                  </a:solidFill>
                </a:rPr>
                <a:t>Method(argument name : variable type = default value) : method variable type return</a:t>
              </a:r>
            </a:p>
          </p:txBody>
        </p:sp>
      </p:grpSp>
      <p:sp>
        <p:nvSpPr>
          <p:cNvPr id="12" name="Ellipse 11"/>
          <p:cNvSpPr>
            <a:spLocks noChangeAspect="1"/>
          </p:cNvSpPr>
          <p:nvPr/>
        </p:nvSpPr>
        <p:spPr>
          <a:xfrm>
            <a:off x="173365" y="6358187"/>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a:spLocks noChangeAspect="1"/>
          </p:cNvSpPr>
          <p:nvPr/>
        </p:nvSpPr>
        <p:spPr>
          <a:xfrm>
            <a:off x="179504" y="6520424"/>
            <a:ext cx="10800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Ellipse 14"/>
          <p:cNvSpPr>
            <a:spLocks noChangeAspect="1"/>
          </p:cNvSpPr>
          <p:nvPr/>
        </p:nvSpPr>
        <p:spPr>
          <a:xfrm>
            <a:off x="173365" y="5936685"/>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a:spLocks noChangeAspect="1"/>
          </p:cNvSpPr>
          <p:nvPr/>
        </p:nvSpPr>
        <p:spPr>
          <a:xfrm>
            <a:off x="173365" y="6084143"/>
            <a:ext cx="108000" cy="108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5857875" y="5531986"/>
            <a:ext cx="4514850" cy="117250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To avoid the repetition of numpy.array</a:t>
            </a:r>
          </a:p>
          <a:p>
            <a:pPr marL="171450" indent="-171450">
              <a:buFont typeface="Wingdings" panose="05000000000000000000" pitchFamily="2" charset="2"/>
              <a:buChar char="Ø"/>
            </a:pPr>
            <a:r>
              <a:rPr lang="en-US" sz="1200" dirty="0">
                <a:solidFill>
                  <a:schemeClr val="tx1"/>
                </a:solidFill>
              </a:rPr>
              <a:t>T</a:t>
            </a:r>
            <a:r>
              <a:rPr lang="en-US" sz="1200" dirty="0" smtClean="0">
                <a:solidFill>
                  <a:schemeClr val="tx1"/>
                </a:solidFill>
              </a:rPr>
              <a:t>his [ ] will represent a numpy array.</a:t>
            </a:r>
          </a:p>
          <a:p>
            <a:pPr marL="171450" indent="-171450">
              <a:buFont typeface="Wingdings" panose="05000000000000000000" pitchFamily="2" charset="2"/>
              <a:buChar char="Ø"/>
            </a:pPr>
            <a:r>
              <a:rPr lang="en-US" sz="1200" dirty="0" smtClean="0">
                <a:solidFill>
                  <a:schemeClr val="tx1"/>
                </a:solidFill>
              </a:rPr>
              <a:t>In the interior will be the shape (# represents a number that will be defined during the execution and a missing value represents that is one dimensional)</a:t>
            </a:r>
          </a:p>
          <a:p>
            <a:pPr marL="171450" indent="-171450">
              <a:buFont typeface="Wingdings" panose="05000000000000000000" pitchFamily="2" charset="2"/>
              <a:buChar char="Ø"/>
            </a:pPr>
            <a:r>
              <a:rPr lang="en-US" sz="1200" dirty="0" smtClean="0">
                <a:solidFill>
                  <a:schemeClr val="tx1"/>
                </a:solidFill>
              </a:rPr>
              <a:t>unless specified otherwise the arrays contain numerical values</a:t>
            </a:r>
            <a:endParaRPr lang="en-US" sz="1200" dirty="0">
              <a:solidFill>
                <a:schemeClr val="tx1"/>
              </a:solidFill>
            </a:endParaRPr>
          </a:p>
        </p:txBody>
      </p:sp>
      <p:grpSp>
        <p:nvGrpSpPr>
          <p:cNvPr id="3" name="Groupe 2"/>
          <p:cNvGrpSpPr/>
          <p:nvPr/>
        </p:nvGrpSpPr>
        <p:grpSpPr>
          <a:xfrm>
            <a:off x="6679177" y="1975109"/>
            <a:ext cx="4426973" cy="2986304"/>
            <a:chOff x="6679177" y="1975109"/>
            <a:chExt cx="4426973" cy="2986304"/>
          </a:xfrm>
        </p:grpSpPr>
        <p:sp>
          <p:nvSpPr>
            <p:cNvPr id="86" name="Rectangle 85"/>
            <p:cNvSpPr/>
            <p:nvPr/>
          </p:nvSpPr>
          <p:spPr>
            <a:xfrm>
              <a:off x="6679177" y="1975109"/>
              <a:ext cx="4426972" cy="344204"/>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Jacobian</a:t>
              </a:r>
              <a:endParaRPr lang="en-US" sz="1400" dirty="0">
                <a:solidFill>
                  <a:schemeClr val="tx1"/>
                </a:solidFill>
              </a:endParaRPr>
            </a:p>
          </p:txBody>
        </p:sp>
        <p:sp>
          <p:nvSpPr>
            <p:cNvPr id="87" name="Rectangle 86"/>
            <p:cNvSpPr/>
            <p:nvPr/>
          </p:nvSpPr>
          <p:spPr>
            <a:xfrm>
              <a:off x="6679177" y="2319314"/>
              <a:ext cx="4426973" cy="845362"/>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000" dirty="0" smtClean="0">
                  <a:solidFill>
                    <a:schemeClr val="tx1"/>
                  </a:solidFill>
                </a:rPr>
                <a:t>fingers : [#,](Finger)</a:t>
              </a:r>
            </a:p>
            <a:p>
              <a:pPr marL="285750" indent="-285750">
                <a:buFont typeface="Arial" panose="020B0604020202020204" pitchFamily="34" charset="0"/>
                <a:buChar char="•"/>
              </a:pPr>
              <a:r>
                <a:rPr lang="en-US" sz="1000" dirty="0" smtClean="0">
                  <a:solidFill>
                    <a:schemeClr val="tx1"/>
                  </a:solidFill>
                </a:rPr>
                <a:t>C : [#,3]</a:t>
              </a:r>
            </a:p>
            <a:p>
              <a:pPr marL="285750" indent="-285750">
                <a:buFont typeface="Arial" panose="020B0604020202020204" pitchFamily="34" charset="0"/>
                <a:buChar char="•"/>
              </a:pPr>
              <a:r>
                <a:rPr lang="en-US" sz="1000" dirty="0" smtClean="0">
                  <a:solidFill>
                    <a:schemeClr val="tx1"/>
                  </a:solidFill>
                </a:rPr>
                <a:t>R : [#,3,3]</a:t>
              </a:r>
            </a:p>
            <a:p>
              <a:pPr marL="285750" indent="-285750">
                <a:buFont typeface="Arial" panose="020B0604020202020204" pitchFamily="34" charset="0"/>
                <a:buChar char="•"/>
              </a:pPr>
              <a:r>
                <a:rPr lang="en-US" sz="1000" dirty="0" smtClean="0">
                  <a:solidFill>
                    <a:schemeClr val="tx1"/>
                  </a:solidFill>
                </a:rPr>
                <a:t>h: [#,](string)</a:t>
              </a:r>
            </a:p>
            <a:p>
              <a:pPr marL="285750" indent="-285750">
                <a:buFont typeface="Arial" panose="020B0604020202020204" pitchFamily="34" charset="0"/>
                <a:buChar char="•"/>
              </a:pPr>
              <a:r>
                <a:rPr lang="en-US" sz="1000" dirty="0" smtClean="0">
                  <a:solidFill>
                    <a:schemeClr val="tx1"/>
                  </a:solidFill>
                </a:rPr>
                <a:t>nq : int</a:t>
              </a:r>
            </a:p>
          </p:txBody>
        </p:sp>
        <p:sp>
          <p:nvSpPr>
            <p:cNvPr id="88" name="Rectangle 87"/>
            <p:cNvSpPr/>
            <p:nvPr/>
          </p:nvSpPr>
          <p:spPr>
            <a:xfrm>
              <a:off x="6679177" y="3164676"/>
              <a:ext cx="4426973" cy="1796737"/>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000" dirty="0" smtClean="0">
                  <a:solidFill>
                    <a:schemeClr val="tx1"/>
                  </a:solidFill>
                </a:rPr>
                <a:t>Jacobian(fingers : [#,](Finger) , C : [#,3] , R : [#,3,3] , h : [#,](string) = None)</a:t>
              </a:r>
            </a:p>
            <a:p>
              <a:pPr marL="285750" indent="-285750">
                <a:buFont typeface="Arial" panose="020B0604020202020204" pitchFamily="34" charset="0"/>
                <a:buChar char="•"/>
              </a:pPr>
              <a:r>
                <a:rPr lang="en-US" sz="1000" dirty="0" smtClean="0">
                  <a:solidFill>
                    <a:schemeClr val="tx1"/>
                  </a:solidFill>
                </a:rPr>
                <a:t>S(r : [3,]) : [3,3]</a:t>
              </a:r>
            </a:p>
            <a:p>
              <a:pPr marL="285750" indent="-285750">
                <a:buFont typeface="Arial" panose="020B0604020202020204" pitchFamily="34" charset="0"/>
                <a:buChar char="•"/>
              </a:pPr>
              <a:r>
                <a:rPr lang="en-US" sz="1000" dirty="0" smtClean="0">
                  <a:solidFill>
                    <a:schemeClr val="tx1"/>
                  </a:solidFill>
                </a:rPr>
                <a:t>Hi(h : string) : [#,6]</a:t>
              </a:r>
            </a:p>
            <a:p>
              <a:pPr marL="285750" indent="-285750">
                <a:buFont typeface="Arial" panose="020B0604020202020204" pitchFamily="34" charset="0"/>
                <a:buChar char="•"/>
              </a:pPr>
              <a:r>
                <a:rPr lang="en-US" sz="1000" dirty="0" smtClean="0">
                  <a:solidFill>
                    <a:schemeClr val="tx1"/>
                  </a:solidFill>
                </a:rPr>
                <a:t>H() : [#,#]</a:t>
              </a:r>
            </a:p>
            <a:p>
              <a:pPr marL="285750" indent="-285750">
                <a:buFont typeface="Arial" panose="020B0604020202020204" pitchFamily="34" charset="0"/>
                <a:buChar char="•"/>
              </a:pPr>
              <a:r>
                <a:rPr lang="en-US" sz="1000" dirty="0" err="1" smtClean="0">
                  <a:solidFill>
                    <a:schemeClr val="tx1"/>
                  </a:solidFill>
                </a:rPr>
                <a:t>Zi</a:t>
              </a:r>
              <a:r>
                <a:rPr lang="en-US" sz="1000" dirty="0" smtClean="0">
                  <a:solidFill>
                    <a:schemeClr val="tx1"/>
                  </a:solidFill>
                </a:rPr>
                <a:t>(Ci : [3,] , </a:t>
              </a:r>
              <a:r>
                <a:rPr lang="en-US" sz="1000" dirty="0" err="1" smtClean="0">
                  <a:solidFill>
                    <a:schemeClr val="tx1"/>
                  </a:solidFill>
                </a:rPr>
                <a:t>cid</a:t>
              </a:r>
              <a:r>
                <a:rPr lang="en-US" sz="1000" dirty="0" smtClean="0">
                  <a:solidFill>
                    <a:schemeClr val="tx1"/>
                  </a:solidFill>
                </a:rPr>
                <a:t> : int) : [6,nq]</a:t>
              </a:r>
            </a:p>
            <a:p>
              <a:pPr marL="285750" indent="-285750">
                <a:buFont typeface="Arial" panose="020B0604020202020204" pitchFamily="34" charset="0"/>
                <a:buChar char="•"/>
              </a:pPr>
              <a:r>
                <a:rPr lang="en-US" sz="1000" dirty="0" err="1" smtClean="0">
                  <a:solidFill>
                    <a:schemeClr val="tx1"/>
                  </a:solidFill>
                </a:rPr>
                <a:t>pJi</a:t>
              </a:r>
              <a:r>
                <a:rPr lang="en-US" sz="1000" dirty="0" smtClean="0">
                  <a:solidFill>
                    <a:schemeClr val="tx1"/>
                  </a:solidFill>
                </a:rPr>
                <a:t>(Ri : [3,3] , </a:t>
              </a:r>
              <a:r>
                <a:rPr lang="en-US" sz="1000" dirty="0" err="1" smtClean="0">
                  <a:solidFill>
                    <a:schemeClr val="tx1"/>
                  </a:solidFill>
                </a:rPr>
                <a:t>Zi</a:t>
              </a:r>
              <a:r>
                <a:rPr lang="en-US" sz="1000" dirty="0" smtClean="0">
                  <a:solidFill>
                    <a:schemeClr val="tx1"/>
                  </a:solidFill>
                </a:rPr>
                <a:t> : [6,nq]) : [6,nq]</a:t>
              </a:r>
            </a:p>
            <a:p>
              <a:pPr marL="285750" indent="-285750">
                <a:buFont typeface="Arial" panose="020B0604020202020204" pitchFamily="34" charset="0"/>
                <a:buChar char="•"/>
              </a:pPr>
              <a:r>
                <a:rPr lang="en-US" sz="1000" dirty="0" err="1" smtClean="0">
                  <a:solidFill>
                    <a:schemeClr val="tx1"/>
                  </a:solidFill>
                </a:rPr>
                <a:t>getJ</a:t>
              </a:r>
              <a:r>
                <a:rPr lang="en-US" sz="1000" dirty="0" smtClean="0">
                  <a:solidFill>
                    <a:schemeClr val="tx1"/>
                  </a:solidFill>
                </a:rPr>
                <a:t>() : [#,nq]</a:t>
              </a:r>
            </a:p>
            <a:p>
              <a:pPr marL="285750" indent="-285750">
                <a:buFont typeface="Arial" panose="020B0604020202020204" pitchFamily="34" charset="0"/>
                <a:buChar char="•"/>
              </a:pPr>
              <a:r>
                <a:rPr lang="en-US" sz="1000" dirty="0" err="1" smtClean="0">
                  <a:solidFill>
                    <a:schemeClr val="tx1"/>
                  </a:solidFill>
                </a:rPr>
                <a:t>JacobianClassification</a:t>
              </a:r>
              <a:r>
                <a:rPr lang="en-US" sz="1000" dirty="0" smtClean="0">
                  <a:solidFill>
                    <a:schemeClr val="tx1"/>
                  </a:solidFill>
                </a:rPr>
                <a:t>(printBool : bool = False) : bool , bool</a:t>
              </a:r>
            </a:p>
            <a:p>
              <a:pPr marL="285750" indent="-285750">
                <a:buFont typeface="Arial" panose="020B0604020202020204" pitchFamily="34" charset="0"/>
                <a:buChar char="•"/>
              </a:pPr>
              <a:r>
                <a:rPr lang="en-US" sz="1000" dirty="0" smtClean="0">
                  <a:solidFill>
                    <a:schemeClr val="tx1"/>
                  </a:solidFill>
                </a:rPr>
                <a:t>getRank() : int</a:t>
              </a:r>
            </a:p>
            <a:p>
              <a:pPr marL="285750" indent="-285750">
                <a:buFont typeface="Arial" panose="020B0604020202020204" pitchFamily="34" charset="0"/>
                <a:buChar char="•"/>
              </a:pPr>
              <a:r>
                <a:rPr lang="en-US" sz="1000" dirty="0" err="1" smtClean="0">
                  <a:solidFill>
                    <a:schemeClr val="tx1"/>
                  </a:solidFill>
                </a:rPr>
                <a:t>printHandSpecifications</a:t>
              </a:r>
              <a:r>
                <a:rPr lang="en-US" sz="1000" dirty="0" smtClean="0">
                  <a:solidFill>
                    <a:schemeClr val="tx1"/>
                  </a:solidFill>
                </a:rPr>
                <a:t>()</a:t>
              </a:r>
            </a:p>
            <a:p>
              <a:pPr marL="285750" indent="-285750">
                <a:buFont typeface="Arial" panose="020B0604020202020204" pitchFamily="34" charset="0"/>
                <a:buChar char="•"/>
              </a:pPr>
              <a:r>
                <a:rPr lang="en-US" sz="1000" dirty="0" err="1" smtClean="0">
                  <a:solidFill>
                    <a:schemeClr val="tx1"/>
                  </a:solidFill>
                </a:rPr>
                <a:t>testForceClosure</a:t>
              </a:r>
              <a:r>
                <a:rPr lang="en-US" sz="1000" dirty="0" smtClean="0">
                  <a:solidFill>
                    <a:schemeClr val="tx1"/>
                  </a:solidFill>
                </a:rPr>
                <a:t>(grasp : GraspMap) : [#,]</a:t>
              </a:r>
              <a:endParaRPr lang="en-US" sz="1000" dirty="0">
                <a:solidFill>
                  <a:schemeClr val="tx1"/>
                </a:solidFill>
              </a:endParaRPr>
            </a:p>
          </p:txBody>
        </p:sp>
        <p:sp>
          <p:nvSpPr>
            <p:cNvPr id="50" name="Ellipse 49"/>
            <p:cNvSpPr>
              <a:spLocks noChangeAspect="1"/>
            </p:cNvSpPr>
            <p:nvPr/>
          </p:nvSpPr>
          <p:spPr>
            <a:xfrm>
              <a:off x="6755140" y="2390587"/>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Ellipse 56"/>
            <p:cNvSpPr>
              <a:spLocks noChangeAspect="1"/>
            </p:cNvSpPr>
            <p:nvPr/>
          </p:nvSpPr>
          <p:spPr>
            <a:xfrm>
              <a:off x="6755140" y="2544099"/>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Ellipse 57"/>
            <p:cNvSpPr>
              <a:spLocks noChangeAspect="1"/>
            </p:cNvSpPr>
            <p:nvPr/>
          </p:nvSpPr>
          <p:spPr>
            <a:xfrm>
              <a:off x="6755140" y="2706765"/>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Ellipse 58"/>
            <p:cNvSpPr>
              <a:spLocks noChangeAspect="1"/>
            </p:cNvSpPr>
            <p:nvPr/>
          </p:nvSpPr>
          <p:spPr>
            <a:xfrm>
              <a:off x="6755140" y="2861015"/>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Ellipse 69"/>
            <p:cNvSpPr>
              <a:spLocks noChangeAspect="1"/>
            </p:cNvSpPr>
            <p:nvPr/>
          </p:nvSpPr>
          <p:spPr>
            <a:xfrm>
              <a:off x="6755140" y="3015160"/>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Ellipse 77"/>
            <p:cNvSpPr>
              <a:spLocks noChangeAspect="1"/>
            </p:cNvSpPr>
            <p:nvPr/>
          </p:nvSpPr>
          <p:spPr>
            <a:xfrm>
              <a:off x="6755140" y="3231826"/>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a:spLocks noChangeAspect="1"/>
            </p:cNvSpPr>
            <p:nvPr/>
          </p:nvSpPr>
          <p:spPr>
            <a:xfrm>
              <a:off x="6755140" y="3381342"/>
              <a:ext cx="10800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p:cNvSpPr>
              <a:spLocks noChangeAspect="1"/>
            </p:cNvSpPr>
            <p:nvPr/>
          </p:nvSpPr>
          <p:spPr>
            <a:xfrm>
              <a:off x="6755140" y="3527104"/>
              <a:ext cx="10800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p:cNvSpPr>
              <a:spLocks noChangeAspect="1"/>
            </p:cNvSpPr>
            <p:nvPr/>
          </p:nvSpPr>
          <p:spPr>
            <a:xfrm>
              <a:off x="6755140" y="3689737"/>
              <a:ext cx="10800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p:cNvSpPr>
              <a:spLocks noChangeAspect="1"/>
            </p:cNvSpPr>
            <p:nvPr/>
          </p:nvSpPr>
          <p:spPr>
            <a:xfrm>
              <a:off x="6755140" y="3839253"/>
              <a:ext cx="10800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p:cNvSpPr>
              <a:spLocks noChangeAspect="1"/>
            </p:cNvSpPr>
            <p:nvPr/>
          </p:nvSpPr>
          <p:spPr>
            <a:xfrm>
              <a:off x="6755140" y="4014531"/>
              <a:ext cx="10800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Ellipse 95"/>
            <p:cNvSpPr>
              <a:spLocks noChangeAspect="1"/>
            </p:cNvSpPr>
            <p:nvPr/>
          </p:nvSpPr>
          <p:spPr>
            <a:xfrm>
              <a:off x="6755140" y="4177495"/>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Ellipse 98"/>
            <p:cNvSpPr>
              <a:spLocks noChangeAspect="1"/>
            </p:cNvSpPr>
            <p:nvPr/>
          </p:nvSpPr>
          <p:spPr>
            <a:xfrm>
              <a:off x="6755140" y="4318192"/>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Ellipse 99"/>
            <p:cNvSpPr>
              <a:spLocks noChangeAspect="1"/>
            </p:cNvSpPr>
            <p:nvPr/>
          </p:nvSpPr>
          <p:spPr>
            <a:xfrm>
              <a:off x="6755140" y="4462281"/>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Ellipse 100"/>
            <p:cNvSpPr>
              <a:spLocks noChangeAspect="1"/>
            </p:cNvSpPr>
            <p:nvPr/>
          </p:nvSpPr>
          <p:spPr>
            <a:xfrm>
              <a:off x="6755140" y="4611797"/>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Ellipse 101"/>
            <p:cNvSpPr>
              <a:spLocks noChangeAspect="1"/>
            </p:cNvSpPr>
            <p:nvPr/>
          </p:nvSpPr>
          <p:spPr>
            <a:xfrm>
              <a:off x="6755140" y="4761313"/>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e 5"/>
          <p:cNvGrpSpPr/>
          <p:nvPr/>
        </p:nvGrpSpPr>
        <p:grpSpPr>
          <a:xfrm>
            <a:off x="281365" y="1975109"/>
            <a:ext cx="6062286" cy="1469589"/>
            <a:chOff x="281364" y="2079643"/>
            <a:chExt cx="6062286" cy="1469589"/>
          </a:xfrm>
        </p:grpSpPr>
        <p:sp>
          <p:nvSpPr>
            <p:cNvPr id="104" name="Rectangle 103"/>
            <p:cNvSpPr/>
            <p:nvPr/>
          </p:nvSpPr>
          <p:spPr>
            <a:xfrm>
              <a:off x="281364" y="2079643"/>
              <a:ext cx="6062286" cy="339688"/>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solidFill>
                    <a:schemeClr val="tx1"/>
                  </a:solidFill>
                </a:rPr>
                <a:t>Joint</a:t>
              </a:r>
              <a:endParaRPr lang="en-US" sz="1400" dirty="0">
                <a:solidFill>
                  <a:schemeClr val="tx1"/>
                </a:solidFill>
              </a:endParaRPr>
            </a:p>
          </p:txBody>
        </p:sp>
        <p:sp>
          <p:nvSpPr>
            <p:cNvPr id="105" name="Rectangle 104"/>
            <p:cNvSpPr/>
            <p:nvPr/>
          </p:nvSpPr>
          <p:spPr>
            <a:xfrm>
              <a:off x="281364" y="2419332"/>
              <a:ext cx="6062286" cy="884736"/>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SzPct val="50000"/>
                <a:buFont typeface="Arial" panose="020B0604020202020204" pitchFamily="34" charset="0"/>
                <a:buChar char="•"/>
              </a:pPr>
              <a:r>
                <a:rPr lang="en-US" sz="1000" dirty="0" err="1" smtClean="0">
                  <a:solidFill>
                    <a:schemeClr val="tx1"/>
                  </a:solidFill>
                </a:rPr>
                <a:t>joint_id</a:t>
              </a:r>
              <a:r>
                <a:rPr lang="en-US" sz="1000" dirty="0" smtClean="0">
                  <a:solidFill>
                    <a:schemeClr val="tx1"/>
                  </a:solidFill>
                </a:rPr>
                <a:t> : int</a:t>
              </a:r>
            </a:p>
            <a:p>
              <a:pPr marL="285750" indent="-285750">
                <a:buSzPct val="50000"/>
                <a:buFont typeface="Arial" panose="020B0604020202020204" pitchFamily="34" charset="0"/>
                <a:buChar char="•"/>
              </a:pPr>
              <a:r>
                <a:rPr lang="en-US" sz="1000" dirty="0" err="1" smtClean="0">
                  <a:solidFill>
                    <a:schemeClr val="tx1"/>
                  </a:solidFill>
                </a:rPr>
                <a:t>joint_origin</a:t>
              </a:r>
              <a:r>
                <a:rPr lang="en-US" sz="1000" dirty="0" smtClean="0">
                  <a:solidFill>
                    <a:schemeClr val="tx1"/>
                  </a:solidFill>
                </a:rPr>
                <a:t> : [3,]</a:t>
              </a:r>
            </a:p>
            <a:p>
              <a:pPr marL="285750" indent="-285750">
                <a:buSzPct val="50000"/>
                <a:buFont typeface="Arial" panose="020B0604020202020204" pitchFamily="34" charset="0"/>
                <a:buChar char="•"/>
              </a:pPr>
              <a:r>
                <a:rPr lang="en-US" sz="1000" dirty="0" err="1" smtClean="0">
                  <a:solidFill>
                    <a:schemeClr val="tx1"/>
                  </a:solidFill>
                </a:rPr>
                <a:t>joint_z</a:t>
              </a:r>
              <a:r>
                <a:rPr lang="en-US" sz="1000" dirty="0" smtClean="0">
                  <a:solidFill>
                    <a:schemeClr val="tx1"/>
                  </a:solidFill>
                </a:rPr>
                <a:t> : [3,]</a:t>
              </a:r>
            </a:p>
            <a:p>
              <a:pPr marL="285750" indent="-285750">
                <a:buSzPct val="50000"/>
                <a:buFont typeface="Arial" panose="020B0604020202020204" pitchFamily="34" charset="0"/>
                <a:buChar char="•"/>
              </a:pPr>
              <a:r>
                <a:rPr lang="en-US" sz="1000" dirty="0" err="1" smtClean="0">
                  <a:solidFill>
                    <a:schemeClr val="tx1"/>
                  </a:solidFill>
                </a:rPr>
                <a:t>joint_contact_id</a:t>
              </a:r>
              <a:r>
                <a:rPr lang="en-US" sz="1000" dirty="0" smtClean="0">
                  <a:solidFill>
                    <a:schemeClr val="tx1"/>
                  </a:solidFill>
                </a:rPr>
                <a:t> : int</a:t>
              </a:r>
            </a:p>
            <a:p>
              <a:pPr marL="285750" indent="-285750">
                <a:buSzPct val="50000"/>
                <a:buFont typeface="Arial" panose="020B0604020202020204" pitchFamily="34" charset="0"/>
                <a:buChar char="•"/>
              </a:pPr>
              <a:r>
                <a:rPr lang="en-US" sz="1000" dirty="0" err="1" smtClean="0">
                  <a:solidFill>
                    <a:schemeClr val="tx1"/>
                  </a:solidFill>
                </a:rPr>
                <a:t>joint_revolute</a:t>
              </a:r>
              <a:r>
                <a:rPr lang="en-US" sz="1000" dirty="0" smtClean="0">
                  <a:solidFill>
                    <a:schemeClr val="tx1"/>
                  </a:solidFill>
                </a:rPr>
                <a:t> : bool</a:t>
              </a:r>
            </a:p>
          </p:txBody>
        </p:sp>
        <p:sp>
          <p:nvSpPr>
            <p:cNvPr id="106" name="Rectangle 105"/>
            <p:cNvSpPr/>
            <p:nvPr/>
          </p:nvSpPr>
          <p:spPr>
            <a:xfrm>
              <a:off x="281365" y="3295875"/>
              <a:ext cx="6062285" cy="253357"/>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Font typeface="Arial" panose="020B0604020202020204" pitchFamily="34" charset="0"/>
                <a:buChar char="•"/>
              </a:pPr>
              <a:r>
                <a:rPr lang="en-US" sz="1000" dirty="0" smtClean="0">
                  <a:solidFill>
                    <a:schemeClr val="tx1"/>
                  </a:solidFill>
                </a:rPr>
                <a:t>Joint(</a:t>
              </a:r>
              <a:r>
                <a:rPr lang="en-US" sz="1000" dirty="0" err="1" smtClean="0">
                  <a:solidFill>
                    <a:schemeClr val="tx1"/>
                  </a:solidFill>
                </a:rPr>
                <a:t>jointID</a:t>
              </a:r>
              <a:r>
                <a:rPr lang="en-US" sz="1000" dirty="0" smtClean="0">
                  <a:solidFill>
                    <a:schemeClr val="tx1"/>
                  </a:solidFill>
                </a:rPr>
                <a:t> : int , </a:t>
              </a:r>
              <a:r>
                <a:rPr lang="en-US" sz="1000" dirty="0" err="1" smtClean="0">
                  <a:solidFill>
                    <a:schemeClr val="tx1"/>
                  </a:solidFill>
                </a:rPr>
                <a:t>frameOrigin</a:t>
              </a:r>
              <a:r>
                <a:rPr lang="en-US" sz="1000" dirty="0" smtClean="0">
                  <a:solidFill>
                    <a:schemeClr val="tx1"/>
                  </a:solidFill>
                </a:rPr>
                <a:t> : [3,] , </a:t>
              </a:r>
              <a:r>
                <a:rPr lang="en-US" sz="1000" dirty="0" err="1" smtClean="0">
                  <a:solidFill>
                    <a:schemeClr val="tx1"/>
                  </a:solidFill>
                </a:rPr>
                <a:t>unitVectorZ</a:t>
              </a:r>
              <a:r>
                <a:rPr lang="en-US" sz="1000" dirty="0" smtClean="0">
                  <a:solidFill>
                    <a:schemeClr val="tx1"/>
                  </a:solidFill>
                </a:rPr>
                <a:t> : [3,] , </a:t>
              </a:r>
              <a:r>
                <a:rPr lang="en-US" sz="1000" dirty="0" err="1" smtClean="0">
                  <a:solidFill>
                    <a:schemeClr val="tx1"/>
                  </a:solidFill>
                </a:rPr>
                <a:t>affectedContactIndex</a:t>
              </a:r>
              <a:r>
                <a:rPr lang="en-US" sz="1000" dirty="0" smtClean="0">
                  <a:solidFill>
                    <a:schemeClr val="tx1"/>
                  </a:solidFill>
                </a:rPr>
                <a:t> : id , revolute : bool = True)</a:t>
              </a:r>
            </a:p>
          </p:txBody>
        </p:sp>
        <p:sp>
          <p:nvSpPr>
            <p:cNvPr id="107" name="Ellipse 106"/>
            <p:cNvSpPr>
              <a:spLocks noChangeAspect="1"/>
            </p:cNvSpPr>
            <p:nvPr/>
          </p:nvSpPr>
          <p:spPr>
            <a:xfrm>
              <a:off x="360469" y="2631371"/>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Ellipse 108"/>
            <p:cNvSpPr>
              <a:spLocks noChangeAspect="1"/>
            </p:cNvSpPr>
            <p:nvPr/>
          </p:nvSpPr>
          <p:spPr>
            <a:xfrm>
              <a:off x="357124" y="3362259"/>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Ellipse 113"/>
            <p:cNvSpPr>
              <a:spLocks noChangeAspect="1"/>
            </p:cNvSpPr>
            <p:nvPr/>
          </p:nvSpPr>
          <p:spPr>
            <a:xfrm>
              <a:off x="355140" y="2792344"/>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Ellipse 114"/>
            <p:cNvSpPr>
              <a:spLocks noChangeAspect="1"/>
            </p:cNvSpPr>
            <p:nvPr/>
          </p:nvSpPr>
          <p:spPr>
            <a:xfrm>
              <a:off x="355140" y="2935094"/>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Ellipse 115"/>
            <p:cNvSpPr>
              <a:spLocks noChangeAspect="1"/>
            </p:cNvSpPr>
            <p:nvPr/>
          </p:nvSpPr>
          <p:spPr>
            <a:xfrm>
              <a:off x="355488" y="3089088"/>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Ellipse 116"/>
            <p:cNvSpPr>
              <a:spLocks noChangeAspect="1"/>
            </p:cNvSpPr>
            <p:nvPr/>
          </p:nvSpPr>
          <p:spPr>
            <a:xfrm>
              <a:off x="367626" y="2487363"/>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8" name="Groupe 117"/>
          <p:cNvGrpSpPr/>
          <p:nvPr/>
        </p:nvGrpSpPr>
        <p:grpSpPr>
          <a:xfrm>
            <a:off x="280931" y="3669979"/>
            <a:ext cx="6062286" cy="965380"/>
            <a:chOff x="281364" y="2079643"/>
            <a:chExt cx="6062286" cy="965380"/>
          </a:xfrm>
        </p:grpSpPr>
        <p:sp>
          <p:nvSpPr>
            <p:cNvPr id="119" name="Rectangle 118"/>
            <p:cNvSpPr/>
            <p:nvPr/>
          </p:nvSpPr>
          <p:spPr>
            <a:xfrm>
              <a:off x="281364" y="2079643"/>
              <a:ext cx="6062286" cy="339688"/>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solidFill>
                    <a:schemeClr val="tx1"/>
                  </a:solidFill>
                </a:rPr>
                <a:t>Finger</a:t>
              </a:r>
              <a:endParaRPr lang="en-US" sz="1400" dirty="0">
                <a:solidFill>
                  <a:schemeClr val="tx1"/>
                </a:solidFill>
              </a:endParaRPr>
            </a:p>
          </p:txBody>
        </p:sp>
        <p:sp>
          <p:nvSpPr>
            <p:cNvPr id="120" name="Rectangle 119"/>
            <p:cNvSpPr/>
            <p:nvPr/>
          </p:nvSpPr>
          <p:spPr>
            <a:xfrm>
              <a:off x="281364" y="2419332"/>
              <a:ext cx="6062286" cy="392965"/>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SzPct val="50000"/>
                <a:buFont typeface="Arial" panose="020B0604020202020204" pitchFamily="34" charset="0"/>
                <a:buChar char="•"/>
              </a:pPr>
              <a:r>
                <a:rPr lang="en-US" sz="1000" dirty="0" err="1" smtClean="0">
                  <a:solidFill>
                    <a:schemeClr val="tx1"/>
                  </a:solidFill>
                </a:rPr>
                <a:t>finger_id</a:t>
              </a:r>
              <a:r>
                <a:rPr lang="en-US" sz="1000" dirty="0" smtClean="0">
                  <a:solidFill>
                    <a:schemeClr val="tx1"/>
                  </a:solidFill>
                </a:rPr>
                <a:t> : int</a:t>
              </a:r>
            </a:p>
            <a:p>
              <a:pPr marL="285750" indent="-285750">
                <a:buSzPct val="50000"/>
                <a:buFont typeface="Arial" panose="020B0604020202020204" pitchFamily="34" charset="0"/>
                <a:buChar char="•"/>
              </a:pPr>
              <a:r>
                <a:rPr lang="en-US" sz="1000" dirty="0" err="1" smtClean="0">
                  <a:solidFill>
                    <a:schemeClr val="tx1"/>
                  </a:solidFill>
                </a:rPr>
                <a:t>finger_joints</a:t>
              </a:r>
              <a:r>
                <a:rPr lang="en-US" sz="1000" dirty="0" smtClean="0">
                  <a:solidFill>
                    <a:schemeClr val="tx1"/>
                  </a:solidFill>
                </a:rPr>
                <a:t> : [#,](Joint)</a:t>
              </a:r>
            </a:p>
          </p:txBody>
        </p:sp>
        <p:sp>
          <p:nvSpPr>
            <p:cNvPr id="121" name="Rectangle 120"/>
            <p:cNvSpPr/>
            <p:nvPr/>
          </p:nvSpPr>
          <p:spPr>
            <a:xfrm>
              <a:off x="281365" y="2791666"/>
              <a:ext cx="6062285" cy="253357"/>
            </a:xfrm>
            <a:prstGeom prst="rect">
              <a:avLst/>
            </a:prstGeom>
            <a:solidFill>
              <a:schemeClr val="bg1">
                <a:lumMod val="8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285750" indent="-285750">
                <a:buFont typeface="Arial" panose="020B0604020202020204" pitchFamily="34" charset="0"/>
                <a:buChar char="•"/>
              </a:pPr>
              <a:r>
                <a:rPr lang="en-US" sz="1000" dirty="0" smtClean="0">
                  <a:solidFill>
                    <a:schemeClr val="tx1"/>
                  </a:solidFill>
                </a:rPr>
                <a:t>Joint(</a:t>
              </a:r>
              <a:r>
                <a:rPr lang="en-US" sz="1000" dirty="0" err="1" smtClean="0">
                  <a:solidFill>
                    <a:schemeClr val="tx1"/>
                  </a:solidFill>
                </a:rPr>
                <a:t>fingerID</a:t>
              </a:r>
              <a:r>
                <a:rPr lang="en-US" sz="1000" dirty="0" smtClean="0">
                  <a:solidFill>
                    <a:schemeClr val="tx1"/>
                  </a:solidFill>
                </a:rPr>
                <a:t> : int , joints : [#,](Joint))</a:t>
              </a:r>
            </a:p>
          </p:txBody>
        </p:sp>
        <p:sp>
          <p:nvSpPr>
            <p:cNvPr id="122" name="Ellipse 121"/>
            <p:cNvSpPr>
              <a:spLocks noChangeAspect="1"/>
            </p:cNvSpPr>
            <p:nvPr/>
          </p:nvSpPr>
          <p:spPr>
            <a:xfrm>
              <a:off x="360469" y="2631371"/>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Ellipse 122"/>
            <p:cNvSpPr>
              <a:spLocks noChangeAspect="1"/>
            </p:cNvSpPr>
            <p:nvPr/>
          </p:nvSpPr>
          <p:spPr>
            <a:xfrm>
              <a:off x="355140" y="2857823"/>
              <a:ext cx="108000" cy="10800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Ellipse 126"/>
            <p:cNvSpPr>
              <a:spLocks noChangeAspect="1"/>
            </p:cNvSpPr>
            <p:nvPr/>
          </p:nvSpPr>
          <p:spPr>
            <a:xfrm>
              <a:off x="357667" y="2477845"/>
              <a:ext cx="108000" cy="108000"/>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24768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8A7A6979-0714-4377-B894-6BE4C2D6E202}" type="slidenum">
              <a:rPr lang="en-US" smtClean="0"/>
              <a:pPr/>
              <a:t>6</a:t>
            </a:fld>
            <a:endParaRPr lang="en-US" dirty="0"/>
          </a:p>
        </p:txBody>
      </p:sp>
      <p:sp>
        <p:nvSpPr>
          <p:cNvPr id="3" name="Titre 2"/>
          <p:cNvSpPr>
            <a:spLocks noGrp="1"/>
          </p:cNvSpPr>
          <p:nvPr>
            <p:ph type="title"/>
          </p:nvPr>
        </p:nvSpPr>
        <p:spPr/>
        <p:txBody>
          <a:bodyPr/>
          <a:lstStyle/>
          <a:p>
            <a:r>
              <a:rPr lang="en-US" dirty="0" smtClean="0"/>
              <a:t>Methods applied</a:t>
            </a:r>
            <a:endParaRPr lang="en-US" dirty="0"/>
          </a:p>
        </p:txBody>
      </p:sp>
      <p:grpSp>
        <p:nvGrpSpPr>
          <p:cNvPr id="7" name="Groupe 6"/>
          <p:cNvGrpSpPr/>
          <p:nvPr/>
        </p:nvGrpSpPr>
        <p:grpSpPr>
          <a:xfrm>
            <a:off x="4097939" y="2402379"/>
            <a:ext cx="4019514" cy="3453355"/>
            <a:chOff x="1251947" y="2443942"/>
            <a:chExt cx="4019514" cy="3453355"/>
          </a:xfrm>
        </p:grpSpPr>
        <p:pic>
          <p:nvPicPr>
            <p:cNvPr id="6" name="Google Shape;112;p20"/>
            <p:cNvPicPr preferRelativeResize="0"/>
            <p:nvPr/>
          </p:nvPicPr>
          <p:blipFill>
            <a:blip r:embed="rId2">
              <a:alphaModFix/>
            </a:blip>
            <a:stretch>
              <a:fillRect/>
            </a:stretch>
          </p:blipFill>
          <p:spPr>
            <a:xfrm>
              <a:off x="1251947" y="2443942"/>
              <a:ext cx="4019514" cy="3084023"/>
            </a:xfrm>
            <a:prstGeom prst="rect">
              <a:avLst/>
            </a:prstGeom>
            <a:noFill/>
            <a:ln>
              <a:noFill/>
            </a:ln>
          </p:spPr>
        </p:pic>
        <p:sp>
          <p:nvSpPr>
            <p:cNvPr id="5" name="ZoneTexte 4"/>
            <p:cNvSpPr txBox="1"/>
            <p:nvPr/>
          </p:nvSpPr>
          <p:spPr>
            <a:xfrm>
              <a:off x="1251947" y="5527965"/>
              <a:ext cx="401951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STL: </a:t>
              </a:r>
              <a:r>
                <a:rPr lang="en-US" dirty="0" err="1" smtClean="0"/>
                <a:t>viewCR</a:t>
              </a:r>
              <a:endParaRPr lang="en-US" dirty="0"/>
            </a:p>
          </p:txBody>
        </p:sp>
      </p:grpSp>
    </p:spTree>
    <p:extLst>
      <p:ext uri="{BB962C8B-B14F-4D97-AF65-F5344CB8AC3E}">
        <p14:creationId xmlns:p14="http://schemas.microsoft.com/office/powerpoint/2010/main" val="28031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6604D98D-65EF-4175-B74F-264C9C33BBE4}"/>
              </a:ext>
            </a:extLst>
          </p:cNvPr>
          <p:cNvSpPr/>
          <p:nvPr/>
        </p:nvSpPr>
        <p:spPr>
          <a:xfrm>
            <a:off x="5214926" y="2316888"/>
            <a:ext cx="6741014" cy="4266792"/>
          </a:xfrm>
          <a:prstGeom prst="rect">
            <a:avLst/>
          </a:prstGeom>
          <a:solidFill>
            <a:srgbClr val="282C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14231-2A41-4ED1-B3FE-72DA683A5AF8}"/>
              </a:ext>
            </a:extLst>
          </p:cNvPr>
          <p:cNvSpPr>
            <a:spLocks noGrp="1"/>
          </p:cNvSpPr>
          <p:nvPr>
            <p:ph type="title"/>
          </p:nvPr>
        </p:nvSpPr>
        <p:spPr/>
        <p:txBody>
          <a:bodyPr/>
          <a:lstStyle/>
          <a:p>
            <a:r>
              <a:rPr lang="en-US" dirty="0" smtClean="0"/>
              <a:t>Check for correct class writing</a:t>
            </a:r>
            <a:endParaRPr lang="en-US" dirty="0"/>
          </a:p>
        </p:txBody>
      </p:sp>
      <p:sp>
        <p:nvSpPr>
          <p:cNvPr id="4" name="Slide Number Placeholder 3">
            <a:extLst>
              <a:ext uri="{FF2B5EF4-FFF2-40B4-BE49-F238E27FC236}">
                <a16:creationId xmlns:a16="http://schemas.microsoft.com/office/drawing/2014/main" id="{678E30E4-CB76-4157-B30F-5164D96CA83E}"/>
              </a:ext>
            </a:extLst>
          </p:cNvPr>
          <p:cNvSpPr>
            <a:spLocks noGrp="1"/>
          </p:cNvSpPr>
          <p:nvPr>
            <p:ph type="sldNum" sz="quarter" idx="12"/>
          </p:nvPr>
        </p:nvSpPr>
        <p:spPr/>
        <p:txBody>
          <a:bodyPr/>
          <a:lstStyle/>
          <a:p>
            <a:fld id="{8A7A6979-0714-4377-B894-6BE4C2D6E202}" type="slidenum">
              <a:rPr lang="en-US" smtClean="0"/>
              <a:pPr/>
              <a:t>7</a:t>
            </a:fld>
            <a:endParaRPr lang="en-US" dirty="0"/>
          </a:p>
        </p:txBody>
      </p:sp>
      <p:grpSp>
        <p:nvGrpSpPr>
          <p:cNvPr id="93" name="Group 92">
            <a:extLst>
              <a:ext uri="{FF2B5EF4-FFF2-40B4-BE49-F238E27FC236}">
                <a16:creationId xmlns:a16="http://schemas.microsoft.com/office/drawing/2014/main" id="{6ECFB2A4-A15C-4A0F-A22B-F4D07BAB382A}"/>
              </a:ext>
            </a:extLst>
          </p:cNvPr>
          <p:cNvGrpSpPr/>
          <p:nvPr/>
        </p:nvGrpSpPr>
        <p:grpSpPr>
          <a:xfrm>
            <a:off x="151001" y="2525085"/>
            <a:ext cx="4882383" cy="3551987"/>
            <a:chOff x="151001" y="3212983"/>
            <a:chExt cx="4882383" cy="3551987"/>
          </a:xfrm>
        </p:grpSpPr>
        <p:sp>
          <p:nvSpPr>
            <p:cNvPr id="5" name="Rectangle 4">
              <a:extLst>
                <a:ext uri="{FF2B5EF4-FFF2-40B4-BE49-F238E27FC236}">
                  <a16:creationId xmlns:a16="http://schemas.microsoft.com/office/drawing/2014/main" id="{24D15E28-8DE5-44EF-9D6E-F429DD840FD2}"/>
                </a:ext>
              </a:extLst>
            </p:cNvPr>
            <p:cNvSpPr/>
            <p:nvPr/>
          </p:nvSpPr>
          <p:spPr>
            <a:xfrm>
              <a:off x="151001" y="6499162"/>
              <a:ext cx="4882383" cy="84518"/>
            </a:xfrm>
            <a:prstGeom prst="rect">
              <a:avLst/>
            </a:prstGeom>
            <a:solidFill>
              <a:srgbClr val="7030A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9E5CE928-C5DD-4BFE-ADDD-29CB0C892FA3}"/>
                </a:ext>
              </a:extLst>
            </p:cNvPr>
            <p:cNvSpPr/>
            <p:nvPr/>
          </p:nvSpPr>
          <p:spPr>
            <a:xfrm>
              <a:off x="1291509" y="3212983"/>
              <a:ext cx="2176263" cy="1015068"/>
            </a:xfrm>
            <a:custGeom>
              <a:avLst/>
              <a:gdLst>
                <a:gd name="connsiteX0" fmla="*/ 396 w 2176263"/>
                <a:gd name="connsiteY0" fmla="*/ 637564 h 1015068"/>
                <a:gd name="connsiteX1" fmla="*/ 8785 w 2176263"/>
                <a:gd name="connsiteY1" fmla="*/ 587230 h 1015068"/>
                <a:gd name="connsiteX2" fmla="*/ 42341 w 2176263"/>
                <a:gd name="connsiteY2" fmla="*/ 553674 h 1015068"/>
                <a:gd name="connsiteX3" fmla="*/ 59119 w 2176263"/>
                <a:gd name="connsiteY3" fmla="*/ 528507 h 1015068"/>
                <a:gd name="connsiteX4" fmla="*/ 134619 w 2176263"/>
                <a:gd name="connsiteY4" fmla="*/ 478173 h 1015068"/>
                <a:gd name="connsiteX5" fmla="*/ 159786 w 2176263"/>
                <a:gd name="connsiteY5" fmla="*/ 461395 h 1015068"/>
                <a:gd name="connsiteX6" fmla="*/ 210120 w 2176263"/>
                <a:gd name="connsiteY6" fmla="*/ 444617 h 1015068"/>
                <a:gd name="connsiteX7" fmla="*/ 268843 w 2176263"/>
                <a:gd name="connsiteY7" fmla="*/ 411061 h 1015068"/>
                <a:gd name="connsiteX8" fmla="*/ 302399 w 2176263"/>
                <a:gd name="connsiteY8" fmla="*/ 360727 h 1015068"/>
                <a:gd name="connsiteX9" fmla="*/ 310788 w 2176263"/>
                <a:gd name="connsiteY9" fmla="*/ 276837 h 1015068"/>
                <a:gd name="connsiteX10" fmla="*/ 319177 w 2176263"/>
                <a:gd name="connsiteY10" fmla="*/ 226503 h 1015068"/>
                <a:gd name="connsiteX11" fmla="*/ 335955 w 2176263"/>
                <a:gd name="connsiteY11" fmla="*/ 159391 h 1015068"/>
                <a:gd name="connsiteX12" fmla="*/ 377900 w 2176263"/>
                <a:gd name="connsiteY12" fmla="*/ 109057 h 1015068"/>
                <a:gd name="connsiteX13" fmla="*/ 428234 w 2176263"/>
                <a:gd name="connsiteY13" fmla="*/ 83890 h 1015068"/>
                <a:gd name="connsiteX14" fmla="*/ 688293 w 2176263"/>
                <a:gd name="connsiteY14" fmla="*/ 75501 h 1015068"/>
                <a:gd name="connsiteX15" fmla="*/ 713460 w 2176263"/>
                <a:gd name="connsiteY15" fmla="*/ 67112 h 1015068"/>
                <a:gd name="connsiteX16" fmla="*/ 780572 w 2176263"/>
                <a:gd name="connsiteY16" fmla="*/ 50334 h 1015068"/>
                <a:gd name="connsiteX17" fmla="*/ 805739 w 2176263"/>
                <a:gd name="connsiteY17" fmla="*/ 41945 h 1015068"/>
                <a:gd name="connsiteX18" fmla="*/ 847684 w 2176263"/>
                <a:gd name="connsiteY18" fmla="*/ 33556 h 1015068"/>
                <a:gd name="connsiteX19" fmla="*/ 914796 w 2176263"/>
                <a:gd name="connsiteY19" fmla="*/ 16778 h 1015068"/>
                <a:gd name="connsiteX20" fmla="*/ 965130 w 2176263"/>
                <a:gd name="connsiteY20" fmla="*/ 0 h 1015068"/>
                <a:gd name="connsiteX21" fmla="*/ 1174854 w 2176263"/>
                <a:gd name="connsiteY21" fmla="*/ 8389 h 1015068"/>
                <a:gd name="connsiteX22" fmla="*/ 1200021 w 2176263"/>
                <a:gd name="connsiteY22" fmla="*/ 25167 h 1015068"/>
                <a:gd name="connsiteX23" fmla="*/ 1225188 w 2176263"/>
                <a:gd name="connsiteY23" fmla="*/ 33556 h 1015068"/>
                <a:gd name="connsiteX24" fmla="*/ 1250355 w 2176263"/>
                <a:gd name="connsiteY24" fmla="*/ 50334 h 1015068"/>
                <a:gd name="connsiteX25" fmla="*/ 1317467 w 2176263"/>
                <a:gd name="connsiteY25" fmla="*/ 67112 h 1015068"/>
                <a:gd name="connsiteX26" fmla="*/ 1334245 w 2176263"/>
                <a:gd name="connsiteY26" fmla="*/ 218114 h 1015068"/>
                <a:gd name="connsiteX27" fmla="*/ 1401357 w 2176263"/>
                <a:gd name="connsiteY27" fmla="*/ 268448 h 1015068"/>
                <a:gd name="connsiteX28" fmla="*/ 1451691 w 2176263"/>
                <a:gd name="connsiteY28" fmla="*/ 285226 h 1015068"/>
                <a:gd name="connsiteX29" fmla="*/ 1510414 w 2176263"/>
                <a:gd name="connsiteY29" fmla="*/ 302004 h 1015068"/>
                <a:gd name="connsiteX30" fmla="*/ 1585915 w 2176263"/>
                <a:gd name="connsiteY30" fmla="*/ 310393 h 1015068"/>
                <a:gd name="connsiteX31" fmla="*/ 1594304 w 2176263"/>
                <a:gd name="connsiteY31" fmla="*/ 335560 h 1015068"/>
                <a:gd name="connsiteX32" fmla="*/ 1602693 w 2176263"/>
                <a:gd name="connsiteY32" fmla="*/ 402672 h 1015068"/>
                <a:gd name="connsiteX33" fmla="*/ 1686583 w 2176263"/>
                <a:gd name="connsiteY33" fmla="*/ 427839 h 1015068"/>
                <a:gd name="connsiteX34" fmla="*/ 1829196 w 2176263"/>
                <a:gd name="connsiteY34" fmla="*/ 436228 h 1015068"/>
                <a:gd name="connsiteX35" fmla="*/ 1879530 w 2176263"/>
                <a:gd name="connsiteY35" fmla="*/ 444617 h 1015068"/>
                <a:gd name="connsiteX36" fmla="*/ 2139588 w 2176263"/>
                <a:gd name="connsiteY36" fmla="*/ 461395 h 1015068"/>
                <a:gd name="connsiteX37" fmla="*/ 2147977 w 2176263"/>
                <a:gd name="connsiteY37" fmla="*/ 696287 h 1015068"/>
                <a:gd name="connsiteX38" fmla="*/ 2114421 w 2176263"/>
                <a:gd name="connsiteY38" fmla="*/ 704676 h 1015068"/>
                <a:gd name="connsiteX39" fmla="*/ 2089254 w 2176263"/>
                <a:gd name="connsiteY39" fmla="*/ 713065 h 1015068"/>
                <a:gd name="connsiteX40" fmla="*/ 2038920 w 2176263"/>
                <a:gd name="connsiteY40" fmla="*/ 746621 h 1015068"/>
                <a:gd name="connsiteX41" fmla="*/ 1963419 w 2176263"/>
                <a:gd name="connsiteY41" fmla="*/ 771788 h 1015068"/>
                <a:gd name="connsiteX42" fmla="*/ 1938252 w 2176263"/>
                <a:gd name="connsiteY42" fmla="*/ 780177 h 1015068"/>
                <a:gd name="connsiteX43" fmla="*/ 1913085 w 2176263"/>
                <a:gd name="connsiteY43" fmla="*/ 788566 h 1015068"/>
                <a:gd name="connsiteX44" fmla="*/ 1862752 w 2176263"/>
                <a:gd name="connsiteY44" fmla="*/ 813733 h 1015068"/>
                <a:gd name="connsiteX45" fmla="*/ 1829196 w 2176263"/>
                <a:gd name="connsiteY45" fmla="*/ 830511 h 1015068"/>
                <a:gd name="connsiteX46" fmla="*/ 1804029 w 2176263"/>
                <a:gd name="connsiteY46" fmla="*/ 838900 h 1015068"/>
                <a:gd name="connsiteX47" fmla="*/ 1778862 w 2176263"/>
                <a:gd name="connsiteY47" fmla="*/ 855678 h 1015068"/>
                <a:gd name="connsiteX48" fmla="*/ 1720139 w 2176263"/>
                <a:gd name="connsiteY48" fmla="*/ 872456 h 1015068"/>
                <a:gd name="connsiteX49" fmla="*/ 1694972 w 2176263"/>
                <a:gd name="connsiteY49" fmla="*/ 880845 h 1015068"/>
                <a:gd name="connsiteX50" fmla="*/ 1653027 w 2176263"/>
                <a:gd name="connsiteY50" fmla="*/ 889234 h 1015068"/>
                <a:gd name="connsiteX51" fmla="*/ 1627860 w 2176263"/>
                <a:gd name="connsiteY51" fmla="*/ 897623 h 1015068"/>
                <a:gd name="connsiteX52" fmla="*/ 1594304 w 2176263"/>
                <a:gd name="connsiteY52" fmla="*/ 906011 h 1015068"/>
                <a:gd name="connsiteX53" fmla="*/ 1476858 w 2176263"/>
                <a:gd name="connsiteY53" fmla="*/ 922789 h 1015068"/>
                <a:gd name="connsiteX54" fmla="*/ 1401357 w 2176263"/>
                <a:gd name="connsiteY54" fmla="*/ 947956 h 1015068"/>
                <a:gd name="connsiteX55" fmla="*/ 1376190 w 2176263"/>
                <a:gd name="connsiteY55" fmla="*/ 956345 h 1015068"/>
                <a:gd name="connsiteX56" fmla="*/ 1191632 w 2176263"/>
                <a:gd name="connsiteY56" fmla="*/ 973123 h 1015068"/>
                <a:gd name="connsiteX57" fmla="*/ 939963 w 2176263"/>
                <a:gd name="connsiteY57" fmla="*/ 981512 h 1015068"/>
                <a:gd name="connsiteX58" fmla="*/ 839295 w 2176263"/>
                <a:gd name="connsiteY58" fmla="*/ 989901 h 1015068"/>
                <a:gd name="connsiteX59" fmla="*/ 814128 w 2176263"/>
                <a:gd name="connsiteY59" fmla="*/ 998290 h 1015068"/>
                <a:gd name="connsiteX60" fmla="*/ 738627 w 2176263"/>
                <a:gd name="connsiteY60" fmla="*/ 1015068 h 1015068"/>
                <a:gd name="connsiteX61" fmla="*/ 604403 w 2176263"/>
                <a:gd name="connsiteY61" fmla="*/ 989901 h 1015068"/>
                <a:gd name="connsiteX62" fmla="*/ 579236 w 2176263"/>
                <a:gd name="connsiteY62" fmla="*/ 973123 h 1015068"/>
                <a:gd name="connsiteX63" fmla="*/ 528902 w 2176263"/>
                <a:gd name="connsiteY63" fmla="*/ 956345 h 1015068"/>
                <a:gd name="connsiteX64" fmla="*/ 470179 w 2176263"/>
                <a:gd name="connsiteY64" fmla="*/ 922789 h 1015068"/>
                <a:gd name="connsiteX65" fmla="*/ 428234 w 2176263"/>
                <a:gd name="connsiteY65" fmla="*/ 880845 h 1015068"/>
                <a:gd name="connsiteX66" fmla="*/ 411456 w 2176263"/>
                <a:gd name="connsiteY66" fmla="*/ 855678 h 1015068"/>
                <a:gd name="connsiteX67" fmla="*/ 361122 w 2176263"/>
                <a:gd name="connsiteY67" fmla="*/ 822122 h 1015068"/>
                <a:gd name="connsiteX68" fmla="*/ 310788 w 2176263"/>
                <a:gd name="connsiteY68" fmla="*/ 796955 h 1015068"/>
                <a:gd name="connsiteX69" fmla="*/ 260454 w 2176263"/>
                <a:gd name="connsiteY69" fmla="*/ 763399 h 1015068"/>
                <a:gd name="connsiteX70" fmla="*/ 235287 w 2176263"/>
                <a:gd name="connsiteY70" fmla="*/ 746621 h 1015068"/>
                <a:gd name="connsiteX71" fmla="*/ 184953 w 2176263"/>
                <a:gd name="connsiteY71" fmla="*/ 729843 h 1015068"/>
                <a:gd name="connsiteX72" fmla="*/ 117841 w 2176263"/>
                <a:gd name="connsiteY72" fmla="*/ 704676 h 1015068"/>
                <a:gd name="connsiteX73" fmla="*/ 92674 w 2176263"/>
                <a:gd name="connsiteY73" fmla="*/ 696287 h 1015068"/>
                <a:gd name="connsiteX74" fmla="*/ 17174 w 2176263"/>
                <a:gd name="connsiteY74" fmla="*/ 687898 h 1015068"/>
                <a:gd name="connsiteX75" fmla="*/ 396 w 2176263"/>
                <a:gd name="connsiteY75" fmla="*/ 637564 h 1015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176263" h="1015068">
                  <a:moveTo>
                    <a:pt x="396" y="637564"/>
                  </a:moveTo>
                  <a:cubicBezTo>
                    <a:pt x="-1002" y="620786"/>
                    <a:pt x="1178" y="602444"/>
                    <a:pt x="8785" y="587230"/>
                  </a:cubicBezTo>
                  <a:cubicBezTo>
                    <a:pt x="15859" y="573082"/>
                    <a:pt x="32046" y="565684"/>
                    <a:pt x="42341" y="553674"/>
                  </a:cubicBezTo>
                  <a:cubicBezTo>
                    <a:pt x="48902" y="546019"/>
                    <a:pt x="51531" y="535146"/>
                    <a:pt x="59119" y="528507"/>
                  </a:cubicBezTo>
                  <a:cubicBezTo>
                    <a:pt x="59123" y="528504"/>
                    <a:pt x="122034" y="486563"/>
                    <a:pt x="134619" y="478173"/>
                  </a:cubicBezTo>
                  <a:cubicBezTo>
                    <a:pt x="143008" y="472580"/>
                    <a:pt x="150221" y="464583"/>
                    <a:pt x="159786" y="461395"/>
                  </a:cubicBezTo>
                  <a:cubicBezTo>
                    <a:pt x="176564" y="455802"/>
                    <a:pt x="194302" y="452526"/>
                    <a:pt x="210120" y="444617"/>
                  </a:cubicBezTo>
                  <a:cubicBezTo>
                    <a:pt x="252694" y="423330"/>
                    <a:pt x="233271" y="434776"/>
                    <a:pt x="268843" y="411061"/>
                  </a:cubicBezTo>
                  <a:cubicBezTo>
                    <a:pt x="280028" y="394283"/>
                    <a:pt x="300393" y="380792"/>
                    <a:pt x="302399" y="360727"/>
                  </a:cubicBezTo>
                  <a:cubicBezTo>
                    <a:pt x="305195" y="332764"/>
                    <a:pt x="307302" y="304723"/>
                    <a:pt x="310788" y="276837"/>
                  </a:cubicBezTo>
                  <a:cubicBezTo>
                    <a:pt x="312898" y="259959"/>
                    <a:pt x="316134" y="243238"/>
                    <a:pt x="319177" y="226503"/>
                  </a:cubicBezTo>
                  <a:cubicBezTo>
                    <a:pt x="321912" y="211461"/>
                    <a:pt x="327639" y="176023"/>
                    <a:pt x="335955" y="159391"/>
                  </a:cubicBezTo>
                  <a:cubicBezTo>
                    <a:pt x="345382" y="140537"/>
                    <a:pt x="361997" y="122309"/>
                    <a:pt x="377900" y="109057"/>
                  </a:cubicBezTo>
                  <a:cubicBezTo>
                    <a:pt x="389390" y="99482"/>
                    <a:pt x="411951" y="84848"/>
                    <a:pt x="428234" y="83890"/>
                  </a:cubicBezTo>
                  <a:cubicBezTo>
                    <a:pt x="514816" y="78797"/>
                    <a:pt x="601607" y="78297"/>
                    <a:pt x="688293" y="75501"/>
                  </a:cubicBezTo>
                  <a:cubicBezTo>
                    <a:pt x="696682" y="72705"/>
                    <a:pt x="704929" y="69439"/>
                    <a:pt x="713460" y="67112"/>
                  </a:cubicBezTo>
                  <a:cubicBezTo>
                    <a:pt x="735707" y="61045"/>
                    <a:pt x="758696" y="57626"/>
                    <a:pt x="780572" y="50334"/>
                  </a:cubicBezTo>
                  <a:cubicBezTo>
                    <a:pt x="788961" y="47538"/>
                    <a:pt x="797160" y="44090"/>
                    <a:pt x="805739" y="41945"/>
                  </a:cubicBezTo>
                  <a:cubicBezTo>
                    <a:pt x="819572" y="38487"/>
                    <a:pt x="833791" y="36762"/>
                    <a:pt x="847684" y="33556"/>
                  </a:cubicBezTo>
                  <a:cubicBezTo>
                    <a:pt x="870153" y="28371"/>
                    <a:pt x="892920" y="24070"/>
                    <a:pt x="914796" y="16778"/>
                  </a:cubicBezTo>
                  <a:lnTo>
                    <a:pt x="965130" y="0"/>
                  </a:lnTo>
                  <a:cubicBezTo>
                    <a:pt x="1035038" y="2796"/>
                    <a:pt x="1105288" y="935"/>
                    <a:pt x="1174854" y="8389"/>
                  </a:cubicBezTo>
                  <a:cubicBezTo>
                    <a:pt x="1184879" y="9463"/>
                    <a:pt x="1191003" y="20658"/>
                    <a:pt x="1200021" y="25167"/>
                  </a:cubicBezTo>
                  <a:cubicBezTo>
                    <a:pt x="1207930" y="29122"/>
                    <a:pt x="1217279" y="29601"/>
                    <a:pt x="1225188" y="33556"/>
                  </a:cubicBezTo>
                  <a:cubicBezTo>
                    <a:pt x="1234206" y="38065"/>
                    <a:pt x="1241337" y="45825"/>
                    <a:pt x="1250355" y="50334"/>
                  </a:cubicBezTo>
                  <a:cubicBezTo>
                    <a:pt x="1267552" y="58933"/>
                    <a:pt x="1301513" y="63921"/>
                    <a:pt x="1317467" y="67112"/>
                  </a:cubicBezTo>
                  <a:cubicBezTo>
                    <a:pt x="1323060" y="117446"/>
                    <a:pt x="1322515" y="168847"/>
                    <a:pt x="1334245" y="218114"/>
                  </a:cubicBezTo>
                  <a:cubicBezTo>
                    <a:pt x="1338116" y="234374"/>
                    <a:pt x="1394353" y="265264"/>
                    <a:pt x="1401357" y="268448"/>
                  </a:cubicBezTo>
                  <a:cubicBezTo>
                    <a:pt x="1417457" y="275766"/>
                    <a:pt x="1434913" y="279633"/>
                    <a:pt x="1451691" y="285226"/>
                  </a:cubicBezTo>
                  <a:cubicBezTo>
                    <a:pt x="1470484" y="291490"/>
                    <a:pt x="1490851" y="298994"/>
                    <a:pt x="1510414" y="302004"/>
                  </a:cubicBezTo>
                  <a:cubicBezTo>
                    <a:pt x="1535441" y="305854"/>
                    <a:pt x="1560748" y="307597"/>
                    <a:pt x="1585915" y="310393"/>
                  </a:cubicBezTo>
                  <a:cubicBezTo>
                    <a:pt x="1588711" y="318782"/>
                    <a:pt x="1592722" y="326860"/>
                    <a:pt x="1594304" y="335560"/>
                  </a:cubicBezTo>
                  <a:cubicBezTo>
                    <a:pt x="1598337" y="357741"/>
                    <a:pt x="1592611" y="382507"/>
                    <a:pt x="1602693" y="402672"/>
                  </a:cubicBezTo>
                  <a:cubicBezTo>
                    <a:pt x="1611303" y="419892"/>
                    <a:pt x="1678537" y="427139"/>
                    <a:pt x="1686583" y="427839"/>
                  </a:cubicBezTo>
                  <a:cubicBezTo>
                    <a:pt x="1734024" y="431964"/>
                    <a:pt x="1781658" y="433432"/>
                    <a:pt x="1829196" y="436228"/>
                  </a:cubicBezTo>
                  <a:cubicBezTo>
                    <a:pt x="1845974" y="439024"/>
                    <a:pt x="1862550" y="443618"/>
                    <a:pt x="1879530" y="444617"/>
                  </a:cubicBezTo>
                  <a:cubicBezTo>
                    <a:pt x="2143776" y="460161"/>
                    <a:pt x="2037779" y="427459"/>
                    <a:pt x="2139588" y="461395"/>
                  </a:cubicBezTo>
                  <a:cubicBezTo>
                    <a:pt x="2191431" y="539159"/>
                    <a:pt x="2182751" y="515461"/>
                    <a:pt x="2147977" y="696287"/>
                  </a:cubicBezTo>
                  <a:cubicBezTo>
                    <a:pt x="2145800" y="707609"/>
                    <a:pt x="2125507" y="701509"/>
                    <a:pt x="2114421" y="704676"/>
                  </a:cubicBezTo>
                  <a:cubicBezTo>
                    <a:pt x="2105918" y="707105"/>
                    <a:pt x="2096984" y="708771"/>
                    <a:pt x="2089254" y="713065"/>
                  </a:cubicBezTo>
                  <a:cubicBezTo>
                    <a:pt x="2071627" y="722858"/>
                    <a:pt x="2058050" y="740244"/>
                    <a:pt x="2038920" y="746621"/>
                  </a:cubicBezTo>
                  <a:lnTo>
                    <a:pt x="1963419" y="771788"/>
                  </a:lnTo>
                  <a:lnTo>
                    <a:pt x="1938252" y="780177"/>
                  </a:lnTo>
                  <a:lnTo>
                    <a:pt x="1913085" y="788566"/>
                  </a:lnTo>
                  <a:cubicBezTo>
                    <a:pt x="1864724" y="820808"/>
                    <a:pt x="1911375" y="792895"/>
                    <a:pt x="1862752" y="813733"/>
                  </a:cubicBezTo>
                  <a:cubicBezTo>
                    <a:pt x="1851258" y="818659"/>
                    <a:pt x="1840690" y="825585"/>
                    <a:pt x="1829196" y="830511"/>
                  </a:cubicBezTo>
                  <a:cubicBezTo>
                    <a:pt x="1821068" y="833994"/>
                    <a:pt x="1811938" y="834945"/>
                    <a:pt x="1804029" y="838900"/>
                  </a:cubicBezTo>
                  <a:cubicBezTo>
                    <a:pt x="1795011" y="843409"/>
                    <a:pt x="1787880" y="851169"/>
                    <a:pt x="1778862" y="855678"/>
                  </a:cubicBezTo>
                  <a:cubicBezTo>
                    <a:pt x="1765453" y="862383"/>
                    <a:pt x="1732682" y="868872"/>
                    <a:pt x="1720139" y="872456"/>
                  </a:cubicBezTo>
                  <a:cubicBezTo>
                    <a:pt x="1711636" y="874885"/>
                    <a:pt x="1703551" y="878700"/>
                    <a:pt x="1694972" y="880845"/>
                  </a:cubicBezTo>
                  <a:cubicBezTo>
                    <a:pt x="1681139" y="884303"/>
                    <a:pt x="1666860" y="885776"/>
                    <a:pt x="1653027" y="889234"/>
                  </a:cubicBezTo>
                  <a:cubicBezTo>
                    <a:pt x="1644448" y="891379"/>
                    <a:pt x="1636363" y="895194"/>
                    <a:pt x="1627860" y="897623"/>
                  </a:cubicBezTo>
                  <a:cubicBezTo>
                    <a:pt x="1616774" y="900790"/>
                    <a:pt x="1605677" y="904116"/>
                    <a:pt x="1594304" y="906011"/>
                  </a:cubicBezTo>
                  <a:cubicBezTo>
                    <a:pt x="1555296" y="912512"/>
                    <a:pt x="1476858" y="922789"/>
                    <a:pt x="1476858" y="922789"/>
                  </a:cubicBezTo>
                  <a:lnTo>
                    <a:pt x="1401357" y="947956"/>
                  </a:lnTo>
                  <a:cubicBezTo>
                    <a:pt x="1392968" y="950752"/>
                    <a:pt x="1385010" y="955715"/>
                    <a:pt x="1376190" y="956345"/>
                  </a:cubicBezTo>
                  <a:cubicBezTo>
                    <a:pt x="1236257" y="966340"/>
                    <a:pt x="1297689" y="959866"/>
                    <a:pt x="1191632" y="973123"/>
                  </a:cubicBezTo>
                  <a:cubicBezTo>
                    <a:pt x="1070367" y="1013545"/>
                    <a:pt x="1186344" y="981512"/>
                    <a:pt x="939963" y="981512"/>
                  </a:cubicBezTo>
                  <a:cubicBezTo>
                    <a:pt x="906291" y="981512"/>
                    <a:pt x="872851" y="987105"/>
                    <a:pt x="839295" y="989901"/>
                  </a:cubicBezTo>
                  <a:cubicBezTo>
                    <a:pt x="830906" y="992697"/>
                    <a:pt x="822631" y="995861"/>
                    <a:pt x="814128" y="998290"/>
                  </a:cubicBezTo>
                  <a:cubicBezTo>
                    <a:pt x="786485" y="1006188"/>
                    <a:pt x="767459" y="1009302"/>
                    <a:pt x="738627" y="1015068"/>
                  </a:cubicBezTo>
                  <a:cubicBezTo>
                    <a:pt x="709108" y="1012116"/>
                    <a:pt x="636107" y="1011037"/>
                    <a:pt x="604403" y="989901"/>
                  </a:cubicBezTo>
                  <a:cubicBezTo>
                    <a:pt x="596014" y="984308"/>
                    <a:pt x="588449" y="977218"/>
                    <a:pt x="579236" y="973123"/>
                  </a:cubicBezTo>
                  <a:cubicBezTo>
                    <a:pt x="563075" y="965940"/>
                    <a:pt x="544720" y="964254"/>
                    <a:pt x="528902" y="956345"/>
                  </a:cubicBezTo>
                  <a:cubicBezTo>
                    <a:pt x="486328" y="935058"/>
                    <a:pt x="505751" y="946504"/>
                    <a:pt x="470179" y="922789"/>
                  </a:cubicBezTo>
                  <a:cubicBezTo>
                    <a:pt x="425436" y="855677"/>
                    <a:pt x="484163" y="936774"/>
                    <a:pt x="428234" y="880845"/>
                  </a:cubicBezTo>
                  <a:cubicBezTo>
                    <a:pt x="421105" y="873716"/>
                    <a:pt x="419044" y="862317"/>
                    <a:pt x="411456" y="855678"/>
                  </a:cubicBezTo>
                  <a:cubicBezTo>
                    <a:pt x="396281" y="842399"/>
                    <a:pt x="377900" y="833307"/>
                    <a:pt x="361122" y="822122"/>
                  </a:cubicBezTo>
                  <a:cubicBezTo>
                    <a:pt x="328597" y="800439"/>
                    <a:pt x="345520" y="808532"/>
                    <a:pt x="310788" y="796955"/>
                  </a:cubicBezTo>
                  <a:cubicBezTo>
                    <a:pt x="263080" y="749247"/>
                    <a:pt x="309017" y="787680"/>
                    <a:pt x="260454" y="763399"/>
                  </a:cubicBezTo>
                  <a:cubicBezTo>
                    <a:pt x="251436" y="758890"/>
                    <a:pt x="244500" y="750716"/>
                    <a:pt x="235287" y="746621"/>
                  </a:cubicBezTo>
                  <a:cubicBezTo>
                    <a:pt x="219126" y="739438"/>
                    <a:pt x="200771" y="737752"/>
                    <a:pt x="184953" y="729843"/>
                  </a:cubicBezTo>
                  <a:cubicBezTo>
                    <a:pt x="132825" y="703779"/>
                    <a:pt x="171144" y="719905"/>
                    <a:pt x="117841" y="704676"/>
                  </a:cubicBezTo>
                  <a:cubicBezTo>
                    <a:pt x="109338" y="702247"/>
                    <a:pt x="101396" y="697741"/>
                    <a:pt x="92674" y="696287"/>
                  </a:cubicBezTo>
                  <a:cubicBezTo>
                    <a:pt x="67697" y="692124"/>
                    <a:pt x="42341" y="690694"/>
                    <a:pt x="17174" y="687898"/>
                  </a:cubicBezTo>
                  <a:cubicBezTo>
                    <a:pt x="-1798" y="659441"/>
                    <a:pt x="1794" y="654342"/>
                    <a:pt x="396" y="637564"/>
                  </a:cubicBezTo>
                  <a:close/>
                </a:path>
              </a:pathLst>
            </a:cu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D3906F7A-3A4F-406F-8CFB-7DF5E2990EE4}"/>
                </a:ext>
              </a:extLst>
            </p:cNvPr>
            <p:cNvSpPr/>
            <p:nvPr/>
          </p:nvSpPr>
          <p:spPr>
            <a:xfrm>
              <a:off x="318782" y="5553511"/>
              <a:ext cx="109057" cy="916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B68CA3-C570-4917-96EC-BC174F43217D}"/>
                </a:ext>
              </a:extLst>
            </p:cNvPr>
            <p:cNvSpPr/>
            <p:nvPr/>
          </p:nvSpPr>
          <p:spPr>
            <a:xfrm rot="1061667">
              <a:off x="463808" y="4572480"/>
              <a:ext cx="109057" cy="916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23F1E21-F3A0-4C0A-9879-C34D3B85AD8C}"/>
                </a:ext>
              </a:extLst>
            </p:cNvPr>
            <p:cNvSpPr/>
            <p:nvPr/>
          </p:nvSpPr>
          <p:spPr>
            <a:xfrm>
              <a:off x="260060" y="5413415"/>
              <a:ext cx="218113" cy="2499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9D7B3AB-92D0-4538-BD18-4634D071277B}"/>
                </a:ext>
              </a:extLst>
            </p:cNvPr>
            <p:cNvSpPr/>
            <p:nvPr/>
          </p:nvSpPr>
          <p:spPr>
            <a:xfrm rot="2495848">
              <a:off x="917731" y="3740800"/>
              <a:ext cx="109057" cy="916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D230711-6D99-4230-8719-AF61F7FA8ED2}"/>
                </a:ext>
              </a:extLst>
            </p:cNvPr>
            <p:cNvSpPr/>
            <p:nvPr/>
          </p:nvSpPr>
          <p:spPr>
            <a:xfrm>
              <a:off x="518336" y="4480199"/>
              <a:ext cx="218113" cy="2499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4F4635-E7A1-4542-A427-CE846E073FA2}"/>
                </a:ext>
              </a:extLst>
            </p:cNvPr>
            <p:cNvSpPr/>
            <p:nvPr/>
          </p:nvSpPr>
          <p:spPr>
            <a:xfrm rot="21088334">
              <a:off x="4276133" y="4476754"/>
              <a:ext cx="101471" cy="1984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5B95C26-A24A-496E-99F9-76690557A7F8}"/>
                </a:ext>
              </a:extLst>
            </p:cNvPr>
            <p:cNvSpPr/>
            <p:nvPr/>
          </p:nvSpPr>
          <p:spPr>
            <a:xfrm>
              <a:off x="260060" y="6319303"/>
              <a:ext cx="218113" cy="2499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DFCDAC6-9EBA-4468-8D90-2197C68060FA}"/>
                </a:ext>
              </a:extLst>
            </p:cNvPr>
            <p:cNvSpPr/>
            <p:nvPr/>
          </p:nvSpPr>
          <p:spPr>
            <a:xfrm>
              <a:off x="4379055" y="6319303"/>
              <a:ext cx="218113" cy="2499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066BA82-078C-46BD-90B8-41884B38607F}"/>
                </a:ext>
              </a:extLst>
            </p:cNvPr>
            <p:cNvSpPr/>
            <p:nvPr/>
          </p:nvSpPr>
          <p:spPr>
            <a:xfrm rot="18458148">
              <a:off x="3752561" y="3699281"/>
              <a:ext cx="109057" cy="916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B443E64-CB20-46C9-9AF2-CF87A860302C}"/>
                </a:ext>
              </a:extLst>
            </p:cNvPr>
            <p:cNvSpPr/>
            <p:nvPr/>
          </p:nvSpPr>
          <p:spPr>
            <a:xfrm>
              <a:off x="4056569" y="4343963"/>
              <a:ext cx="218113" cy="2499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E8E2B222-B397-4098-95B6-78267AB7CBE4}"/>
                </a:ext>
              </a:extLst>
            </p:cNvPr>
            <p:cNvGrpSpPr/>
            <p:nvPr/>
          </p:nvGrpSpPr>
          <p:grpSpPr>
            <a:xfrm>
              <a:off x="1551563" y="5661521"/>
              <a:ext cx="896486" cy="1096082"/>
              <a:chOff x="596754" y="1618857"/>
              <a:chExt cx="971820" cy="1364748"/>
            </a:xfrm>
          </p:grpSpPr>
          <p:cxnSp>
            <p:nvCxnSpPr>
              <p:cNvPr id="26" name="Straight Arrow Connector 25">
                <a:extLst>
                  <a:ext uri="{FF2B5EF4-FFF2-40B4-BE49-F238E27FC236}">
                    <a16:creationId xmlns:a16="http://schemas.microsoft.com/office/drawing/2014/main" id="{8D6BF115-AEB4-47EF-AAB2-589413B1B032}"/>
                  </a:ext>
                </a:extLst>
              </p:cNvPr>
              <p:cNvCxnSpPr/>
              <p:nvPr/>
            </p:nvCxnSpPr>
            <p:spPr>
              <a:xfrm flipV="1">
                <a:off x="906011" y="1946246"/>
                <a:ext cx="0" cy="6917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B773B924-E180-4CE4-A247-0C3D3940FF8B}"/>
                  </a:ext>
                </a:extLst>
              </p:cNvPr>
              <p:cNvCxnSpPr/>
              <p:nvPr/>
            </p:nvCxnSpPr>
            <p:spPr>
              <a:xfrm>
                <a:off x="906011" y="2638044"/>
                <a:ext cx="5620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3304226D-F372-4BBA-B1ED-E6A6CCB95ED1}"/>
                  </a:ext>
                </a:extLst>
              </p:cNvPr>
              <p:cNvSpPr txBox="1"/>
              <p:nvPr/>
            </p:nvSpPr>
            <p:spPr>
              <a:xfrm>
                <a:off x="802699" y="1618857"/>
                <a:ext cx="169560" cy="369332"/>
              </a:xfrm>
              <a:prstGeom prst="rect">
                <a:avLst/>
              </a:prstGeom>
              <a:noFill/>
            </p:spPr>
            <p:txBody>
              <a:bodyPr wrap="square" rtlCol="0">
                <a:spAutoFit/>
              </a:bodyPr>
              <a:lstStyle/>
              <a:p>
                <a:r>
                  <a:rPr lang="en-US" dirty="0"/>
                  <a:t>y</a:t>
                </a:r>
              </a:p>
            </p:txBody>
          </p:sp>
          <p:sp>
            <p:nvSpPr>
              <p:cNvPr id="29" name="TextBox 28">
                <a:extLst>
                  <a:ext uri="{FF2B5EF4-FFF2-40B4-BE49-F238E27FC236}">
                    <a16:creationId xmlns:a16="http://schemas.microsoft.com/office/drawing/2014/main" id="{717B78AE-CB81-40D1-BAB9-CEB01E0A610F}"/>
                  </a:ext>
                </a:extLst>
              </p:cNvPr>
              <p:cNvSpPr txBox="1"/>
              <p:nvPr/>
            </p:nvSpPr>
            <p:spPr>
              <a:xfrm>
                <a:off x="1399014" y="2375264"/>
                <a:ext cx="169560" cy="369332"/>
              </a:xfrm>
              <a:prstGeom prst="rect">
                <a:avLst/>
              </a:prstGeom>
              <a:noFill/>
            </p:spPr>
            <p:txBody>
              <a:bodyPr wrap="square" rtlCol="0">
                <a:spAutoFit/>
              </a:bodyPr>
              <a:lstStyle/>
              <a:p>
                <a:r>
                  <a:rPr lang="en-US" dirty="0"/>
                  <a:t>x</a:t>
                </a:r>
              </a:p>
            </p:txBody>
          </p:sp>
          <p:sp>
            <p:nvSpPr>
              <p:cNvPr id="30" name="Oval 29">
                <a:extLst>
                  <a:ext uri="{FF2B5EF4-FFF2-40B4-BE49-F238E27FC236}">
                    <a16:creationId xmlns:a16="http://schemas.microsoft.com/office/drawing/2014/main" id="{273A6553-8338-4CE8-BDA2-FCF86E984392}"/>
                  </a:ext>
                </a:extLst>
              </p:cNvPr>
              <p:cNvSpPr/>
              <p:nvPr/>
            </p:nvSpPr>
            <p:spPr>
              <a:xfrm>
                <a:off x="870172" y="2559930"/>
                <a:ext cx="84780" cy="1141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177B8729-8EA1-4ECB-AA10-3DA2A89C244A}"/>
                  </a:ext>
                </a:extLst>
              </p:cNvPr>
              <p:cNvSpPr txBox="1"/>
              <p:nvPr/>
            </p:nvSpPr>
            <p:spPr>
              <a:xfrm>
                <a:off x="596754" y="2614273"/>
                <a:ext cx="720373" cy="369332"/>
              </a:xfrm>
              <a:prstGeom prst="rect">
                <a:avLst/>
              </a:prstGeom>
              <a:noFill/>
            </p:spPr>
            <p:txBody>
              <a:bodyPr wrap="square" rtlCol="0">
                <a:spAutoFit/>
              </a:bodyPr>
              <a:lstStyle/>
              <a:p>
                <a:r>
                  <a:rPr lang="en-US" dirty="0"/>
                  <a:t>(0,0)</a:t>
                </a:r>
              </a:p>
            </p:txBody>
          </p:sp>
        </p:grpSp>
        <p:grpSp>
          <p:nvGrpSpPr>
            <p:cNvPr id="39" name="Group 38">
              <a:extLst>
                <a:ext uri="{FF2B5EF4-FFF2-40B4-BE49-F238E27FC236}">
                  <a16:creationId xmlns:a16="http://schemas.microsoft.com/office/drawing/2014/main" id="{6CE380C7-1CDA-4F79-9352-082F39860BC6}"/>
                </a:ext>
              </a:extLst>
            </p:cNvPr>
            <p:cNvGrpSpPr/>
            <p:nvPr/>
          </p:nvGrpSpPr>
          <p:grpSpPr>
            <a:xfrm>
              <a:off x="2060922" y="3247432"/>
              <a:ext cx="658100" cy="1069173"/>
              <a:chOff x="596754" y="1618857"/>
              <a:chExt cx="971820" cy="1667392"/>
            </a:xfrm>
          </p:grpSpPr>
          <p:cxnSp>
            <p:nvCxnSpPr>
              <p:cNvPr id="40" name="Straight Arrow Connector 39">
                <a:extLst>
                  <a:ext uri="{FF2B5EF4-FFF2-40B4-BE49-F238E27FC236}">
                    <a16:creationId xmlns:a16="http://schemas.microsoft.com/office/drawing/2014/main" id="{CBF39FE7-8011-4183-BD18-41475AB112FB}"/>
                  </a:ext>
                </a:extLst>
              </p:cNvPr>
              <p:cNvCxnSpPr/>
              <p:nvPr/>
            </p:nvCxnSpPr>
            <p:spPr>
              <a:xfrm flipV="1">
                <a:off x="906011" y="1946246"/>
                <a:ext cx="0" cy="6917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81E533A-AF6C-44A4-9FDD-E3442C9F5E22}"/>
                  </a:ext>
                </a:extLst>
              </p:cNvPr>
              <p:cNvCxnSpPr/>
              <p:nvPr/>
            </p:nvCxnSpPr>
            <p:spPr>
              <a:xfrm>
                <a:off x="906011" y="2638044"/>
                <a:ext cx="5620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FB47E3EA-5E76-4AEA-9F62-65644F2C26F8}"/>
                  </a:ext>
                </a:extLst>
              </p:cNvPr>
              <p:cNvSpPr txBox="1"/>
              <p:nvPr/>
            </p:nvSpPr>
            <p:spPr>
              <a:xfrm>
                <a:off x="802699" y="1618857"/>
                <a:ext cx="169560" cy="325735"/>
              </a:xfrm>
              <a:prstGeom prst="rect">
                <a:avLst/>
              </a:prstGeom>
              <a:noFill/>
            </p:spPr>
            <p:txBody>
              <a:bodyPr wrap="square" rtlCol="0">
                <a:spAutoFit/>
              </a:bodyPr>
              <a:lstStyle/>
              <a:p>
                <a:r>
                  <a:rPr lang="en-US" sz="1100" dirty="0"/>
                  <a:t>y</a:t>
                </a:r>
              </a:p>
            </p:txBody>
          </p:sp>
          <p:sp>
            <p:nvSpPr>
              <p:cNvPr id="43" name="TextBox 42">
                <a:extLst>
                  <a:ext uri="{FF2B5EF4-FFF2-40B4-BE49-F238E27FC236}">
                    <a16:creationId xmlns:a16="http://schemas.microsoft.com/office/drawing/2014/main" id="{0C7BDE3D-1660-4AD3-857F-C9E2AB51DF3E}"/>
                  </a:ext>
                </a:extLst>
              </p:cNvPr>
              <p:cNvSpPr txBox="1"/>
              <p:nvPr/>
            </p:nvSpPr>
            <p:spPr>
              <a:xfrm>
                <a:off x="1399014" y="2375265"/>
                <a:ext cx="169560" cy="325735"/>
              </a:xfrm>
              <a:prstGeom prst="rect">
                <a:avLst/>
              </a:prstGeom>
              <a:noFill/>
            </p:spPr>
            <p:txBody>
              <a:bodyPr wrap="square" rtlCol="0">
                <a:spAutoFit/>
              </a:bodyPr>
              <a:lstStyle/>
              <a:p>
                <a:r>
                  <a:rPr lang="en-US" sz="1100" dirty="0"/>
                  <a:t>x</a:t>
                </a:r>
              </a:p>
            </p:txBody>
          </p:sp>
          <p:sp>
            <p:nvSpPr>
              <p:cNvPr id="44" name="Oval 43">
                <a:extLst>
                  <a:ext uri="{FF2B5EF4-FFF2-40B4-BE49-F238E27FC236}">
                    <a16:creationId xmlns:a16="http://schemas.microsoft.com/office/drawing/2014/main" id="{7F35E300-837E-4091-BAB7-2F2C5DB1F308}"/>
                  </a:ext>
                </a:extLst>
              </p:cNvPr>
              <p:cNvSpPr/>
              <p:nvPr/>
            </p:nvSpPr>
            <p:spPr>
              <a:xfrm>
                <a:off x="870172" y="2559930"/>
                <a:ext cx="84780" cy="1141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100"/>
              </a:p>
            </p:txBody>
          </p:sp>
          <p:sp>
            <p:nvSpPr>
              <p:cNvPr id="45" name="TextBox 44">
                <a:extLst>
                  <a:ext uri="{FF2B5EF4-FFF2-40B4-BE49-F238E27FC236}">
                    <a16:creationId xmlns:a16="http://schemas.microsoft.com/office/drawing/2014/main" id="{68067B69-97BC-4000-99F5-242D246E5645}"/>
                  </a:ext>
                </a:extLst>
              </p:cNvPr>
              <p:cNvSpPr txBox="1"/>
              <p:nvPr/>
            </p:nvSpPr>
            <p:spPr>
              <a:xfrm>
                <a:off x="596754" y="2614274"/>
                <a:ext cx="909574" cy="671975"/>
              </a:xfrm>
              <a:prstGeom prst="rect">
                <a:avLst/>
              </a:prstGeom>
              <a:noFill/>
            </p:spPr>
            <p:txBody>
              <a:bodyPr wrap="square" rtlCol="0">
                <a:spAutoFit/>
              </a:bodyPr>
              <a:lstStyle/>
              <a:p>
                <a:r>
                  <a:rPr lang="en-US" sz="1100" dirty="0"/>
                  <a:t>p (2,10)</a:t>
                </a:r>
              </a:p>
            </p:txBody>
          </p:sp>
        </p:grpSp>
        <p:grpSp>
          <p:nvGrpSpPr>
            <p:cNvPr id="63" name="Group 62">
              <a:extLst>
                <a:ext uri="{FF2B5EF4-FFF2-40B4-BE49-F238E27FC236}">
                  <a16:creationId xmlns:a16="http://schemas.microsoft.com/office/drawing/2014/main" id="{7F1732D2-9656-4552-AD88-5E4619EB839C}"/>
                </a:ext>
              </a:extLst>
            </p:cNvPr>
            <p:cNvGrpSpPr/>
            <p:nvPr/>
          </p:nvGrpSpPr>
          <p:grpSpPr>
            <a:xfrm>
              <a:off x="1040622" y="3240333"/>
              <a:ext cx="658101" cy="899896"/>
              <a:chOff x="596753" y="1618857"/>
              <a:chExt cx="971821" cy="1403402"/>
            </a:xfrm>
          </p:grpSpPr>
          <p:cxnSp>
            <p:nvCxnSpPr>
              <p:cNvPr id="64" name="Straight Arrow Connector 63">
                <a:extLst>
                  <a:ext uri="{FF2B5EF4-FFF2-40B4-BE49-F238E27FC236}">
                    <a16:creationId xmlns:a16="http://schemas.microsoft.com/office/drawing/2014/main" id="{29EC6D93-4788-43B5-B038-D426073FA902}"/>
                  </a:ext>
                </a:extLst>
              </p:cNvPr>
              <p:cNvCxnSpPr/>
              <p:nvPr/>
            </p:nvCxnSpPr>
            <p:spPr>
              <a:xfrm flipV="1">
                <a:off x="906011" y="1946246"/>
                <a:ext cx="0" cy="6917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56339965-A2C4-4189-9C61-008C1C7F7A52}"/>
                  </a:ext>
                </a:extLst>
              </p:cNvPr>
              <p:cNvCxnSpPr/>
              <p:nvPr/>
            </p:nvCxnSpPr>
            <p:spPr>
              <a:xfrm>
                <a:off x="906011" y="2638044"/>
                <a:ext cx="5620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0F9DFBF2-A40A-4190-9B5C-1BF4C85FB005}"/>
                  </a:ext>
                </a:extLst>
              </p:cNvPr>
              <p:cNvSpPr txBox="1"/>
              <p:nvPr/>
            </p:nvSpPr>
            <p:spPr>
              <a:xfrm>
                <a:off x="802699" y="1618857"/>
                <a:ext cx="169560" cy="325735"/>
              </a:xfrm>
              <a:prstGeom prst="rect">
                <a:avLst/>
              </a:prstGeom>
              <a:noFill/>
            </p:spPr>
            <p:txBody>
              <a:bodyPr wrap="square" rtlCol="0">
                <a:spAutoFit/>
              </a:bodyPr>
              <a:lstStyle/>
              <a:p>
                <a:r>
                  <a:rPr lang="en-US" sz="1100" dirty="0"/>
                  <a:t>y</a:t>
                </a:r>
              </a:p>
            </p:txBody>
          </p:sp>
          <p:sp>
            <p:nvSpPr>
              <p:cNvPr id="67" name="TextBox 66">
                <a:extLst>
                  <a:ext uri="{FF2B5EF4-FFF2-40B4-BE49-F238E27FC236}">
                    <a16:creationId xmlns:a16="http://schemas.microsoft.com/office/drawing/2014/main" id="{4A6D3ECF-B9E6-49B6-AE63-228FD34845BD}"/>
                  </a:ext>
                </a:extLst>
              </p:cNvPr>
              <p:cNvSpPr txBox="1"/>
              <p:nvPr/>
            </p:nvSpPr>
            <p:spPr>
              <a:xfrm>
                <a:off x="1399014" y="2375265"/>
                <a:ext cx="169560" cy="325735"/>
              </a:xfrm>
              <a:prstGeom prst="rect">
                <a:avLst/>
              </a:prstGeom>
              <a:noFill/>
            </p:spPr>
            <p:txBody>
              <a:bodyPr wrap="square" rtlCol="0">
                <a:spAutoFit/>
              </a:bodyPr>
              <a:lstStyle/>
              <a:p>
                <a:r>
                  <a:rPr lang="en-US" sz="1100" dirty="0"/>
                  <a:t>x</a:t>
                </a:r>
              </a:p>
            </p:txBody>
          </p:sp>
          <p:sp>
            <p:nvSpPr>
              <p:cNvPr id="68" name="Oval 67">
                <a:extLst>
                  <a:ext uri="{FF2B5EF4-FFF2-40B4-BE49-F238E27FC236}">
                    <a16:creationId xmlns:a16="http://schemas.microsoft.com/office/drawing/2014/main" id="{B3E49F77-986B-46D5-B5C8-FE1FBF2AEBE1}"/>
                  </a:ext>
                </a:extLst>
              </p:cNvPr>
              <p:cNvSpPr/>
              <p:nvPr/>
            </p:nvSpPr>
            <p:spPr>
              <a:xfrm>
                <a:off x="870172" y="2559930"/>
                <a:ext cx="84780" cy="1141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100"/>
              </a:p>
            </p:txBody>
          </p:sp>
          <p:sp>
            <p:nvSpPr>
              <p:cNvPr id="69" name="TextBox 68">
                <a:extLst>
                  <a:ext uri="{FF2B5EF4-FFF2-40B4-BE49-F238E27FC236}">
                    <a16:creationId xmlns:a16="http://schemas.microsoft.com/office/drawing/2014/main" id="{60DA7666-606C-44E8-86C6-A448203795B8}"/>
                  </a:ext>
                </a:extLst>
              </p:cNvPr>
              <p:cNvSpPr txBox="1"/>
              <p:nvPr/>
            </p:nvSpPr>
            <p:spPr>
              <a:xfrm>
                <a:off x="596753" y="2614274"/>
                <a:ext cx="846266" cy="407985"/>
              </a:xfrm>
              <a:prstGeom prst="rect">
                <a:avLst/>
              </a:prstGeom>
              <a:noFill/>
            </p:spPr>
            <p:txBody>
              <a:bodyPr wrap="square" rtlCol="0">
                <a:spAutoFit/>
              </a:bodyPr>
              <a:lstStyle/>
              <a:p>
                <a:r>
                  <a:rPr lang="en-US" sz="1100" dirty="0"/>
                  <a:t>(-3,10)</a:t>
                </a:r>
              </a:p>
            </p:txBody>
          </p:sp>
        </p:grpSp>
        <p:grpSp>
          <p:nvGrpSpPr>
            <p:cNvPr id="70" name="Group 69">
              <a:extLst>
                <a:ext uri="{FF2B5EF4-FFF2-40B4-BE49-F238E27FC236}">
                  <a16:creationId xmlns:a16="http://schemas.microsoft.com/office/drawing/2014/main" id="{E58AC085-6CB6-4939-8931-17D083C2E293}"/>
                </a:ext>
              </a:extLst>
            </p:cNvPr>
            <p:cNvGrpSpPr/>
            <p:nvPr/>
          </p:nvGrpSpPr>
          <p:grpSpPr>
            <a:xfrm rot="10800000">
              <a:off x="2995969" y="3679161"/>
              <a:ext cx="658100" cy="763265"/>
              <a:chOff x="596754" y="1749687"/>
              <a:chExt cx="971820" cy="1190321"/>
            </a:xfrm>
          </p:grpSpPr>
          <p:cxnSp>
            <p:nvCxnSpPr>
              <p:cNvPr id="71" name="Straight Arrow Connector 70">
                <a:extLst>
                  <a:ext uri="{FF2B5EF4-FFF2-40B4-BE49-F238E27FC236}">
                    <a16:creationId xmlns:a16="http://schemas.microsoft.com/office/drawing/2014/main" id="{A664CED8-DA13-49AD-AD7C-480B75EE0046}"/>
                  </a:ext>
                </a:extLst>
              </p:cNvPr>
              <p:cNvCxnSpPr/>
              <p:nvPr/>
            </p:nvCxnSpPr>
            <p:spPr>
              <a:xfrm flipV="1">
                <a:off x="906011" y="1946246"/>
                <a:ext cx="0" cy="6917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FF7741B1-CB1A-4760-B202-6F2787067AE2}"/>
                  </a:ext>
                </a:extLst>
              </p:cNvPr>
              <p:cNvCxnSpPr/>
              <p:nvPr/>
            </p:nvCxnSpPr>
            <p:spPr>
              <a:xfrm>
                <a:off x="906011" y="2638044"/>
                <a:ext cx="5620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TextBox 72">
                <a:extLst>
                  <a:ext uri="{FF2B5EF4-FFF2-40B4-BE49-F238E27FC236}">
                    <a16:creationId xmlns:a16="http://schemas.microsoft.com/office/drawing/2014/main" id="{DB4A8D99-99CD-4703-AFF6-578C22811510}"/>
                  </a:ext>
                </a:extLst>
              </p:cNvPr>
              <p:cNvSpPr txBox="1"/>
              <p:nvPr/>
            </p:nvSpPr>
            <p:spPr>
              <a:xfrm rot="10800000">
                <a:off x="815088" y="1749687"/>
                <a:ext cx="169560" cy="325734"/>
              </a:xfrm>
              <a:prstGeom prst="rect">
                <a:avLst/>
              </a:prstGeom>
              <a:noFill/>
            </p:spPr>
            <p:txBody>
              <a:bodyPr wrap="square" rtlCol="0">
                <a:spAutoFit/>
              </a:bodyPr>
              <a:lstStyle/>
              <a:p>
                <a:r>
                  <a:rPr lang="en-US" sz="1100" dirty="0"/>
                  <a:t>y</a:t>
                </a:r>
              </a:p>
            </p:txBody>
          </p:sp>
          <p:sp>
            <p:nvSpPr>
              <p:cNvPr id="74" name="TextBox 73">
                <a:extLst>
                  <a:ext uri="{FF2B5EF4-FFF2-40B4-BE49-F238E27FC236}">
                    <a16:creationId xmlns:a16="http://schemas.microsoft.com/office/drawing/2014/main" id="{DCE59906-3F67-42FD-BB54-3DA75769DD65}"/>
                  </a:ext>
                </a:extLst>
              </p:cNvPr>
              <p:cNvSpPr txBox="1"/>
              <p:nvPr/>
            </p:nvSpPr>
            <p:spPr>
              <a:xfrm>
                <a:off x="1399014" y="2375265"/>
                <a:ext cx="169560" cy="325735"/>
              </a:xfrm>
              <a:prstGeom prst="rect">
                <a:avLst/>
              </a:prstGeom>
              <a:noFill/>
            </p:spPr>
            <p:txBody>
              <a:bodyPr wrap="square" rtlCol="0">
                <a:spAutoFit/>
              </a:bodyPr>
              <a:lstStyle/>
              <a:p>
                <a:r>
                  <a:rPr lang="en-US" sz="1100" dirty="0"/>
                  <a:t>x</a:t>
                </a:r>
              </a:p>
            </p:txBody>
          </p:sp>
          <p:sp>
            <p:nvSpPr>
              <p:cNvPr id="75" name="Oval 74">
                <a:extLst>
                  <a:ext uri="{FF2B5EF4-FFF2-40B4-BE49-F238E27FC236}">
                    <a16:creationId xmlns:a16="http://schemas.microsoft.com/office/drawing/2014/main" id="{6989440B-CA6E-455A-A04A-2910A3654AA1}"/>
                  </a:ext>
                </a:extLst>
              </p:cNvPr>
              <p:cNvSpPr/>
              <p:nvPr/>
            </p:nvSpPr>
            <p:spPr>
              <a:xfrm>
                <a:off x="870172" y="2559930"/>
                <a:ext cx="84780" cy="1141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100"/>
              </a:p>
            </p:txBody>
          </p:sp>
          <p:sp>
            <p:nvSpPr>
              <p:cNvPr id="76" name="TextBox 75">
                <a:extLst>
                  <a:ext uri="{FF2B5EF4-FFF2-40B4-BE49-F238E27FC236}">
                    <a16:creationId xmlns:a16="http://schemas.microsoft.com/office/drawing/2014/main" id="{958144FF-1DBB-4CE8-8C07-414368609965}"/>
                  </a:ext>
                </a:extLst>
              </p:cNvPr>
              <p:cNvSpPr txBox="1"/>
              <p:nvPr/>
            </p:nvSpPr>
            <p:spPr>
              <a:xfrm rot="10800000">
                <a:off x="596754" y="2532024"/>
                <a:ext cx="892131" cy="407984"/>
              </a:xfrm>
              <a:prstGeom prst="rect">
                <a:avLst/>
              </a:prstGeom>
              <a:noFill/>
            </p:spPr>
            <p:txBody>
              <a:bodyPr wrap="square" rtlCol="0">
                <a:spAutoFit/>
              </a:bodyPr>
              <a:lstStyle/>
              <a:p>
                <a:r>
                  <a:rPr lang="en-US" sz="1100" dirty="0"/>
                  <a:t>(6,10)</a:t>
                </a:r>
              </a:p>
            </p:txBody>
          </p:sp>
        </p:grpSp>
        <p:grpSp>
          <p:nvGrpSpPr>
            <p:cNvPr id="77" name="Group 76">
              <a:extLst>
                <a:ext uri="{FF2B5EF4-FFF2-40B4-BE49-F238E27FC236}">
                  <a16:creationId xmlns:a16="http://schemas.microsoft.com/office/drawing/2014/main" id="{ED1FD5F9-5CE6-48DF-ADEE-DF33EFF1039F}"/>
                </a:ext>
              </a:extLst>
            </p:cNvPr>
            <p:cNvGrpSpPr/>
            <p:nvPr/>
          </p:nvGrpSpPr>
          <p:grpSpPr>
            <a:xfrm>
              <a:off x="331505" y="4565101"/>
              <a:ext cx="689735" cy="351422"/>
              <a:chOff x="596754" y="2559930"/>
              <a:chExt cx="747695" cy="437561"/>
            </a:xfrm>
          </p:grpSpPr>
          <p:sp>
            <p:nvSpPr>
              <p:cNvPr id="78" name="Oval 77">
                <a:extLst>
                  <a:ext uri="{FF2B5EF4-FFF2-40B4-BE49-F238E27FC236}">
                    <a16:creationId xmlns:a16="http://schemas.microsoft.com/office/drawing/2014/main" id="{68002436-3052-4A7A-9A79-BC3AD0FB2C3E}"/>
                  </a:ext>
                </a:extLst>
              </p:cNvPr>
              <p:cNvSpPr/>
              <p:nvPr/>
            </p:nvSpPr>
            <p:spPr>
              <a:xfrm>
                <a:off x="870172" y="2559930"/>
                <a:ext cx="84780" cy="1141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79" name="TextBox 78">
                <a:extLst>
                  <a:ext uri="{FF2B5EF4-FFF2-40B4-BE49-F238E27FC236}">
                    <a16:creationId xmlns:a16="http://schemas.microsoft.com/office/drawing/2014/main" id="{56989B60-A72A-4CBF-8702-2067F46ADD8F}"/>
                  </a:ext>
                </a:extLst>
              </p:cNvPr>
              <p:cNvSpPr txBox="1"/>
              <p:nvPr/>
            </p:nvSpPr>
            <p:spPr>
              <a:xfrm>
                <a:off x="596754" y="2614273"/>
                <a:ext cx="747695" cy="383218"/>
              </a:xfrm>
              <a:prstGeom prst="rect">
                <a:avLst/>
              </a:prstGeom>
              <a:noFill/>
            </p:spPr>
            <p:txBody>
              <a:bodyPr wrap="square" rtlCol="0">
                <a:spAutoFit/>
              </a:bodyPr>
              <a:lstStyle/>
              <a:p>
                <a:r>
                  <a:rPr lang="en-US" sz="1400" dirty="0"/>
                  <a:t>(-6,7)</a:t>
                </a:r>
              </a:p>
            </p:txBody>
          </p:sp>
        </p:grpSp>
        <p:grpSp>
          <p:nvGrpSpPr>
            <p:cNvPr id="86" name="Group 85">
              <a:extLst>
                <a:ext uri="{FF2B5EF4-FFF2-40B4-BE49-F238E27FC236}">
                  <a16:creationId xmlns:a16="http://schemas.microsoft.com/office/drawing/2014/main" id="{9AA01F30-007B-4FA6-86BE-74069B5E2855}"/>
                </a:ext>
              </a:extLst>
            </p:cNvPr>
            <p:cNvGrpSpPr/>
            <p:nvPr/>
          </p:nvGrpSpPr>
          <p:grpSpPr>
            <a:xfrm>
              <a:off x="4203638" y="6413548"/>
              <a:ext cx="664531" cy="351422"/>
              <a:chOff x="596754" y="2559930"/>
              <a:chExt cx="720373" cy="437560"/>
            </a:xfrm>
          </p:grpSpPr>
          <p:sp>
            <p:nvSpPr>
              <p:cNvPr id="87" name="Oval 86">
                <a:extLst>
                  <a:ext uri="{FF2B5EF4-FFF2-40B4-BE49-F238E27FC236}">
                    <a16:creationId xmlns:a16="http://schemas.microsoft.com/office/drawing/2014/main" id="{A0B85EE3-2571-455A-8F37-5EDCCF590E47}"/>
                  </a:ext>
                </a:extLst>
              </p:cNvPr>
              <p:cNvSpPr/>
              <p:nvPr/>
            </p:nvSpPr>
            <p:spPr>
              <a:xfrm>
                <a:off x="870172" y="2559930"/>
                <a:ext cx="84780" cy="1141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88" name="TextBox 87">
                <a:extLst>
                  <a:ext uri="{FF2B5EF4-FFF2-40B4-BE49-F238E27FC236}">
                    <a16:creationId xmlns:a16="http://schemas.microsoft.com/office/drawing/2014/main" id="{BA219489-3516-46CE-8085-5C73F61D67CB}"/>
                  </a:ext>
                </a:extLst>
              </p:cNvPr>
              <p:cNvSpPr txBox="1"/>
              <p:nvPr/>
            </p:nvSpPr>
            <p:spPr>
              <a:xfrm>
                <a:off x="596754" y="2614273"/>
                <a:ext cx="720373" cy="383217"/>
              </a:xfrm>
              <a:prstGeom prst="rect">
                <a:avLst/>
              </a:prstGeom>
              <a:noFill/>
            </p:spPr>
            <p:txBody>
              <a:bodyPr wrap="square" rtlCol="0">
                <a:spAutoFit/>
              </a:bodyPr>
              <a:lstStyle/>
              <a:p>
                <a:r>
                  <a:rPr lang="en-US" sz="1400" dirty="0"/>
                  <a:t>(9,0)</a:t>
                </a:r>
              </a:p>
            </p:txBody>
          </p:sp>
        </p:grpSp>
        <p:grpSp>
          <p:nvGrpSpPr>
            <p:cNvPr id="89" name="Group 88">
              <a:extLst>
                <a:ext uri="{FF2B5EF4-FFF2-40B4-BE49-F238E27FC236}">
                  <a16:creationId xmlns:a16="http://schemas.microsoft.com/office/drawing/2014/main" id="{18BF8D0A-E6D5-4606-9D2F-CA2AD5FA4487}"/>
                </a:ext>
              </a:extLst>
            </p:cNvPr>
            <p:cNvGrpSpPr/>
            <p:nvPr/>
          </p:nvGrpSpPr>
          <p:grpSpPr>
            <a:xfrm>
              <a:off x="3870846" y="4442134"/>
              <a:ext cx="664531" cy="351422"/>
              <a:chOff x="596754" y="2559930"/>
              <a:chExt cx="720373" cy="437560"/>
            </a:xfrm>
          </p:grpSpPr>
          <p:sp>
            <p:nvSpPr>
              <p:cNvPr id="90" name="Oval 89">
                <a:extLst>
                  <a:ext uri="{FF2B5EF4-FFF2-40B4-BE49-F238E27FC236}">
                    <a16:creationId xmlns:a16="http://schemas.microsoft.com/office/drawing/2014/main" id="{DC7D8E78-A03C-4C5D-AE9E-467867735932}"/>
                  </a:ext>
                </a:extLst>
              </p:cNvPr>
              <p:cNvSpPr/>
              <p:nvPr/>
            </p:nvSpPr>
            <p:spPr>
              <a:xfrm>
                <a:off x="870172" y="2559930"/>
                <a:ext cx="84780" cy="1141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91" name="TextBox 90">
                <a:extLst>
                  <a:ext uri="{FF2B5EF4-FFF2-40B4-BE49-F238E27FC236}">
                    <a16:creationId xmlns:a16="http://schemas.microsoft.com/office/drawing/2014/main" id="{079FFAF7-4AEF-4C01-A4D2-7C86FB33F39D}"/>
                  </a:ext>
                </a:extLst>
              </p:cNvPr>
              <p:cNvSpPr txBox="1"/>
              <p:nvPr/>
            </p:nvSpPr>
            <p:spPr>
              <a:xfrm>
                <a:off x="596754" y="2614273"/>
                <a:ext cx="720373" cy="383217"/>
              </a:xfrm>
              <a:prstGeom prst="rect">
                <a:avLst/>
              </a:prstGeom>
              <a:noFill/>
            </p:spPr>
            <p:txBody>
              <a:bodyPr wrap="square" rtlCol="0">
                <a:spAutoFit/>
              </a:bodyPr>
              <a:lstStyle/>
              <a:p>
                <a:r>
                  <a:rPr lang="en-US" sz="1400" dirty="0"/>
                  <a:t>(8,6)</a:t>
                </a:r>
              </a:p>
            </p:txBody>
          </p:sp>
        </p:grpSp>
      </p:grpSp>
      <p:grpSp>
        <p:nvGrpSpPr>
          <p:cNvPr id="80" name="Group 79">
            <a:extLst>
              <a:ext uri="{FF2B5EF4-FFF2-40B4-BE49-F238E27FC236}">
                <a16:creationId xmlns:a16="http://schemas.microsoft.com/office/drawing/2014/main" id="{163D66CD-D8DC-45B6-B894-B3D33FC5097F}"/>
              </a:ext>
            </a:extLst>
          </p:cNvPr>
          <p:cNvGrpSpPr/>
          <p:nvPr/>
        </p:nvGrpSpPr>
        <p:grpSpPr>
          <a:xfrm>
            <a:off x="84623" y="4803491"/>
            <a:ext cx="664531" cy="351422"/>
            <a:chOff x="596754" y="2559930"/>
            <a:chExt cx="720373" cy="437560"/>
          </a:xfrm>
        </p:grpSpPr>
        <p:sp>
          <p:nvSpPr>
            <p:cNvPr id="81" name="Oval 80">
              <a:extLst>
                <a:ext uri="{FF2B5EF4-FFF2-40B4-BE49-F238E27FC236}">
                  <a16:creationId xmlns:a16="http://schemas.microsoft.com/office/drawing/2014/main" id="{2EBD13B9-E951-4CE0-BD10-2482D9161649}"/>
                </a:ext>
              </a:extLst>
            </p:cNvPr>
            <p:cNvSpPr/>
            <p:nvPr/>
          </p:nvSpPr>
          <p:spPr>
            <a:xfrm>
              <a:off x="870172" y="2559930"/>
              <a:ext cx="84780" cy="1141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82" name="TextBox 81">
              <a:extLst>
                <a:ext uri="{FF2B5EF4-FFF2-40B4-BE49-F238E27FC236}">
                  <a16:creationId xmlns:a16="http://schemas.microsoft.com/office/drawing/2014/main" id="{37C96009-3407-49AB-A53B-C4C42C963866}"/>
                </a:ext>
              </a:extLst>
            </p:cNvPr>
            <p:cNvSpPr txBox="1"/>
            <p:nvPr/>
          </p:nvSpPr>
          <p:spPr>
            <a:xfrm>
              <a:off x="596754" y="2614273"/>
              <a:ext cx="720373" cy="383217"/>
            </a:xfrm>
            <a:prstGeom prst="rect">
              <a:avLst/>
            </a:prstGeom>
            <a:noFill/>
          </p:spPr>
          <p:txBody>
            <a:bodyPr wrap="square" rtlCol="0">
              <a:spAutoFit/>
            </a:bodyPr>
            <a:lstStyle/>
            <a:p>
              <a:r>
                <a:rPr lang="en-US" sz="1400" dirty="0"/>
                <a:t>(-8,3)</a:t>
              </a:r>
            </a:p>
          </p:txBody>
        </p:sp>
      </p:grpSp>
      <p:grpSp>
        <p:nvGrpSpPr>
          <p:cNvPr id="83" name="Group 82">
            <a:extLst>
              <a:ext uri="{FF2B5EF4-FFF2-40B4-BE49-F238E27FC236}">
                <a16:creationId xmlns:a16="http://schemas.microsoft.com/office/drawing/2014/main" id="{3B809B70-6F20-4251-BB05-60039CA2AEF2}"/>
              </a:ext>
            </a:extLst>
          </p:cNvPr>
          <p:cNvGrpSpPr/>
          <p:nvPr/>
        </p:nvGrpSpPr>
        <p:grpSpPr>
          <a:xfrm>
            <a:off x="71918" y="5725650"/>
            <a:ext cx="664531" cy="351422"/>
            <a:chOff x="596754" y="2559930"/>
            <a:chExt cx="720373" cy="437560"/>
          </a:xfrm>
        </p:grpSpPr>
        <p:sp>
          <p:nvSpPr>
            <p:cNvPr id="84" name="Oval 83">
              <a:extLst>
                <a:ext uri="{FF2B5EF4-FFF2-40B4-BE49-F238E27FC236}">
                  <a16:creationId xmlns:a16="http://schemas.microsoft.com/office/drawing/2014/main" id="{7CCCA1F6-2BF5-4BF5-9A10-35176C186F00}"/>
                </a:ext>
              </a:extLst>
            </p:cNvPr>
            <p:cNvSpPr/>
            <p:nvPr/>
          </p:nvSpPr>
          <p:spPr>
            <a:xfrm>
              <a:off x="870172" y="2559930"/>
              <a:ext cx="84780" cy="1141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a:p>
          </p:txBody>
        </p:sp>
        <p:sp>
          <p:nvSpPr>
            <p:cNvPr id="85" name="TextBox 84">
              <a:extLst>
                <a:ext uri="{FF2B5EF4-FFF2-40B4-BE49-F238E27FC236}">
                  <a16:creationId xmlns:a16="http://schemas.microsoft.com/office/drawing/2014/main" id="{BF679A3A-D43E-420B-8168-DE17B3BA01E8}"/>
                </a:ext>
              </a:extLst>
            </p:cNvPr>
            <p:cNvSpPr txBox="1"/>
            <p:nvPr/>
          </p:nvSpPr>
          <p:spPr>
            <a:xfrm>
              <a:off x="596754" y="2614273"/>
              <a:ext cx="720373" cy="383217"/>
            </a:xfrm>
            <a:prstGeom prst="rect">
              <a:avLst/>
            </a:prstGeom>
            <a:noFill/>
          </p:spPr>
          <p:txBody>
            <a:bodyPr wrap="square" rtlCol="0">
              <a:spAutoFit/>
            </a:bodyPr>
            <a:lstStyle/>
            <a:p>
              <a:r>
                <a:rPr lang="en-US" sz="1400" dirty="0"/>
                <a:t>(-8,0)</a:t>
              </a:r>
            </a:p>
          </p:txBody>
        </p:sp>
      </p:grpSp>
      <p:pic>
        <p:nvPicPr>
          <p:cNvPr id="97" name="Picture 96">
            <a:extLst>
              <a:ext uri="{FF2B5EF4-FFF2-40B4-BE49-F238E27FC236}">
                <a16:creationId xmlns:a16="http://schemas.microsoft.com/office/drawing/2014/main" id="{973D0D0B-1DF1-475F-AB65-80A9FC72C5D6}"/>
              </a:ext>
            </a:extLst>
          </p:cNvPr>
          <p:cNvPicPr>
            <a:picLocks noChangeAspect="1"/>
          </p:cNvPicPr>
          <p:nvPr/>
        </p:nvPicPr>
        <p:blipFill>
          <a:blip r:embed="rId2"/>
          <a:stretch>
            <a:fillRect/>
          </a:stretch>
        </p:blipFill>
        <p:spPr>
          <a:xfrm>
            <a:off x="5214926" y="2316888"/>
            <a:ext cx="2762636" cy="362001"/>
          </a:xfrm>
          <a:prstGeom prst="rect">
            <a:avLst/>
          </a:prstGeom>
        </p:spPr>
      </p:pic>
      <p:pic>
        <p:nvPicPr>
          <p:cNvPr id="99" name="Picture 98">
            <a:extLst>
              <a:ext uri="{FF2B5EF4-FFF2-40B4-BE49-F238E27FC236}">
                <a16:creationId xmlns:a16="http://schemas.microsoft.com/office/drawing/2014/main" id="{AFD61101-69E4-4971-95CD-24E402129936}"/>
              </a:ext>
            </a:extLst>
          </p:cNvPr>
          <p:cNvPicPr>
            <a:picLocks noChangeAspect="1"/>
          </p:cNvPicPr>
          <p:nvPr/>
        </p:nvPicPr>
        <p:blipFill>
          <a:blip r:embed="rId3"/>
          <a:stretch>
            <a:fillRect/>
          </a:stretch>
        </p:blipFill>
        <p:spPr>
          <a:xfrm>
            <a:off x="5220825" y="2679254"/>
            <a:ext cx="1905266" cy="3905795"/>
          </a:xfrm>
          <a:prstGeom prst="rect">
            <a:avLst/>
          </a:prstGeom>
        </p:spPr>
      </p:pic>
      <p:pic>
        <p:nvPicPr>
          <p:cNvPr id="101" name="Picture 100">
            <a:extLst>
              <a:ext uri="{FF2B5EF4-FFF2-40B4-BE49-F238E27FC236}">
                <a16:creationId xmlns:a16="http://schemas.microsoft.com/office/drawing/2014/main" id="{C4BBB6C8-D09A-4368-9FE5-FA287EE2BC14}"/>
              </a:ext>
            </a:extLst>
          </p:cNvPr>
          <p:cNvPicPr>
            <a:picLocks noChangeAspect="1"/>
          </p:cNvPicPr>
          <p:nvPr/>
        </p:nvPicPr>
        <p:blipFill>
          <a:blip r:embed="rId4"/>
          <a:stretch>
            <a:fillRect/>
          </a:stretch>
        </p:blipFill>
        <p:spPr>
          <a:xfrm>
            <a:off x="7126091" y="2663968"/>
            <a:ext cx="1971950" cy="2505425"/>
          </a:xfrm>
          <a:prstGeom prst="rect">
            <a:avLst/>
          </a:prstGeom>
        </p:spPr>
      </p:pic>
      <p:pic>
        <p:nvPicPr>
          <p:cNvPr id="103" name="Picture 102">
            <a:extLst>
              <a:ext uri="{FF2B5EF4-FFF2-40B4-BE49-F238E27FC236}">
                <a16:creationId xmlns:a16="http://schemas.microsoft.com/office/drawing/2014/main" id="{075AEA10-EEBC-42FE-B745-F429DA646517}"/>
              </a:ext>
            </a:extLst>
          </p:cNvPr>
          <p:cNvPicPr>
            <a:picLocks noChangeAspect="1"/>
          </p:cNvPicPr>
          <p:nvPr/>
        </p:nvPicPr>
        <p:blipFill rotWithShape="1">
          <a:blip r:embed="rId5"/>
          <a:srcRect b="17923"/>
          <a:stretch/>
        </p:blipFill>
        <p:spPr>
          <a:xfrm>
            <a:off x="9098041" y="2663988"/>
            <a:ext cx="2857899" cy="1368315"/>
          </a:xfrm>
          <a:prstGeom prst="rect">
            <a:avLst/>
          </a:prstGeom>
        </p:spPr>
      </p:pic>
      <p:pic>
        <p:nvPicPr>
          <p:cNvPr id="105" name="Picture 104">
            <a:extLst>
              <a:ext uri="{FF2B5EF4-FFF2-40B4-BE49-F238E27FC236}">
                <a16:creationId xmlns:a16="http://schemas.microsoft.com/office/drawing/2014/main" id="{4E26815A-5532-444E-9163-9461FD1CE56E}"/>
              </a:ext>
            </a:extLst>
          </p:cNvPr>
          <p:cNvPicPr>
            <a:picLocks noChangeAspect="1"/>
          </p:cNvPicPr>
          <p:nvPr/>
        </p:nvPicPr>
        <p:blipFill>
          <a:blip r:embed="rId6"/>
          <a:stretch>
            <a:fillRect/>
          </a:stretch>
        </p:blipFill>
        <p:spPr>
          <a:xfrm>
            <a:off x="9817279" y="4321499"/>
            <a:ext cx="1419423" cy="238158"/>
          </a:xfrm>
          <a:prstGeom prst="rect">
            <a:avLst/>
          </a:prstGeom>
        </p:spPr>
      </p:pic>
    </p:spTree>
    <p:extLst>
      <p:ext uri="{BB962C8B-B14F-4D97-AF65-F5344CB8AC3E}">
        <p14:creationId xmlns:p14="http://schemas.microsoft.com/office/powerpoint/2010/main" val="1646385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415600" y="593367"/>
            <a:ext cx="11360800" cy="831200"/>
          </a:xfrm>
          <a:prstGeom prst="rect">
            <a:avLst/>
          </a:prstGeom>
        </p:spPr>
        <p:txBody>
          <a:bodyPr spcFirstLastPara="1" vert="horz" wrap="square" lIns="121900" tIns="121900" rIns="121900" bIns="121900" rtlCol="0" anchor="ctr" anchorCtr="0">
            <a:normAutofit/>
          </a:bodyPr>
          <a:lstStyle/>
          <a:p>
            <a:r>
              <a:rPr lang="en" dirty="0"/>
              <a:t>Internal workings of GraspMap: getGt()</a:t>
            </a:r>
            <a:endParaRPr dirty="0"/>
          </a:p>
        </p:txBody>
      </p:sp>
      <p:sp>
        <p:nvSpPr>
          <p:cNvPr id="135" name="Google Shape;135;p23"/>
          <p:cNvSpPr txBox="1">
            <a:spLocks noGrp="1"/>
          </p:cNvSpPr>
          <p:nvPr>
            <p:ph type="body" idx="1"/>
          </p:nvPr>
        </p:nvSpPr>
        <p:spPr>
          <a:xfrm>
            <a:off x="415600" y="1536633"/>
            <a:ext cx="11360800" cy="629200"/>
          </a:xfrm>
          <a:prstGeom prst="rect">
            <a:avLst/>
          </a:prstGeom>
        </p:spPr>
        <p:txBody>
          <a:bodyPr spcFirstLastPara="1" vert="horz" wrap="square" lIns="121900" tIns="121900" rIns="121900" bIns="121900" rtlCol="0" anchor="t" anchorCtr="0">
            <a:normAutofit fontScale="77500" lnSpcReduction="20000"/>
          </a:bodyPr>
          <a:lstStyle/>
          <a:p>
            <a:pPr marL="0" indent="0">
              <a:spcAft>
                <a:spcPts val="1600"/>
              </a:spcAft>
              <a:buNone/>
            </a:pPr>
            <a:r>
              <a:rPr lang="en" dirty="0"/>
              <a:t>C is composed of </a:t>
            </a:r>
            <a:r>
              <a:rPr lang="en" dirty="0"/>
              <a:t>c</a:t>
            </a:r>
            <a:r>
              <a:rPr lang="en" dirty="0" smtClean="0"/>
              <a:t>i</a:t>
            </a:r>
            <a:r>
              <a:rPr lang="en" dirty="0"/>
              <a:t>, R is composed of Ri</a:t>
            </a:r>
            <a:endParaRPr dirty="0"/>
          </a:p>
        </p:txBody>
      </p:sp>
      <p:sp>
        <p:nvSpPr>
          <p:cNvPr id="136" name="Google Shape;136;p23"/>
          <p:cNvSpPr txBox="1">
            <a:spLocks noGrp="1"/>
          </p:cNvSpPr>
          <p:nvPr>
            <p:ph type="sldNum" idx="12"/>
          </p:nvPr>
        </p:nvSpPr>
        <p:spPr>
          <a:xfrm>
            <a:off x="11330665" y="6251679"/>
            <a:ext cx="731600" cy="524800"/>
          </a:xfrm>
          <a:prstGeom prst="rect">
            <a:avLst/>
          </a:prstGeom>
        </p:spPr>
        <p:txBody>
          <a:bodyPr spcFirstLastPara="1" vert="horz" wrap="square" lIns="121900" tIns="121900" rIns="121900" bIns="121900" rtlCol="0" anchor="ctr" anchorCtr="0">
            <a:normAutofit/>
          </a:bodyPr>
          <a:lstStyle/>
          <a:p>
            <a:pPr algn="r"/>
            <a:fld id="{00000000-1234-1234-1234-123412341234}" type="slidenum">
              <a:rPr lang="en"/>
              <a:pPr algn="r"/>
              <a:t>8</a:t>
            </a:fld>
            <a:endParaRPr/>
          </a:p>
        </p:txBody>
      </p:sp>
      <p:pic>
        <p:nvPicPr>
          <p:cNvPr id="137" name="Google Shape;137;p23"/>
          <p:cNvPicPr preferRelativeResize="0"/>
          <p:nvPr/>
        </p:nvPicPr>
        <p:blipFill>
          <a:blip r:embed="rId3">
            <a:alphaModFix/>
          </a:blip>
          <a:stretch>
            <a:fillRect/>
          </a:stretch>
        </p:blipFill>
        <p:spPr>
          <a:xfrm>
            <a:off x="1297533" y="5715635"/>
            <a:ext cx="2588040" cy="831200"/>
          </a:xfrm>
          <a:prstGeom prst="rect">
            <a:avLst/>
          </a:prstGeom>
          <a:noFill/>
          <a:ln>
            <a:noFill/>
          </a:ln>
        </p:spPr>
      </p:pic>
      <p:pic>
        <p:nvPicPr>
          <p:cNvPr id="138" name="Google Shape;138;p23"/>
          <p:cNvPicPr preferRelativeResize="0"/>
          <p:nvPr/>
        </p:nvPicPr>
        <p:blipFill>
          <a:blip r:embed="rId4">
            <a:alphaModFix/>
          </a:blip>
          <a:stretch>
            <a:fillRect/>
          </a:stretch>
        </p:blipFill>
        <p:spPr>
          <a:xfrm>
            <a:off x="4751148" y="5604916"/>
            <a:ext cx="3908899" cy="1052633"/>
          </a:xfrm>
          <a:prstGeom prst="rect">
            <a:avLst/>
          </a:prstGeom>
          <a:noFill/>
          <a:ln>
            <a:noFill/>
          </a:ln>
        </p:spPr>
      </p:pic>
      <p:pic>
        <p:nvPicPr>
          <p:cNvPr id="139" name="Google Shape;139;p23"/>
          <p:cNvPicPr preferRelativeResize="0"/>
          <p:nvPr/>
        </p:nvPicPr>
        <p:blipFill>
          <a:blip r:embed="rId5">
            <a:alphaModFix/>
          </a:blip>
          <a:stretch>
            <a:fillRect/>
          </a:stretch>
        </p:blipFill>
        <p:spPr>
          <a:xfrm>
            <a:off x="270967" y="4329301"/>
            <a:ext cx="4733367" cy="582567"/>
          </a:xfrm>
          <a:prstGeom prst="rect">
            <a:avLst/>
          </a:prstGeom>
          <a:noFill/>
          <a:ln>
            <a:noFill/>
          </a:ln>
        </p:spPr>
      </p:pic>
      <p:pic>
        <p:nvPicPr>
          <p:cNvPr id="140" name="Google Shape;140;p23"/>
          <p:cNvPicPr preferRelativeResize="0"/>
          <p:nvPr/>
        </p:nvPicPr>
        <p:blipFill rotWithShape="1">
          <a:blip r:embed="rId6">
            <a:alphaModFix/>
          </a:blip>
          <a:srcRect t="19756"/>
          <a:stretch/>
        </p:blipFill>
        <p:spPr>
          <a:xfrm>
            <a:off x="415592" y="2353151"/>
            <a:ext cx="2767809" cy="582567"/>
          </a:xfrm>
          <a:prstGeom prst="rect">
            <a:avLst/>
          </a:prstGeom>
          <a:noFill/>
          <a:ln>
            <a:noFill/>
          </a:ln>
        </p:spPr>
      </p:pic>
      <p:pic>
        <p:nvPicPr>
          <p:cNvPr id="141" name="Google Shape;141;p23"/>
          <p:cNvPicPr preferRelativeResize="0"/>
          <p:nvPr/>
        </p:nvPicPr>
        <p:blipFill>
          <a:blip r:embed="rId7">
            <a:alphaModFix/>
          </a:blip>
          <a:stretch>
            <a:fillRect/>
          </a:stretch>
        </p:blipFill>
        <p:spPr>
          <a:xfrm>
            <a:off x="3548367" y="2044230"/>
            <a:ext cx="1543400" cy="1200405"/>
          </a:xfrm>
          <a:prstGeom prst="rect">
            <a:avLst/>
          </a:prstGeom>
          <a:noFill/>
          <a:ln>
            <a:noFill/>
          </a:ln>
        </p:spPr>
      </p:pic>
      <p:pic>
        <p:nvPicPr>
          <p:cNvPr id="142" name="Google Shape;142;p23"/>
          <p:cNvPicPr preferRelativeResize="0"/>
          <p:nvPr/>
        </p:nvPicPr>
        <p:blipFill rotWithShape="1">
          <a:blip r:embed="rId8">
            <a:alphaModFix/>
          </a:blip>
          <a:srcRect l="7518" t="18009" b="18283"/>
          <a:stretch/>
        </p:blipFill>
        <p:spPr>
          <a:xfrm>
            <a:off x="5703667" y="2391634"/>
            <a:ext cx="2031933" cy="582567"/>
          </a:xfrm>
          <a:prstGeom prst="rect">
            <a:avLst/>
          </a:prstGeom>
          <a:noFill/>
          <a:ln>
            <a:noFill/>
          </a:ln>
        </p:spPr>
      </p:pic>
      <p:pic>
        <p:nvPicPr>
          <p:cNvPr id="143" name="Google Shape;143;p23"/>
          <p:cNvPicPr preferRelativeResize="0"/>
          <p:nvPr/>
        </p:nvPicPr>
        <p:blipFill rotWithShape="1">
          <a:blip r:embed="rId9">
            <a:alphaModFix/>
          </a:blip>
          <a:srcRect l="2448" t="11090" b="8075"/>
          <a:stretch/>
        </p:blipFill>
        <p:spPr>
          <a:xfrm>
            <a:off x="4765185" y="3450767"/>
            <a:ext cx="3908900" cy="671867"/>
          </a:xfrm>
          <a:prstGeom prst="rect">
            <a:avLst/>
          </a:prstGeom>
          <a:noFill/>
          <a:ln>
            <a:noFill/>
          </a:ln>
        </p:spPr>
      </p:pic>
      <p:pic>
        <p:nvPicPr>
          <p:cNvPr id="144" name="Google Shape;144;p23"/>
          <p:cNvPicPr preferRelativeResize="0"/>
          <p:nvPr/>
        </p:nvPicPr>
        <p:blipFill>
          <a:blip r:embed="rId10">
            <a:alphaModFix/>
          </a:blip>
          <a:stretch>
            <a:fillRect/>
          </a:stretch>
        </p:blipFill>
        <p:spPr>
          <a:xfrm>
            <a:off x="8291718" y="3943666"/>
            <a:ext cx="2197100" cy="937429"/>
          </a:xfrm>
          <a:prstGeom prst="rect">
            <a:avLst/>
          </a:prstGeom>
          <a:noFill/>
          <a:ln>
            <a:noFill/>
          </a:ln>
        </p:spPr>
      </p:pic>
      <p:pic>
        <p:nvPicPr>
          <p:cNvPr id="145" name="Google Shape;145;p23"/>
          <p:cNvPicPr preferRelativeResize="0"/>
          <p:nvPr/>
        </p:nvPicPr>
        <p:blipFill>
          <a:blip r:embed="rId11">
            <a:alphaModFix/>
          </a:blip>
          <a:stretch>
            <a:fillRect/>
          </a:stretch>
        </p:blipFill>
        <p:spPr>
          <a:xfrm>
            <a:off x="8131300" y="2215413"/>
            <a:ext cx="2475552" cy="937433"/>
          </a:xfrm>
          <a:prstGeom prst="rect">
            <a:avLst/>
          </a:prstGeom>
          <a:noFill/>
          <a:ln>
            <a:noFill/>
          </a:ln>
        </p:spPr>
      </p:pic>
      <p:cxnSp>
        <p:nvCxnSpPr>
          <p:cNvPr id="146" name="Google Shape;146;p23"/>
          <p:cNvCxnSpPr>
            <a:stCxn id="142" idx="2"/>
            <a:endCxn id="143" idx="0"/>
          </p:cNvCxnSpPr>
          <p:nvPr/>
        </p:nvCxnSpPr>
        <p:spPr>
          <a:xfrm>
            <a:off x="6719633" y="2974200"/>
            <a:ext cx="0" cy="476400"/>
          </a:xfrm>
          <a:prstGeom prst="straightConnector1">
            <a:avLst/>
          </a:prstGeom>
          <a:noFill/>
          <a:ln w="9525" cap="flat" cmpd="sng">
            <a:solidFill>
              <a:schemeClr val="dk2"/>
            </a:solidFill>
            <a:prstDash val="solid"/>
            <a:round/>
            <a:headEnd type="triangle" w="med" len="med"/>
            <a:tailEnd type="none" w="med" len="med"/>
          </a:ln>
        </p:spPr>
      </p:cxnSp>
      <p:cxnSp>
        <p:nvCxnSpPr>
          <p:cNvPr id="147" name="Google Shape;147;p23"/>
          <p:cNvCxnSpPr>
            <a:stCxn id="142" idx="3"/>
            <a:endCxn id="145" idx="1"/>
          </p:cNvCxnSpPr>
          <p:nvPr/>
        </p:nvCxnSpPr>
        <p:spPr>
          <a:xfrm>
            <a:off x="7735600" y="2682916"/>
            <a:ext cx="395600" cy="1200"/>
          </a:xfrm>
          <a:prstGeom prst="straightConnector1">
            <a:avLst/>
          </a:prstGeom>
          <a:noFill/>
          <a:ln w="9525" cap="flat" cmpd="sng">
            <a:solidFill>
              <a:schemeClr val="dk2"/>
            </a:solidFill>
            <a:prstDash val="solid"/>
            <a:round/>
            <a:headEnd type="triangle" w="med" len="med"/>
            <a:tailEnd type="none" w="med" len="med"/>
          </a:ln>
        </p:spPr>
      </p:cxnSp>
      <p:cxnSp>
        <p:nvCxnSpPr>
          <p:cNvPr id="148" name="Google Shape;148;p23"/>
          <p:cNvCxnSpPr>
            <a:stCxn id="145" idx="2"/>
            <a:endCxn id="144" idx="0"/>
          </p:cNvCxnSpPr>
          <p:nvPr/>
        </p:nvCxnSpPr>
        <p:spPr>
          <a:xfrm>
            <a:off x="9369076" y="3152845"/>
            <a:ext cx="21200" cy="790800"/>
          </a:xfrm>
          <a:prstGeom prst="straightConnector1">
            <a:avLst/>
          </a:prstGeom>
          <a:noFill/>
          <a:ln w="9525" cap="flat" cmpd="sng">
            <a:solidFill>
              <a:schemeClr val="dk2"/>
            </a:solidFill>
            <a:prstDash val="solid"/>
            <a:round/>
            <a:headEnd type="triangle" w="med" len="med"/>
            <a:tailEnd type="none" w="med" len="med"/>
          </a:ln>
        </p:spPr>
      </p:cxnSp>
      <p:cxnSp>
        <p:nvCxnSpPr>
          <p:cNvPr id="149" name="Google Shape;149;p23"/>
          <p:cNvCxnSpPr>
            <a:stCxn id="141" idx="1"/>
            <a:endCxn id="140" idx="3"/>
          </p:cNvCxnSpPr>
          <p:nvPr/>
        </p:nvCxnSpPr>
        <p:spPr>
          <a:xfrm rot="10800000">
            <a:off x="3183567" y="2644432"/>
            <a:ext cx="364800" cy="0"/>
          </a:xfrm>
          <a:prstGeom prst="straightConnector1">
            <a:avLst/>
          </a:prstGeom>
          <a:noFill/>
          <a:ln w="9525" cap="flat" cmpd="sng">
            <a:solidFill>
              <a:schemeClr val="dk2"/>
            </a:solidFill>
            <a:prstDash val="solid"/>
            <a:round/>
            <a:headEnd type="none" w="med" len="med"/>
            <a:tailEnd type="triangle" w="med" len="med"/>
          </a:ln>
        </p:spPr>
      </p:cxnSp>
      <p:cxnSp>
        <p:nvCxnSpPr>
          <p:cNvPr id="150" name="Google Shape;150;p23"/>
          <p:cNvCxnSpPr>
            <a:stCxn id="142" idx="1"/>
            <a:endCxn id="141" idx="3"/>
          </p:cNvCxnSpPr>
          <p:nvPr/>
        </p:nvCxnSpPr>
        <p:spPr>
          <a:xfrm rot="10800000">
            <a:off x="5091667" y="2644516"/>
            <a:ext cx="612000" cy="38400"/>
          </a:xfrm>
          <a:prstGeom prst="straightConnector1">
            <a:avLst/>
          </a:prstGeom>
          <a:noFill/>
          <a:ln w="9525" cap="flat" cmpd="sng">
            <a:solidFill>
              <a:schemeClr val="dk2"/>
            </a:solidFill>
            <a:prstDash val="solid"/>
            <a:round/>
            <a:headEnd type="none" w="med" len="med"/>
            <a:tailEnd type="triangle" w="med" len="med"/>
          </a:ln>
        </p:spPr>
      </p:cxnSp>
      <p:cxnSp>
        <p:nvCxnSpPr>
          <p:cNvPr id="151" name="Google Shape;151;p23"/>
          <p:cNvCxnSpPr>
            <a:stCxn id="139" idx="0"/>
            <a:endCxn id="140" idx="2"/>
          </p:cNvCxnSpPr>
          <p:nvPr/>
        </p:nvCxnSpPr>
        <p:spPr>
          <a:xfrm rot="10800000">
            <a:off x="1799649" y="2935700"/>
            <a:ext cx="838000" cy="1393600"/>
          </a:xfrm>
          <a:prstGeom prst="straightConnector1">
            <a:avLst/>
          </a:prstGeom>
          <a:noFill/>
          <a:ln w="9525" cap="flat" cmpd="sng">
            <a:solidFill>
              <a:schemeClr val="dk2"/>
            </a:solidFill>
            <a:prstDash val="solid"/>
            <a:round/>
            <a:headEnd type="none" w="med" len="med"/>
            <a:tailEnd type="triangle" w="med" len="med"/>
          </a:ln>
        </p:spPr>
      </p:cxnSp>
      <p:cxnSp>
        <p:nvCxnSpPr>
          <p:cNvPr id="152" name="Google Shape;152;p23"/>
          <p:cNvCxnSpPr>
            <a:stCxn id="137" idx="0"/>
            <a:endCxn id="139" idx="2"/>
          </p:cNvCxnSpPr>
          <p:nvPr/>
        </p:nvCxnSpPr>
        <p:spPr>
          <a:xfrm rot="10800000" flipH="1">
            <a:off x="2591553" y="4912035"/>
            <a:ext cx="46000" cy="803600"/>
          </a:xfrm>
          <a:prstGeom prst="straightConnector1">
            <a:avLst/>
          </a:prstGeom>
          <a:noFill/>
          <a:ln w="9525" cap="flat" cmpd="sng">
            <a:solidFill>
              <a:schemeClr val="dk2"/>
            </a:solidFill>
            <a:prstDash val="solid"/>
            <a:round/>
            <a:headEnd type="none" w="med" len="med"/>
            <a:tailEnd type="triangle" w="med" len="med"/>
          </a:ln>
        </p:spPr>
      </p:cxnSp>
      <p:cxnSp>
        <p:nvCxnSpPr>
          <p:cNvPr id="153" name="Google Shape;153;p23"/>
          <p:cNvCxnSpPr>
            <a:stCxn id="138" idx="1"/>
            <a:endCxn id="137" idx="3"/>
          </p:cNvCxnSpPr>
          <p:nvPr/>
        </p:nvCxnSpPr>
        <p:spPr>
          <a:xfrm rot="10800000">
            <a:off x="3885548" y="6131232"/>
            <a:ext cx="865600" cy="0"/>
          </a:xfrm>
          <a:prstGeom prst="straightConnector1">
            <a:avLst/>
          </a:prstGeom>
          <a:noFill/>
          <a:ln w="9525" cap="flat" cmpd="sng">
            <a:solidFill>
              <a:schemeClr val="dk2"/>
            </a:solidFill>
            <a:prstDash val="solid"/>
            <a:round/>
            <a:headEnd type="none" w="med" len="med"/>
            <a:tailEnd type="triangle" w="med" len="med"/>
          </a:ln>
        </p:spPr>
      </p:cxnSp>
      <p:cxnSp>
        <p:nvCxnSpPr>
          <p:cNvPr id="154" name="Google Shape;154;p23"/>
          <p:cNvCxnSpPr>
            <a:stCxn id="138" idx="3"/>
            <a:endCxn id="155" idx="1"/>
          </p:cNvCxnSpPr>
          <p:nvPr/>
        </p:nvCxnSpPr>
        <p:spPr>
          <a:xfrm>
            <a:off x="8660048" y="6131232"/>
            <a:ext cx="768400" cy="19200"/>
          </a:xfrm>
          <a:prstGeom prst="straightConnector1">
            <a:avLst/>
          </a:prstGeom>
          <a:noFill/>
          <a:ln w="9525" cap="flat" cmpd="sng">
            <a:solidFill>
              <a:schemeClr val="dk2"/>
            </a:solidFill>
            <a:prstDash val="solid"/>
            <a:round/>
            <a:headEnd type="triangle" w="med" len="med"/>
            <a:tailEnd type="none" w="med" len="med"/>
          </a:ln>
        </p:spPr>
      </p:cxnSp>
      <p:sp>
        <p:nvSpPr>
          <p:cNvPr id="155" name="Google Shape;155;p23"/>
          <p:cNvSpPr/>
          <p:nvPr/>
        </p:nvSpPr>
        <p:spPr>
          <a:xfrm>
            <a:off x="9428533" y="5888000"/>
            <a:ext cx="395600" cy="524800"/>
          </a:xfrm>
          <a:prstGeom prst="roundRect">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a:t>h</a:t>
            </a:r>
            <a:endParaRPr sz="2400" dirty="0"/>
          </a:p>
        </p:txBody>
      </p:sp>
    </p:spTree>
    <p:extLst>
      <p:ext uri="{BB962C8B-B14F-4D97-AF65-F5344CB8AC3E}">
        <p14:creationId xmlns:p14="http://schemas.microsoft.com/office/powerpoint/2010/main" val="552914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8A7A6979-0714-4377-B894-6BE4C2D6E202}" type="slidenum">
              <a:rPr lang="en-US" smtClean="0"/>
              <a:pPr/>
              <a:t>9</a:t>
            </a:fld>
            <a:endParaRPr lang="en-US" dirty="0"/>
          </a:p>
        </p:txBody>
      </p:sp>
      <p:sp>
        <p:nvSpPr>
          <p:cNvPr id="3" name="Titre 2"/>
          <p:cNvSpPr>
            <a:spLocks noGrp="1"/>
          </p:cNvSpPr>
          <p:nvPr>
            <p:ph type="title"/>
          </p:nvPr>
        </p:nvSpPr>
        <p:spPr/>
        <p:txBody>
          <a:bodyPr>
            <a:normAutofit fontScale="90000"/>
          </a:bodyPr>
          <a:lstStyle/>
          <a:p>
            <a:r>
              <a:rPr lang="en-US" dirty="0" smtClean="0"/>
              <a:t>Jacobian: Example 3 and multi Contact in same finger</a:t>
            </a:r>
            <a:endParaRPr lang="en-US" dirty="0"/>
          </a:p>
        </p:txBody>
      </p:sp>
      <p:pic>
        <p:nvPicPr>
          <p:cNvPr id="6" name="Image 5"/>
          <p:cNvPicPr>
            <a:picLocks noChangeAspect="1"/>
          </p:cNvPicPr>
          <p:nvPr/>
        </p:nvPicPr>
        <p:blipFill>
          <a:blip r:embed="rId2"/>
          <a:stretch>
            <a:fillRect/>
          </a:stretch>
        </p:blipFill>
        <p:spPr>
          <a:xfrm>
            <a:off x="581025" y="1847630"/>
            <a:ext cx="3176207" cy="2261029"/>
          </a:xfrm>
          <a:prstGeom prst="rect">
            <a:avLst/>
          </a:prstGeom>
        </p:spPr>
      </p:pic>
      <p:sp>
        <p:nvSpPr>
          <p:cNvPr id="7" name="ZoneTexte 6"/>
          <p:cNvSpPr txBox="1"/>
          <p:nvPr/>
        </p:nvSpPr>
        <p:spPr>
          <a:xfrm>
            <a:off x="4631208" y="1847630"/>
            <a:ext cx="6267450" cy="4154984"/>
          </a:xfrm>
          <a:prstGeom prst="rect">
            <a:avLst/>
          </a:prstGeom>
          <a:solidFill>
            <a:schemeClr val="tx2"/>
          </a:solidFill>
        </p:spPr>
        <p:txBody>
          <a:bodyPr wrap="square" rtlCol="0">
            <a:spAutoFit/>
          </a:bodyPr>
          <a:lstStyle/>
          <a:p>
            <a:r>
              <a:rPr lang="en-US" sz="1200" i="1" dirty="0">
                <a:solidFill>
                  <a:srgbClr val="C678DD"/>
                </a:solidFill>
                <a:latin typeface="Consolas" panose="020B0609020204030204" pitchFamily="49" charset="0"/>
              </a:rPr>
              <a:t>import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numpy</a:t>
            </a:r>
            <a:r>
              <a:rPr lang="en-US" sz="1200" dirty="0">
                <a:solidFill>
                  <a:srgbClr val="ABB2BF"/>
                </a:solidFill>
                <a:latin typeface="Consolas" panose="020B0609020204030204" pitchFamily="49" charset="0"/>
              </a:rPr>
              <a:t> </a:t>
            </a:r>
            <a:r>
              <a:rPr lang="en-US" sz="1200" i="1" dirty="0">
                <a:solidFill>
                  <a:srgbClr val="C678DD"/>
                </a:solidFill>
                <a:latin typeface="Consolas" panose="020B0609020204030204" pitchFamily="49" charset="0"/>
              </a:rPr>
              <a:t>as</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endParaRPr lang="en-US" sz="1200" dirty="0">
              <a:solidFill>
                <a:srgbClr val="ABB2BF"/>
              </a:solidFill>
              <a:latin typeface="Consolas" panose="020B0609020204030204" pitchFamily="49" charset="0"/>
            </a:endParaRPr>
          </a:p>
          <a:p>
            <a:r>
              <a:rPr lang="en-US" sz="1200" i="1" dirty="0">
                <a:solidFill>
                  <a:srgbClr val="C678DD"/>
                </a:solidFill>
                <a:latin typeface="Consolas" panose="020B0609020204030204" pitchFamily="49" charset="0"/>
              </a:rPr>
              <a:t>from</a:t>
            </a:r>
            <a:r>
              <a:rPr lang="en-US" sz="1200" dirty="0">
                <a:solidFill>
                  <a:srgbClr val="ABB2BF"/>
                </a:solidFill>
                <a:latin typeface="Consolas" panose="020B0609020204030204" pitchFamily="49" charset="0"/>
              </a:rPr>
              <a:t> </a:t>
            </a:r>
            <a:r>
              <a:rPr lang="en-US" sz="1200" dirty="0" err="1">
                <a:solidFill>
                  <a:srgbClr val="E5C07B"/>
                </a:solidFill>
                <a:latin typeface="Consolas" panose="020B0609020204030204" pitchFamily="49" charset="0"/>
              </a:rPr>
              <a:t>scipy</a:t>
            </a:r>
            <a:r>
              <a:rPr lang="en-US" sz="1200" dirty="0" err="1">
                <a:solidFill>
                  <a:srgbClr val="ABB2BF"/>
                </a:solidFill>
                <a:latin typeface="Consolas" panose="020B0609020204030204" pitchFamily="49" charset="0"/>
              </a:rPr>
              <a:t>.</a:t>
            </a:r>
            <a:r>
              <a:rPr lang="en-US" sz="1200" dirty="0" err="1">
                <a:solidFill>
                  <a:srgbClr val="E5C07B"/>
                </a:solidFill>
                <a:latin typeface="Consolas" panose="020B0609020204030204" pitchFamily="49" charset="0"/>
              </a:rPr>
              <a:t>linalg</a:t>
            </a:r>
            <a:r>
              <a:rPr lang="en-US" sz="1200" dirty="0">
                <a:solidFill>
                  <a:srgbClr val="ABB2BF"/>
                </a:solidFill>
                <a:latin typeface="Consolas" panose="020B0609020204030204" pitchFamily="49" charset="0"/>
              </a:rPr>
              <a:t> </a:t>
            </a:r>
            <a:r>
              <a:rPr lang="en-US" sz="1200" i="1" dirty="0">
                <a:solidFill>
                  <a:srgbClr val="C678DD"/>
                </a:solidFill>
                <a:latin typeface="Consolas" panose="020B0609020204030204" pitchFamily="49" charset="0"/>
              </a:rPr>
              <a:t>import</a:t>
            </a:r>
            <a:r>
              <a:rPr lang="en-US" sz="1200" dirty="0">
                <a:solidFill>
                  <a:srgbClr val="ABB2BF"/>
                </a:solidFill>
                <a:latin typeface="Consolas" panose="020B0609020204030204" pitchFamily="49" charset="0"/>
              </a:rPr>
              <a:t> </a:t>
            </a:r>
            <a:r>
              <a:rPr lang="en-US" sz="1200" dirty="0" err="1">
                <a:solidFill>
                  <a:srgbClr val="61AFEF"/>
                </a:solidFill>
                <a:latin typeface="Consolas" panose="020B0609020204030204" pitchFamily="49" charset="0"/>
              </a:rPr>
              <a:t>block_diag</a:t>
            </a:r>
            <a:r>
              <a:rPr lang="en-US" sz="1200" dirty="0">
                <a:solidFill>
                  <a:srgbClr val="ABB2BF"/>
                </a:solidFill>
                <a:latin typeface="Consolas" panose="020B0609020204030204" pitchFamily="49" charset="0"/>
              </a:rPr>
              <a:t>, </a:t>
            </a:r>
            <a:r>
              <a:rPr lang="en-US" sz="1200" dirty="0" err="1">
                <a:solidFill>
                  <a:srgbClr val="61AFEF"/>
                </a:solidFill>
                <a:latin typeface="Consolas" panose="020B0609020204030204" pitchFamily="49" charset="0"/>
              </a:rPr>
              <a:t>null_space</a:t>
            </a:r>
            <a:endParaRPr lang="en-US" sz="1200" dirty="0">
              <a:solidFill>
                <a:srgbClr val="ABB2BF"/>
              </a:solidFill>
              <a:latin typeface="Consolas" panose="020B0609020204030204" pitchFamily="49" charset="0"/>
            </a:endParaRPr>
          </a:p>
          <a:p>
            <a:r>
              <a:rPr lang="en-US" sz="1200" i="1" dirty="0">
                <a:solidFill>
                  <a:srgbClr val="C678DD"/>
                </a:solidFill>
                <a:latin typeface="Consolas" panose="020B0609020204030204" pitchFamily="49" charset="0"/>
              </a:rPr>
              <a:t>from</a:t>
            </a:r>
            <a:r>
              <a:rPr lang="en-US" sz="1200" dirty="0">
                <a:solidFill>
                  <a:srgbClr val="ABB2BF"/>
                </a:solidFill>
                <a:latin typeface="Consolas" panose="020B0609020204030204" pitchFamily="49" charset="0"/>
              </a:rPr>
              <a:t> </a:t>
            </a:r>
            <a:r>
              <a:rPr lang="en-US" sz="1200" dirty="0" err="1">
                <a:solidFill>
                  <a:srgbClr val="E5C07B"/>
                </a:solidFill>
                <a:latin typeface="Consolas" panose="020B0609020204030204" pitchFamily="49" charset="0"/>
              </a:rPr>
              <a:t>numpy</a:t>
            </a:r>
            <a:r>
              <a:rPr lang="en-US" sz="1200" dirty="0" err="1">
                <a:solidFill>
                  <a:srgbClr val="ABB2BF"/>
                </a:solidFill>
                <a:latin typeface="Consolas" panose="020B0609020204030204" pitchFamily="49" charset="0"/>
              </a:rPr>
              <a:t>.</a:t>
            </a:r>
            <a:r>
              <a:rPr lang="en-US" sz="1200" dirty="0" err="1">
                <a:solidFill>
                  <a:srgbClr val="E5C07B"/>
                </a:solidFill>
                <a:latin typeface="Consolas" panose="020B0609020204030204" pitchFamily="49" charset="0"/>
              </a:rPr>
              <a:t>linalg</a:t>
            </a:r>
            <a:r>
              <a:rPr lang="en-US" sz="1200" dirty="0">
                <a:solidFill>
                  <a:srgbClr val="ABB2BF"/>
                </a:solidFill>
                <a:latin typeface="Consolas" panose="020B0609020204030204" pitchFamily="49" charset="0"/>
              </a:rPr>
              <a:t> </a:t>
            </a:r>
            <a:r>
              <a:rPr lang="en-US" sz="1200" i="1" dirty="0">
                <a:solidFill>
                  <a:srgbClr val="C678DD"/>
                </a:solidFill>
                <a:latin typeface="Consolas" panose="020B0609020204030204" pitchFamily="49" charset="0"/>
              </a:rPr>
              <a:t>import</a:t>
            </a:r>
            <a:r>
              <a:rPr lang="en-US" sz="1200" dirty="0">
                <a:solidFill>
                  <a:srgbClr val="ABB2BF"/>
                </a:solidFill>
                <a:latin typeface="Consolas" panose="020B0609020204030204" pitchFamily="49" charset="0"/>
              </a:rPr>
              <a:t> </a:t>
            </a:r>
            <a:r>
              <a:rPr lang="en-US" sz="1200" dirty="0" err="1">
                <a:solidFill>
                  <a:srgbClr val="E06C75"/>
                </a:solidFill>
                <a:latin typeface="Consolas" panose="020B0609020204030204" pitchFamily="49" charset="0"/>
              </a:rPr>
              <a:t>matrix_rank</a:t>
            </a:r>
            <a:endParaRPr lang="en-US" sz="1200" dirty="0">
              <a:solidFill>
                <a:srgbClr val="ABB2BF"/>
              </a:solidFill>
              <a:latin typeface="Consolas" panose="020B0609020204030204" pitchFamily="49" charset="0"/>
            </a:endParaRPr>
          </a:p>
          <a:p>
            <a:r>
              <a:rPr lang="en-US" sz="1200" i="1" dirty="0">
                <a:solidFill>
                  <a:srgbClr val="C678DD"/>
                </a:solidFill>
                <a:latin typeface="Consolas" panose="020B0609020204030204" pitchFamily="49" charset="0"/>
              </a:rPr>
              <a:t>from</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Jacobian</a:t>
            </a:r>
            <a:r>
              <a:rPr lang="en-US" sz="1200" dirty="0">
                <a:solidFill>
                  <a:srgbClr val="ABB2BF"/>
                </a:solidFill>
                <a:latin typeface="Consolas" panose="020B0609020204030204" pitchFamily="49" charset="0"/>
              </a:rPr>
              <a:t> </a:t>
            </a:r>
            <a:r>
              <a:rPr lang="en-US" sz="1200" i="1" dirty="0">
                <a:solidFill>
                  <a:srgbClr val="C678DD"/>
                </a:solidFill>
                <a:latin typeface="Consolas" panose="020B0609020204030204" pitchFamily="49" charset="0"/>
              </a:rPr>
              <a:t>import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Jacobian</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Joint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Finger</a:t>
            </a:r>
            <a:endParaRPr lang="en-US" sz="1200" dirty="0">
              <a:solidFill>
                <a:srgbClr val="ABB2BF"/>
              </a:solidFill>
              <a:latin typeface="Consolas" panose="020B0609020204030204" pitchFamily="49" charset="0"/>
            </a:endParaRPr>
          </a:p>
          <a:p>
            <a:r>
              <a:rPr lang="en-US" sz="1200" i="1" dirty="0">
                <a:solidFill>
                  <a:srgbClr val="C678DD"/>
                </a:solidFill>
                <a:latin typeface="Consolas" panose="020B0609020204030204" pitchFamily="49" charset="0"/>
              </a:rPr>
              <a:t>from</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GraspMap</a:t>
            </a:r>
            <a:r>
              <a:rPr lang="en-US" sz="1200" dirty="0">
                <a:solidFill>
                  <a:srgbClr val="ABB2BF"/>
                </a:solidFill>
                <a:latin typeface="Consolas" panose="020B0609020204030204" pitchFamily="49" charset="0"/>
              </a:rPr>
              <a:t> </a:t>
            </a:r>
            <a:r>
              <a:rPr lang="en-US" sz="1200" i="1" dirty="0">
                <a:solidFill>
                  <a:srgbClr val="C678DD"/>
                </a:solidFill>
                <a:latin typeface="Consolas" panose="020B0609020204030204" pitchFamily="49" charset="0"/>
              </a:rPr>
              <a:t>import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GraspMap</a:t>
            </a:r>
            <a:endParaRPr lang="en-US" sz="1200" dirty="0">
              <a:solidFill>
                <a:srgbClr val="ABB2BF"/>
              </a:solidFill>
              <a:latin typeface="Consolas" panose="020B0609020204030204" pitchFamily="49" charset="0"/>
            </a:endParaRPr>
          </a:p>
          <a:p>
            <a:r>
              <a:rPr lang="en-US" sz="1200" i="1" dirty="0">
                <a:solidFill>
                  <a:srgbClr val="C678DD"/>
                </a:solidFill>
                <a:latin typeface="Consolas" panose="020B0609020204030204" pitchFamily="49" charset="0"/>
              </a:rPr>
              <a:t>import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math</a:t>
            </a:r>
            <a:endParaRPr lang="en-US" sz="1200" dirty="0">
              <a:solidFill>
                <a:srgbClr val="ABB2BF"/>
              </a:solidFill>
              <a:latin typeface="Consolas" panose="020B0609020204030204" pitchFamily="49" charset="0"/>
            </a:endParaRPr>
          </a:p>
          <a:p>
            <a:r>
              <a:rPr lang="en-US" sz="1200" dirty="0">
                <a:solidFill>
                  <a:srgbClr val="ABB2BF"/>
                </a:solidFill>
                <a:latin typeface="Consolas" panose="020B0609020204030204" pitchFamily="49" charset="0"/>
              </a:rPr>
              <a:t/>
            </a:r>
            <a:br>
              <a:rPr lang="en-US" sz="1200" dirty="0">
                <a:solidFill>
                  <a:srgbClr val="ABB2BF"/>
                </a:solidFill>
                <a:latin typeface="Consolas" panose="020B0609020204030204" pitchFamily="49" charset="0"/>
              </a:rPr>
            </a:br>
            <a:r>
              <a:rPr lang="en-US" sz="1200" dirty="0" err="1">
                <a:solidFill>
                  <a:srgbClr val="E06C75"/>
                </a:solidFill>
                <a:latin typeface="Consolas" panose="020B0609020204030204" pitchFamily="49" charset="0"/>
              </a:rPr>
              <a:t>zv</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1</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reshape</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3</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1</a:t>
            </a:r>
            <a:r>
              <a:rPr lang="en-US" sz="1200" dirty="0" smtClean="0">
                <a:solidFill>
                  <a:srgbClr val="ABB2BF"/>
                </a:solidFill>
                <a:latin typeface="Consolas" panose="020B0609020204030204" pitchFamily="49" charset="0"/>
              </a:rPr>
              <a:t>)</a:t>
            </a:r>
          </a:p>
          <a:p>
            <a:r>
              <a:rPr lang="en-US" sz="1200" dirty="0">
                <a:solidFill>
                  <a:srgbClr val="ABB2BF"/>
                </a:solidFill>
                <a:latin typeface="Consolas" panose="020B0609020204030204" pitchFamily="49" charset="0"/>
              </a:rPr>
              <a:t/>
            </a:r>
            <a:br>
              <a:rPr lang="en-US" sz="1200" dirty="0">
                <a:solidFill>
                  <a:srgbClr val="ABB2BF"/>
                </a:solidFill>
                <a:latin typeface="Consolas" panose="020B0609020204030204" pitchFamily="49" charset="0"/>
              </a:rPr>
            </a:br>
            <a:r>
              <a:rPr lang="en-US" sz="1200" dirty="0">
                <a:solidFill>
                  <a:srgbClr val="E06C75"/>
                </a:solidFill>
                <a:latin typeface="Consolas" panose="020B0609020204030204" pitchFamily="49" charset="0"/>
              </a:rPr>
              <a:t>p</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a:solidFill>
                  <a:srgbClr val="ABB2BF"/>
                </a:solidFill>
                <a:latin typeface="Consolas" panose="020B0609020204030204" pitchFamily="49" charset="0"/>
              </a:rPr>
              <a:t>, </a:t>
            </a:r>
            <a:r>
              <a:rPr lang="en-US" sz="1200" dirty="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a:t>
            </a:r>
          </a:p>
          <a:p>
            <a:r>
              <a:rPr lang="en-US" sz="1200" dirty="0">
                <a:solidFill>
                  <a:srgbClr val="ABB2BF"/>
                </a:solidFill>
                <a:latin typeface="Consolas" panose="020B0609020204030204" pitchFamily="49" charset="0"/>
              </a:rPr>
              <a:t/>
            </a:r>
            <a:br>
              <a:rPr lang="en-US" sz="1200" dirty="0">
                <a:solidFill>
                  <a:srgbClr val="ABB2BF"/>
                </a:solidFill>
                <a:latin typeface="Consolas" panose="020B0609020204030204" pitchFamily="49" charset="0"/>
              </a:rPr>
            </a:br>
            <a:r>
              <a:rPr lang="en-US" sz="1200" dirty="0">
                <a:solidFill>
                  <a:srgbClr val="E06C75"/>
                </a:solidFill>
                <a:latin typeface="Consolas" panose="020B0609020204030204" pitchFamily="49" charset="0"/>
              </a:rPr>
              <a:t>h</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98C379"/>
                </a:solidFill>
                <a:latin typeface="Consolas" panose="020B0609020204030204" pitchFamily="49" charset="0"/>
              </a:rPr>
              <a:t>"H"</a:t>
            </a:r>
            <a:r>
              <a:rPr lang="en-US" sz="1200" dirty="0">
                <a:solidFill>
                  <a:srgbClr val="ABB2BF"/>
                </a:solidFill>
                <a:latin typeface="Consolas" panose="020B0609020204030204" pitchFamily="49" charset="0"/>
              </a:rPr>
              <a:t>, </a:t>
            </a:r>
            <a:r>
              <a:rPr lang="en-US" sz="1200" dirty="0">
                <a:solidFill>
                  <a:srgbClr val="98C379"/>
                </a:solidFill>
                <a:latin typeface="Consolas" panose="020B0609020204030204" pitchFamily="49" charset="0"/>
              </a:rPr>
              <a:t>"H"</a:t>
            </a:r>
            <a:r>
              <a:rPr lang="en-US" sz="1200" dirty="0">
                <a:solidFill>
                  <a:srgbClr val="ABB2BF"/>
                </a:solidFill>
                <a:latin typeface="Consolas" panose="020B0609020204030204" pitchFamily="49" charset="0"/>
              </a:rPr>
              <a:t>, </a:t>
            </a:r>
            <a:r>
              <a:rPr lang="en-US" sz="1200" dirty="0">
                <a:solidFill>
                  <a:srgbClr val="98C379"/>
                </a:solidFill>
                <a:latin typeface="Consolas" panose="020B0609020204030204" pitchFamily="49" charset="0"/>
              </a:rPr>
              <a:t>"H</a:t>
            </a:r>
            <a:r>
              <a:rPr lang="en-US" sz="1200" dirty="0" smtClean="0">
                <a:solidFill>
                  <a:srgbClr val="98C379"/>
                </a:solidFill>
                <a:latin typeface="Consolas" panose="020B0609020204030204" pitchFamily="49" charset="0"/>
              </a:rPr>
              <a:t>"</a:t>
            </a:r>
            <a:r>
              <a:rPr lang="en-US" sz="1200" dirty="0" smtClean="0">
                <a:solidFill>
                  <a:srgbClr val="ABB2BF"/>
                </a:solidFill>
                <a:latin typeface="Consolas" panose="020B0609020204030204" pitchFamily="49" charset="0"/>
              </a:rPr>
              <a:t>])</a:t>
            </a:r>
          </a:p>
          <a:p>
            <a:r>
              <a:rPr lang="en-US" sz="1200" dirty="0">
                <a:solidFill>
                  <a:srgbClr val="ABB2BF"/>
                </a:solidFill>
                <a:latin typeface="Consolas" panose="020B0609020204030204" pitchFamily="49" charset="0"/>
              </a:rPr>
              <a:t/>
            </a:r>
            <a:br>
              <a:rPr lang="en-US" sz="1200" dirty="0">
                <a:solidFill>
                  <a:srgbClr val="ABB2BF"/>
                </a:solidFill>
                <a:latin typeface="Consolas" panose="020B0609020204030204" pitchFamily="49" charset="0"/>
              </a:rPr>
            </a:br>
            <a:r>
              <a:rPr lang="en-US" sz="1200" dirty="0">
                <a:solidFill>
                  <a:srgbClr val="E06C75"/>
                </a:solidFill>
                <a:latin typeface="Consolas" panose="020B0609020204030204" pitchFamily="49" charset="0"/>
              </a:rPr>
              <a:t>l</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2</a:t>
            </a:r>
          </a:p>
          <a:p>
            <a:r>
              <a:rPr lang="en-US" sz="1200" dirty="0" smtClean="0">
                <a:solidFill>
                  <a:srgbClr val="ABB2BF"/>
                </a:solidFill>
                <a:latin typeface="Consolas" panose="020B0609020204030204" pitchFamily="49" charset="0"/>
              </a:rPr>
              <a:t/>
            </a:r>
            <a:br>
              <a:rPr lang="en-US" sz="1200" dirty="0" smtClean="0">
                <a:solidFill>
                  <a:srgbClr val="ABB2BF"/>
                </a:solidFill>
                <a:latin typeface="Consolas" panose="020B0609020204030204" pitchFamily="49" charset="0"/>
              </a:rPr>
            </a:br>
            <a:r>
              <a:rPr lang="en-US" sz="1200" dirty="0" smtClean="0">
                <a:solidFill>
                  <a:srgbClr val="E06C75"/>
                </a:solidFill>
                <a:latin typeface="Consolas" panose="020B0609020204030204" pitchFamily="49" charset="0"/>
              </a:rPr>
              <a:t>c1</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smtClean="0">
                <a:solidFill>
                  <a:srgbClr val="ABB2BF"/>
                </a:solidFill>
                <a:latin typeface="Consolas" panose="020B0609020204030204" pitchFamily="49" charset="0"/>
              </a:rPr>
              <a:t> </a:t>
            </a:r>
            <a:r>
              <a:rPr lang="en-US" sz="1200" dirty="0" smtClean="0">
                <a:solidFill>
                  <a:srgbClr val="E5C07B"/>
                </a:solidFill>
                <a:latin typeface="Consolas" panose="020B0609020204030204" pitchFamily="49" charset="0"/>
              </a:rPr>
              <a:t>np</a:t>
            </a:r>
            <a:r>
              <a:rPr lang="en-US" sz="1200" dirty="0" smtClean="0">
                <a:solidFill>
                  <a:srgbClr val="ABB2BF"/>
                </a:solidFill>
                <a:latin typeface="Consolas" panose="020B0609020204030204" pitchFamily="49" charset="0"/>
              </a:rPr>
              <a:t>.</a:t>
            </a:r>
            <a:r>
              <a:rPr lang="en-US" sz="1200" dirty="0" smtClean="0">
                <a:solidFill>
                  <a:srgbClr val="61AFEF"/>
                </a:solidFill>
                <a:latin typeface="Consolas" panose="020B0609020204030204" pitchFamily="49" charset="0"/>
              </a:rPr>
              <a:t>array</a:t>
            </a:r>
            <a:r>
              <a:rPr lang="en-US" sz="1200" dirty="0" smtClean="0">
                <a:solidFill>
                  <a:srgbClr val="ABB2BF"/>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cos</a:t>
            </a:r>
            <a:r>
              <a:rPr lang="en-US" sz="1200" dirty="0" smtClean="0">
                <a:solidFill>
                  <a:srgbClr val="ABB2BF"/>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E06C75"/>
                </a:solidFill>
                <a:latin typeface="Consolas" panose="020B0609020204030204" pitchFamily="49" charset="0"/>
              </a:rPr>
              <a:t>pi</a:t>
            </a:r>
            <a:r>
              <a:rPr lang="en-US" sz="1200" dirty="0" smtClean="0">
                <a:solidFill>
                  <a:srgbClr val="ABB2BF"/>
                </a:solidFill>
                <a:latin typeface="Consolas" panose="020B0609020204030204" pitchFamily="49" charset="0"/>
              </a:rPr>
              <a:t>), </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sin</a:t>
            </a:r>
            <a:r>
              <a:rPr lang="en-US" sz="1200" dirty="0" smtClean="0">
                <a:solidFill>
                  <a:srgbClr val="ABB2BF"/>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E06C75"/>
                </a:solidFill>
                <a:latin typeface="Consolas" panose="020B0609020204030204" pitchFamily="49" charset="0"/>
              </a:rPr>
              <a:t>pi</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smtClean="0">
                <a:solidFill>
                  <a:srgbClr val="ABB2BF"/>
                </a:solidFill>
                <a:latin typeface="Consolas" panose="020B0609020204030204" pitchFamily="49" charset="0"/>
              </a:rPr>
              <a:t> </a:t>
            </a:r>
            <a:r>
              <a:rPr lang="en-US" sz="1200" dirty="0" smtClean="0">
                <a:solidFill>
                  <a:srgbClr val="E06C75"/>
                </a:solidFill>
                <a:latin typeface="Consolas" panose="020B0609020204030204" pitchFamily="49" charset="0"/>
              </a:rPr>
              <a:t>l</a:t>
            </a:r>
          </a:p>
          <a:p>
            <a:r>
              <a:rPr lang="en-US" sz="1200" dirty="0" smtClean="0">
                <a:solidFill>
                  <a:srgbClr val="ABB2BF"/>
                </a:solidFill>
                <a:latin typeface="Consolas" panose="020B0609020204030204" pitchFamily="49" charset="0"/>
              </a:rPr>
              <a:t/>
            </a:r>
            <a:br>
              <a:rPr lang="en-US" sz="1200" dirty="0" smtClean="0">
                <a:solidFill>
                  <a:srgbClr val="ABB2BF"/>
                </a:solidFill>
                <a:latin typeface="Consolas" panose="020B0609020204030204" pitchFamily="49" charset="0"/>
              </a:rPr>
            </a:br>
            <a:r>
              <a:rPr lang="en-US" sz="1200" dirty="0" smtClean="0">
                <a:solidFill>
                  <a:srgbClr val="E06C75"/>
                </a:solidFill>
                <a:latin typeface="Consolas" panose="020B0609020204030204" pitchFamily="49" charset="0"/>
              </a:rPr>
              <a:t>c2</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smtClean="0">
                <a:solidFill>
                  <a:srgbClr val="ABB2BF"/>
                </a:solidFill>
                <a:latin typeface="Consolas" panose="020B0609020204030204" pitchFamily="49" charset="0"/>
              </a:rPr>
              <a:t> </a:t>
            </a:r>
            <a:r>
              <a:rPr lang="en-US" sz="1200" dirty="0" smtClean="0">
                <a:solidFill>
                  <a:srgbClr val="E5C07B"/>
                </a:solidFill>
                <a:latin typeface="Consolas" panose="020B0609020204030204" pitchFamily="49" charset="0"/>
              </a:rPr>
              <a:t>np</a:t>
            </a:r>
            <a:r>
              <a:rPr lang="en-US" sz="1200" dirty="0" smtClean="0">
                <a:solidFill>
                  <a:srgbClr val="ABB2BF"/>
                </a:solidFill>
                <a:latin typeface="Consolas" panose="020B0609020204030204" pitchFamily="49" charset="0"/>
              </a:rPr>
              <a:t>.</a:t>
            </a:r>
            <a:r>
              <a:rPr lang="en-US" sz="1200" dirty="0" smtClean="0">
                <a:solidFill>
                  <a:srgbClr val="61AFEF"/>
                </a:solidFill>
                <a:latin typeface="Consolas" panose="020B0609020204030204" pitchFamily="49" charset="0"/>
              </a:rPr>
              <a:t>array</a:t>
            </a:r>
            <a:r>
              <a:rPr lang="en-US" sz="1200" dirty="0" smtClean="0">
                <a:solidFill>
                  <a:srgbClr val="ABB2BF"/>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cos</a:t>
            </a:r>
            <a:r>
              <a:rPr lang="en-US" sz="1200" dirty="0" smtClean="0">
                <a:solidFill>
                  <a:srgbClr val="ABB2BF"/>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E06C75"/>
                </a:solidFill>
                <a:latin typeface="Consolas" panose="020B0609020204030204" pitchFamily="49" charset="0"/>
              </a:rPr>
              <a:t>pi</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2</a:t>
            </a:r>
            <a:r>
              <a:rPr lang="en-US" sz="1200" dirty="0" smtClean="0">
                <a:solidFill>
                  <a:srgbClr val="ABB2BF"/>
                </a:solidFill>
                <a:latin typeface="Consolas" panose="020B0609020204030204" pitchFamily="49" charset="0"/>
              </a:rPr>
              <a:t>), </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sin</a:t>
            </a:r>
            <a:r>
              <a:rPr lang="en-US" sz="1200" dirty="0" smtClean="0">
                <a:solidFill>
                  <a:srgbClr val="ABB2BF"/>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E06C75"/>
                </a:solidFill>
                <a:latin typeface="Consolas" panose="020B0609020204030204" pitchFamily="49" charset="0"/>
              </a:rPr>
              <a:t>pi</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2</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smtClean="0">
                <a:solidFill>
                  <a:srgbClr val="ABB2BF"/>
                </a:solidFill>
                <a:latin typeface="Consolas" panose="020B0609020204030204" pitchFamily="49" charset="0"/>
              </a:rPr>
              <a:t> </a:t>
            </a:r>
            <a:r>
              <a:rPr lang="en-US" sz="1200" dirty="0" smtClean="0">
                <a:solidFill>
                  <a:srgbClr val="E06C75"/>
                </a:solidFill>
                <a:latin typeface="Consolas" panose="020B0609020204030204" pitchFamily="49" charset="0"/>
              </a:rPr>
              <a:t>l</a:t>
            </a:r>
          </a:p>
          <a:p>
            <a:r>
              <a:rPr lang="en-US" sz="1200" dirty="0" smtClean="0">
                <a:solidFill>
                  <a:srgbClr val="ABB2BF"/>
                </a:solidFill>
                <a:latin typeface="Consolas" panose="020B0609020204030204" pitchFamily="49" charset="0"/>
              </a:rPr>
              <a:t/>
            </a:r>
            <a:br>
              <a:rPr lang="en-US" sz="1200" dirty="0" smtClean="0">
                <a:solidFill>
                  <a:srgbClr val="ABB2BF"/>
                </a:solidFill>
                <a:latin typeface="Consolas" panose="020B0609020204030204" pitchFamily="49" charset="0"/>
              </a:rPr>
            </a:br>
            <a:r>
              <a:rPr lang="en-US" sz="1200" dirty="0" smtClean="0">
                <a:solidFill>
                  <a:srgbClr val="E06C75"/>
                </a:solidFill>
                <a:latin typeface="Consolas" panose="020B0609020204030204" pitchFamily="49" charset="0"/>
              </a:rPr>
              <a:t>c3</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smtClean="0">
                <a:solidFill>
                  <a:srgbClr val="ABB2BF"/>
                </a:solidFill>
                <a:latin typeface="Consolas" panose="020B0609020204030204" pitchFamily="49" charset="0"/>
              </a:rPr>
              <a:t> </a:t>
            </a:r>
            <a:r>
              <a:rPr lang="en-US" sz="1200" dirty="0" smtClean="0">
                <a:solidFill>
                  <a:srgbClr val="E5C07B"/>
                </a:solidFill>
                <a:latin typeface="Consolas" panose="020B0609020204030204" pitchFamily="49" charset="0"/>
              </a:rPr>
              <a:t>np</a:t>
            </a:r>
            <a:r>
              <a:rPr lang="en-US" sz="1200" dirty="0" smtClean="0">
                <a:solidFill>
                  <a:srgbClr val="ABB2BF"/>
                </a:solidFill>
                <a:latin typeface="Consolas" panose="020B0609020204030204" pitchFamily="49" charset="0"/>
              </a:rPr>
              <a:t>.</a:t>
            </a:r>
            <a:r>
              <a:rPr lang="en-US" sz="1200" dirty="0" smtClean="0">
                <a:solidFill>
                  <a:srgbClr val="61AFEF"/>
                </a:solidFill>
                <a:latin typeface="Consolas" panose="020B0609020204030204" pitchFamily="49" charset="0"/>
              </a:rPr>
              <a:t>array</a:t>
            </a:r>
            <a:r>
              <a:rPr lang="en-US" sz="1200" dirty="0" smtClean="0">
                <a:solidFill>
                  <a:srgbClr val="ABB2BF"/>
                </a:solidFill>
                <a:latin typeface="Consolas" panose="020B0609020204030204" pitchFamily="49" charset="0"/>
              </a:rPr>
              <a:t>([</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cos</a:t>
            </a:r>
            <a:r>
              <a:rPr lang="en-US" sz="1200" dirty="0" smtClean="0">
                <a:solidFill>
                  <a:srgbClr val="ABB2BF"/>
                </a:solidFill>
                <a:latin typeface="Consolas" panose="020B0609020204030204" pitchFamily="49" charset="0"/>
              </a:rPr>
              <a:t>(</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 </a:t>
            </a:r>
            <a:r>
              <a:rPr lang="en-US" sz="1200" dirty="0" err="1" smtClean="0">
                <a:solidFill>
                  <a:srgbClr val="E5C07B"/>
                </a:solidFill>
                <a:latin typeface="Consolas" panose="020B0609020204030204" pitchFamily="49" charset="0"/>
              </a:rPr>
              <a:t>math</a:t>
            </a:r>
            <a:r>
              <a:rPr lang="en-US" sz="1200" dirty="0" err="1" smtClean="0">
                <a:solidFill>
                  <a:srgbClr val="ABB2BF"/>
                </a:solidFill>
                <a:latin typeface="Consolas" panose="020B0609020204030204" pitchFamily="49" charset="0"/>
              </a:rPr>
              <a:t>.</a:t>
            </a:r>
            <a:r>
              <a:rPr lang="en-US" sz="1200" dirty="0" err="1" smtClean="0">
                <a:solidFill>
                  <a:srgbClr val="61AFEF"/>
                </a:solidFill>
                <a:latin typeface="Consolas" panose="020B0609020204030204" pitchFamily="49" charset="0"/>
              </a:rPr>
              <a:t>sin</a:t>
            </a:r>
            <a:r>
              <a:rPr lang="en-US" sz="1200" dirty="0" smtClean="0">
                <a:solidFill>
                  <a:srgbClr val="ABB2BF"/>
                </a:solidFill>
                <a:latin typeface="Consolas" panose="020B0609020204030204" pitchFamily="49" charset="0"/>
              </a:rPr>
              <a:t>(</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 </a:t>
            </a:r>
            <a:r>
              <a:rPr lang="en-US" sz="1200" dirty="0" smtClean="0">
                <a:solidFill>
                  <a:srgbClr val="D19A66"/>
                </a:solidFill>
                <a:latin typeface="Consolas" panose="020B0609020204030204" pitchFamily="49" charset="0"/>
              </a:rPr>
              <a:t>0</a:t>
            </a:r>
            <a:r>
              <a:rPr lang="en-US" sz="1200" dirty="0" smtClean="0">
                <a:solidFill>
                  <a:srgbClr val="ABB2BF"/>
                </a:solidFill>
                <a:latin typeface="Consolas" panose="020B0609020204030204" pitchFamily="49" charset="0"/>
              </a:rPr>
              <a:t>]) </a:t>
            </a:r>
            <a:r>
              <a:rPr lang="en-US" sz="1200" dirty="0" smtClean="0">
                <a:solidFill>
                  <a:srgbClr val="56B6C2"/>
                </a:solidFill>
                <a:latin typeface="Consolas" panose="020B0609020204030204" pitchFamily="49" charset="0"/>
              </a:rPr>
              <a:t>*</a:t>
            </a:r>
            <a:r>
              <a:rPr lang="en-US" sz="1200" dirty="0" smtClean="0">
                <a:solidFill>
                  <a:srgbClr val="ABB2BF"/>
                </a:solidFill>
                <a:latin typeface="Consolas" panose="020B0609020204030204" pitchFamily="49" charset="0"/>
              </a:rPr>
              <a:t> </a:t>
            </a:r>
            <a:r>
              <a:rPr lang="en-US" sz="1200" dirty="0" smtClean="0">
                <a:solidFill>
                  <a:srgbClr val="E06C75"/>
                </a:solidFill>
                <a:latin typeface="Consolas" panose="020B0609020204030204" pitchFamily="49" charset="0"/>
              </a:rPr>
              <a:t>l</a:t>
            </a:r>
            <a:r>
              <a:rPr lang="en-US" sz="1200" dirty="0" smtClean="0">
                <a:solidFill>
                  <a:srgbClr val="ABB2BF"/>
                </a:solidFill>
                <a:latin typeface="Consolas" panose="020B0609020204030204" pitchFamily="49" charset="0"/>
              </a:rPr>
              <a:t/>
            </a:r>
            <a:br>
              <a:rPr lang="en-US" sz="1200" dirty="0" smtClean="0">
                <a:solidFill>
                  <a:srgbClr val="ABB2BF"/>
                </a:solidFill>
                <a:latin typeface="Consolas" panose="020B0609020204030204" pitchFamily="49" charset="0"/>
              </a:rPr>
            </a:br>
            <a:endParaRPr lang="en-US" sz="1200" dirty="0" smtClean="0">
              <a:solidFill>
                <a:srgbClr val="ABB2BF"/>
              </a:solidFill>
              <a:latin typeface="Consolas" panose="020B0609020204030204" pitchFamily="49" charset="0"/>
            </a:endParaRPr>
          </a:p>
          <a:p>
            <a:r>
              <a:rPr lang="en-US" sz="1200" dirty="0">
                <a:solidFill>
                  <a:srgbClr val="E5C07B"/>
                </a:solidFill>
                <a:latin typeface="Consolas" panose="020B0609020204030204" pitchFamily="49" charset="0"/>
              </a:rPr>
              <a:t>C</a:t>
            </a:r>
            <a:r>
              <a:rPr lang="en-US" sz="1200" dirty="0">
                <a:solidFill>
                  <a:srgbClr val="ABB2BF"/>
                </a:solidFill>
                <a:latin typeface="Consolas" panose="020B0609020204030204" pitchFamily="49" charset="0"/>
              </a:rPr>
              <a:t> </a:t>
            </a:r>
            <a:r>
              <a:rPr lang="en-US" sz="1200" dirty="0">
                <a:solidFill>
                  <a:srgbClr val="56B6C2"/>
                </a:solidFill>
                <a:latin typeface="Consolas" panose="020B0609020204030204" pitchFamily="49" charset="0"/>
              </a:rPr>
              <a:t>=</a:t>
            </a:r>
            <a:r>
              <a:rPr lang="en-US" sz="1200" dirty="0">
                <a:solidFill>
                  <a:srgbClr val="ABB2BF"/>
                </a:solidFill>
                <a:latin typeface="Consolas" panose="020B0609020204030204" pitchFamily="49" charset="0"/>
              </a:rPr>
              <a:t> </a:t>
            </a:r>
            <a:r>
              <a:rPr lang="en-US" sz="1200" dirty="0">
                <a:solidFill>
                  <a:srgbClr val="E5C07B"/>
                </a:solidFill>
                <a:latin typeface="Consolas" panose="020B0609020204030204" pitchFamily="49" charset="0"/>
              </a:rPr>
              <a:t>np</a:t>
            </a:r>
            <a:r>
              <a:rPr lang="en-US" sz="1200" dirty="0">
                <a:solidFill>
                  <a:srgbClr val="ABB2BF"/>
                </a:solidFill>
                <a:latin typeface="Consolas" panose="020B0609020204030204" pitchFamily="49" charset="0"/>
              </a:rPr>
              <a:t>.</a:t>
            </a:r>
            <a:r>
              <a:rPr lang="en-US" sz="1200" dirty="0">
                <a:solidFill>
                  <a:srgbClr val="61AFEF"/>
                </a:solidFill>
                <a:latin typeface="Consolas" panose="020B0609020204030204" pitchFamily="49" charset="0"/>
              </a:rPr>
              <a:t>array</a:t>
            </a:r>
            <a:r>
              <a:rPr lang="en-US" sz="1200" dirty="0">
                <a:solidFill>
                  <a:srgbClr val="ABB2BF"/>
                </a:solidFill>
                <a:latin typeface="Consolas" panose="020B0609020204030204" pitchFamily="49" charset="0"/>
              </a:rPr>
              <a:t>([</a:t>
            </a:r>
            <a:r>
              <a:rPr lang="en-US" sz="1200" dirty="0">
                <a:solidFill>
                  <a:srgbClr val="E06C75"/>
                </a:solidFill>
                <a:latin typeface="Consolas" panose="020B0609020204030204" pitchFamily="49" charset="0"/>
              </a:rPr>
              <a:t>c1</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c2</a:t>
            </a:r>
            <a:r>
              <a:rPr lang="en-US" sz="1200" dirty="0">
                <a:solidFill>
                  <a:srgbClr val="ABB2BF"/>
                </a:solidFill>
                <a:latin typeface="Consolas" panose="020B0609020204030204" pitchFamily="49" charset="0"/>
              </a:rPr>
              <a:t>, </a:t>
            </a:r>
            <a:r>
              <a:rPr lang="en-US" sz="1200" dirty="0">
                <a:solidFill>
                  <a:srgbClr val="E06C75"/>
                </a:solidFill>
                <a:latin typeface="Consolas" panose="020B0609020204030204" pitchFamily="49" charset="0"/>
              </a:rPr>
              <a:t>c3</a:t>
            </a:r>
            <a:r>
              <a:rPr lang="en-US" sz="1200" dirty="0" smtClean="0">
                <a:solidFill>
                  <a:srgbClr val="ABB2BF"/>
                </a:solidFill>
                <a:latin typeface="Consolas" panose="020B0609020204030204" pitchFamily="49" charset="0"/>
              </a:rPr>
              <a:t>])</a:t>
            </a:r>
            <a:endParaRPr lang="en-US" sz="1200" dirty="0">
              <a:solidFill>
                <a:srgbClr val="ABB2BF"/>
              </a:solidFill>
              <a:latin typeface="Consolas" panose="020B0609020204030204" pitchFamily="49" charset="0"/>
            </a:endParaRPr>
          </a:p>
        </p:txBody>
      </p:sp>
      <p:pic>
        <p:nvPicPr>
          <p:cNvPr id="8" name="Image 7"/>
          <p:cNvPicPr>
            <a:picLocks noChangeAspect="1"/>
          </p:cNvPicPr>
          <p:nvPr/>
        </p:nvPicPr>
        <p:blipFill>
          <a:blip r:embed="rId3"/>
          <a:stretch>
            <a:fillRect/>
          </a:stretch>
        </p:blipFill>
        <p:spPr>
          <a:xfrm>
            <a:off x="607543" y="4279433"/>
            <a:ext cx="3149689" cy="1945071"/>
          </a:xfrm>
          <a:prstGeom prst="rect">
            <a:avLst/>
          </a:prstGeom>
        </p:spPr>
      </p:pic>
    </p:spTree>
    <p:extLst>
      <p:ext uri="{BB962C8B-B14F-4D97-AF65-F5344CB8AC3E}">
        <p14:creationId xmlns:p14="http://schemas.microsoft.com/office/powerpoint/2010/main" val="1148367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Orange roug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860B07D047F0F4B8B4C728EAE868141" ma:contentTypeVersion="2" ma:contentTypeDescription="Create a new document." ma:contentTypeScope="" ma:versionID="af24f1b314e0bae62f8a597bc101c013">
  <xsd:schema xmlns:xsd="http://www.w3.org/2001/XMLSchema" xmlns:xs="http://www.w3.org/2001/XMLSchema" xmlns:p="http://schemas.microsoft.com/office/2006/metadata/properties" xmlns:ns3="ffe2f76d-d70e-4893-94be-e9ecf513441d" targetNamespace="http://schemas.microsoft.com/office/2006/metadata/properties" ma:root="true" ma:fieldsID="830cfa49d3802755ffff67a7601d6c47" ns3:_="">
    <xsd:import namespace="ffe2f76d-d70e-4893-94be-e9ecf513441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e2f76d-d70e-4893-94be-e9ecf51344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7B8345-425E-46C8-B676-FA53772E5DB2}">
  <ds:schemaRefs>
    <ds:schemaRef ds:uri="http://schemas.microsoft.com/sharepoint/v3/contenttype/forms"/>
  </ds:schemaRefs>
</ds:datastoreItem>
</file>

<file path=customXml/itemProps2.xml><?xml version="1.0" encoding="utf-8"?>
<ds:datastoreItem xmlns:ds="http://schemas.openxmlformats.org/officeDocument/2006/customXml" ds:itemID="{B4739A4D-78F3-4D76-B3E2-59C0E5F69CA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fe2f76d-d70e-4893-94be-e9ecf513441d"/>
    <ds:schemaRef ds:uri="http://www.w3.org/XML/1998/namespace"/>
    <ds:schemaRef ds:uri="http://purl.org/dc/dcmitype/"/>
  </ds:schemaRefs>
</ds:datastoreItem>
</file>

<file path=customXml/itemProps3.xml><?xml version="1.0" encoding="utf-8"?>
<ds:datastoreItem xmlns:ds="http://schemas.openxmlformats.org/officeDocument/2006/customXml" ds:itemID="{070D5CA0-5DEC-4934-9123-AD1968AFE7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e2f76d-d70e-4893-94be-e9ecf51344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Week1</Template>
  <TotalTime>1427</TotalTime>
  <Words>1557</Words>
  <Application>Microsoft Office PowerPoint</Application>
  <PresentationFormat>Grand écran</PresentationFormat>
  <Paragraphs>197</Paragraphs>
  <Slides>12</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Arial</vt:lpstr>
      <vt:lpstr>Calibri</vt:lpstr>
      <vt:lpstr>Consolas</vt:lpstr>
      <vt:lpstr>Gill Sans MT</vt:lpstr>
      <vt:lpstr>Wingdings</vt:lpstr>
      <vt:lpstr>Parcel</vt:lpstr>
      <vt:lpstr>Task-oriented Grasp analysis Code</vt:lpstr>
      <vt:lpstr>What can you do?</vt:lpstr>
      <vt:lpstr>Flow</vt:lpstr>
      <vt:lpstr>Documentation: Classes description</vt:lpstr>
      <vt:lpstr>Documentation: Classes description</vt:lpstr>
      <vt:lpstr>Methods applied</vt:lpstr>
      <vt:lpstr>Check for correct class writing</vt:lpstr>
      <vt:lpstr>Internal workings of GraspMap: getGt()</vt:lpstr>
      <vt:lpstr>Jacobian: Example 3 and multi Contact in same finger</vt:lpstr>
      <vt:lpstr>Jacobian: Example 3 and multi Contact in same finger</vt:lpstr>
      <vt:lpstr>Jacobian: Example 3 and multi Contact in same finger</vt:lpstr>
      <vt:lpstr>Jacobian: Example 3 and multi Contact in same finger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Advancements 20/04 – 26/04</dc:title>
  <dc:creator>Rico uribe Ricardo</dc:creator>
  <cp:lastModifiedBy>RICO URIBE Ricardo</cp:lastModifiedBy>
  <cp:revision>45</cp:revision>
  <dcterms:created xsi:type="dcterms:W3CDTF">2021-04-26T11:37:47Z</dcterms:created>
  <dcterms:modified xsi:type="dcterms:W3CDTF">2021-07-21T11:44:38Z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0x0101004860B07D047F0F4B8B4C728EAE868141</vt:lpwstr>
  </property>
</Properties>
</file>