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4"/>
  </p:sldMasterIdLst>
  <p:notesMasterIdLst>
    <p:notesMasterId r:id="rId16"/>
  </p:notesMasterIdLst>
  <p:sldIdLst>
    <p:sldId id="256" r:id="rId5"/>
    <p:sldId id="277" r:id="rId6"/>
    <p:sldId id="278" r:id="rId7"/>
    <p:sldId id="279" r:id="rId8"/>
    <p:sldId id="280" r:id="rId9"/>
    <p:sldId id="281" r:id="rId10"/>
    <p:sldId id="282" r:id="rId11"/>
    <p:sldId id="286" r:id="rId12"/>
    <p:sldId id="283" r:id="rId13"/>
    <p:sldId id="284" r:id="rId14"/>
    <p:sldId id="28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C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9" d="100"/>
          <a:sy n="69" d="100"/>
        </p:scale>
        <p:origin x="524" y="44"/>
      </p:cViewPr>
      <p:guideLst>
        <p:guide orient="horz" pos="2160"/>
        <p:guide pos="3840"/>
        <p:guide orient="horz" pos="4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09EB9-7703-486B-AD8C-ADACE48EF808}" type="datetimeFigureOut">
              <a:rPr lang="en-US" smtClean="0"/>
              <a:t>7/22/2021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2FFA2-A0AA-4C2F-81F3-F68D41CCDDAA}" type="slidenum">
              <a:rPr lang="en-US" smtClean="0"/>
              <a:t>‹N°›</a:t>
            </a:fld>
            <a:endParaRPr lang="en-US" dirty="0"/>
          </a:p>
        </p:txBody>
      </p:sp>
    </p:spTree>
    <p:extLst>
      <p:ext uri="{BB962C8B-B14F-4D97-AF65-F5344CB8AC3E}">
        <p14:creationId xmlns:p14="http://schemas.microsoft.com/office/powerpoint/2010/main" val="319906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Date Placeholder 6"/>
          <p:cNvSpPr>
            <a:spLocks noGrp="1"/>
          </p:cNvSpPr>
          <p:nvPr>
            <p:ph type="dt" sz="half" idx="10"/>
          </p:nvPr>
        </p:nvSpPr>
        <p:spPr/>
        <p:txBody>
          <a:bodyPr/>
          <a:lstStyle/>
          <a:p>
            <a:fld id="{01AA0BE3-7960-464C-8224-3926D0F18BC1}" type="datetime1">
              <a:rPr lang="en-US" smtClean="0"/>
              <a:t>7/22/2021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7332260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76962-8985-45C1-B146-A92DD6ED7657}" type="datetime1">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567274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223D3-B9CB-4DA8-AA7C-37815F7874C5}" type="datetime1">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46840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6735" y="692843"/>
            <a:ext cx="9581923" cy="1037103"/>
          </a:xfrm>
        </p:spPr>
        <p:txBody>
          <a:bodyPr/>
          <a:lstStyle/>
          <a:p>
            <a:r>
              <a:rPr lang="en-US"/>
              <a:t>Click to edit Master title style</a:t>
            </a:r>
            <a:endParaRPr lang="en-US" dirty="0"/>
          </a:p>
        </p:txBody>
      </p:sp>
      <p:sp>
        <p:nvSpPr>
          <p:cNvPr id="3" name="Content Placeholder 2"/>
          <p:cNvSpPr>
            <a:spLocks noGrp="1"/>
          </p:cNvSpPr>
          <p:nvPr>
            <p:ph idx="1"/>
          </p:nvPr>
        </p:nvSpPr>
        <p:spPr>
          <a:xfrm>
            <a:off x="1316734" y="2069633"/>
            <a:ext cx="9581923" cy="4148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144911" y="6338728"/>
            <a:ext cx="2753746" cy="323968"/>
          </a:xfrm>
        </p:spPr>
        <p:txBody>
          <a:bodyPr/>
          <a:lstStyle/>
          <a:p>
            <a:fld id="{895AC8EF-E9D1-4F6B-AE8C-411DFDB9BE77}" type="datetime1">
              <a:rPr lang="en-US" smtClean="0"/>
              <a:t>7/22/2021</a:t>
            </a:fld>
            <a:endParaRPr lang="en-US" dirty="0"/>
          </a:p>
        </p:txBody>
      </p:sp>
      <p:sp>
        <p:nvSpPr>
          <p:cNvPr id="8" name="Footer Placeholder 7"/>
          <p:cNvSpPr>
            <a:spLocks noGrp="1"/>
          </p:cNvSpPr>
          <p:nvPr>
            <p:ph type="ftr" sz="quarter" idx="11"/>
          </p:nvPr>
        </p:nvSpPr>
        <p:spPr>
          <a:xfrm>
            <a:off x="1316735" y="6342656"/>
            <a:ext cx="6135228" cy="320040"/>
          </a:xfrm>
        </p:spPr>
        <p:txBody>
          <a:bodyPr/>
          <a:lstStyle/>
          <a:p>
            <a:endParaRPr lang="en-US" dirty="0"/>
          </a:p>
        </p:txBody>
      </p:sp>
      <p:sp>
        <p:nvSpPr>
          <p:cNvPr id="9"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048826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p:txBody>
          <a:bodyPr/>
          <a:lstStyle/>
          <a:p>
            <a:fld id="{B9D89425-9EB8-4C43-B266-24AFE56049B9}" type="datetime1">
              <a:rPr lang="en-US" smtClean="0"/>
              <a:t>7/22/2021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6420846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7A3F7EE-36F5-4944-A12C-DA17FEB7F207}" type="datetime1">
              <a:rPr lang="en-US" smtClean="0"/>
              <a:t>7/22/2021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1"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08324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EDA9E96-520F-4152-8EE7-EABA372A4F93}" type="datetime1">
              <a:rPr lang="en-US" smtClean="0"/>
              <a:t>7/22/2021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
        <p:nvSpPr>
          <p:cNvPr id="12"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422783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0ED286A-F1D8-4995-911C-0A0F216D12C6}" type="datetime1">
              <a:rPr lang="en-US" smtClean="0"/>
              <a:t>7/22/2021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
        <p:nvSpPr>
          <p:cNvPr id="7" name="Title 1"/>
          <p:cNvSpPr>
            <a:spLocks noGrp="1"/>
          </p:cNvSpPr>
          <p:nvPr>
            <p:ph type="title"/>
          </p:nvPr>
        </p:nvSpPr>
        <p:spPr>
          <a:xfrm>
            <a:off x="1316735" y="692843"/>
            <a:ext cx="9581923" cy="1037103"/>
          </a:xfrm>
        </p:spPr>
        <p:txBody>
          <a:bodyPr/>
          <a:lstStyle/>
          <a:p>
            <a:r>
              <a:rPr lang="en-US"/>
              <a:t>Click to edit Master title style</a:t>
            </a:r>
            <a:endParaRPr lang="en-US" dirty="0"/>
          </a:p>
        </p:txBody>
      </p:sp>
    </p:spTree>
    <p:extLst>
      <p:ext uri="{BB962C8B-B14F-4D97-AF65-F5344CB8AC3E}">
        <p14:creationId xmlns:p14="http://schemas.microsoft.com/office/powerpoint/2010/main" val="38035508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C99740-F8D8-43CE-B1A5-70302D55140F}" type="datetime1">
              <a:rPr lang="en-US" smtClean="0"/>
              <a:t>7/22/2021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5"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8161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716EB1A-78CF-4DB3-8E8D-AC0673B762F8}" type="datetime1">
              <a:rPr lang="en-US" smtClean="0"/>
              <a:t>7/22/2021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42815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BEDDDE7-A1D0-4CE1-9E91-A876C1C5F1C2}" type="datetime1">
              <a:rPr lang="en-US" smtClean="0"/>
              <a:t>7/22/2021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47626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78677" y="6321194"/>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A040D5B-48D2-40DE-8B4E-8DE6D105151D}" type="datetime1">
              <a:rPr lang="en-US" smtClean="0"/>
              <a:t>7/22/2021</a:t>
            </a:fld>
            <a:endParaRPr lang="en-US" dirty="0"/>
          </a:p>
        </p:txBody>
      </p:sp>
      <p:sp>
        <p:nvSpPr>
          <p:cNvPr id="5" name="Footer Placeholder 4"/>
          <p:cNvSpPr>
            <a:spLocks noGrp="1"/>
          </p:cNvSpPr>
          <p:nvPr>
            <p:ph type="ftr" sz="quarter" idx="3"/>
          </p:nvPr>
        </p:nvSpPr>
        <p:spPr>
          <a:xfrm>
            <a:off x="1600199" y="630029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1409712" y="6300298"/>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89968246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E80A609-7898-4EE0-BC20-E434DF74FAF6}"/>
              </a:ext>
            </a:extLst>
          </p:cNvPr>
          <p:cNvSpPr>
            <a:spLocks noGrp="1"/>
          </p:cNvSpPr>
          <p:nvPr>
            <p:ph type="subTitle" idx="1"/>
          </p:nvPr>
        </p:nvSpPr>
        <p:spPr>
          <a:xfrm>
            <a:off x="2695194" y="4352544"/>
            <a:ext cx="6532696" cy="1239894"/>
          </a:xfrm>
        </p:spPr>
        <p:txBody>
          <a:bodyPr>
            <a:normAutofit/>
          </a:bodyPr>
          <a:lstStyle/>
          <a:p>
            <a:r>
              <a:rPr lang="en-US" dirty="0" smtClean="0">
                <a:solidFill>
                  <a:schemeClr val="bg1"/>
                </a:solidFill>
              </a:rPr>
              <a:t>Internship</a:t>
            </a:r>
            <a:r>
              <a:rPr lang="en-US" dirty="0">
                <a:solidFill>
                  <a:schemeClr val="bg1"/>
                </a:solidFill>
              </a:rPr>
              <a:t>: </a:t>
            </a:r>
            <a:r>
              <a:rPr lang="en-US" i="1" dirty="0">
                <a:solidFill>
                  <a:schemeClr val="bg1"/>
                </a:solidFill>
              </a:rPr>
              <a:t>Technical specifications for in-hand and dexterous manipulation </a:t>
            </a:r>
            <a:r>
              <a:rPr lang="en-US" dirty="0">
                <a:solidFill>
                  <a:schemeClr val="bg1"/>
                </a:solidFill>
              </a:rPr>
              <a:t>at the lab LASR of CEA Nano-Innov</a:t>
            </a:r>
          </a:p>
          <a:p>
            <a:r>
              <a:rPr lang="en-US" dirty="0">
                <a:solidFill>
                  <a:schemeClr val="bg1"/>
                </a:solidFill>
              </a:rPr>
              <a:t>Ricardo RICO URIBE</a:t>
            </a:r>
          </a:p>
        </p:txBody>
      </p:sp>
      <p:sp>
        <p:nvSpPr>
          <p:cNvPr id="4" name="Slide Number Placeholder 3">
            <a:extLst>
              <a:ext uri="{FF2B5EF4-FFF2-40B4-BE49-F238E27FC236}">
                <a16:creationId xmlns:a16="http://schemas.microsoft.com/office/drawing/2014/main" id="{7BE42D3D-35A0-40BE-B46A-0024F2815607}"/>
              </a:ext>
            </a:extLst>
          </p:cNvPr>
          <p:cNvSpPr>
            <a:spLocks noGrp="1"/>
          </p:cNvSpPr>
          <p:nvPr>
            <p:ph type="sldNum" sz="quarter" idx="12"/>
          </p:nvPr>
        </p:nvSpPr>
        <p:spPr>
          <a:xfrm>
            <a:off x="11401473" y="6355204"/>
            <a:ext cx="365760" cy="365760"/>
          </a:xfrm>
        </p:spPr>
        <p:txBody>
          <a:bodyPr/>
          <a:lstStyle/>
          <a:p>
            <a:fld id="{8A7A6979-0714-4377-B894-6BE4C2D6E202}" type="slidenum">
              <a:rPr lang="en-US" smtClean="0"/>
              <a:pPr/>
              <a:t>1</a:t>
            </a:fld>
            <a:endParaRPr lang="en-US" dirty="0"/>
          </a:p>
        </p:txBody>
      </p:sp>
      <p:pic>
        <p:nvPicPr>
          <p:cNvPr id="1026" name="Picture 2" descr="File:CEA logo nouveau.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2026" y="5519246"/>
            <a:ext cx="1639974" cy="133875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B2BDD62-5329-4D67-8DDD-65FD1EA28E57}"/>
              </a:ext>
            </a:extLst>
          </p:cNvPr>
          <p:cNvSpPr>
            <a:spLocks noGrp="1"/>
          </p:cNvSpPr>
          <p:nvPr>
            <p:ph type="ctrTitle"/>
          </p:nvPr>
        </p:nvSpPr>
        <p:spPr/>
        <p:txBody>
          <a:bodyPr/>
          <a:lstStyle/>
          <a:p>
            <a:r>
              <a:rPr lang="en-US" dirty="0"/>
              <a:t>Task-oriented Grasp </a:t>
            </a:r>
            <a:r>
              <a:rPr lang="en-US" dirty="0" smtClean="0"/>
              <a:t>analysis</a:t>
            </a:r>
            <a:br>
              <a:rPr lang="en-US" dirty="0" smtClean="0"/>
            </a:br>
            <a:r>
              <a:rPr lang="en-US" dirty="0" smtClean="0"/>
              <a:t>Force &amp; alpha</a:t>
            </a:r>
            <a:endParaRPr lang="en-US" dirty="0"/>
          </a:p>
        </p:txBody>
      </p:sp>
    </p:spTree>
    <p:extLst>
      <p:ext uri="{BB962C8B-B14F-4D97-AF65-F5344CB8AC3E}">
        <p14:creationId xmlns:p14="http://schemas.microsoft.com/office/powerpoint/2010/main" val="1246623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Scale &amp; Limitations</a:t>
            </a:r>
            <a:endParaRPr lang="en-US" dirty="0"/>
          </a:p>
        </p:txBody>
      </p:sp>
      <p:sp>
        <p:nvSpPr>
          <p:cNvPr id="3" name="Espace réservé du contenu 2"/>
          <p:cNvSpPr>
            <a:spLocks noGrp="1"/>
          </p:cNvSpPr>
          <p:nvPr>
            <p:ph idx="1"/>
          </p:nvPr>
        </p:nvSpPr>
        <p:spPr/>
        <p:txBody>
          <a:bodyPr/>
          <a:lstStyle/>
          <a:p>
            <a:r>
              <a:rPr lang="en-US" dirty="0" smtClean="0"/>
              <a:t>Currently this process was already made for all objects, and all available grasps, with a range of maximal forces and basic external force assumptions. *Data available in another file*</a:t>
            </a:r>
          </a:p>
          <a:p>
            <a:endParaRPr lang="en-US" dirty="0" smtClean="0"/>
          </a:p>
          <a:p>
            <a:r>
              <a:rPr lang="en-US" dirty="0" smtClean="0"/>
              <a:t>Right now we are missing a more definitive list of:</a:t>
            </a:r>
          </a:p>
          <a:p>
            <a:pPr lvl="1"/>
            <a:r>
              <a:rPr lang="en-US" dirty="0" smtClean="0"/>
              <a:t>Grasp taxonomies</a:t>
            </a:r>
          </a:p>
          <a:p>
            <a:pPr lvl="1"/>
            <a:r>
              <a:rPr lang="en-US" dirty="0" smtClean="0"/>
              <a:t>Sub-task of each object</a:t>
            </a:r>
          </a:p>
          <a:p>
            <a:pPr lvl="1"/>
            <a:r>
              <a:rPr lang="en-US" dirty="0" smtClean="0"/>
              <a:t>Forces that occur at each sub-task</a:t>
            </a:r>
          </a:p>
        </p:txBody>
      </p:sp>
      <p:sp>
        <p:nvSpPr>
          <p:cNvPr id="4" name="Espace réservé du numéro de diapositive 3"/>
          <p:cNvSpPr>
            <a:spLocks noGrp="1"/>
          </p:cNvSpPr>
          <p:nvPr>
            <p:ph type="sldNum" sz="quarter" idx="12"/>
          </p:nvPr>
        </p:nvSpPr>
        <p:spPr/>
        <p:txBody>
          <a:bodyPr/>
          <a:lstStyle/>
          <a:p>
            <a:fld id="{8A7A6979-0714-4377-B894-6BE4C2D6E202}" type="slidenum">
              <a:rPr lang="en-US" smtClean="0"/>
              <a:pPr/>
              <a:t>10</a:t>
            </a:fld>
            <a:endParaRPr lang="en-US" dirty="0"/>
          </a:p>
        </p:txBody>
      </p:sp>
    </p:spTree>
    <p:extLst>
      <p:ext uri="{BB962C8B-B14F-4D97-AF65-F5344CB8AC3E}">
        <p14:creationId xmlns:p14="http://schemas.microsoft.com/office/powerpoint/2010/main" val="1638541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Current and future work</a:t>
            </a:r>
            <a:endParaRPr lang="en-US" dirty="0"/>
          </a:p>
        </p:txBody>
      </p:sp>
      <p:sp>
        <p:nvSpPr>
          <p:cNvPr id="3" name="Espace réservé du contenu 2"/>
          <p:cNvSpPr>
            <a:spLocks noGrp="1"/>
          </p:cNvSpPr>
          <p:nvPr>
            <p:ph idx="1"/>
          </p:nvPr>
        </p:nvSpPr>
        <p:spPr/>
        <p:txBody>
          <a:bodyPr/>
          <a:lstStyle/>
          <a:p>
            <a:r>
              <a:rPr lang="en-US" dirty="0" smtClean="0"/>
              <a:t>For the moment I'm working on the automation, completion, understanding and neatness of the mentioned Excel file, and also the correct formatting and documentation of the python code.</a:t>
            </a:r>
          </a:p>
          <a:p>
            <a:r>
              <a:rPr lang="en-US" dirty="0" smtClean="0"/>
              <a:t>For the future work I think that we are missing the analysis of different hand architectures, if not necessary we would use a human model for the robotic manipulator capable of exerting the found force after the full analysis.</a:t>
            </a:r>
            <a:endParaRPr lang="en-US" dirty="0"/>
          </a:p>
        </p:txBody>
      </p:sp>
      <p:sp>
        <p:nvSpPr>
          <p:cNvPr id="4" name="Espace réservé du numéro de diapositive 3"/>
          <p:cNvSpPr>
            <a:spLocks noGrp="1"/>
          </p:cNvSpPr>
          <p:nvPr>
            <p:ph type="sldNum" sz="quarter" idx="12"/>
          </p:nvPr>
        </p:nvSpPr>
        <p:spPr/>
        <p:txBody>
          <a:bodyPr/>
          <a:lstStyle/>
          <a:p>
            <a:fld id="{8A7A6979-0714-4377-B894-6BE4C2D6E202}" type="slidenum">
              <a:rPr lang="en-US" smtClean="0"/>
              <a:pPr/>
              <a:t>11</a:t>
            </a:fld>
            <a:endParaRPr lang="en-US" dirty="0"/>
          </a:p>
        </p:txBody>
      </p:sp>
    </p:spTree>
    <p:extLst>
      <p:ext uri="{BB962C8B-B14F-4D97-AF65-F5344CB8AC3E}">
        <p14:creationId xmlns:p14="http://schemas.microsoft.com/office/powerpoint/2010/main" val="267516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Basic Grasp theory</a:t>
            </a:r>
            <a:endParaRPr lang="en-US" dirty="0"/>
          </a:p>
        </p:txBody>
      </p:sp>
      <p:sp>
        <p:nvSpPr>
          <p:cNvPr id="3" name="Espace réservé du contenu 2"/>
          <p:cNvSpPr>
            <a:spLocks noGrp="1"/>
          </p:cNvSpPr>
          <p:nvPr>
            <p:ph idx="1"/>
          </p:nvPr>
        </p:nvSpPr>
        <p:spPr/>
        <p:txBody>
          <a:bodyPr/>
          <a:lstStyle/>
          <a:p>
            <a:r>
              <a:rPr lang="en-US" dirty="0"/>
              <a:t>T</a:t>
            </a:r>
            <a:r>
              <a:rPr lang="en-US" dirty="0" smtClean="0"/>
              <a:t>he </a:t>
            </a:r>
            <a:r>
              <a:rPr lang="en-US" dirty="0"/>
              <a:t>concept of grasping refers to the action of grasp (take hold) of an object, and move it, being moved by the effect of moving all the manipulator </a:t>
            </a:r>
            <a:r>
              <a:rPr lang="en-US" dirty="0" smtClean="0"/>
              <a:t>as a whole or </a:t>
            </a:r>
            <a:r>
              <a:rPr lang="en-US" dirty="0"/>
              <a:t>being moved by the changes of position of each </a:t>
            </a:r>
            <a:r>
              <a:rPr lang="en-US" dirty="0" smtClean="0"/>
              <a:t>finger joint</a:t>
            </a:r>
            <a:r>
              <a:rPr lang="en-US" dirty="0"/>
              <a:t>; the latter being called dexterous </a:t>
            </a:r>
            <a:r>
              <a:rPr lang="en-US" dirty="0" smtClean="0"/>
              <a:t>manipulation.</a:t>
            </a:r>
          </a:p>
          <a:p>
            <a:r>
              <a:rPr lang="en-US" dirty="0" smtClean="0"/>
              <a:t>Grasping </a:t>
            </a:r>
            <a:r>
              <a:rPr lang="en-US" dirty="0"/>
              <a:t>is represented trough the grasp matrix </a:t>
            </a:r>
            <a:r>
              <a:rPr lang="en-US" dirty="0" smtClean="0"/>
              <a:t>G. That relies the manipulator’s joints velocities with the object velocity.</a:t>
            </a:r>
          </a:p>
          <a:p>
            <a:r>
              <a:rPr lang="en-US" dirty="0" smtClean="0"/>
              <a:t>Grasping is dependent of contact type:  commonly we have Point without Friction (</a:t>
            </a:r>
            <a:r>
              <a:rPr lang="en-US" dirty="0" err="1" smtClean="0"/>
              <a:t>PwoF</a:t>
            </a:r>
            <a:r>
              <a:rPr lang="en-US" dirty="0" smtClean="0"/>
              <a:t>), Hard Finger(HF) and Soft Finger(SF). For the project we chose HF.</a:t>
            </a:r>
          </a:p>
          <a:p>
            <a:r>
              <a:rPr lang="en-US" dirty="0" smtClean="0"/>
              <a:t>HF hard finger is a contact model that includes tangential friction at the contact location, this friction between the surface of the object and the finger surface allows for the transmission of the three linear components of the contact point.</a:t>
            </a:r>
          </a:p>
          <a:p>
            <a:endParaRPr lang="en-US" dirty="0"/>
          </a:p>
        </p:txBody>
      </p:sp>
      <p:sp>
        <p:nvSpPr>
          <p:cNvPr id="4" name="Espace réservé du numéro de diapositive 3"/>
          <p:cNvSpPr>
            <a:spLocks noGrp="1"/>
          </p:cNvSpPr>
          <p:nvPr>
            <p:ph type="sldNum" sz="quarter" idx="12"/>
          </p:nvPr>
        </p:nvSpPr>
        <p:spPr/>
        <p:txBody>
          <a:bodyPr/>
          <a:lstStyle/>
          <a:p>
            <a:fld id="{8A7A6979-0714-4377-B894-6BE4C2D6E202}" type="slidenum">
              <a:rPr lang="en-US" smtClean="0"/>
              <a:pPr/>
              <a:t>2</a:t>
            </a:fld>
            <a:endParaRPr lang="en-US" dirty="0"/>
          </a:p>
        </p:txBody>
      </p:sp>
      <p:pic>
        <p:nvPicPr>
          <p:cNvPr id="5" name="Image 4"/>
          <p:cNvPicPr>
            <a:picLocks noChangeAspect="1"/>
          </p:cNvPicPr>
          <p:nvPr/>
        </p:nvPicPr>
        <p:blipFill>
          <a:blip r:embed="rId2"/>
          <a:stretch>
            <a:fillRect/>
          </a:stretch>
        </p:blipFill>
        <p:spPr>
          <a:xfrm>
            <a:off x="3957046" y="3347843"/>
            <a:ext cx="1019317" cy="295316"/>
          </a:xfrm>
          <a:prstGeom prst="rect">
            <a:avLst/>
          </a:prstGeom>
        </p:spPr>
      </p:pic>
    </p:spTree>
    <p:extLst>
      <p:ext uri="{BB962C8B-B14F-4D97-AF65-F5344CB8AC3E}">
        <p14:creationId xmlns:p14="http://schemas.microsoft.com/office/powerpoint/2010/main" val="1470276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Basic grasp </a:t>
            </a:r>
            <a:r>
              <a:rPr lang="en-US" dirty="0" smtClean="0"/>
              <a:t>ele</a:t>
            </a:r>
            <a:r>
              <a:rPr lang="en-US" dirty="0" smtClean="0"/>
              <a:t>ments</a:t>
            </a:r>
            <a:endParaRPr lang="en-US"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6735" y="2053474"/>
            <a:ext cx="4489676" cy="4148138"/>
          </a:xfrm>
        </p:spPr>
      </p:pic>
      <p:sp>
        <p:nvSpPr>
          <p:cNvPr id="4" name="Espace réservé du numéro de diapositive 3"/>
          <p:cNvSpPr>
            <a:spLocks noGrp="1"/>
          </p:cNvSpPr>
          <p:nvPr>
            <p:ph type="sldNum" sz="quarter" idx="12"/>
          </p:nvPr>
        </p:nvSpPr>
        <p:spPr/>
        <p:txBody>
          <a:bodyPr/>
          <a:lstStyle/>
          <a:p>
            <a:fld id="{8A7A6979-0714-4377-B894-6BE4C2D6E202}" type="slidenum">
              <a:rPr lang="en-US" smtClean="0"/>
              <a:pPr/>
              <a:t>3</a:t>
            </a:fld>
            <a:endParaRPr lang="en-US" dirty="0"/>
          </a:p>
        </p:txBody>
      </p:sp>
      <p:sp>
        <p:nvSpPr>
          <p:cNvPr id="7" name="Ellipse 6"/>
          <p:cNvSpPr/>
          <p:nvPr/>
        </p:nvSpPr>
        <p:spPr>
          <a:xfrm>
            <a:off x="3782293" y="3158836"/>
            <a:ext cx="947650" cy="839586"/>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49B107A1-AD4D-4691-B1F8-A50472866A4F}"/>
                  </a:ext>
                </a:extLst>
              </p:cNvPr>
              <p:cNvSpPr txBox="1">
                <a:spLocks/>
              </p:cNvSpPr>
              <p:nvPr/>
            </p:nvSpPr>
            <p:spPr>
              <a:xfrm>
                <a:off x="6242858" y="2069633"/>
                <a:ext cx="4655799" cy="414828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smtClean="0"/>
                  <a:t>The three components mention </a:t>
                </a:r>
                <a:r>
                  <a:rPr lang="en-US" dirty="0" smtClean="0"/>
                  <a:t>previously. To </a:t>
                </a:r>
                <a:r>
                  <a:rPr lang="en-US" dirty="0" smtClean="0"/>
                  <a:t>get them we assume a tangent plane at the contact location, the x is perpendicular to the plane and points to </a:t>
                </a:r>
                <a:r>
                  <a:rPr lang="en-US" dirty="0" smtClean="0"/>
                  <a:t>the object </a:t>
                </a:r>
                <a:r>
                  <a:rPr lang="en-US" dirty="0" smtClean="0"/>
                  <a:t>interior, the other components lie on the plane.</a:t>
                </a:r>
                <a:endParaRPr lang="en-US" dirty="0"/>
              </a:p>
              <a:p>
                <a:r>
                  <a:rPr lang="en-US" dirty="0" smtClean="0"/>
                  <a:t>All the grasp system information is described on the World Reference Frame {N}</a:t>
                </a:r>
              </a:p>
              <a:p>
                <a:r>
                  <a:rPr lang="en-US" dirty="0" smtClean="0"/>
                  <a:t>The vector g represents the sum of all external forces and moments applied to the object</a:t>
                </a:r>
                <a:r>
                  <a:rPr lang="en-US" dirty="0" smtClean="0"/>
                  <a:t>. At point p, </a:t>
                </a:r>
                <a:r>
                  <a:rPr lang="en-US" dirty="0" smtClean="0"/>
                  <a:t>g can be decomposed in </a:t>
                </a:r>
                <a:r>
                  <a:rPr lang="en-US" dirty="0" smtClean="0">
                    <a:latin typeface="Times New Roman" panose="02020603050405020304" pitchFamily="18" charset="0"/>
                    <a:cs typeface="Times New Roman" panose="02020603050405020304" pitchFamily="18" charset="0"/>
                  </a:rPr>
                  <a:t>α</a:t>
                </a:r>
                <a:r>
                  <a:rPr lang="en-US" dirty="0"/>
                  <a:t> </a:t>
                </a:r>
                <a:r>
                  <a:rPr lang="en-US" dirty="0" smtClean="0"/>
                  <a:t>as its magnitude and </a:t>
                </a:r>
                <a14:m>
                  <m:oMath xmlns:m="http://schemas.openxmlformats.org/officeDocument/2006/math">
                    <m:sSub>
                      <m:sSubPr>
                        <m:ctrlPr>
                          <a:rPr lang="en-150" b="0" i="1" smtClean="0">
                            <a:latin typeface="Cambria Math" panose="02040503050406030204" pitchFamily="18" charset="0"/>
                          </a:rPr>
                        </m:ctrlPr>
                      </m:sSubPr>
                      <m:e>
                        <m:r>
                          <a:rPr lang="en-US" b="0" i="1" smtClean="0">
                            <a:latin typeface="Cambria Math" panose="02040503050406030204" pitchFamily="18" charset="0"/>
                          </a:rPr>
                          <m:t>𝑑</m:t>
                        </m:r>
                      </m:e>
                      <m:sub>
                        <m:sSub>
                          <m:sSubPr>
                            <m:ctrlPr>
                              <a:rPr lang="en-150"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𝑒𝑥𝑡</m:t>
                            </m:r>
                          </m:sub>
                        </m:sSub>
                      </m:sub>
                    </m:sSub>
                  </m:oMath>
                </a14:m>
                <a:r>
                  <a:rPr lang="en-US" dirty="0" smtClean="0"/>
                  <a:t> as its direction.</a:t>
                </a:r>
              </a:p>
            </p:txBody>
          </p:sp>
        </mc:Choice>
        <mc:Fallback>
          <p:sp>
            <p:nvSpPr>
              <p:cNvPr id="8" name="Content Placeholder 2">
                <a:extLst>
                  <a:ext uri="{FF2B5EF4-FFF2-40B4-BE49-F238E27FC236}">
                    <a16:creationId xmlns:a16="http://schemas.microsoft.com/office/drawing/2014/main" id="{49B107A1-AD4D-4691-B1F8-A50472866A4F}"/>
                  </a:ext>
                </a:extLst>
              </p:cNvPr>
              <p:cNvSpPr txBox="1">
                <a:spLocks noRot="1" noChangeAspect="1" noMove="1" noResize="1" noEditPoints="1" noAdjustHandles="1" noChangeArrowheads="1" noChangeShapeType="1" noTextEdit="1"/>
              </p:cNvSpPr>
              <p:nvPr/>
            </p:nvSpPr>
            <p:spPr>
              <a:xfrm>
                <a:off x="6242858" y="2069633"/>
                <a:ext cx="4655799" cy="4148287"/>
              </a:xfrm>
              <a:prstGeom prst="rect">
                <a:avLst/>
              </a:prstGeom>
              <a:blipFill>
                <a:blip r:embed="rId3"/>
                <a:stretch>
                  <a:fillRect l="-785" t="-882" r="-2225"/>
                </a:stretch>
              </a:blipFill>
            </p:spPr>
            <p:txBody>
              <a:bodyPr/>
              <a:lstStyle/>
              <a:p>
                <a:r>
                  <a:rPr lang="en-US">
                    <a:noFill/>
                  </a:rPr>
                  <a:t> </a:t>
                </a:r>
              </a:p>
            </p:txBody>
          </p:sp>
        </mc:Fallback>
      </mc:AlternateContent>
      <p:cxnSp>
        <p:nvCxnSpPr>
          <p:cNvPr id="10" name="Connecteur droit avec flèche 9"/>
          <p:cNvCxnSpPr>
            <a:stCxn id="7" idx="7"/>
          </p:cNvCxnSpPr>
          <p:nvPr/>
        </p:nvCxnSpPr>
        <p:spPr>
          <a:xfrm flipV="1">
            <a:off x="4591163" y="2269375"/>
            <a:ext cx="1751448" cy="1012416"/>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039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Grasp classification</a:t>
            </a:r>
            <a:endParaRPr lang="en-US" dirty="0"/>
          </a:p>
        </p:txBody>
      </p:sp>
      <p:sp>
        <p:nvSpPr>
          <p:cNvPr id="3" name="Espace réservé du contenu 2"/>
          <p:cNvSpPr>
            <a:spLocks noGrp="1"/>
          </p:cNvSpPr>
          <p:nvPr>
            <p:ph idx="1"/>
          </p:nvPr>
        </p:nvSpPr>
        <p:spPr/>
        <p:txBody>
          <a:bodyPr/>
          <a:lstStyle/>
          <a:p>
            <a:r>
              <a:rPr lang="en-US" dirty="0" smtClean="0"/>
              <a:t>Indeterminate:</a:t>
            </a:r>
          </a:p>
          <a:p>
            <a:pPr lvl="1"/>
            <a:r>
              <a:rPr lang="en-US" dirty="0"/>
              <a:t>A grasping system is indeterminate if </a:t>
            </a:r>
            <a:r>
              <a:rPr lang="en-US" dirty="0" smtClean="0"/>
              <a:t>N(GT) </a:t>
            </a:r>
            <a:r>
              <a:rPr lang="en-US" dirty="0"/>
              <a:t>is </a:t>
            </a:r>
            <a:r>
              <a:rPr lang="en-US" dirty="0" smtClean="0"/>
              <a:t>nontrivial</a:t>
            </a:r>
            <a:r>
              <a:rPr lang="en-US" dirty="0"/>
              <a:t>. </a:t>
            </a:r>
            <a:endParaRPr lang="en-US" dirty="0" smtClean="0"/>
          </a:p>
          <a:p>
            <a:pPr lvl="1"/>
            <a:r>
              <a:rPr lang="en-US" dirty="0" smtClean="0"/>
              <a:t>If </a:t>
            </a:r>
            <a:r>
              <a:rPr lang="en-US" dirty="0"/>
              <a:t>a system is indeterminate it means that for an object with </a:t>
            </a:r>
            <a:r>
              <a:rPr lang="en-US" dirty="0" smtClean="0"/>
              <a:t>6dof </a:t>
            </a:r>
            <a:r>
              <a:rPr lang="en-US" dirty="0"/>
              <a:t>there are some velocities and </a:t>
            </a:r>
            <a:r>
              <a:rPr lang="en-US" dirty="0" smtClean="0"/>
              <a:t>moments </a:t>
            </a:r>
            <a:r>
              <a:rPr lang="en-US" dirty="0"/>
              <a:t>that cannot be imprinted by the manipulator (there are internal object twists that cannot be controlled).</a:t>
            </a:r>
            <a:endParaRPr lang="en-US" dirty="0" smtClean="0"/>
          </a:p>
          <a:p>
            <a:r>
              <a:rPr lang="en-US" dirty="0" smtClean="0"/>
              <a:t>Graspable:</a:t>
            </a:r>
          </a:p>
          <a:p>
            <a:pPr lvl="1"/>
            <a:r>
              <a:rPr lang="en-US" dirty="0"/>
              <a:t>A grasping system is graspable if N(G) is </a:t>
            </a:r>
            <a:r>
              <a:rPr lang="en-US" dirty="0" smtClean="0"/>
              <a:t>nontrivial</a:t>
            </a:r>
            <a:r>
              <a:rPr lang="en-US" dirty="0"/>
              <a:t>. </a:t>
            </a:r>
            <a:endParaRPr lang="en-US" dirty="0" smtClean="0"/>
          </a:p>
          <a:p>
            <a:pPr lvl="1"/>
            <a:r>
              <a:rPr lang="en-US" dirty="0" smtClean="0"/>
              <a:t>All </a:t>
            </a:r>
            <a:r>
              <a:rPr lang="en-US" dirty="0"/>
              <a:t>internal object forces are controlled, this means that we can augment the contact forces and the object will not move but instead improve the grasp if it is based on friction.</a:t>
            </a:r>
          </a:p>
        </p:txBody>
      </p:sp>
      <p:sp>
        <p:nvSpPr>
          <p:cNvPr id="4" name="Espace réservé du numéro de diapositive 3"/>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2387713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Quality metric</a:t>
            </a:r>
            <a:endParaRPr lang="en-US" dirty="0"/>
          </a:p>
        </p:txBody>
      </p:sp>
      <p:sp>
        <p:nvSpPr>
          <p:cNvPr id="3" name="Espace réservé du contenu 2"/>
          <p:cNvSpPr>
            <a:spLocks noGrp="1"/>
          </p:cNvSpPr>
          <p:nvPr>
            <p:ph idx="1"/>
          </p:nvPr>
        </p:nvSpPr>
        <p:spPr>
          <a:xfrm>
            <a:off x="1316735" y="2069633"/>
            <a:ext cx="4851310" cy="4148287"/>
          </a:xfrm>
        </p:spPr>
        <p:txBody>
          <a:bodyPr/>
          <a:lstStyle/>
          <a:p>
            <a:r>
              <a:rPr lang="en-US" dirty="0" smtClean="0"/>
              <a:t>A quality metric is important because it allows us to rank and determine which grasp is better in comparison to another. </a:t>
            </a:r>
            <a:endParaRPr lang="en-US" dirty="0"/>
          </a:p>
          <a:p>
            <a:r>
              <a:rPr lang="en-US" dirty="0" smtClean="0"/>
              <a:t>The quality metric used is task-oriented and it provide us with the maximum force the grasp system can withstand in a user provided direction taking also into account a predetermined maximal actuator force.</a:t>
            </a:r>
            <a:endParaRPr lang="en-US" dirty="0"/>
          </a:p>
        </p:txBody>
      </p:sp>
      <p:sp>
        <p:nvSpPr>
          <p:cNvPr id="4" name="Espace réservé du numéro de diapositive 3"/>
          <p:cNvSpPr>
            <a:spLocks noGrp="1"/>
          </p:cNvSpPr>
          <p:nvPr>
            <p:ph type="sldNum" sz="quarter" idx="12"/>
          </p:nvPr>
        </p:nvSpPr>
        <p:spPr/>
        <p:txBody>
          <a:bodyPr/>
          <a:lstStyle/>
          <a:p>
            <a:fld id="{8A7A6979-0714-4377-B894-6BE4C2D6E202}" type="slidenum">
              <a:rPr lang="en-US" smtClean="0"/>
              <a:pPr/>
              <a:t>5</a:t>
            </a:fld>
            <a:endParaRPr lang="en-US" dirty="0"/>
          </a:p>
        </p:txBody>
      </p:sp>
      <p:pic>
        <p:nvPicPr>
          <p:cNvPr id="6" name="Image 5"/>
          <p:cNvPicPr>
            <a:picLocks noChangeAspect="1"/>
          </p:cNvPicPr>
          <p:nvPr/>
        </p:nvPicPr>
        <p:blipFill>
          <a:blip r:embed="rId2"/>
          <a:stretch>
            <a:fillRect/>
          </a:stretch>
        </p:blipFill>
        <p:spPr>
          <a:xfrm>
            <a:off x="6893711" y="3009385"/>
            <a:ext cx="3201792" cy="1911750"/>
          </a:xfrm>
          <a:prstGeom prst="rect">
            <a:avLst/>
          </a:prstGeom>
        </p:spPr>
      </p:pic>
    </p:spTree>
    <p:extLst>
      <p:ext uri="{BB962C8B-B14F-4D97-AF65-F5344CB8AC3E}">
        <p14:creationId xmlns:p14="http://schemas.microsoft.com/office/powerpoint/2010/main" val="3928599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Grasp taxonomy integration</a:t>
            </a:r>
            <a:endParaRPr lang="en-US" dirty="0"/>
          </a:p>
        </p:txBody>
      </p:sp>
      <p:pic>
        <p:nvPicPr>
          <p:cNvPr id="7" name="Espace réservé du contenu 6"/>
          <p:cNvPicPr>
            <a:picLocks noGrp="1" noChangeAspect="1"/>
          </p:cNvPicPr>
          <p:nvPr>
            <p:ph idx="1"/>
          </p:nvPr>
        </p:nvPicPr>
        <p:blipFill>
          <a:blip r:embed="rId2"/>
          <a:stretch>
            <a:fillRect/>
          </a:stretch>
        </p:blipFill>
        <p:spPr>
          <a:xfrm>
            <a:off x="8878548" y="1835739"/>
            <a:ext cx="2143424" cy="2286319"/>
          </a:xfrm>
          <a:prstGeom prst="rect">
            <a:avLst/>
          </a:prstGeom>
        </p:spPr>
      </p:pic>
      <p:sp>
        <p:nvSpPr>
          <p:cNvPr id="4" name="Espace réservé du numéro de diapositive 3"/>
          <p:cNvSpPr>
            <a:spLocks noGrp="1"/>
          </p:cNvSpPr>
          <p:nvPr>
            <p:ph type="sldNum" sz="quarter" idx="12"/>
          </p:nvPr>
        </p:nvSpPr>
        <p:spPr/>
        <p:txBody>
          <a:bodyPr/>
          <a:lstStyle/>
          <a:p>
            <a:fld id="{8A7A6979-0714-4377-B894-6BE4C2D6E202}" type="slidenum">
              <a:rPr lang="en-US" smtClean="0"/>
              <a:pPr/>
              <a:t>6</a:t>
            </a:fld>
            <a:endParaRPr lang="en-US" dirty="0"/>
          </a:p>
        </p:txBody>
      </p:sp>
      <p:pic>
        <p:nvPicPr>
          <p:cNvPr id="5" name="Image 4"/>
          <p:cNvPicPr>
            <a:picLocks noChangeAspect="1"/>
          </p:cNvPicPr>
          <p:nvPr/>
        </p:nvPicPr>
        <p:blipFill>
          <a:blip r:embed="rId3"/>
          <a:stretch>
            <a:fillRect/>
          </a:stretch>
        </p:blipFill>
        <p:spPr>
          <a:xfrm>
            <a:off x="1158793" y="1885616"/>
            <a:ext cx="2876951" cy="2305372"/>
          </a:xfrm>
          <a:prstGeom prst="rect">
            <a:avLst/>
          </a:prstGeom>
        </p:spPr>
      </p:pic>
      <p:pic>
        <p:nvPicPr>
          <p:cNvPr id="6" name="Image 5"/>
          <p:cNvPicPr>
            <a:picLocks noChangeAspect="1"/>
          </p:cNvPicPr>
          <p:nvPr/>
        </p:nvPicPr>
        <p:blipFill>
          <a:blip r:embed="rId4"/>
          <a:stretch>
            <a:fillRect/>
          </a:stretch>
        </p:blipFill>
        <p:spPr>
          <a:xfrm>
            <a:off x="5704566" y="1835739"/>
            <a:ext cx="1505160" cy="2305372"/>
          </a:xfrm>
          <a:prstGeom prst="rect">
            <a:avLst/>
          </a:prstGeom>
        </p:spPr>
      </p:pic>
      <p:sp>
        <p:nvSpPr>
          <p:cNvPr id="8" name="Flèche droite 7"/>
          <p:cNvSpPr/>
          <p:nvPr/>
        </p:nvSpPr>
        <p:spPr>
          <a:xfrm>
            <a:off x="4238387" y="2784763"/>
            <a:ext cx="1263535" cy="40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èche droite 8"/>
          <p:cNvSpPr/>
          <p:nvPr/>
        </p:nvSpPr>
        <p:spPr>
          <a:xfrm>
            <a:off x="7412370" y="2775236"/>
            <a:ext cx="1263535" cy="40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space réservé du contenu 2"/>
          <p:cNvSpPr txBox="1">
            <a:spLocks/>
          </p:cNvSpPr>
          <p:nvPr/>
        </p:nvSpPr>
        <p:spPr>
          <a:xfrm>
            <a:off x="1316734" y="4346658"/>
            <a:ext cx="9581923" cy="18712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smtClean="0"/>
              <a:t>With the taxonomy information, I manual create each contact point location coordinates within the object.</a:t>
            </a:r>
          </a:p>
          <a:p>
            <a:r>
              <a:rPr lang="en-US" dirty="0" smtClean="0"/>
              <a:t>The code then can transform the coordinates into contacts and calculate the corresponding grasp system and its classification.</a:t>
            </a:r>
          </a:p>
        </p:txBody>
      </p:sp>
      <p:sp>
        <p:nvSpPr>
          <p:cNvPr id="13" name="Rectangle 12"/>
          <p:cNvSpPr/>
          <p:nvPr/>
        </p:nvSpPr>
        <p:spPr>
          <a:xfrm>
            <a:off x="1158793" y="5808798"/>
            <a:ext cx="9863179" cy="646331"/>
          </a:xfrm>
          <a:prstGeom prst="rect">
            <a:avLst/>
          </a:prstGeom>
          <a:solidFill>
            <a:schemeClr val="accent2"/>
          </a:solidFill>
        </p:spPr>
        <p:txBody>
          <a:bodyPr wrap="square">
            <a:spAutoFit/>
          </a:bodyPr>
          <a:lstStyle/>
          <a:p>
            <a:pPr algn="ctr"/>
            <a:r>
              <a:rPr lang="it-IT" sz="1200" dirty="0">
                <a:solidFill>
                  <a:schemeClr val="bg1"/>
                </a:solidFill>
              </a:rPr>
              <a:t>"petri_t+1": ["petri_dish",[2.5,0,1.5,"e"],[3.2,.73,0,"t"],[2.3,.73,0,"e"],[2.8,1.6,0,"t"],[2.0,1.4,0,"e"],[3.2,-.73,0,"t"],[2.3,-.73,0,"e"],[2.8,-1.6,0,"t"],[2.0,-1.4,0,"e</a:t>
            </a:r>
            <a:r>
              <a:rPr lang="it-IT" sz="1200" dirty="0" smtClean="0">
                <a:solidFill>
                  <a:schemeClr val="bg1"/>
                </a:solidFill>
              </a:rPr>
              <a:t>"]]</a:t>
            </a:r>
          </a:p>
          <a:p>
            <a:pPr algn="ctr"/>
            <a:endParaRPr lang="it-IT" sz="1200" dirty="0">
              <a:solidFill>
                <a:schemeClr val="bg1"/>
              </a:solidFill>
            </a:endParaRPr>
          </a:p>
          <a:p>
            <a:pPr algn="ctr"/>
            <a:r>
              <a:rPr lang="it-IT" sz="1200" dirty="0">
                <a:solidFill>
                  <a:schemeClr val="bg1"/>
                </a:solidFill>
              </a:rPr>
              <a:t>"petri_c6":["petri_dish",[4,0,.7,'e'],[-3.5,-3.5,.7,'e'],[-4,0,.7,'e'],[-3.5,3.5,.7,'e'],[0,4,.7,'e</a:t>
            </a:r>
            <a:r>
              <a:rPr lang="it-IT" sz="1200" dirty="0" smtClean="0">
                <a:solidFill>
                  <a:schemeClr val="bg1"/>
                </a:solidFill>
              </a:rPr>
              <a:t>']]</a:t>
            </a:r>
            <a:endParaRPr lang="en-US" sz="1200" dirty="0">
              <a:solidFill>
                <a:schemeClr val="bg1"/>
              </a:solidFill>
            </a:endParaRPr>
          </a:p>
        </p:txBody>
      </p:sp>
    </p:spTree>
    <p:extLst>
      <p:ext uri="{BB962C8B-B14F-4D97-AF65-F5344CB8AC3E}">
        <p14:creationId xmlns:p14="http://schemas.microsoft.com/office/powerpoint/2010/main" val="3770133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Database for alpha</a:t>
            </a:r>
            <a:endParaRPr lang="en-US" dirty="0"/>
          </a:p>
        </p:txBody>
      </p:sp>
      <p:sp>
        <p:nvSpPr>
          <p:cNvPr id="3" name="Espace réservé du contenu 2"/>
          <p:cNvSpPr>
            <a:spLocks noGrp="1"/>
          </p:cNvSpPr>
          <p:nvPr>
            <p:ph idx="1"/>
          </p:nvPr>
        </p:nvSpPr>
        <p:spPr>
          <a:xfrm>
            <a:off x="1316734" y="4014147"/>
            <a:ext cx="9581923" cy="2203773"/>
          </a:xfrm>
        </p:spPr>
        <p:txBody>
          <a:bodyPr/>
          <a:lstStyle/>
          <a:p>
            <a:r>
              <a:rPr lang="en-US" dirty="0" smtClean="0"/>
              <a:t>The code then creates the information of the maximum force that the grasp system can withstand in the predetermined directions.</a:t>
            </a:r>
            <a:endParaRPr lang="en-US" dirty="0"/>
          </a:p>
        </p:txBody>
      </p:sp>
      <p:sp>
        <p:nvSpPr>
          <p:cNvPr id="4" name="Espace réservé du numéro de diapositive 3"/>
          <p:cNvSpPr>
            <a:spLocks noGrp="1"/>
          </p:cNvSpPr>
          <p:nvPr>
            <p:ph type="sldNum" sz="quarter" idx="12"/>
          </p:nvPr>
        </p:nvSpPr>
        <p:spPr/>
        <p:txBody>
          <a:bodyPr/>
          <a:lstStyle/>
          <a:p>
            <a:fld id="{8A7A6979-0714-4377-B894-6BE4C2D6E202}" type="slidenum">
              <a:rPr lang="en-US" smtClean="0"/>
              <a:pPr/>
              <a:t>7</a:t>
            </a:fld>
            <a:endParaRPr lang="en-US" dirty="0"/>
          </a:p>
        </p:txBody>
      </p:sp>
      <p:pic>
        <p:nvPicPr>
          <p:cNvPr id="6" name="Image 5"/>
          <p:cNvPicPr>
            <a:picLocks noChangeAspect="1"/>
          </p:cNvPicPr>
          <p:nvPr/>
        </p:nvPicPr>
        <p:blipFill>
          <a:blip r:embed="rId2"/>
          <a:stretch>
            <a:fillRect/>
          </a:stretch>
        </p:blipFill>
        <p:spPr>
          <a:xfrm>
            <a:off x="2964006" y="1876545"/>
            <a:ext cx="6287377" cy="1991003"/>
          </a:xfrm>
          <a:prstGeom prst="rect">
            <a:avLst/>
          </a:prstGeom>
        </p:spPr>
      </p:pic>
    </p:spTree>
    <p:extLst>
      <p:ext uri="{BB962C8B-B14F-4D97-AF65-F5344CB8AC3E}">
        <p14:creationId xmlns:p14="http://schemas.microsoft.com/office/powerpoint/2010/main" val="1217341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Flow</a:t>
            </a:r>
            <a:endParaRPr lang="en-US"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8700" y="2070100"/>
            <a:ext cx="4536826" cy="4148138"/>
          </a:xfrm>
        </p:spPr>
      </p:pic>
      <p:sp>
        <p:nvSpPr>
          <p:cNvPr id="4" name="Espace réservé du numéro de diapositive 3"/>
          <p:cNvSpPr>
            <a:spLocks noGrp="1"/>
          </p:cNvSpPr>
          <p:nvPr>
            <p:ph type="sldNum" sz="quarter" idx="12"/>
          </p:nvPr>
        </p:nvSpPr>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3250615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Force Analysis</a:t>
            </a:r>
            <a:endParaRPr lang="en-US" dirty="0"/>
          </a:p>
        </p:txBody>
      </p:sp>
      <p:pic>
        <p:nvPicPr>
          <p:cNvPr id="7" name="Espace réservé du contenu 6"/>
          <p:cNvPicPr>
            <a:picLocks noGrp="1" noChangeAspect="1"/>
          </p:cNvPicPr>
          <p:nvPr>
            <p:ph idx="1"/>
          </p:nvPr>
        </p:nvPicPr>
        <p:blipFill>
          <a:blip r:embed="rId2"/>
          <a:stretch>
            <a:fillRect/>
          </a:stretch>
        </p:blipFill>
        <p:spPr>
          <a:xfrm>
            <a:off x="1316735" y="2059060"/>
            <a:ext cx="4360858" cy="953733"/>
          </a:xfrm>
          <a:prstGeom prst="rect">
            <a:avLst/>
          </a:prstGeom>
        </p:spPr>
      </p:pic>
      <p:sp>
        <p:nvSpPr>
          <p:cNvPr id="4" name="Espace réservé du numéro de diapositive 3"/>
          <p:cNvSpPr>
            <a:spLocks noGrp="1"/>
          </p:cNvSpPr>
          <p:nvPr>
            <p:ph type="sldNum" sz="quarter" idx="12"/>
          </p:nvPr>
        </p:nvSpPr>
        <p:spPr/>
        <p:txBody>
          <a:bodyPr/>
          <a:lstStyle/>
          <a:p>
            <a:fld id="{8A7A6979-0714-4377-B894-6BE4C2D6E202}" type="slidenum">
              <a:rPr lang="en-US" smtClean="0"/>
              <a:pPr/>
              <a:t>9</a:t>
            </a:fld>
            <a:endParaRPr lang="en-US" dirty="0"/>
          </a:p>
        </p:txBody>
      </p:sp>
      <p:pic>
        <p:nvPicPr>
          <p:cNvPr id="6" name="Image 5"/>
          <p:cNvPicPr>
            <a:picLocks noChangeAspect="1"/>
          </p:cNvPicPr>
          <p:nvPr/>
        </p:nvPicPr>
        <p:blipFill>
          <a:blip r:embed="rId3"/>
          <a:stretch>
            <a:fillRect/>
          </a:stretch>
        </p:blipFill>
        <p:spPr>
          <a:xfrm>
            <a:off x="3797755" y="3341907"/>
            <a:ext cx="5182323" cy="504895"/>
          </a:xfrm>
          <a:prstGeom prst="rect">
            <a:avLst/>
          </a:prstGeom>
        </p:spPr>
      </p:pic>
      <p:pic>
        <p:nvPicPr>
          <p:cNvPr id="8" name="Image 7"/>
          <p:cNvPicPr>
            <a:picLocks noChangeAspect="1"/>
          </p:cNvPicPr>
          <p:nvPr/>
        </p:nvPicPr>
        <p:blipFill>
          <a:blip r:embed="rId4"/>
          <a:stretch>
            <a:fillRect/>
          </a:stretch>
        </p:blipFill>
        <p:spPr>
          <a:xfrm>
            <a:off x="7111376" y="4175916"/>
            <a:ext cx="3837156" cy="2432167"/>
          </a:xfrm>
          <a:prstGeom prst="rect">
            <a:avLst/>
          </a:prstGeom>
        </p:spPr>
      </p:pic>
      <p:sp>
        <p:nvSpPr>
          <p:cNvPr id="9" name="Espace réservé du contenu 2"/>
          <p:cNvSpPr txBox="1">
            <a:spLocks/>
          </p:cNvSpPr>
          <p:nvPr/>
        </p:nvSpPr>
        <p:spPr>
          <a:xfrm>
            <a:off x="1316734" y="4175915"/>
            <a:ext cx="5349938" cy="243216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smtClean="0"/>
              <a:t>The analysis results in the initial technical description for the real life manipulator.</a:t>
            </a:r>
          </a:p>
          <a:p>
            <a:r>
              <a:rPr lang="en-US" dirty="0" smtClean="0"/>
              <a:t>We obtained that to perform this grasp under the specified load it is necessary an manipulator architecture capable of applying 0.5 N at all contact locations in the three previously mention directions of the contact frame.</a:t>
            </a:r>
          </a:p>
        </p:txBody>
      </p:sp>
      <p:sp>
        <p:nvSpPr>
          <p:cNvPr id="10" name="Rectangle 9"/>
          <p:cNvSpPr/>
          <p:nvPr/>
        </p:nvSpPr>
        <p:spPr>
          <a:xfrm>
            <a:off x="10033461" y="4175915"/>
            <a:ext cx="798023" cy="130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latin typeface="Arial" panose="020B0604020202020204" pitchFamily="34" charset="0"/>
                <a:cs typeface="Arial" panose="020B0604020202020204" pitchFamily="34" charset="0"/>
              </a:rPr>
              <a:t>0.5</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9787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Orange roug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60B07D047F0F4B8B4C728EAE868141" ma:contentTypeVersion="2" ma:contentTypeDescription="Create a new document." ma:contentTypeScope="" ma:versionID="af24f1b314e0bae62f8a597bc101c013">
  <xsd:schema xmlns:xsd="http://www.w3.org/2001/XMLSchema" xmlns:xs="http://www.w3.org/2001/XMLSchema" xmlns:p="http://schemas.microsoft.com/office/2006/metadata/properties" xmlns:ns3="ffe2f76d-d70e-4893-94be-e9ecf513441d" targetNamespace="http://schemas.microsoft.com/office/2006/metadata/properties" ma:root="true" ma:fieldsID="830cfa49d3802755ffff67a7601d6c47" ns3:_="">
    <xsd:import namespace="ffe2f76d-d70e-4893-94be-e9ecf513441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e2f76d-d70e-4893-94be-e9ecf51344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7B8345-425E-46C8-B676-FA53772E5DB2}">
  <ds:schemaRefs>
    <ds:schemaRef ds:uri="http://schemas.microsoft.com/sharepoint/v3/contenttype/forms"/>
  </ds:schemaRefs>
</ds:datastoreItem>
</file>

<file path=customXml/itemProps2.xml><?xml version="1.0" encoding="utf-8"?>
<ds:datastoreItem xmlns:ds="http://schemas.openxmlformats.org/officeDocument/2006/customXml" ds:itemID="{B4739A4D-78F3-4D76-B3E2-59C0E5F69CA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fe2f76d-d70e-4893-94be-e9ecf513441d"/>
    <ds:schemaRef ds:uri="http://www.w3.org/XML/1998/namespace"/>
    <ds:schemaRef ds:uri="http://purl.org/dc/dcmitype/"/>
  </ds:schemaRefs>
</ds:datastoreItem>
</file>

<file path=customXml/itemProps3.xml><?xml version="1.0" encoding="utf-8"?>
<ds:datastoreItem xmlns:ds="http://schemas.openxmlformats.org/officeDocument/2006/customXml" ds:itemID="{070D5CA0-5DEC-4934-9123-AD1968AFE7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e2f76d-d70e-4893-94be-e9ecf51344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Week1</Template>
  <TotalTime>576</TotalTime>
  <Words>794</Words>
  <Application>Microsoft Office PowerPoint</Application>
  <PresentationFormat>Grand écran</PresentationFormat>
  <Paragraphs>56</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Cambria Math</vt:lpstr>
      <vt:lpstr>Gill Sans MT</vt:lpstr>
      <vt:lpstr>Times New Roman</vt:lpstr>
      <vt:lpstr>Parcel</vt:lpstr>
      <vt:lpstr>Task-oriented Grasp analysis Force &amp; alpha</vt:lpstr>
      <vt:lpstr>Basic Grasp theory</vt:lpstr>
      <vt:lpstr>Basic grasp elements</vt:lpstr>
      <vt:lpstr>Grasp classification</vt:lpstr>
      <vt:lpstr>Quality metric</vt:lpstr>
      <vt:lpstr>Grasp taxonomy integration</vt:lpstr>
      <vt:lpstr>Database for alpha</vt:lpstr>
      <vt:lpstr>Flow</vt:lpstr>
      <vt:lpstr>Force Analysis</vt:lpstr>
      <vt:lpstr>Scale &amp; Limitations</vt:lpstr>
      <vt:lpstr>Current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Advancements 20/04 – 26/04</dc:title>
  <dc:creator>Rico uribe Ricardo</dc:creator>
  <cp:lastModifiedBy>RICO URIBE Ricardo</cp:lastModifiedBy>
  <cp:revision>51</cp:revision>
  <dcterms:created xsi:type="dcterms:W3CDTF">2021-04-26T11:37:47Z</dcterms:created>
  <dcterms:modified xsi:type="dcterms:W3CDTF">2021-07-22T14:30:42Z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0x0101004860B07D047F0F4B8B4C728EAE868141</vt:lpwstr>
  </property>
</Properties>
</file>