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9"/>
  </p:notesMasterIdLst>
  <p:handoutMasterIdLst>
    <p:handoutMasterId r:id="rId30"/>
  </p:handoutMasterIdLst>
  <p:sldIdLst>
    <p:sldId id="1114" r:id="rId5"/>
    <p:sldId id="1115" r:id="rId6"/>
    <p:sldId id="1335" r:id="rId7"/>
    <p:sldId id="1354" r:id="rId8"/>
    <p:sldId id="1347" r:id="rId9"/>
    <p:sldId id="1372" r:id="rId10"/>
    <p:sldId id="1336" r:id="rId11"/>
    <p:sldId id="1355" r:id="rId12"/>
    <p:sldId id="1356" r:id="rId13"/>
    <p:sldId id="1357" r:id="rId14"/>
    <p:sldId id="1358" r:id="rId15"/>
    <p:sldId id="1360" r:id="rId16"/>
    <p:sldId id="1369" r:id="rId17"/>
    <p:sldId id="1370" r:id="rId18"/>
    <p:sldId id="1361" r:id="rId19"/>
    <p:sldId id="1362" r:id="rId20"/>
    <p:sldId id="1363" r:id="rId21"/>
    <p:sldId id="1364" r:id="rId22"/>
    <p:sldId id="1371" r:id="rId23"/>
    <p:sldId id="1365" r:id="rId24"/>
    <p:sldId id="1366" r:id="rId25"/>
    <p:sldId id="1367" r:id="rId26"/>
    <p:sldId id="1368" r:id="rId27"/>
    <p:sldId id="1348" r:id="rId28"/>
  </p:sldIdLst>
  <p:sldSz cx="9144000" cy="6858000" type="screen4x3"/>
  <p:notesSz cx="6985000" cy="9283700"/>
  <p:defaultTextStyle>
    <a:defPPr>
      <a:defRPr lang="en-US"/>
    </a:defPPr>
    <a:lvl1pPr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b="1" kern="1200">
        <a:solidFill>
          <a:schemeClr val="bg2"/>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b="1" kern="1200">
        <a:solidFill>
          <a:schemeClr val="bg2"/>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b="1" kern="1200">
        <a:solidFill>
          <a:schemeClr val="bg2"/>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b="1" kern="1200">
        <a:solidFill>
          <a:schemeClr val="bg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99">
          <p15:clr>
            <a:srgbClr val="A4A3A4"/>
          </p15:clr>
        </p15:guide>
        <p15:guide id="2" pos="2865">
          <p15:clr>
            <a:srgbClr val="A4A3A4"/>
          </p15:clr>
        </p15:guide>
      </p15:sldGuideLst>
    </p:ext>
    <p:ext uri="{2D200454-40CA-4A62-9FC3-DE9A4176ACB9}">
      <p15:notesGuideLst xmlns:p15="http://schemas.microsoft.com/office/powerpoint/2012/main">
        <p15:guide id="1" orient="horz" pos="2178">
          <p15:clr>
            <a:srgbClr val="A4A3A4"/>
          </p15:clr>
        </p15:guide>
        <p15:guide id="2" pos="21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BCFCFE"/>
    <a:srgbClr val="0000CC"/>
    <a:srgbClr val="000099"/>
    <a:srgbClr val="FF99FF"/>
    <a:srgbClr val="FF00FF"/>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9042" autoAdjust="0"/>
  </p:normalViewPr>
  <p:slideViewPr>
    <p:cSldViewPr snapToGrid="0">
      <p:cViewPr varScale="1">
        <p:scale>
          <a:sx n="85" d="100"/>
          <a:sy n="85" d="100"/>
        </p:scale>
        <p:origin x="960" y="84"/>
      </p:cViewPr>
      <p:guideLst>
        <p:guide orient="horz" pos="2199"/>
        <p:guide pos="2865"/>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2280" y="-84"/>
      </p:cViewPr>
      <p:guideLst>
        <p:guide orient="horz" pos="2178"/>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olo, Bernard" userId="e1878227-797d-4a9c-8cdb-3da6ffcddf00" providerId="ADAL" clId="{17DE5C0D-DF86-4486-9C33-F8F203D262A5}"/>
    <pc:docChg chg="custSel modSld">
      <pc:chgData name="Omolo, Bernard" userId="e1878227-797d-4a9c-8cdb-3da6ffcddf00" providerId="ADAL" clId="{17DE5C0D-DF86-4486-9C33-F8F203D262A5}" dt="2023-03-23T17:05:13.952" v="241" actId="20577"/>
      <pc:docMkLst>
        <pc:docMk/>
      </pc:docMkLst>
      <pc:sldChg chg="modSp">
        <pc:chgData name="Omolo, Bernard" userId="e1878227-797d-4a9c-8cdb-3da6ffcddf00" providerId="ADAL" clId="{17DE5C0D-DF86-4486-9C33-F8F203D262A5}" dt="2023-03-23T17:05:13.952" v="241" actId="20577"/>
        <pc:sldMkLst>
          <pc:docMk/>
          <pc:sldMk cId="2752205654" sldId="1336"/>
        </pc:sldMkLst>
        <pc:spChg chg="mod">
          <ac:chgData name="Omolo, Bernard" userId="e1878227-797d-4a9c-8cdb-3da6ffcddf00" providerId="ADAL" clId="{17DE5C0D-DF86-4486-9C33-F8F203D262A5}" dt="2023-03-23T17:05:13.952" v="241" actId="20577"/>
          <ac:spMkLst>
            <pc:docMk/>
            <pc:sldMk cId="2752205654" sldId="1336"/>
            <ac:spMk id="4" creationId="{D601D4B6-05B5-4A43-AF65-67CB3A7A16D2}"/>
          </ac:spMkLst>
        </pc:spChg>
      </pc:sldChg>
      <pc:sldChg chg="modSp">
        <pc:chgData name="Omolo, Bernard" userId="e1878227-797d-4a9c-8cdb-3da6ffcddf00" providerId="ADAL" clId="{17DE5C0D-DF86-4486-9C33-F8F203D262A5}" dt="2023-03-23T14:15:59.537" v="216" actId="20577"/>
        <pc:sldMkLst>
          <pc:docMk/>
          <pc:sldMk cId="2150543935" sldId="1354"/>
        </pc:sldMkLst>
        <pc:spChg chg="mod">
          <ac:chgData name="Omolo, Bernard" userId="e1878227-797d-4a9c-8cdb-3da6ffcddf00" providerId="ADAL" clId="{17DE5C0D-DF86-4486-9C33-F8F203D262A5}" dt="2023-03-23T14:15:59.537" v="216" actId="20577"/>
          <ac:spMkLst>
            <pc:docMk/>
            <pc:sldMk cId="2150543935" sldId="1354"/>
            <ac:spMk id="4" creationId="{D601D4B6-05B5-4A43-AF65-67CB3A7A16D2}"/>
          </ac:spMkLst>
        </pc:spChg>
      </pc:sldChg>
    </pc:docChg>
  </pc:docChgLst>
  <pc:docChgLst>
    <pc:chgData name="Omolo, Bernard" userId="e1878227-797d-4a9c-8cdb-3da6ffcddf00" providerId="ADAL" clId="{6312808F-3D3A-4ED8-A585-4EBDE2D32D23}"/>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3027363" cy="461963"/>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lvl1pPr defTabSz="912813" eaLnBrk="0" hangingPunct="0">
              <a:spcBef>
                <a:spcPct val="50000"/>
              </a:spcBef>
              <a:buFontTx/>
              <a:buChar char="•"/>
              <a:defRPr sz="1100" b="0">
                <a:solidFill>
                  <a:schemeClr val="tx1"/>
                </a:solidFill>
                <a:latin typeface="Arial" charset="0"/>
                <a:cs typeface="Arial" charset="0"/>
              </a:defRPr>
            </a:lvl1pPr>
          </a:lstStyle>
          <a:p>
            <a:pPr>
              <a:defRPr/>
            </a:pPr>
            <a:endParaRPr lang="en-US" dirty="0"/>
          </a:p>
        </p:txBody>
      </p:sp>
      <p:sp>
        <p:nvSpPr>
          <p:cNvPr id="277507" name="Rectangle 3"/>
          <p:cNvSpPr>
            <a:spLocks noGrp="1" noChangeArrowheads="1"/>
          </p:cNvSpPr>
          <p:nvPr>
            <p:ph type="dt" sz="quarter" idx="1"/>
          </p:nvPr>
        </p:nvSpPr>
        <p:spPr bwMode="auto">
          <a:xfrm>
            <a:off x="3957638" y="0"/>
            <a:ext cx="3027362" cy="461963"/>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lvl1pPr algn="r" defTabSz="912813" eaLnBrk="0" hangingPunct="0">
              <a:spcBef>
                <a:spcPct val="50000"/>
              </a:spcBef>
              <a:buFontTx/>
              <a:buChar char="•"/>
              <a:defRPr sz="1100" b="0">
                <a:solidFill>
                  <a:schemeClr val="tx1"/>
                </a:solidFill>
                <a:latin typeface="Arial" charset="0"/>
                <a:cs typeface="Arial" charset="0"/>
              </a:defRPr>
            </a:lvl1pPr>
          </a:lstStyle>
          <a:p>
            <a:pPr>
              <a:defRPr/>
            </a:pPr>
            <a:endParaRPr lang="en-US" dirty="0"/>
          </a:p>
        </p:txBody>
      </p:sp>
      <p:sp>
        <p:nvSpPr>
          <p:cNvPr id="277508" name="Rectangle 4"/>
          <p:cNvSpPr>
            <a:spLocks noGrp="1" noChangeArrowheads="1"/>
          </p:cNvSpPr>
          <p:nvPr>
            <p:ph type="ftr" sz="quarter" idx="2"/>
          </p:nvPr>
        </p:nvSpPr>
        <p:spPr bwMode="auto">
          <a:xfrm>
            <a:off x="0" y="8851900"/>
            <a:ext cx="3027363" cy="461963"/>
          </a:xfrm>
          <a:prstGeom prst="rect">
            <a:avLst/>
          </a:prstGeom>
          <a:noFill/>
          <a:ln w="9525">
            <a:noFill/>
            <a:miter lim="800000"/>
            <a:headEnd/>
            <a:tailEnd/>
          </a:ln>
        </p:spPr>
        <p:txBody>
          <a:bodyPr vert="horz" wrap="square" lIns="91311" tIns="45657" rIns="91311" bIns="45657" numCol="1" anchor="b" anchorCtr="0" compatLnSpc="1">
            <a:prstTxWarp prst="textNoShape">
              <a:avLst/>
            </a:prstTxWarp>
          </a:bodyPr>
          <a:lstStyle>
            <a:lvl1pPr defTabSz="912813" eaLnBrk="0" hangingPunct="0">
              <a:spcBef>
                <a:spcPct val="50000"/>
              </a:spcBef>
              <a:buFontTx/>
              <a:buChar char="•"/>
              <a:defRPr sz="1100" b="0">
                <a:solidFill>
                  <a:schemeClr val="tx1"/>
                </a:solidFill>
                <a:latin typeface="Arial" charset="0"/>
                <a:cs typeface="Arial" charset="0"/>
              </a:defRPr>
            </a:lvl1pPr>
          </a:lstStyle>
          <a:p>
            <a:pPr>
              <a:defRPr/>
            </a:pPr>
            <a:endParaRPr lang="en-US" dirty="0"/>
          </a:p>
        </p:txBody>
      </p:sp>
      <p:sp>
        <p:nvSpPr>
          <p:cNvPr id="277509" name="Rectangle 5"/>
          <p:cNvSpPr>
            <a:spLocks noGrp="1" noChangeArrowheads="1"/>
          </p:cNvSpPr>
          <p:nvPr>
            <p:ph type="sldNum" sz="quarter" idx="3"/>
          </p:nvPr>
        </p:nvSpPr>
        <p:spPr bwMode="auto">
          <a:xfrm>
            <a:off x="3957638" y="8851900"/>
            <a:ext cx="3027362" cy="461963"/>
          </a:xfrm>
          <a:prstGeom prst="rect">
            <a:avLst/>
          </a:prstGeom>
          <a:noFill/>
          <a:ln w="9525">
            <a:noFill/>
            <a:miter lim="800000"/>
            <a:headEnd/>
            <a:tailEnd/>
          </a:ln>
        </p:spPr>
        <p:txBody>
          <a:bodyPr vert="horz" wrap="square" lIns="91311" tIns="45657" rIns="91311" bIns="45657" numCol="1" anchor="b" anchorCtr="0" compatLnSpc="1">
            <a:prstTxWarp prst="textNoShape">
              <a:avLst/>
            </a:prstTxWarp>
          </a:bodyPr>
          <a:lstStyle>
            <a:lvl1pPr algn="r" defTabSz="912813" eaLnBrk="0" hangingPunct="0">
              <a:spcBef>
                <a:spcPct val="50000"/>
              </a:spcBef>
              <a:buFontTx/>
              <a:buChar char="•"/>
              <a:defRPr sz="1100" b="0" smtClean="0">
                <a:solidFill>
                  <a:schemeClr val="tx1"/>
                </a:solidFill>
              </a:defRPr>
            </a:lvl1pPr>
          </a:lstStyle>
          <a:p>
            <a:pPr>
              <a:defRPr/>
            </a:pPr>
            <a:fld id="{4120BD31-052C-4E0E-9060-F87DFD5E9091}"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27363" cy="463550"/>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lvl1pPr defTabSz="912813" eaLnBrk="0" hangingPunct="0">
              <a:defRPr sz="1100" b="0">
                <a:solidFill>
                  <a:schemeClr val="tx1"/>
                </a:solidFill>
                <a:latin typeface="Times New Roman" pitchFamily="18" charset="0"/>
                <a:cs typeface="Arial" charset="0"/>
              </a:defRPr>
            </a:lvl1pPr>
          </a:lstStyle>
          <a:p>
            <a:pPr>
              <a:defRPr/>
            </a:pPr>
            <a:endParaRPr lang="en-US" dirty="0"/>
          </a:p>
        </p:txBody>
      </p:sp>
      <p:sp>
        <p:nvSpPr>
          <p:cNvPr id="7171" name="Rectangle 3"/>
          <p:cNvSpPr>
            <a:spLocks noGrp="1" noChangeArrowheads="1"/>
          </p:cNvSpPr>
          <p:nvPr>
            <p:ph type="dt" idx="1"/>
          </p:nvPr>
        </p:nvSpPr>
        <p:spPr bwMode="auto">
          <a:xfrm>
            <a:off x="3957638" y="0"/>
            <a:ext cx="3027362" cy="463550"/>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lvl1pPr algn="r" defTabSz="912813" eaLnBrk="0" hangingPunct="0">
              <a:defRPr sz="1100" b="0">
                <a:solidFill>
                  <a:schemeClr val="tx1"/>
                </a:solidFill>
                <a:latin typeface="Times New Roman" pitchFamily="18" charset="0"/>
                <a:cs typeface="Arial" charset="0"/>
              </a:defRPr>
            </a:lvl1pPr>
          </a:lstStyle>
          <a:p>
            <a:pPr>
              <a:defRPr/>
            </a:pPr>
            <a:endParaRPr lang="en-US" dirty="0"/>
          </a:p>
        </p:txBody>
      </p:sp>
      <p:sp>
        <p:nvSpPr>
          <p:cNvPr id="9220" name="Rectangle 4"/>
          <p:cNvSpPr>
            <a:spLocks noGrp="1" noRot="1" noChangeAspect="1" noChangeArrowheads="1" noTextEdit="1"/>
          </p:cNvSpPr>
          <p:nvPr>
            <p:ph type="sldImg" idx="2"/>
          </p:nvPr>
        </p:nvSpPr>
        <p:spPr bwMode="auto">
          <a:xfrm>
            <a:off x="1173163" y="695325"/>
            <a:ext cx="4641850" cy="3481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33450" y="4410075"/>
            <a:ext cx="5118100" cy="4178300"/>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820150"/>
            <a:ext cx="3027363" cy="463550"/>
          </a:xfrm>
          <a:prstGeom prst="rect">
            <a:avLst/>
          </a:prstGeom>
          <a:noFill/>
          <a:ln w="9525">
            <a:noFill/>
            <a:miter lim="800000"/>
            <a:headEnd/>
            <a:tailEnd/>
          </a:ln>
        </p:spPr>
        <p:txBody>
          <a:bodyPr vert="horz" wrap="square" lIns="91311" tIns="45657" rIns="91311" bIns="45657" numCol="1" anchor="b" anchorCtr="0" compatLnSpc="1">
            <a:prstTxWarp prst="textNoShape">
              <a:avLst/>
            </a:prstTxWarp>
          </a:bodyPr>
          <a:lstStyle>
            <a:lvl1pPr defTabSz="912813" eaLnBrk="0" hangingPunct="0">
              <a:defRPr sz="1100" b="0">
                <a:solidFill>
                  <a:schemeClr val="tx1"/>
                </a:solidFill>
                <a:latin typeface="Times New Roman" pitchFamily="18" charset="0"/>
                <a:cs typeface="Arial" charset="0"/>
              </a:defRPr>
            </a:lvl1pPr>
          </a:lstStyle>
          <a:p>
            <a:pPr>
              <a:defRPr/>
            </a:pPr>
            <a:endParaRPr lang="en-US" dirty="0"/>
          </a:p>
        </p:txBody>
      </p:sp>
      <p:sp>
        <p:nvSpPr>
          <p:cNvPr id="7175" name="Rectangle 7"/>
          <p:cNvSpPr>
            <a:spLocks noGrp="1" noChangeArrowheads="1"/>
          </p:cNvSpPr>
          <p:nvPr>
            <p:ph type="sldNum" sz="quarter" idx="5"/>
          </p:nvPr>
        </p:nvSpPr>
        <p:spPr bwMode="auto">
          <a:xfrm>
            <a:off x="3957638" y="8820150"/>
            <a:ext cx="3027362" cy="463550"/>
          </a:xfrm>
          <a:prstGeom prst="rect">
            <a:avLst/>
          </a:prstGeom>
          <a:noFill/>
          <a:ln w="9525">
            <a:noFill/>
            <a:miter lim="800000"/>
            <a:headEnd/>
            <a:tailEnd/>
          </a:ln>
        </p:spPr>
        <p:txBody>
          <a:bodyPr vert="horz" wrap="square" lIns="91311" tIns="45657" rIns="91311" bIns="45657" numCol="1" anchor="b" anchorCtr="0" compatLnSpc="1">
            <a:prstTxWarp prst="textNoShape">
              <a:avLst/>
            </a:prstTxWarp>
          </a:bodyPr>
          <a:lstStyle>
            <a:lvl1pPr algn="r" defTabSz="912813" eaLnBrk="0" hangingPunct="0">
              <a:defRPr sz="1100" b="0" smtClean="0">
                <a:solidFill>
                  <a:schemeClr val="tx1"/>
                </a:solidFill>
                <a:latin typeface="Times New Roman" panose="02020603050405020304" pitchFamily="18" charset="0"/>
              </a:defRPr>
            </a:lvl1pPr>
          </a:lstStyle>
          <a:p>
            <a:pPr>
              <a:defRPr/>
            </a:pPr>
            <a:fld id="{48C2DBE3-97D6-4F10-8386-2F83060BA738}"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71575" y="695325"/>
            <a:ext cx="4641850" cy="3481388"/>
          </a:xfrm>
          <a:ln/>
        </p:spPr>
      </p:sp>
      <p:sp>
        <p:nvSpPr>
          <p:cNvPr id="13315"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2536464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292194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1894414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191313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946509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825669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1670228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3000070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709838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413518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2260302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2005184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2272512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3261752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234422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383616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47607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3316043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304512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418308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1471179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362739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6724650" y="6199188"/>
            <a:ext cx="2419350" cy="457200"/>
          </a:xfrm>
        </p:spPr>
        <p:txBody>
          <a:bodyPr/>
          <a:lstStyle>
            <a:lvl1pPr>
              <a:defRPr sz="1200">
                <a:solidFill>
                  <a:schemeClr val="bg2"/>
                </a:solidFill>
              </a:defRPr>
            </a:lvl1pPr>
          </a:lstStyle>
          <a:p>
            <a:pPr>
              <a:defRPr/>
            </a:pPr>
            <a:endParaRPr lang="en-US" dirty="0"/>
          </a:p>
          <a:p>
            <a:pPr>
              <a:defRPr/>
            </a:pPr>
            <a:r>
              <a:rPr lang="en-US" dirty="0"/>
              <a:t>EPI 743, 01/29/2008</a:t>
            </a:r>
          </a:p>
          <a:p>
            <a:pPr>
              <a:defRPr/>
            </a:pPr>
            <a:endParaRPr lang="en-US" dirty="0"/>
          </a:p>
        </p:txBody>
      </p:sp>
    </p:spTree>
    <p:extLst>
      <p:ext uri="{BB962C8B-B14F-4D97-AF65-F5344CB8AC3E}">
        <p14:creationId xmlns:p14="http://schemas.microsoft.com/office/powerpoint/2010/main" val="69955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90088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116964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393614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27924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428135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173092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7042150" y="6343650"/>
            <a:ext cx="24193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300">
                <a:solidFill>
                  <a:schemeClr val="tx1"/>
                </a:solidFill>
                <a:latin typeface="Arial" charset="0"/>
                <a:cs typeface="Arial" charset="0"/>
              </a:defRPr>
            </a:lvl1pPr>
          </a:lstStyle>
          <a:p>
            <a:pPr>
              <a:defRPr/>
            </a:pPr>
            <a:endParaRPr lang="en-US" sz="1200" dirty="0"/>
          </a:p>
          <a:p>
            <a:pPr>
              <a:defRPr/>
            </a:pPr>
            <a:r>
              <a:rPr lang="en-US" dirty="0"/>
              <a:t>EPI 743, 01/29/2008</a:t>
            </a:r>
          </a:p>
          <a:p>
            <a:pPr>
              <a:defRPr/>
            </a:pPr>
            <a:endParaRPr lang="en-US" dirty="0"/>
          </a:p>
        </p:txBody>
      </p:sp>
    </p:spTree>
  </p:cSld>
  <p:clrMap bg1="dk2" tx1="lt1" bg2="dk1"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hf sldNum="0" hdr="0" dt="0"/>
  <p:txStyles>
    <p:title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imes New Roman" pitchFamily="18" charset="0"/>
        </a:defRPr>
      </a:lvl2pPr>
      <a:lvl3pPr algn="ctr" rtl="0" eaLnBrk="0" fontAlgn="base" hangingPunct="0">
        <a:spcBef>
          <a:spcPct val="0"/>
        </a:spcBef>
        <a:spcAft>
          <a:spcPct val="0"/>
        </a:spcAft>
        <a:defRPr sz="4400">
          <a:solidFill>
            <a:schemeClr val="bg2"/>
          </a:solidFill>
          <a:latin typeface="Times New Roman" pitchFamily="18" charset="0"/>
        </a:defRPr>
      </a:lvl3pPr>
      <a:lvl4pPr algn="ctr" rtl="0" eaLnBrk="0" fontAlgn="base" hangingPunct="0">
        <a:spcBef>
          <a:spcPct val="0"/>
        </a:spcBef>
        <a:spcAft>
          <a:spcPct val="0"/>
        </a:spcAft>
        <a:defRPr sz="4400">
          <a:solidFill>
            <a:schemeClr val="bg2"/>
          </a:solidFill>
          <a:latin typeface="Times New Roman" pitchFamily="18" charset="0"/>
        </a:defRPr>
      </a:lvl4pPr>
      <a:lvl5pPr algn="ctr" rtl="0" eaLnBrk="0" fontAlgn="base" hangingPunct="0">
        <a:spcBef>
          <a:spcPct val="0"/>
        </a:spcBef>
        <a:spcAft>
          <a:spcPct val="0"/>
        </a:spcAft>
        <a:defRPr sz="4400">
          <a:solidFill>
            <a:schemeClr val="bg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Char char="•"/>
        <a:defRPr sz="3200">
          <a:solidFill>
            <a:srgbClr val="006600"/>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rgbClr val="006600"/>
          </a:solidFill>
          <a:latin typeface="+mn-lt"/>
        </a:defRPr>
      </a:lvl2pPr>
      <a:lvl3pPr marL="1143000" indent="-228600" algn="l" rtl="0" eaLnBrk="0" fontAlgn="base" hangingPunct="0">
        <a:spcBef>
          <a:spcPct val="20000"/>
        </a:spcBef>
        <a:spcAft>
          <a:spcPct val="0"/>
        </a:spcAft>
        <a:buClr>
          <a:schemeClr val="accent2"/>
        </a:buClr>
        <a:buChar char="•"/>
        <a:defRPr sz="2400">
          <a:solidFill>
            <a:srgbClr val="006600"/>
          </a:solidFill>
          <a:latin typeface="+mn-lt"/>
        </a:defRPr>
      </a:lvl3pPr>
      <a:lvl4pPr marL="1600200" indent="-228600" algn="l" rtl="0" eaLnBrk="0" fontAlgn="base" hangingPunct="0">
        <a:spcBef>
          <a:spcPct val="20000"/>
        </a:spcBef>
        <a:spcAft>
          <a:spcPct val="0"/>
        </a:spcAft>
        <a:buClr>
          <a:schemeClr val="accent2"/>
        </a:buClr>
        <a:buChar char="•"/>
        <a:defRPr sz="2000">
          <a:solidFill>
            <a:srgbClr val="006600"/>
          </a:solidFill>
          <a:latin typeface="+mn-lt"/>
        </a:defRPr>
      </a:lvl4pPr>
      <a:lvl5pPr marL="2057400" indent="-228600" algn="l" rtl="0" eaLnBrk="0" fontAlgn="base" hangingPunct="0">
        <a:spcBef>
          <a:spcPct val="20000"/>
        </a:spcBef>
        <a:spcAft>
          <a:spcPct val="0"/>
        </a:spcAft>
        <a:buClr>
          <a:schemeClr val="accent2"/>
        </a:buClr>
        <a:buChar char="•"/>
        <a:defRPr sz="2000">
          <a:solidFill>
            <a:srgbClr val="006600"/>
          </a:solidFill>
          <a:latin typeface="+mn-lt"/>
        </a:defRPr>
      </a:lvl5pPr>
      <a:lvl6pPr marL="2514600" indent="-228600" algn="l" rtl="0" eaLnBrk="0" fontAlgn="base" hangingPunct="0">
        <a:spcBef>
          <a:spcPct val="20000"/>
        </a:spcBef>
        <a:spcAft>
          <a:spcPct val="0"/>
        </a:spcAft>
        <a:buClr>
          <a:schemeClr val="accent2"/>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822325" y="114300"/>
            <a:ext cx="7788275" cy="1596934"/>
          </a:xfrm>
        </p:spPr>
        <p:txBody>
          <a:bodyPr/>
          <a:lstStyle/>
          <a:p>
            <a:r>
              <a:rPr lang="en-US" altLang="en-US" sz="3600" b="1" dirty="0">
                <a:latin typeface="Arial" panose="020B0604020202020204" pitchFamily="34" charset="0"/>
                <a:cs typeface="Arial" panose="020B0604020202020204" pitchFamily="34" charset="0"/>
              </a:rPr>
              <a:t>DSA8301 – Stat Inference in Big Data</a:t>
            </a:r>
          </a:p>
        </p:txBody>
      </p:sp>
      <p:sp>
        <p:nvSpPr>
          <p:cNvPr id="11267" name="Rectangle 3"/>
          <p:cNvSpPr>
            <a:spLocks noChangeArrowheads="1"/>
          </p:cNvSpPr>
          <p:nvPr/>
        </p:nvSpPr>
        <p:spPr bwMode="auto">
          <a:xfrm>
            <a:off x="2554288" y="19764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68" name="Rectangle 4"/>
          <p:cNvSpPr>
            <a:spLocks noChangeArrowheads="1"/>
          </p:cNvSpPr>
          <p:nvPr/>
        </p:nvSpPr>
        <p:spPr bwMode="auto">
          <a:xfrm>
            <a:off x="690563" y="2074863"/>
            <a:ext cx="8021637" cy="20193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69" name="Text Box 5"/>
          <p:cNvSpPr txBox="1">
            <a:spLocks noChangeArrowheads="1"/>
          </p:cNvSpPr>
          <p:nvPr/>
        </p:nvSpPr>
        <p:spPr bwMode="auto">
          <a:xfrm>
            <a:off x="1147763" y="2463800"/>
            <a:ext cx="705643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80000"/>
              </a:lnSpc>
              <a:spcBef>
                <a:spcPct val="20000"/>
              </a:spcBef>
              <a:spcAft>
                <a:spcPct val="20000"/>
              </a:spcAft>
            </a:pPr>
            <a:r>
              <a:rPr lang="en-US" altLang="en-US" sz="3600" dirty="0"/>
              <a:t>Lecture 1 &amp; 2</a:t>
            </a:r>
          </a:p>
          <a:p>
            <a:pPr algn="ctr">
              <a:lnSpc>
                <a:spcPct val="80000"/>
              </a:lnSpc>
              <a:spcBef>
                <a:spcPct val="20000"/>
              </a:spcBef>
              <a:spcAft>
                <a:spcPct val="20000"/>
              </a:spcAft>
            </a:pPr>
            <a:r>
              <a:rPr lang="en-US" altLang="en-US" sz="3600" dirty="0"/>
              <a:t>Parametric Statistical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The Binomial and Related Distributions</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It is clear that </a:t>
                </a:r>
                <a:r>
                  <a:rPr lang="en-US" sz="1800" i="1" dirty="0">
                    <a:solidFill>
                      <a:srgbClr val="242021"/>
                    </a:solidFill>
                    <a:latin typeface="Arial" panose="020B0604020202020204" pitchFamily="34" charset="0"/>
                    <a:cs typeface="Arial" panose="020B0604020202020204" pitchFamily="34" charset="0"/>
                  </a:rPr>
                  <a:t>P</a:t>
                </a:r>
                <a:r>
                  <a:rPr lang="en-US" sz="1800" b="0" i="1" dirty="0">
                    <a:solidFill>
                      <a:srgbClr val="242021"/>
                    </a:solidFill>
                    <a:effectLst/>
                    <a:latin typeface="Arial" panose="020B0604020202020204" pitchFamily="34" charset="0"/>
                    <a:cs typeface="Arial" panose="020B0604020202020204" pitchFamily="34" charset="0"/>
                  </a:rPr>
                  <a:t>(x) ≥ 0</a:t>
                </a:r>
                <a:r>
                  <a:rPr lang="en-US" sz="1800" b="0" i="0" dirty="0">
                    <a:solidFill>
                      <a:srgbClr val="242021"/>
                    </a:solidFill>
                    <a:effectLst/>
                    <a:latin typeface="Arial" panose="020B0604020202020204" pitchFamily="34" charset="0"/>
                    <a:cs typeface="Arial" panose="020B0604020202020204" pitchFamily="34" charset="0"/>
                  </a:rPr>
                  <a:t>. To verify that </a:t>
                </a:r>
                <a:r>
                  <a:rPr lang="en-US" sz="1800" i="1" dirty="0">
                    <a:solidFill>
                      <a:srgbClr val="242021"/>
                    </a:solidFill>
                    <a:latin typeface="Arial" panose="020B0604020202020204" pitchFamily="34" charset="0"/>
                    <a:cs typeface="Arial" panose="020B0604020202020204" pitchFamily="34" charset="0"/>
                  </a:rPr>
                  <a:t>P</a:t>
                </a:r>
                <a:r>
                  <a:rPr lang="en-US" sz="1800" b="0" i="1" dirty="0">
                    <a:solidFill>
                      <a:srgbClr val="242021"/>
                    </a:solidFill>
                    <a:effectLst/>
                    <a:latin typeface="Arial" panose="020B0604020202020204" pitchFamily="34" charset="0"/>
                    <a:cs typeface="Arial" panose="020B0604020202020204" pitchFamily="34" charset="0"/>
                  </a:rPr>
                  <a:t>(x)</a:t>
                </a:r>
                <a:r>
                  <a:rPr lang="en-US" sz="1800" b="0" i="0" dirty="0">
                    <a:solidFill>
                      <a:srgbClr val="242021"/>
                    </a:solidFill>
                    <a:effectLst/>
                    <a:latin typeface="Arial" panose="020B0604020202020204" pitchFamily="34" charset="0"/>
                    <a:cs typeface="Arial" panose="020B0604020202020204" pitchFamily="34" charset="0"/>
                  </a:rPr>
                  <a:t> sums to 1 over its range, recall the binomial series</a:t>
                </a:r>
              </a:p>
              <a:p>
                <a:pPr marL="0" indent="0">
                  <a:buNone/>
                </a:pPr>
                <a14:m>
                  <m:oMathPara xmlns:m="http://schemas.openxmlformats.org/officeDocument/2006/math">
                    <m:oMathParaPr>
                      <m:jc m:val="centerGroup"/>
                    </m:oMathParaPr>
                    <m:oMath xmlns:m="http://schemas.openxmlformats.org/officeDocument/2006/math">
                      <m:sSup>
                        <m:sSupPr>
                          <m:ctrlPr>
                            <a:rPr lang="en-US" sz="180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𝑎</m:t>
                          </m:r>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𝑏</m:t>
                          </m:r>
                          <m:r>
                            <a:rPr lang="en-ZA" sz="1800" b="0" i="1" smtClean="0">
                              <a:solidFill>
                                <a:srgbClr val="242021"/>
                              </a:solidFill>
                              <a:latin typeface="Cambria Math" panose="02040503050406030204" pitchFamily="18" charset="0"/>
                              <a:cs typeface="Arial" panose="020B0604020202020204" pitchFamily="34" charset="0"/>
                            </a:rPr>
                            <m:t>)</m:t>
                          </m:r>
                        </m:e>
                        <m:sup>
                          <m:r>
                            <a:rPr lang="en-ZA" sz="1800" b="0" i="1" smtClean="0">
                              <a:solidFill>
                                <a:srgbClr val="242021"/>
                              </a:solidFill>
                              <a:latin typeface="Cambria Math" panose="02040503050406030204" pitchFamily="18" charset="0"/>
                              <a:cs typeface="Arial" panose="020B0604020202020204" pitchFamily="34" charset="0"/>
                            </a:rPr>
                            <m:t>𝑛</m:t>
                          </m:r>
                        </m:sup>
                      </m:sSup>
                      <m:r>
                        <a:rPr lang="en-ZA" sz="1800" b="0" i="1" smtClean="0">
                          <a:solidFill>
                            <a:srgbClr val="242021"/>
                          </a:solidFill>
                          <a:latin typeface="Cambria Math" panose="02040503050406030204" pitchFamily="18" charset="0"/>
                          <a:cs typeface="Arial" panose="020B0604020202020204" pitchFamily="34" charset="0"/>
                        </a:rPr>
                        <m:t>=</m:t>
                      </m:r>
                      <m:nary>
                        <m:naryPr>
                          <m:chr m:val="∑"/>
                          <m:ctrlPr>
                            <a:rPr lang="en-ZA" sz="1800" b="0" i="1" smtClean="0">
                              <a:solidFill>
                                <a:srgbClr val="242021"/>
                              </a:solidFill>
                              <a:latin typeface="Cambria Math" panose="02040503050406030204" pitchFamily="18" charset="0"/>
                              <a:cs typeface="Arial" panose="020B0604020202020204" pitchFamily="34" charset="0"/>
                            </a:rPr>
                          </m:ctrlPr>
                        </m:naryPr>
                        <m:sub>
                          <m:r>
                            <m:rPr>
                              <m:brk m:alnAt="23"/>
                            </m:rPr>
                            <a:rPr lang="en-ZA" sz="1800" b="0" i="1" smtClean="0">
                              <a:solidFill>
                                <a:srgbClr val="242021"/>
                              </a:solidFill>
                              <a:latin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cs typeface="Arial" panose="020B0604020202020204" pitchFamily="34" charset="0"/>
                            </a:rPr>
                            <m:t>=0</m:t>
                          </m:r>
                        </m:sub>
                        <m:sup>
                          <m:r>
                            <a:rPr lang="en-ZA" sz="1800" b="0" i="1" smtClean="0">
                              <a:solidFill>
                                <a:srgbClr val="242021"/>
                              </a:solidFill>
                              <a:latin typeface="Cambria Math" panose="02040503050406030204" pitchFamily="18" charset="0"/>
                              <a:cs typeface="Arial" panose="020B0604020202020204" pitchFamily="34" charset="0"/>
                            </a:rPr>
                            <m:t>𝑛</m:t>
                          </m:r>
                        </m:sup>
                        <m:e>
                          <m:d>
                            <m:dPr>
                              <m:ctrlPr>
                                <a:rPr lang="en-ZA" sz="1800" b="0" i="1" smtClean="0">
                                  <a:solidFill>
                                    <a:srgbClr val="242021"/>
                                  </a:solidFill>
                                  <a:latin typeface="Cambria Math" panose="02040503050406030204" pitchFamily="18" charset="0"/>
                                  <a:cs typeface="Arial" panose="020B0604020202020204" pitchFamily="34" charset="0"/>
                                </a:rPr>
                              </m:ctrlPr>
                            </m:dPr>
                            <m:e>
                              <m:f>
                                <m:fPr>
                                  <m:type m:val="noBa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𝑛</m:t>
                                  </m:r>
                                </m:num>
                                <m:den>
                                  <m:r>
                                    <a:rPr lang="en-ZA" sz="1800" b="0" i="1" smtClean="0">
                                      <a:solidFill>
                                        <a:srgbClr val="242021"/>
                                      </a:solidFill>
                                      <a:latin typeface="Cambria Math" panose="02040503050406030204" pitchFamily="18" charset="0"/>
                                      <a:cs typeface="Arial" panose="020B0604020202020204" pitchFamily="34" charset="0"/>
                                    </a:rPr>
                                    <m:t>𝑥</m:t>
                                  </m:r>
                                </m:den>
                              </m:f>
                            </m:e>
                          </m:d>
                        </m:e>
                      </m:nary>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𝑏</m:t>
                          </m:r>
                        </m:e>
                        <m:sup>
                          <m:r>
                            <a:rPr lang="en-ZA" sz="1800" b="0" i="1" smtClean="0">
                              <a:solidFill>
                                <a:srgbClr val="242021"/>
                              </a:solidFill>
                              <a:latin typeface="Cambria Math" panose="02040503050406030204" pitchFamily="18" charset="0"/>
                              <a:cs typeface="Arial" panose="020B0604020202020204" pitchFamily="34" charset="0"/>
                            </a:rPr>
                            <m:t>𝑥</m:t>
                          </m:r>
                        </m:sup>
                      </m:sSup>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𝑎</m:t>
                          </m:r>
                        </m:e>
                        <m:sup>
                          <m:r>
                            <a:rPr lang="en-ZA" sz="1800" b="0" i="1" smtClean="0">
                              <a:solidFill>
                                <a:srgbClr val="242021"/>
                              </a:solidFill>
                              <a:latin typeface="Cambria Math" panose="02040503050406030204" pitchFamily="18" charset="0"/>
                              <a:cs typeface="Arial" panose="020B0604020202020204" pitchFamily="34" charset="0"/>
                            </a:rPr>
                            <m:t>𝑛</m:t>
                          </m:r>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𝑥</m:t>
                          </m:r>
                        </m:sup>
                      </m:sSup>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dirty="0">
                    <a:solidFill>
                      <a:srgbClr val="242021"/>
                    </a:solidFill>
                    <a:latin typeface="Arial" panose="020B0604020202020204" pitchFamily="34" charset="0"/>
                    <a:cs typeface="Arial" panose="020B0604020202020204" pitchFamily="34" charset="0"/>
                  </a:rPr>
                  <a:t>f</a:t>
                </a:r>
                <a:r>
                  <a:rPr lang="en-US" sz="1800" b="0" i="0" dirty="0">
                    <a:solidFill>
                      <a:srgbClr val="242021"/>
                    </a:solidFill>
                    <a:effectLst/>
                    <a:latin typeface="Arial" panose="020B0604020202020204" pitchFamily="34" charset="0"/>
                    <a:cs typeface="Arial" panose="020B0604020202020204" pitchFamily="34" charset="0"/>
                  </a:rPr>
                  <a:t>or </a:t>
                </a:r>
                <a14:m>
                  <m:oMath xmlns:m="http://schemas.openxmlformats.org/officeDocument/2006/math">
                    <m:r>
                      <a:rPr lang="en-US" sz="1800" b="0" i="1" dirty="0" smtClean="0">
                        <a:solidFill>
                          <a:srgbClr val="242021"/>
                        </a:solidFill>
                        <a:effectLst/>
                        <a:latin typeface="Cambria Math" panose="02040503050406030204" pitchFamily="18" charset="0"/>
                      </a:rPr>
                      <m:t>𝑛</m:t>
                    </m:r>
                  </m:oMath>
                </a14:m>
                <a:r>
                  <a:rPr lang="en-US" sz="1800" b="0" i="0" dirty="0">
                    <a:solidFill>
                      <a:srgbClr val="242021"/>
                    </a:solidFill>
                    <a:effectLst/>
                    <a:latin typeface="Arial" panose="020B0604020202020204" pitchFamily="34" charset="0"/>
                    <a:cs typeface="Arial" panose="020B0604020202020204" pitchFamily="34" charset="0"/>
                  </a:rPr>
                  <a:t> a positive integer. Thus,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1800" i="1" smtClean="0">
                              <a:solidFill>
                                <a:srgbClr val="242021"/>
                              </a:solidFill>
                              <a:latin typeface="Cambria Math" panose="02040503050406030204" pitchFamily="18" charset="0"/>
                              <a:cs typeface="Arial" panose="020B0604020202020204" pitchFamily="34" charset="0"/>
                            </a:rPr>
                          </m:ctrlPr>
                        </m:naryPr>
                        <m:sub>
                          <m:r>
                            <m:rPr>
                              <m:brk m:alnAt="7"/>
                            </m:rPr>
                            <a:rPr lang="en-ZA" sz="1800" b="0" i="1" smtClean="0">
                              <a:solidFill>
                                <a:srgbClr val="242021"/>
                              </a:solidFill>
                              <a:latin typeface="Cambria Math" panose="02040503050406030204" pitchFamily="18" charset="0"/>
                              <a:cs typeface="Arial" panose="020B0604020202020204" pitchFamily="34" charset="0"/>
                            </a:rPr>
                            <m:t>𝑥</m:t>
                          </m:r>
                        </m:sub>
                        <m:sup/>
                        <m:e>
                          <m:r>
                            <a:rPr lang="en-US" sz="1800" b="0" i="1" smtClean="0">
                              <a:solidFill>
                                <a:srgbClr val="242021"/>
                              </a:solidFill>
                              <a:latin typeface="Cambria Math" panose="02040503050406030204" pitchFamily="18" charset="0"/>
                              <a:cs typeface="Arial" panose="020B0604020202020204" pitchFamily="34" charset="0"/>
                            </a:rPr>
                            <m:t>𝑃</m:t>
                          </m:r>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𝑥</m:t>
                              </m:r>
                            </m:e>
                          </m:d>
                          <m:r>
                            <a:rPr lang="en-ZA" sz="1800" b="0" i="1" smtClean="0">
                              <a:solidFill>
                                <a:srgbClr val="242021"/>
                              </a:solidFill>
                              <a:latin typeface="Cambria Math" panose="02040503050406030204" pitchFamily="18" charset="0"/>
                              <a:cs typeface="Arial" panose="020B0604020202020204" pitchFamily="34" charset="0"/>
                            </a:rPr>
                            <m:t>= </m:t>
                          </m:r>
                          <m:nary>
                            <m:naryPr>
                              <m:chr m:val="∑"/>
                              <m:ctrlPr>
                                <a:rPr lang="en-ZA" sz="1800" b="0" i="1" smtClean="0">
                                  <a:solidFill>
                                    <a:srgbClr val="242021"/>
                                  </a:solidFill>
                                  <a:latin typeface="Cambria Math" panose="02040503050406030204" pitchFamily="18" charset="0"/>
                                  <a:cs typeface="Arial" panose="020B0604020202020204" pitchFamily="34" charset="0"/>
                                </a:rPr>
                              </m:ctrlPr>
                            </m:naryPr>
                            <m:sub>
                              <m:r>
                                <m:rPr>
                                  <m:brk m:alnAt="23"/>
                                </m:rPr>
                                <a:rPr lang="en-ZA" sz="1800" b="0" i="1" smtClean="0">
                                  <a:solidFill>
                                    <a:srgbClr val="242021"/>
                                  </a:solidFill>
                                  <a:latin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cs typeface="Arial" panose="020B0604020202020204" pitchFamily="34" charset="0"/>
                                </a:rPr>
                                <m:t>=0</m:t>
                              </m:r>
                            </m:sub>
                            <m:sup>
                              <m:r>
                                <a:rPr lang="en-ZA" sz="1800" b="0" i="1" smtClean="0">
                                  <a:solidFill>
                                    <a:srgbClr val="242021"/>
                                  </a:solidFill>
                                  <a:latin typeface="Cambria Math" panose="02040503050406030204" pitchFamily="18" charset="0"/>
                                  <a:cs typeface="Arial" panose="020B0604020202020204" pitchFamily="34" charset="0"/>
                                </a:rPr>
                                <m:t>𝑛</m:t>
                              </m:r>
                            </m:sup>
                            <m:e>
                              <m:d>
                                <m:dPr>
                                  <m:ctrlPr>
                                    <a:rPr lang="en-ZA" sz="1800" i="1">
                                      <a:solidFill>
                                        <a:srgbClr val="242021"/>
                                      </a:solidFill>
                                      <a:latin typeface="Cambria Math" panose="02040503050406030204" pitchFamily="18" charset="0"/>
                                      <a:cs typeface="Arial" panose="020B0604020202020204" pitchFamily="34" charset="0"/>
                                    </a:rPr>
                                  </m:ctrlPr>
                                </m:dPr>
                                <m:e>
                                  <m:f>
                                    <m:fPr>
                                      <m:type m:val="noBar"/>
                                      <m:ctrlPr>
                                        <a:rPr lang="en-ZA" sz="1800" i="1">
                                          <a:solidFill>
                                            <a:srgbClr val="242021"/>
                                          </a:solidFill>
                                          <a:latin typeface="Cambria Math" panose="02040503050406030204" pitchFamily="18" charset="0"/>
                                          <a:cs typeface="Arial" panose="020B0604020202020204" pitchFamily="34" charset="0"/>
                                        </a:rPr>
                                      </m:ctrlPr>
                                    </m:fPr>
                                    <m:num>
                                      <m:r>
                                        <a:rPr lang="en-ZA" sz="1800" i="1">
                                          <a:solidFill>
                                            <a:srgbClr val="242021"/>
                                          </a:solidFill>
                                          <a:latin typeface="Cambria Math" panose="02040503050406030204" pitchFamily="18" charset="0"/>
                                          <a:cs typeface="Arial" panose="020B0604020202020204" pitchFamily="34" charset="0"/>
                                        </a:rPr>
                                        <m:t>𝑛</m:t>
                                      </m:r>
                                    </m:num>
                                    <m:den>
                                      <m:r>
                                        <a:rPr lang="en-ZA" sz="1800" i="1">
                                          <a:solidFill>
                                            <a:srgbClr val="242021"/>
                                          </a:solidFill>
                                          <a:latin typeface="Cambria Math" panose="02040503050406030204" pitchFamily="18" charset="0"/>
                                          <a:cs typeface="Arial" panose="020B0604020202020204" pitchFamily="34" charset="0"/>
                                        </a:rPr>
                                        <m:t>𝑥</m:t>
                                      </m:r>
                                    </m:den>
                                  </m:f>
                                </m:e>
                              </m:d>
                            </m:e>
                          </m:nary>
                          <m:sSup>
                            <m:sSupPr>
                              <m:ctrlPr>
                                <a:rPr lang="en-ZA" sz="1800" i="1">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𝑝</m:t>
                              </m:r>
                            </m:e>
                            <m:sup>
                              <m:r>
                                <a:rPr lang="en-ZA" sz="1800" i="1">
                                  <a:solidFill>
                                    <a:srgbClr val="242021"/>
                                  </a:solidFill>
                                  <a:latin typeface="Cambria Math" panose="02040503050406030204" pitchFamily="18" charset="0"/>
                                  <a:cs typeface="Arial" panose="020B0604020202020204" pitchFamily="34" charset="0"/>
                                </a:rPr>
                                <m:t>𝑥</m:t>
                              </m:r>
                            </m:sup>
                          </m:sSup>
                          <m:sSup>
                            <m:sSupPr>
                              <m:ctrlPr>
                                <a:rPr lang="en-ZA" sz="1800" i="1">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(1−</m:t>
                              </m:r>
                              <m:r>
                                <a:rPr lang="en-ZA" sz="1800" b="0" i="1" smtClean="0">
                                  <a:solidFill>
                                    <a:srgbClr val="242021"/>
                                  </a:solidFill>
                                  <a:latin typeface="Cambria Math" panose="02040503050406030204" pitchFamily="18" charset="0"/>
                                  <a:cs typeface="Arial" panose="020B0604020202020204" pitchFamily="34" charset="0"/>
                                </a:rPr>
                                <m:t>𝑝</m:t>
                              </m:r>
                              <m:r>
                                <a:rPr lang="en-ZA" sz="1800" b="0" i="1" smtClean="0">
                                  <a:solidFill>
                                    <a:srgbClr val="242021"/>
                                  </a:solidFill>
                                  <a:latin typeface="Cambria Math" panose="02040503050406030204" pitchFamily="18" charset="0"/>
                                  <a:cs typeface="Arial" panose="020B0604020202020204" pitchFamily="34" charset="0"/>
                                </a:rPr>
                                <m:t>)</m:t>
                              </m:r>
                            </m:e>
                            <m:sup>
                              <m:r>
                                <a:rPr lang="en-ZA" sz="1800" i="1">
                                  <a:solidFill>
                                    <a:srgbClr val="242021"/>
                                  </a:solidFill>
                                  <a:latin typeface="Cambria Math" panose="02040503050406030204" pitchFamily="18" charset="0"/>
                                  <a:cs typeface="Arial" panose="020B0604020202020204" pitchFamily="34" charset="0"/>
                                </a:rPr>
                                <m:t>𝑛</m:t>
                              </m:r>
                              <m:r>
                                <a:rPr lang="en-ZA" sz="1800" i="1">
                                  <a:solidFill>
                                    <a:srgbClr val="242021"/>
                                  </a:solidFill>
                                  <a:latin typeface="Cambria Math" panose="02040503050406030204" pitchFamily="18" charset="0"/>
                                  <a:cs typeface="Arial" panose="020B0604020202020204" pitchFamily="34" charset="0"/>
                                </a:rPr>
                                <m:t>−</m:t>
                              </m:r>
                              <m:r>
                                <a:rPr lang="en-ZA" sz="1800" i="1">
                                  <a:solidFill>
                                    <a:srgbClr val="242021"/>
                                  </a:solidFill>
                                  <a:latin typeface="Cambria Math" panose="02040503050406030204" pitchFamily="18" charset="0"/>
                                  <a:cs typeface="Arial" panose="020B0604020202020204" pitchFamily="34" charset="0"/>
                                </a:rPr>
                                <m:t>𝑥</m:t>
                              </m:r>
                            </m:sup>
                          </m:sSup>
                          <m:r>
                            <a:rPr lang="en-ZA" sz="1800" b="0" i="1" smtClean="0">
                              <a:solidFill>
                                <a:srgbClr val="242021"/>
                              </a:solidFill>
                              <a:latin typeface="Cambria Math" panose="02040503050406030204" pitchFamily="18" charset="0"/>
                              <a:cs typeface="Arial" panose="020B0604020202020204" pitchFamily="34" charset="0"/>
                            </a:rPr>
                            <m:t>=</m:t>
                          </m:r>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i="1">
                                  <a:solidFill>
                                    <a:srgbClr val="242021"/>
                                  </a:solidFill>
                                  <a:latin typeface="Cambria Math" panose="02040503050406030204" pitchFamily="18" charset="0"/>
                                  <a:cs typeface="Arial" panose="020B0604020202020204" pitchFamily="34" charset="0"/>
                                </a:rPr>
                                <m:t>[</m:t>
                              </m:r>
                              <m:d>
                                <m:dPr>
                                  <m:ctrlPr>
                                    <a:rPr lang="en-ZA" sz="1800" i="1">
                                      <a:solidFill>
                                        <a:srgbClr val="242021"/>
                                      </a:solidFill>
                                      <a:latin typeface="Cambria Math" panose="02040503050406030204" pitchFamily="18" charset="0"/>
                                      <a:cs typeface="Arial" panose="020B0604020202020204" pitchFamily="34" charset="0"/>
                                    </a:rPr>
                                  </m:ctrlPr>
                                </m:dPr>
                                <m:e>
                                  <m:r>
                                    <a:rPr lang="en-ZA" sz="1800" i="1">
                                      <a:solidFill>
                                        <a:srgbClr val="242021"/>
                                      </a:solidFill>
                                      <a:latin typeface="Cambria Math" panose="02040503050406030204" pitchFamily="18" charset="0"/>
                                      <a:cs typeface="Arial" panose="020B0604020202020204" pitchFamily="34" charset="0"/>
                                    </a:rPr>
                                    <m:t>1−</m:t>
                                  </m:r>
                                  <m:r>
                                    <a:rPr lang="en-ZA" sz="1800" i="1">
                                      <a:solidFill>
                                        <a:srgbClr val="242021"/>
                                      </a:solidFill>
                                      <a:latin typeface="Cambria Math" panose="02040503050406030204" pitchFamily="18" charset="0"/>
                                      <a:cs typeface="Arial" panose="020B0604020202020204" pitchFamily="34" charset="0"/>
                                    </a:rPr>
                                    <m:t>𝑝</m:t>
                                  </m:r>
                                </m:e>
                              </m:d>
                              <m:r>
                                <a:rPr lang="en-ZA" sz="1800" i="1">
                                  <a:solidFill>
                                    <a:srgbClr val="242021"/>
                                  </a:solidFill>
                                  <a:latin typeface="Cambria Math" panose="02040503050406030204" pitchFamily="18" charset="0"/>
                                  <a:cs typeface="Arial" panose="020B0604020202020204" pitchFamily="34" charset="0"/>
                                </a:rPr>
                                <m:t>+</m:t>
                              </m:r>
                              <m:r>
                                <a:rPr lang="en-ZA" sz="1800" i="1">
                                  <a:solidFill>
                                    <a:srgbClr val="242021"/>
                                  </a:solidFill>
                                  <a:latin typeface="Cambria Math" panose="02040503050406030204" pitchFamily="18" charset="0"/>
                                  <a:cs typeface="Arial" panose="020B0604020202020204" pitchFamily="34" charset="0"/>
                                </a:rPr>
                                <m:t>𝑝</m:t>
                              </m:r>
                              <m:r>
                                <a:rPr lang="en-ZA" sz="1800" i="1">
                                  <a:solidFill>
                                    <a:srgbClr val="242021"/>
                                  </a:solidFill>
                                  <a:latin typeface="Cambria Math" panose="02040503050406030204" pitchFamily="18" charset="0"/>
                                  <a:cs typeface="Arial" panose="020B0604020202020204" pitchFamily="34" charset="0"/>
                                </a:rPr>
                                <m:t>]</m:t>
                              </m:r>
                            </m:e>
                            <m:sup>
                              <m:r>
                                <a:rPr lang="en-ZA" sz="1800" b="0" i="1" smtClean="0">
                                  <a:solidFill>
                                    <a:srgbClr val="242021"/>
                                  </a:solidFill>
                                  <a:latin typeface="Cambria Math" panose="02040503050406030204" pitchFamily="18" charset="0"/>
                                  <a:cs typeface="Arial" panose="020B0604020202020204" pitchFamily="34" charset="0"/>
                                </a:rPr>
                                <m:t>𝑛</m:t>
                              </m:r>
                            </m:sup>
                          </m:sSup>
                          <m:r>
                            <a:rPr lang="en-ZA" sz="1800" b="0" i="1" smtClean="0">
                              <a:solidFill>
                                <a:srgbClr val="242021"/>
                              </a:solidFill>
                              <a:latin typeface="Cambria Math" panose="02040503050406030204" pitchFamily="18" charset="0"/>
                              <a:cs typeface="Arial" panose="020B0604020202020204" pitchFamily="34" charset="0"/>
                            </a:rPr>
                            <m:t>=1</m:t>
                          </m:r>
                        </m:e>
                      </m:nary>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Therefore,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P</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satisfies the conditions of being a </a:t>
                </a:r>
                <a:r>
                  <a:rPr lang="en-US" sz="1800" b="0" i="1" dirty="0">
                    <a:solidFill>
                      <a:srgbClr val="242021"/>
                    </a:solidFill>
                    <a:effectLst/>
                    <a:latin typeface="Arial" panose="020B0604020202020204" pitchFamily="34" charset="0"/>
                    <a:cs typeface="Arial" panose="020B0604020202020204" pitchFamily="34" charset="0"/>
                  </a:rPr>
                  <a:t>p.m. f</a:t>
                </a:r>
                <a:r>
                  <a:rPr lang="en-US" sz="1800" b="0" i="0" dirty="0">
                    <a:solidFill>
                      <a:srgbClr val="242021"/>
                    </a:solidFill>
                    <a:effectLst/>
                    <a:latin typeface="Arial" panose="020B0604020202020204" pitchFamily="34" charset="0"/>
                    <a:cs typeface="Arial" panose="020B0604020202020204" pitchFamily="34" charset="0"/>
                  </a:rPr>
                  <a:t> of a random variable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of the discrete type. A random variable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that has a </a:t>
                </a:r>
                <a:r>
                  <a:rPr lang="en-US" sz="1800" b="0" i="1" dirty="0">
                    <a:solidFill>
                      <a:srgbClr val="242021"/>
                    </a:solidFill>
                    <a:effectLst/>
                    <a:latin typeface="Arial" panose="020B0604020202020204" pitchFamily="34" charset="0"/>
                    <a:cs typeface="Arial" panose="020B0604020202020204" pitchFamily="34" charset="0"/>
                  </a:rPr>
                  <a:t>p.m. f</a:t>
                </a:r>
                <a:r>
                  <a:rPr lang="en-US" sz="1800" b="0" i="0" dirty="0">
                    <a:solidFill>
                      <a:srgbClr val="242021"/>
                    </a:solidFill>
                    <a:effectLst/>
                    <a:latin typeface="Arial" panose="020B0604020202020204" pitchFamily="34" charset="0"/>
                    <a:cs typeface="Arial" panose="020B0604020202020204" pitchFamily="34" charset="0"/>
                  </a:rPr>
                  <a:t> of the form of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P</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is said to have a binomial distribution, and any such </a:t>
                </a:r>
                <a14:m>
                  <m:oMath xmlns:m="http://schemas.openxmlformats.org/officeDocument/2006/math">
                    <m:r>
                      <a:rPr lang="en-US" sz="1800" b="0" i="1" dirty="0" smtClean="0">
                        <a:solidFill>
                          <a:srgbClr val="242021"/>
                        </a:solidFill>
                        <a:latin typeface="Cambria Math" panose="02040503050406030204" pitchFamily="18" charset="0"/>
                      </a:rPr>
                      <m:t>𝑃</m:t>
                    </m:r>
                    <m:r>
                      <a:rPr lang="en-US" sz="1800" i="1" dirty="0">
                        <a:solidFill>
                          <a:srgbClr val="242021"/>
                        </a:solidFill>
                        <a:latin typeface="Cambria Math" panose="02040503050406030204" pitchFamily="18" charset="0"/>
                      </a:rPr>
                      <m:t>(</m:t>
                    </m:r>
                    <m:r>
                      <a:rPr lang="en-US" sz="1800" i="1" dirty="0">
                        <a:solidFill>
                          <a:srgbClr val="242021"/>
                        </a:solidFill>
                        <a:latin typeface="Cambria Math" panose="02040503050406030204" pitchFamily="18" charset="0"/>
                      </a:rPr>
                      <m:t>𝑥</m:t>
                    </m:r>
                    <m:r>
                      <a:rPr lang="en-US" sz="1800" i="1" dirty="0">
                        <a:solidFill>
                          <a:srgbClr val="242021"/>
                        </a:solidFill>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is called a binomial </a:t>
                </a:r>
                <a:r>
                  <a:rPr lang="en-US" sz="1800" b="0" i="1" dirty="0">
                    <a:solidFill>
                      <a:srgbClr val="242021"/>
                    </a:solidFill>
                    <a:effectLst/>
                    <a:latin typeface="Arial" panose="020B0604020202020204" pitchFamily="34" charset="0"/>
                    <a:cs typeface="Arial" panose="020B0604020202020204" pitchFamily="34" charset="0"/>
                  </a:rPr>
                  <a:t>p.m. f</a:t>
                </a:r>
                <a:r>
                  <a:rPr lang="en-US" sz="1800" b="0" i="0" dirty="0">
                    <a:solidFill>
                      <a:srgbClr val="242021"/>
                    </a:solidFill>
                    <a:effectLst/>
                    <a:latin typeface="Arial" panose="020B0604020202020204" pitchFamily="34" charset="0"/>
                    <a:cs typeface="Arial" panose="020B0604020202020204" pitchFamily="34" charset="0"/>
                  </a:rPr>
                  <a:t>. A binomial distribution is denoted by the symbol </a:t>
                </a:r>
                <a14:m>
                  <m:oMath xmlns:m="http://schemas.openxmlformats.org/officeDocument/2006/math">
                    <m:r>
                      <a:rPr lang="en-US" sz="1800" b="0" i="1" dirty="0" smtClean="0">
                        <a:solidFill>
                          <a:srgbClr val="242021"/>
                        </a:solidFill>
                        <a:effectLst/>
                        <a:latin typeface="Cambria Math" panose="02040503050406030204" pitchFamily="18" charset="0"/>
                      </a:rPr>
                      <m:t>𝑏</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𝑛</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𝑝</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The constants </a:t>
                </a:r>
                <a14:m>
                  <m:oMath xmlns:m="http://schemas.openxmlformats.org/officeDocument/2006/math">
                    <m:r>
                      <a:rPr lang="en-US" sz="1800" b="0" i="1" dirty="0" smtClean="0">
                        <a:solidFill>
                          <a:srgbClr val="242021"/>
                        </a:solidFill>
                        <a:effectLst/>
                        <a:latin typeface="Cambria Math" panose="02040503050406030204" pitchFamily="18" charset="0"/>
                      </a:rPr>
                      <m:t>𝑛</m:t>
                    </m:r>
                  </m:oMath>
                </a14:m>
                <a:r>
                  <a:rPr lang="en-US" sz="1800" b="0" i="0" dirty="0">
                    <a:solidFill>
                      <a:srgbClr val="242021"/>
                    </a:solidFill>
                    <a:effectLst/>
                    <a:latin typeface="Arial" panose="020B0604020202020204" pitchFamily="34" charset="0"/>
                    <a:cs typeface="Arial" panose="020B0604020202020204" pitchFamily="34" charset="0"/>
                  </a:rPr>
                  <a:t> and </a:t>
                </a:r>
                <a14:m>
                  <m:oMath xmlns:m="http://schemas.openxmlformats.org/officeDocument/2006/math">
                    <m:r>
                      <a:rPr lang="en-US" sz="1800" b="0" i="1" dirty="0" smtClean="0">
                        <a:solidFill>
                          <a:srgbClr val="242021"/>
                        </a:solidFill>
                        <a:effectLst/>
                        <a:latin typeface="Cambria Math" panose="02040503050406030204" pitchFamily="18" charset="0"/>
                      </a:rPr>
                      <m:t>𝑝</m:t>
                    </m:r>
                  </m:oMath>
                </a14:m>
                <a:r>
                  <a:rPr lang="en-US" sz="1800" b="0" i="0" dirty="0">
                    <a:solidFill>
                      <a:srgbClr val="242021"/>
                    </a:solidFill>
                    <a:effectLst/>
                    <a:latin typeface="Arial" panose="020B0604020202020204" pitchFamily="34" charset="0"/>
                    <a:cs typeface="Arial" panose="020B0604020202020204" pitchFamily="34" charset="0"/>
                  </a:rPr>
                  <a:t> are called the parameters of the binomial distribution.</a:t>
                </a:r>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r="-588"/>
                </a:stretch>
              </a:blipFill>
            </p:spPr>
            <p:txBody>
              <a:bodyPr/>
              <a:lstStyle/>
              <a:p>
                <a:r>
                  <a:rPr lang="en-US">
                    <a:noFill/>
                  </a:rPr>
                  <a:t> </a:t>
                </a:r>
              </a:p>
            </p:txBody>
          </p:sp>
        </mc:Fallback>
      </mc:AlternateContent>
    </p:spTree>
    <p:extLst>
      <p:ext uri="{BB962C8B-B14F-4D97-AF65-F5344CB8AC3E}">
        <p14:creationId xmlns:p14="http://schemas.microsoft.com/office/powerpoint/2010/main" val="359476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1298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sz="2800" dirty="0"/>
              <a:t>Negative Binomial and Geometric Distributions</a:t>
            </a:r>
            <a:endParaRPr lang="en-ZA" sz="2800" dirty="0"/>
          </a:p>
          <a:p>
            <a:pPr>
              <a:lnSpc>
                <a:spcPct val="90000"/>
              </a:lnSpc>
              <a:spcBef>
                <a:spcPct val="55000"/>
              </a:spcBef>
              <a:spcAft>
                <a:spcPct val="45000"/>
              </a:spcAft>
            </a:pP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Consider a sequence of independent Bernoulli trials with constant probability </a:t>
                </a:r>
                <a14:m>
                  <m:oMath xmlns:m="http://schemas.openxmlformats.org/officeDocument/2006/math">
                    <m:r>
                      <a:rPr lang="en-US" sz="1800" b="0" i="1" dirty="0" smtClean="0">
                        <a:solidFill>
                          <a:srgbClr val="242021"/>
                        </a:solidFill>
                        <a:effectLst/>
                        <a:latin typeface="Cambria Math" panose="02040503050406030204" pitchFamily="18" charset="0"/>
                      </a:rPr>
                      <m:t>𝑝</m:t>
                    </m:r>
                  </m:oMath>
                </a14:m>
                <a:r>
                  <a:rPr lang="en-US" sz="1800" b="0" i="0" dirty="0">
                    <a:solidFill>
                      <a:srgbClr val="242021"/>
                    </a:solidFill>
                    <a:effectLst/>
                    <a:latin typeface="Arial" panose="020B0604020202020204" pitchFamily="34" charset="0"/>
                    <a:cs typeface="Arial" panose="020B0604020202020204" pitchFamily="34" charset="0"/>
                  </a:rPr>
                  <a:t> of success.</a:t>
                </a:r>
              </a:p>
              <a:p>
                <a:r>
                  <a:rPr lang="en-US" sz="1800" b="0" i="0" dirty="0">
                    <a:solidFill>
                      <a:srgbClr val="242021"/>
                    </a:solidFill>
                    <a:effectLst/>
                    <a:latin typeface="Arial" panose="020B0604020202020204" pitchFamily="34" charset="0"/>
                    <a:cs typeface="Arial" panose="020B0604020202020204" pitchFamily="34" charset="0"/>
                  </a:rPr>
                  <a:t>Let the random variable </a:t>
                </a:r>
                <a14:m>
                  <m:oMath xmlns:m="http://schemas.openxmlformats.org/officeDocument/2006/math">
                    <m:r>
                      <a:rPr lang="en-US" sz="1800" b="0" i="1" dirty="0" smtClean="0">
                        <a:solidFill>
                          <a:srgbClr val="242021"/>
                        </a:solidFill>
                        <a:effectLst/>
                        <a:latin typeface="Cambria Math" panose="02040503050406030204" pitchFamily="18" charset="0"/>
                      </a:rPr>
                      <m:t>𝑌</m:t>
                    </m:r>
                  </m:oMath>
                </a14:m>
                <a:r>
                  <a:rPr lang="en-US" sz="1800" b="0" i="0" dirty="0">
                    <a:solidFill>
                      <a:srgbClr val="242021"/>
                    </a:solidFill>
                    <a:effectLst/>
                    <a:latin typeface="Arial" panose="020B0604020202020204" pitchFamily="34" charset="0"/>
                    <a:cs typeface="Arial" panose="020B0604020202020204" pitchFamily="34" charset="0"/>
                  </a:rPr>
                  <a:t> denote the total number of failures in this sequence before the </a:t>
                </a:r>
                <a:r>
                  <a:rPr lang="en-US" sz="1800" b="0" i="1" dirty="0">
                    <a:solidFill>
                      <a:srgbClr val="242021"/>
                    </a:solidFill>
                    <a:effectLst/>
                    <a:latin typeface="Arial" panose="020B0604020202020204" pitchFamily="34" charset="0"/>
                    <a:cs typeface="Arial" panose="020B0604020202020204" pitchFamily="34" charset="0"/>
                  </a:rPr>
                  <a:t>r-</a:t>
                </a:r>
                <a:r>
                  <a:rPr lang="en-US" sz="1800" b="0" i="0" dirty="0">
                    <a:solidFill>
                      <a:srgbClr val="242021"/>
                    </a:solidFill>
                    <a:effectLst/>
                    <a:latin typeface="Arial" panose="020B0604020202020204" pitchFamily="34" charset="0"/>
                    <a:cs typeface="Arial" panose="020B0604020202020204" pitchFamily="34" charset="0"/>
                  </a:rPr>
                  <a:t>th success, that is, </a:t>
                </a:r>
                <a14:m>
                  <m:oMath xmlns:m="http://schemas.openxmlformats.org/officeDocument/2006/math">
                    <m:r>
                      <a:rPr lang="en-US" sz="1800" b="0" i="1" dirty="0" smtClean="0">
                        <a:solidFill>
                          <a:srgbClr val="242021"/>
                        </a:solidFill>
                        <a:effectLst/>
                        <a:latin typeface="Cambria Math" panose="02040503050406030204" pitchFamily="18" charset="0"/>
                      </a:rPr>
                      <m:t>𝑌</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𝑟</m:t>
                    </m:r>
                  </m:oMath>
                </a14:m>
                <a:r>
                  <a:rPr lang="en-US" sz="1800" b="0" i="0" dirty="0">
                    <a:solidFill>
                      <a:srgbClr val="242021"/>
                    </a:solidFill>
                    <a:effectLst/>
                    <a:latin typeface="Arial" panose="020B0604020202020204" pitchFamily="34" charset="0"/>
                    <a:cs typeface="Arial" panose="020B0604020202020204" pitchFamily="34" charset="0"/>
                  </a:rPr>
                  <a:t> is equal to the number of trials necessary to produce exactly </a:t>
                </a:r>
                <a14:m>
                  <m:oMath xmlns:m="http://schemas.openxmlformats.org/officeDocument/2006/math">
                    <m:r>
                      <a:rPr lang="en-US" sz="1800" b="0" i="1" dirty="0" smtClean="0">
                        <a:solidFill>
                          <a:srgbClr val="242021"/>
                        </a:solidFill>
                        <a:effectLst/>
                        <a:latin typeface="Cambria Math" panose="02040503050406030204" pitchFamily="18" charset="0"/>
                      </a:rPr>
                      <m:t>𝑟</m:t>
                    </m:r>
                  </m:oMath>
                </a14:m>
                <a:r>
                  <a:rPr lang="en-US" sz="1800" b="0" i="0" dirty="0">
                    <a:solidFill>
                      <a:srgbClr val="242021"/>
                    </a:solidFill>
                    <a:effectLst/>
                    <a:latin typeface="Arial" panose="020B0604020202020204" pitchFamily="34" charset="0"/>
                    <a:cs typeface="Arial" panose="020B0604020202020204" pitchFamily="34" charset="0"/>
                  </a:rPr>
                  <a:t> successes with the last trial as a </a:t>
                </a:r>
                <a:r>
                  <a:rPr lang="en-US" sz="1800" dirty="0">
                    <a:solidFill>
                      <a:srgbClr val="242021"/>
                    </a:solidFill>
                    <a:latin typeface="Arial" panose="020B0604020202020204" pitchFamily="34" charset="0"/>
                    <a:cs typeface="Arial" panose="020B0604020202020204" pitchFamily="34" charset="0"/>
                  </a:rPr>
                  <a:t>success. Here </a:t>
                </a:r>
                <a14:m>
                  <m:oMath xmlns:m="http://schemas.openxmlformats.org/officeDocument/2006/math">
                    <m:r>
                      <a:rPr lang="en-US" sz="1800" i="1" dirty="0" smtClean="0">
                        <a:solidFill>
                          <a:srgbClr val="242021"/>
                        </a:solidFill>
                        <a:latin typeface="Cambria Math" panose="02040503050406030204" pitchFamily="18" charset="0"/>
                      </a:rPr>
                      <m:t>𝑟</m:t>
                    </m:r>
                  </m:oMath>
                </a14:m>
                <a:r>
                  <a:rPr lang="en-US" sz="1800" dirty="0">
                    <a:solidFill>
                      <a:srgbClr val="242021"/>
                    </a:solidFill>
                    <a:latin typeface="Arial" panose="020B0604020202020204" pitchFamily="34" charset="0"/>
                    <a:cs typeface="Arial" panose="020B0604020202020204" pitchFamily="34" charset="0"/>
                  </a:rPr>
                  <a:t> is a fixed positive integer. </a:t>
                </a:r>
                <a:endParaRPr lang="en-US" sz="1800" b="0" i="0" dirty="0">
                  <a:solidFill>
                    <a:srgbClr val="242021"/>
                  </a:solidFill>
                  <a:effectLst/>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To determine the </a:t>
                </a:r>
                <a:r>
                  <a:rPr lang="en-US" sz="1800" b="0" i="1" dirty="0">
                    <a:solidFill>
                      <a:srgbClr val="242021"/>
                    </a:solidFill>
                    <a:effectLst/>
                    <a:latin typeface="Arial" panose="020B0604020202020204" pitchFamily="34" charset="0"/>
                    <a:cs typeface="Arial" panose="020B0604020202020204" pitchFamily="34" charset="0"/>
                  </a:rPr>
                  <a:t>p.m. f</a:t>
                </a:r>
                <a:r>
                  <a:rPr lang="en-US" sz="1800" b="0" i="0" dirty="0">
                    <a:solidFill>
                      <a:srgbClr val="242021"/>
                    </a:solidFill>
                    <a:effectLst/>
                    <a:latin typeface="Arial" panose="020B0604020202020204" pitchFamily="34" charset="0"/>
                    <a:cs typeface="Arial" panose="020B0604020202020204" pitchFamily="34" charset="0"/>
                  </a:rPr>
                  <a:t> of </a:t>
                </a:r>
                <a14:m>
                  <m:oMath xmlns:m="http://schemas.openxmlformats.org/officeDocument/2006/math">
                    <m:r>
                      <a:rPr lang="en-US" sz="1800" b="0" i="1" dirty="0" smtClean="0">
                        <a:solidFill>
                          <a:srgbClr val="242021"/>
                        </a:solidFill>
                        <a:effectLst/>
                        <a:latin typeface="Cambria Math" panose="02040503050406030204" pitchFamily="18" charset="0"/>
                      </a:rPr>
                      <m:t>𝑌</m:t>
                    </m:r>
                  </m:oMath>
                </a14:m>
                <a:r>
                  <a:rPr lang="en-US" sz="1800" b="0" i="0" dirty="0">
                    <a:solidFill>
                      <a:srgbClr val="242021"/>
                    </a:solidFill>
                    <a:effectLst/>
                    <a:latin typeface="Arial" panose="020B0604020202020204" pitchFamily="34" charset="0"/>
                    <a:cs typeface="Arial" panose="020B0604020202020204" pitchFamily="34" charset="0"/>
                  </a:rPr>
                  <a:t> , let </a:t>
                </a:r>
                <a14:m>
                  <m:oMath xmlns:m="http://schemas.openxmlformats.org/officeDocument/2006/math">
                    <m:r>
                      <a:rPr lang="en-US" sz="1800" b="0" i="1" dirty="0" smtClean="0">
                        <a:solidFill>
                          <a:srgbClr val="242021"/>
                        </a:solidFill>
                        <a:effectLst/>
                        <a:latin typeface="Cambria Math" panose="02040503050406030204" pitchFamily="18" charset="0"/>
                      </a:rPr>
                      <m:t>𝑦</m:t>
                    </m:r>
                  </m:oMath>
                </a14:m>
                <a:r>
                  <a:rPr lang="en-US" sz="1800" b="0" i="0" dirty="0">
                    <a:solidFill>
                      <a:srgbClr val="242021"/>
                    </a:solidFill>
                    <a:effectLst/>
                    <a:latin typeface="Arial" panose="020B0604020202020204" pitchFamily="34" charset="0"/>
                    <a:cs typeface="Arial" panose="020B0604020202020204" pitchFamily="34" charset="0"/>
                  </a:rPr>
                  <a:t> be an element of </a:t>
                </a:r>
                <a14:m>
                  <m:oMath xmlns:m="http://schemas.openxmlformats.org/officeDocument/2006/math">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𝑦</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𝑦</m:t>
                    </m:r>
                    <m:r>
                      <a:rPr lang="en-US" sz="1800" b="0" i="1" dirty="0" smtClean="0">
                        <a:solidFill>
                          <a:srgbClr val="242021"/>
                        </a:solidFill>
                        <a:effectLst/>
                        <a:latin typeface="Cambria Math" panose="02040503050406030204" pitchFamily="18" charset="0"/>
                      </a:rPr>
                      <m:t> = 0, 1, 2, . . .}</m:t>
                    </m:r>
                  </m:oMath>
                </a14:m>
                <a:r>
                  <a:rPr lang="en-US" sz="1800" b="0" i="0" dirty="0">
                    <a:solidFill>
                      <a:srgbClr val="242021"/>
                    </a:solidFill>
                    <a:effectLst/>
                    <a:latin typeface="Arial" panose="020B0604020202020204" pitchFamily="34" charset="0"/>
                    <a:cs typeface="Arial" panose="020B0604020202020204" pitchFamily="34" charset="0"/>
                  </a:rPr>
                  <a:t>.</a:t>
                </a:r>
              </a:p>
              <a:p>
                <a:r>
                  <a:rPr lang="en-US" sz="1800" b="0" i="0" dirty="0">
                    <a:solidFill>
                      <a:srgbClr val="242021"/>
                    </a:solidFill>
                    <a:effectLst/>
                    <a:latin typeface="Arial" panose="020B0604020202020204" pitchFamily="34" charset="0"/>
                    <a:cs typeface="Arial" panose="020B0604020202020204" pitchFamily="34" charset="0"/>
                  </a:rPr>
                  <a:t>Then, since the trials are independent, </a:t>
                </a:r>
                <a14:m>
                  <m:oMath xmlns:m="http://schemas.openxmlformats.org/officeDocument/2006/math">
                    <m:r>
                      <a:rPr lang="en-US" sz="1800" b="0" i="1" dirty="0" smtClean="0">
                        <a:solidFill>
                          <a:srgbClr val="242021"/>
                        </a:solidFill>
                        <a:effectLst/>
                        <a:latin typeface="Cambria Math" panose="02040503050406030204" pitchFamily="18" charset="0"/>
                      </a:rPr>
                      <m:t>𝑃</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𝑌</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𝑦</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is equal to the product of the probability of obtaining exactly </a:t>
                </a:r>
                <a14:m>
                  <m:oMath xmlns:m="http://schemas.openxmlformats.org/officeDocument/2006/math">
                    <m:r>
                      <a:rPr lang="en-US" sz="1800" b="0" i="1" dirty="0" smtClean="0">
                        <a:solidFill>
                          <a:srgbClr val="242021"/>
                        </a:solidFill>
                        <a:effectLst/>
                        <a:latin typeface="Cambria Math" panose="02040503050406030204" pitchFamily="18" charset="0"/>
                      </a:rPr>
                      <m:t>𝑟</m:t>
                    </m:r>
                    <m:r>
                      <a:rPr lang="en-US" sz="1800" b="0" i="1" dirty="0" smtClean="0">
                        <a:solidFill>
                          <a:srgbClr val="242021"/>
                        </a:solidFill>
                        <a:effectLst/>
                        <a:latin typeface="Cambria Math" panose="02040503050406030204" pitchFamily="18" charset="0"/>
                      </a:rPr>
                      <m:t> − 1</m:t>
                    </m:r>
                  </m:oMath>
                </a14:m>
                <a:r>
                  <a:rPr lang="en-US" sz="1800" b="0" i="0" dirty="0">
                    <a:solidFill>
                      <a:srgbClr val="242021"/>
                    </a:solidFill>
                    <a:effectLst/>
                    <a:latin typeface="Arial" panose="020B0604020202020204" pitchFamily="34" charset="0"/>
                    <a:cs typeface="Arial" panose="020B0604020202020204" pitchFamily="34" charset="0"/>
                  </a:rPr>
                  <a:t> successes in the first </a:t>
                </a:r>
                <a14:m>
                  <m:oMath xmlns:m="http://schemas.openxmlformats.org/officeDocument/2006/math">
                    <m:r>
                      <a:rPr lang="en-US" sz="1800" b="0" i="1" dirty="0" smtClean="0">
                        <a:solidFill>
                          <a:srgbClr val="242021"/>
                        </a:solidFill>
                        <a:effectLst/>
                        <a:latin typeface="Cambria Math" panose="02040503050406030204" pitchFamily="18" charset="0"/>
                      </a:rPr>
                      <m:t>𝑦</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𝑟</m:t>
                    </m:r>
                    <m:r>
                      <a:rPr lang="en-US" sz="1800" b="0" i="1" dirty="0" smtClean="0">
                        <a:solidFill>
                          <a:srgbClr val="242021"/>
                        </a:solidFill>
                        <a:effectLst/>
                        <a:latin typeface="Cambria Math" panose="02040503050406030204" pitchFamily="18" charset="0"/>
                      </a:rPr>
                      <m:t> − 1</m:t>
                    </m:r>
                  </m:oMath>
                </a14:m>
                <a:r>
                  <a:rPr lang="en-US" sz="1800" b="0" i="0" dirty="0">
                    <a:solidFill>
                      <a:srgbClr val="242021"/>
                    </a:solidFill>
                    <a:effectLst/>
                    <a:latin typeface="Arial" panose="020B0604020202020204" pitchFamily="34" charset="0"/>
                    <a:cs typeface="Arial" panose="020B0604020202020204" pitchFamily="34" charset="0"/>
                  </a:rPr>
                  <a:t> trials times the probability </a:t>
                </a:r>
                <a14:m>
                  <m:oMath xmlns:m="http://schemas.openxmlformats.org/officeDocument/2006/math">
                    <m:r>
                      <a:rPr lang="en-US" sz="1800" b="0" i="1" dirty="0" smtClean="0">
                        <a:solidFill>
                          <a:srgbClr val="242021"/>
                        </a:solidFill>
                        <a:effectLst/>
                        <a:latin typeface="Cambria Math" panose="02040503050406030204" pitchFamily="18" charset="0"/>
                      </a:rPr>
                      <m:t>𝑝</m:t>
                    </m:r>
                  </m:oMath>
                </a14:m>
                <a:r>
                  <a:rPr lang="en-US" sz="1800" b="0" i="0" dirty="0">
                    <a:solidFill>
                      <a:srgbClr val="242021"/>
                    </a:solidFill>
                    <a:effectLst/>
                    <a:latin typeface="Arial" panose="020B0604020202020204" pitchFamily="34" charset="0"/>
                    <a:cs typeface="Arial" panose="020B0604020202020204" pitchFamily="34" charset="0"/>
                  </a:rPr>
                  <a:t> of a success on the </a:t>
                </a:r>
                <a14:m>
                  <m:oMath xmlns:m="http://schemas.openxmlformats.org/officeDocument/2006/math">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𝑦</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𝑟</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-th trial. Thus the </a:t>
                </a:r>
                <a:r>
                  <a:rPr lang="en-US" sz="1800" b="0" i="1" dirty="0">
                    <a:solidFill>
                      <a:srgbClr val="242021"/>
                    </a:solidFill>
                    <a:effectLst/>
                    <a:latin typeface="Arial" panose="020B0604020202020204" pitchFamily="34" charset="0"/>
                    <a:cs typeface="Arial" panose="020B0604020202020204" pitchFamily="34" charset="0"/>
                  </a:rPr>
                  <a:t>p.m. f</a:t>
                </a:r>
                <a:r>
                  <a:rPr lang="en-US" sz="1800" b="0" i="0" dirty="0">
                    <a:solidFill>
                      <a:srgbClr val="242021"/>
                    </a:solidFill>
                    <a:effectLst/>
                    <a:latin typeface="Arial" panose="020B0604020202020204" pitchFamily="34" charset="0"/>
                    <a:cs typeface="Arial" panose="020B0604020202020204" pitchFamily="34" charset="0"/>
                  </a:rPr>
                  <a:t> of </a:t>
                </a:r>
                <a14:m>
                  <m:oMath xmlns:m="http://schemas.openxmlformats.org/officeDocument/2006/math">
                    <m:r>
                      <a:rPr lang="en-US" sz="1800" b="0" i="1" dirty="0" smtClean="0">
                        <a:solidFill>
                          <a:srgbClr val="242021"/>
                        </a:solidFill>
                        <a:effectLst/>
                        <a:latin typeface="Cambria Math" panose="02040503050406030204" pitchFamily="18" charset="0"/>
                      </a:rPr>
                      <m:t>𝑌</m:t>
                    </m:r>
                  </m:oMath>
                </a14:m>
                <a:r>
                  <a:rPr lang="en-US" sz="1800" b="0" i="0" dirty="0">
                    <a:solidFill>
                      <a:srgbClr val="242021"/>
                    </a:solidFill>
                    <a:effectLst/>
                    <a:latin typeface="Arial" panose="020B0604020202020204" pitchFamily="34" charset="0"/>
                    <a:cs typeface="Arial" panose="020B0604020202020204" pitchFamily="34" charset="0"/>
                  </a:rPr>
                  <a:t> is</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242021"/>
                              </a:solidFill>
                              <a:latin typeface="Cambria Math" panose="02040503050406030204" pitchFamily="18" charset="0"/>
                              <a:cs typeface="Arial" panose="020B0604020202020204" pitchFamily="34" charset="0"/>
                            </a:rPr>
                          </m:ctrlPr>
                        </m:sSubPr>
                        <m:e>
                          <m:r>
                            <a:rPr lang="en-US" sz="1800" b="0" i="1" smtClean="0">
                              <a:solidFill>
                                <a:srgbClr val="242021"/>
                              </a:solidFill>
                              <a:latin typeface="Cambria Math" panose="02040503050406030204" pitchFamily="18" charset="0"/>
                              <a:cs typeface="Arial" panose="020B0604020202020204" pitchFamily="34" charset="0"/>
                            </a:rPr>
                            <m:t>𝑃</m:t>
                          </m:r>
                        </m:e>
                        <m:sub>
                          <m:r>
                            <a:rPr lang="en-ZA" sz="1800" b="0" i="1" smtClean="0">
                              <a:solidFill>
                                <a:srgbClr val="242021"/>
                              </a:solidFill>
                              <a:latin typeface="Cambria Math" panose="02040503050406030204" pitchFamily="18" charset="0"/>
                              <a:cs typeface="Arial" panose="020B0604020202020204" pitchFamily="34" charset="0"/>
                            </a:rPr>
                            <m:t>𝑌</m:t>
                          </m:r>
                        </m:sub>
                      </m:sSub>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𝑦</m:t>
                          </m:r>
                        </m:e>
                      </m:d>
                      <m:r>
                        <a:rPr lang="en-ZA" sz="1800" b="0" i="1" smtClean="0">
                          <a:solidFill>
                            <a:srgbClr val="242021"/>
                          </a:solidFill>
                          <a:latin typeface="Cambria Math" panose="02040503050406030204" pitchFamily="18" charset="0"/>
                          <a:cs typeface="Arial" panose="020B0604020202020204" pitchFamily="34" charset="0"/>
                        </a:rPr>
                        <m:t>=</m:t>
                      </m:r>
                      <m:d>
                        <m:dPr>
                          <m:begChr m:val="{"/>
                          <m:endChr m:val=""/>
                          <m:ctrlPr>
                            <a:rPr lang="en-ZA" sz="1800" b="0" i="1" smtClean="0">
                              <a:solidFill>
                                <a:srgbClr val="242021"/>
                              </a:solidFill>
                              <a:latin typeface="Cambria Math" panose="02040503050406030204" pitchFamily="18" charset="0"/>
                              <a:cs typeface="Arial" panose="020B0604020202020204" pitchFamily="34" charset="0"/>
                            </a:rPr>
                          </m:ctrlPr>
                        </m:dPr>
                        <m:e>
                          <m:eqArr>
                            <m:eqArrPr>
                              <m:ctrlPr>
                                <a:rPr lang="en-ZA" sz="1800" b="0" i="1" smtClean="0">
                                  <a:solidFill>
                                    <a:srgbClr val="242021"/>
                                  </a:solidFill>
                                  <a:latin typeface="Cambria Math" panose="02040503050406030204" pitchFamily="18" charset="0"/>
                                  <a:cs typeface="Arial" panose="020B0604020202020204" pitchFamily="34" charset="0"/>
                                </a:rPr>
                              </m:ctrlPr>
                            </m:eqArrPr>
                            <m:e>
                              <m:d>
                                <m:dPr>
                                  <m:ctrlPr>
                                    <a:rPr lang="en-ZA" sz="1800" b="0" i="1" smtClean="0">
                                      <a:solidFill>
                                        <a:srgbClr val="242021"/>
                                      </a:solidFill>
                                      <a:latin typeface="Cambria Math" panose="02040503050406030204" pitchFamily="18" charset="0"/>
                                      <a:cs typeface="Arial" panose="020B0604020202020204" pitchFamily="34" charset="0"/>
                                    </a:rPr>
                                  </m:ctrlPr>
                                </m:dPr>
                                <m:e>
                                  <m:f>
                                    <m:fPr>
                                      <m:type m:val="noBar"/>
                                      <m:ctrlPr>
                                        <a:rPr lang="en-ZA" sz="1800" b="0" i="1" smtClean="0">
                                          <a:solidFill>
                                            <a:srgbClr val="242021"/>
                                          </a:solidFill>
                                          <a:latin typeface="Cambria Math" panose="02040503050406030204" pitchFamily="18" charset="0"/>
                                          <a:cs typeface="Arial" panose="020B0604020202020204" pitchFamily="34" charset="0"/>
                                        </a:rPr>
                                      </m:ctrlPr>
                                    </m:fPr>
                                    <m:num>
                                      <m:r>
                                        <a:rPr lang="en-US" sz="1800" i="1" dirty="0">
                                          <a:solidFill>
                                            <a:srgbClr val="242021"/>
                                          </a:solidFill>
                                          <a:latin typeface="Cambria Math" panose="02040503050406030204" pitchFamily="18" charset="0"/>
                                        </a:rPr>
                                        <m:t>𝑦</m:t>
                                      </m:r>
                                      <m:r>
                                        <a:rPr lang="en-US" sz="1800" i="1" dirty="0">
                                          <a:solidFill>
                                            <a:srgbClr val="242021"/>
                                          </a:solidFill>
                                          <a:latin typeface="Cambria Math" panose="02040503050406030204" pitchFamily="18" charset="0"/>
                                        </a:rPr>
                                        <m:t> + </m:t>
                                      </m:r>
                                      <m:r>
                                        <a:rPr lang="en-US" sz="1800" i="1" dirty="0">
                                          <a:solidFill>
                                            <a:srgbClr val="242021"/>
                                          </a:solidFill>
                                          <a:latin typeface="Cambria Math" panose="02040503050406030204" pitchFamily="18" charset="0"/>
                                        </a:rPr>
                                        <m:t>𝑟</m:t>
                                      </m:r>
                                      <m:r>
                                        <a:rPr lang="en-US" sz="1800" i="1" dirty="0">
                                          <a:solidFill>
                                            <a:srgbClr val="242021"/>
                                          </a:solidFill>
                                          <a:latin typeface="Cambria Math" panose="02040503050406030204" pitchFamily="18" charset="0"/>
                                        </a:rPr>
                                        <m:t> − 1</m:t>
                                      </m:r>
                                    </m:num>
                                    <m:den>
                                      <m:r>
                                        <a:rPr lang="en-ZA" sz="1800" b="0" i="1" smtClean="0">
                                          <a:solidFill>
                                            <a:srgbClr val="242021"/>
                                          </a:solidFill>
                                          <a:latin typeface="Cambria Math" panose="02040503050406030204" pitchFamily="18" charset="0"/>
                                          <a:cs typeface="Arial" panose="020B0604020202020204" pitchFamily="34" charset="0"/>
                                        </a:rPr>
                                        <m:t>𝑟</m:t>
                                      </m:r>
                                      <m:r>
                                        <a:rPr lang="en-ZA" sz="1800" b="0" i="1" smtClean="0">
                                          <a:solidFill>
                                            <a:srgbClr val="242021"/>
                                          </a:solidFill>
                                          <a:latin typeface="Cambria Math" panose="02040503050406030204" pitchFamily="18" charset="0"/>
                                          <a:cs typeface="Arial" panose="020B0604020202020204" pitchFamily="34" charset="0"/>
                                        </a:rPr>
                                        <m:t>−1</m:t>
                                      </m:r>
                                    </m:den>
                                  </m:f>
                                </m:e>
                              </m:d>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𝑝</m:t>
                                  </m:r>
                                </m:e>
                                <m:sup>
                                  <m:r>
                                    <a:rPr lang="en-ZA" sz="1800" b="0" i="1" smtClean="0">
                                      <a:solidFill>
                                        <a:srgbClr val="242021"/>
                                      </a:solidFill>
                                      <a:latin typeface="Cambria Math" panose="02040503050406030204" pitchFamily="18" charset="0"/>
                                      <a:cs typeface="Arial" panose="020B0604020202020204" pitchFamily="34" charset="0"/>
                                    </a:rPr>
                                    <m:t>𝑟</m:t>
                                  </m:r>
                                </m:sup>
                              </m:sSup>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i="1">
                                      <a:solidFill>
                                        <a:srgbClr val="242021"/>
                                      </a:solidFill>
                                      <a:latin typeface="Cambria Math" panose="02040503050406030204" pitchFamily="18" charset="0"/>
                                      <a:cs typeface="Arial" panose="020B0604020202020204" pitchFamily="34" charset="0"/>
                                    </a:rPr>
                                    <m:t>(1−</m:t>
                                  </m:r>
                                  <m:r>
                                    <a:rPr lang="en-ZA" sz="1800" i="1">
                                      <a:solidFill>
                                        <a:srgbClr val="242021"/>
                                      </a:solidFill>
                                      <a:latin typeface="Cambria Math" panose="02040503050406030204" pitchFamily="18" charset="0"/>
                                      <a:cs typeface="Arial" panose="020B0604020202020204" pitchFamily="34" charset="0"/>
                                    </a:rPr>
                                    <m:t>𝑝</m:t>
                                  </m:r>
                                  <m:r>
                                    <a:rPr lang="en-ZA" sz="1800" i="1">
                                      <a:solidFill>
                                        <a:srgbClr val="242021"/>
                                      </a:solidFill>
                                      <a:latin typeface="Cambria Math" panose="02040503050406030204" pitchFamily="18" charset="0"/>
                                      <a:cs typeface="Arial" panose="020B0604020202020204" pitchFamily="34" charset="0"/>
                                    </a:rPr>
                                    <m:t>)</m:t>
                                  </m:r>
                                </m:e>
                                <m:sup>
                                  <m:r>
                                    <a:rPr lang="en-ZA" sz="1800" b="0" i="1" smtClean="0">
                                      <a:solidFill>
                                        <a:srgbClr val="242021"/>
                                      </a:solidFill>
                                      <a:latin typeface="Cambria Math" panose="02040503050406030204" pitchFamily="18" charset="0"/>
                                      <a:cs typeface="Arial" panose="020B0604020202020204" pitchFamily="34" charset="0"/>
                                    </a:rPr>
                                    <m:t>𝑦</m:t>
                                  </m:r>
                                </m:sup>
                              </m:sSup>
                              <m:r>
                                <a:rPr lang="en-ZA" sz="1800" b="0" i="1" smtClean="0">
                                  <a:solidFill>
                                    <a:srgbClr val="242021"/>
                                  </a:solidFill>
                                  <a:latin typeface="Cambria Math" panose="02040503050406030204" pitchFamily="18" charset="0"/>
                                  <a:cs typeface="Arial" panose="020B0604020202020204" pitchFamily="34" charset="0"/>
                                </a:rPr>
                                <m:t>     </m:t>
                              </m:r>
                              <m:r>
                                <a:rPr lang="en-ZA" sz="1800" b="0" i="1" smtClean="0">
                                  <a:solidFill>
                                    <a:srgbClr val="242021"/>
                                  </a:solidFill>
                                  <a:latin typeface="Cambria Math" panose="02040503050406030204" pitchFamily="18" charset="0"/>
                                  <a:cs typeface="Arial" panose="020B0604020202020204" pitchFamily="34" charset="0"/>
                                </a:rPr>
                                <m:t>𝑦</m:t>
                              </m:r>
                              <m:r>
                                <a:rPr lang="en-ZA" sz="1800" b="0" i="1" smtClean="0">
                                  <a:solidFill>
                                    <a:srgbClr val="242021"/>
                                  </a:solidFill>
                                  <a:latin typeface="Cambria Math" panose="02040503050406030204" pitchFamily="18" charset="0"/>
                                  <a:cs typeface="Arial" panose="020B0604020202020204" pitchFamily="34" charset="0"/>
                                </a:rPr>
                                <m:t>=0, 1, 2, …</m:t>
                              </m:r>
                            </m:e>
                            <m:e>
                              <m:r>
                                <a:rPr lang="en-ZA" sz="1800" b="0" i="1" smtClean="0">
                                  <a:solidFill>
                                    <a:srgbClr val="242021"/>
                                  </a:solidFill>
                                  <a:latin typeface="Cambria Math" panose="02040503050406030204" pitchFamily="18" charset="0"/>
                                  <a:cs typeface="Arial" panose="020B0604020202020204" pitchFamily="34" charset="0"/>
                                </a:rPr>
                                <m:t>0                                                       </m:t>
                              </m:r>
                              <m:r>
                                <a:rPr lang="en-ZA" sz="1800" b="0" i="1" smtClean="0">
                                  <a:solidFill>
                                    <a:srgbClr val="242021"/>
                                  </a:solidFill>
                                  <a:latin typeface="Cambria Math" panose="02040503050406030204" pitchFamily="18" charset="0"/>
                                  <a:cs typeface="Arial" panose="020B0604020202020204" pitchFamily="34" charset="0"/>
                                </a:rPr>
                                <m:t>𝑒𝑙𝑠𝑒𝑤h𝑒𝑟𝑒</m:t>
                              </m:r>
                            </m:e>
                          </m:eqArr>
                        </m:e>
                      </m:d>
                    </m:oMath>
                  </m:oMathPara>
                </a14:m>
                <a:endParaRPr lang="en-US" sz="1800" dirty="0">
                  <a:solidFill>
                    <a:srgbClr val="242021"/>
                  </a:solidFill>
                  <a:latin typeface="Arial" panose="020B0604020202020204" pitchFamily="34" charset="0"/>
                  <a:cs typeface="Arial" panose="020B0604020202020204" pitchFamily="34" charset="0"/>
                </a:endParaRPr>
              </a:p>
              <a:p>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r="-882"/>
                </a:stretch>
              </a:blipFill>
            </p:spPr>
            <p:txBody>
              <a:bodyPr/>
              <a:lstStyle/>
              <a:p>
                <a:r>
                  <a:rPr lang="en-US">
                    <a:noFill/>
                  </a:rPr>
                  <a:t> </a:t>
                </a:r>
              </a:p>
            </p:txBody>
          </p:sp>
        </mc:Fallback>
      </mc:AlternateContent>
    </p:spTree>
    <p:extLst>
      <p:ext uri="{BB962C8B-B14F-4D97-AF65-F5344CB8AC3E}">
        <p14:creationId xmlns:p14="http://schemas.microsoft.com/office/powerpoint/2010/main" val="1011925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The Poisson Distribution</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Recall that the following </a:t>
                </a:r>
                <a:r>
                  <a:rPr lang="en-US" sz="1800" dirty="0">
                    <a:solidFill>
                      <a:srgbClr val="242021"/>
                    </a:solidFill>
                    <a:latin typeface="Arial" panose="020B0604020202020204" pitchFamily="34" charset="0"/>
                    <a:cs typeface="Arial" panose="020B0604020202020204" pitchFamily="34" charset="0"/>
                  </a:rPr>
                  <a:t>series expansion holds for all </a:t>
                </a:r>
                <a:r>
                  <a:rPr lang="en-US" sz="1800" b="0" i="0" dirty="0">
                    <a:solidFill>
                      <a:srgbClr val="242021"/>
                    </a:solidFill>
                    <a:effectLst/>
                    <a:latin typeface="Arial" panose="020B0604020202020204" pitchFamily="34" charset="0"/>
                    <a:cs typeface="Arial" panose="020B0604020202020204" pitchFamily="34" charset="0"/>
                  </a:rPr>
                  <a:t>real numbers </a:t>
                </a:r>
                <a14:m>
                  <m:oMath xmlns:m="http://schemas.openxmlformats.org/officeDocument/2006/math">
                    <m:r>
                      <a:rPr lang="en-US" sz="1800" b="0" i="1" dirty="0" smtClean="0">
                        <a:solidFill>
                          <a:srgbClr val="242021"/>
                        </a:solidFill>
                        <a:effectLst/>
                        <a:latin typeface="Cambria Math" panose="02040503050406030204" pitchFamily="18" charset="0"/>
                      </a:rPr>
                      <m:t>𝑧</m:t>
                    </m:r>
                  </m:oMath>
                </a14:m>
                <a:r>
                  <a:rPr lang="en-US" sz="1800" dirty="0">
                    <a:solidFill>
                      <a:srgbClr val="242021"/>
                    </a:solidFill>
                    <a:latin typeface="Arial" panose="020B0604020202020204" pitchFamily="34" charset="0"/>
                    <a:cs typeface="Arial" panose="020B0604020202020204" pitchFamily="34" charset="0"/>
                  </a:rPr>
                  <a:t>:</a:t>
                </a:r>
              </a:p>
              <a:p>
                <a:pPr marL="0" indent="0">
                  <a:buNone/>
                </a:pPr>
                <a14:m>
                  <m:oMathPara xmlns:m="http://schemas.openxmlformats.org/officeDocument/2006/math">
                    <m:oMathParaPr>
                      <m:jc m:val="centerGroup"/>
                    </m:oMathParaPr>
                    <m:oMath xmlns:m="http://schemas.openxmlformats.org/officeDocument/2006/math">
                      <m:r>
                        <a:rPr lang="en-ZA" sz="2000" b="0" i="1" smtClean="0">
                          <a:solidFill>
                            <a:schemeClr val="bg2"/>
                          </a:solidFill>
                          <a:latin typeface="Cambria Math" panose="02040503050406030204" pitchFamily="18" charset="0"/>
                          <a:cs typeface="Arial" panose="020B0604020202020204" pitchFamily="34" charset="0"/>
                        </a:rPr>
                        <m:t>1+</m:t>
                      </m:r>
                      <m:r>
                        <a:rPr lang="en-ZA" sz="2000" b="0" i="1" smtClean="0">
                          <a:solidFill>
                            <a:schemeClr val="bg2"/>
                          </a:solidFill>
                          <a:latin typeface="Cambria Math" panose="02040503050406030204" pitchFamily="18" charset="0"/>
                          <a:cs typeface="Arial" panose="020B0604020202020204" pitchFamily="34" charset="0"/>
                        </a:rPr>
                        <m:t>𝑧</m:t>
                      </m:r>
                      <m:r>
                        <a:rPr lang="en-ZA" sz="2000" b="0" i="1" smtClean="0">
                          <a:solidFill>
                            <a:schemeClr val="bg2"/>
                          </a:solidFill>
                          <a:latin typeface="Cambria Math" panose="02040503050406030204" pitchFamily="18" charset="0"/>
                          <a:cs typeface="Arial" panose="020B0604020202020204" pitchFamily="34" charset="0"/>
                        </a:rPr>
                        <m:t>+</m:t>
                      </m:r>
                      <m:f>
                        <m:fPr>
                          <m:ctrlPr>
                            <a:rPr lang="en-ZA" sz="2000" b="0" i="1" smtClean="0">
                              <a:solidFill>
                                <a:schemeClr val="bg2"/>
                              </a:solidFill>
                              <a:latin typeface="Cambria Math" panose="02040503050406030204" pitchFamily="18" charset="0"/>
                              <a:cs typeface="Arial" panose="020B0604020202020204" pitchFamily="34" charset="0"/>
                            </a:rPr>
                          </m:ctrlPr>
                        </m:fPr>
                        <m:num>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𝑧</m:t>
                              </m:r>
                            </m:e>
                            <m:sup>
                              <m:r>
                                <a:rPr lang="en-ZA" sz="2000" b="0" i="1" smtClean="0">
                                  <a:solidFill>
                                    <a:schemeClr val="bg2"/>
                                  </a:solidFill>
                                  <a:latin typeface="Cambria Math" panose="02040503050406030204" pitchFamily="18" charset="0"/>
                                  <a:cs typeface="Arial" panose="020B0604020202020204" pitchFamily="34" charset="0"/>
                                </a:rPr>
                                <m:t>2</m:t>
                              </m:r>
                            </m:sup>
                          </m:sSup>
                        </m:num>
                        <m:den>
                          <m:r>
                            <a:rPr lang="en-ZA" sz="2000" b="0" i="1" smtClean="0">
                              <a:solidFill>
                                <a:schemeClr val="bg2"/>
                              </a:solidFill>
                              <a:latin typeface="Cambria Math" panose="02040503050406030204" pitchFamily="18" charset="0"/>
                              <a:cs typeface="Arial" panose="020B0604020202020204" pitchFamily="34" charset="0"/>
                            </a:rPr>
                            <m:t>2!</m:t>
                          </m:r>
                        </m:den>
                      </m:f>
                      <m:r>
                        <a:rPr lang="en-ZA" sz="2000" b="0" i="1" smtClean="0">
                          <a:solidFill>
                            <a:schemeClr val="bg2"/>
                          </a:solidFill>
                          <a:latin typeface="Cambria Math" panose="02040503050406030204" pitchFamily="18" charset="0"/>
                          <a:cs typeface="Arial" panose="020B0604020202020204" pitchFamily="34" charset="0"/>
                        </a:rPr>
                        <m:t>+</m:t>
                      </m:r>
                      <m:f>
                        <m:fPr>
                          <m:ctrlPr>
                            <a:rPr lang="en-ZA" sz="2000" b="0" i="1" smtClean="0">
                              <a:solidFill>
                                <a:schemeClr val="bg2"/>
                              </a:solidFill>
                              <a:latin typeface="Cambria Math" panose="02040503050406030204" pitchFamily="18" charset="0"/>
                              <a:cs typeface="Arial" panose="020B0604020202020204" pitchFamily="34" charset="0"/>
                            </a:rPr>
                          </m:ctrlPr>
                        </m:fPr>
                        <m:num>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𝑧</m:t>
                              </m:r>
                            </m:e>
                            <m:sup>
                              <m:r>
                                <a:rPr lang="en-ZA" sz="2000" b="0" i="1" smtClean="0">
                                  <a:solidFill>
                                    <a:schemeClr val="bg2"/>
                                  </a:solidFill>
                                  <a:latin typeface="Cambria Math" panose="02040503050406030204" pitchFamily="18" charset="0"/>
                                  <a:cs typeface="Arial" panose="020B0604020202020204" pitchFamily="34" charset="0"/>
                                </a:rPr>
                                <m:t>3</m:t>
                              </m:r>
                            </m:sup>
                          </m:sSup>
                        </m:num>
                        <m:den>
                          <m:r>
                            <a:rPr lang="en-ZA" sz="2000" b="0" i="1" smtClean="0">
                              <a:solidFill>
                                <a:schemeClr val="bg2"/>
                              </a:solidFill>
                              <a:latin typeface="Cambria Math" panose="02040503050406030204" pitchFamily="18" charset="0"/>
                              <a:cs typeface="Arial" panose="020B0604020202020204" pitchFamily="34" charset="0"/>
                            </a:rPr>
                            <m:t>3!</m:t>
                          </m:r>
                        </m:den>
                      </m:f>
                      <m:r>
                        <a:rPr lang="en-ZA" sz="2000" b="0" i="1" smtClean="0">
                          <a:solidFill>
                            <a:schemeClr val="bg2"/>
                          </a:solidFill>
                          <a:latin typeface="Cambria Math" panose="02040503050406030204" pitchFamily="18" charset="0"/>
                          <a:cs typeface="Arial" panose="020B0604020202020204" pitchFamily="34" charset="0"/>
                        </a:rPr>
                        <m:t>+…=</m:t>
                      </m:r>
                      <m:nary>
                        <m:naryPr>
                          <m:chr m:val="∑"/>
                          <m:ctrlPr>
                            <a:rPr lang="en-ZA" sz="2000" b="0" i="1" smtClean="0">
                              <a:solidFill>
                                <a:schemeClr val="bg2"/>
                              </a:solidFill>
                              <a:latin typeface="Cambria Math" panose="02040503050406030204" pitchFamily="18" charset="0"/>
                              <a:cs typeface="Arial" panose="020B0604020202020204" pitchFamily="34" charset="0"/>
                            </a:rPr>
                          </m:ctrlPr>
                        </m:naryPr>
                        <m:sub>
                          <m:r>
                            <m:rPr>
                              <m:brk m:alnAt="23"/>
                            </m:rPr>
                            <a:rPr lang="en-ZA" sz="2000" b="0" i="1" smtClean="0">
                              <a:solidFill>
                                <a:schemeClr val="bg2"/>
                              </a:solidFill>
                              <a:latin typeface="Cambria Math" panose="02040503050406030204" pitchFamily="18" charset="0"/>
                              <a:cs typeface="Arial" panose="020B0604020202020204" pitchFamily="34" charset="0"/>
                            </a:rPr>
                            <m:t>𝑥</m:t>
                          </m:r>
                          <m:r>
                            <a:rPr lang="en-ZA" sz="2000" b="0" i="1" smtClean="0">
                              <a:solidFill>
                                <a:schemeClr val="bg2"/>
                              </a:solidFill>
                              <a:latin typeface="Cambria Math" panose="02040503050406030204" pitchFamily="18" charset="0"/>
                              <a:cs typeface="Arial" panose="020B0604020202020204" pitchFamily="34" charset="0"/>
                            </a:rPr>
                            <m:t>=0</m:t>
                          </m:r>
                        </m:sub>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e>
                          <m:f>
                            <m:fPr>
                              <m:ctrlPr>
                                <a:rPr lang="en-ZA" sz="2000" b="0" i="1" smtClean="0">
                                  <a:solidFill>
                                    <a:schemeClr val="bg2"/>
                                  </a:solidFill>
                                  <a:latin typeface="Cambria Math" panose="02040503050406030204" pitchFamily="18" charset="0"/>
                                  <a:cs typeface="Arial" panose="020B0604020202020204" pitchFamily="34" charset="0"/>
                                </a:rPr>
                              </m:ctrlPr>
                            </m:fPr>
                            <m:num>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𝑧</m:t>
                                  </m:r>
                                </m:e>
                                <m:sup>
                                  <m:r>
                                    <a:rPr lang="en-ZA" sz="2000" b="0" i="1" smtClean="0">
                                      <a:solidFill>
                                        <a:schemeClr val="bg2"/>
                                      </a:solidFill>
                                      <a:latin typeface="Cambria Math" panose="02040503050406030204" pitchFamily="18" charset="0"/>
                                      <a:cs typeface="Arial" panose="020B0604020202020204" pitchFamily="34" charset="0"/>
                                    </a:rPr>
                                    <m:t>𝑥</m:t>
                                  </m:r>
                                </m:sup>
                              </m:sSup>
                            </m:num>
                            <m:den>
                              <m:r>
                                <a:rPr lang="en-ZA" sz="2000" b="0" i="1" smtClean="0">
                                  <a:solidFill>
                                    <a:schemeClr val="bg2"/>
                                  </a:solidFill>
                                  <a:latin typeface="Cambria Math" panose="02040503050406030204" pitchFamily="18" charset="0"/>
                                  <a:cs typeface="Arial" panose="020B0604020202020204" pitchFamily="34" charset="0"/>
                                </a:rPr>
                                <m:t>𝑥</m:t>
                              </m:r>
                              <m:r>
                                <a:rPr lang="en-ZA" sz="2000" b="0" i="1" smtClean="0">
                                  <a:solidFill>
                                    <a:schemeClr val="bg2"/>
                                  </a:solidFill>
                                  <a:latin typeface="Cambria Math" panose="02040503050406030204" pitchFamily="18" charset="0"/>
                                  <a:cs typeface="Arial" panose="020B0604020202020204" pitchFamily="34" charset="0"/>
                                </a:rPr>
                                <m:t>!</m:t>
                              </m:r>
                            </m:den>
                          </m:f>
                          <m:r>
                            <a:rPr lang="en-ZA" sz="2000" b="0" i="1" smtClean="0">
                              <a:solidFill>
                                <a:schemeClr val="bg2"/>
                              </a:solidFill>
                              <a:latin typeface="Cambria Math" panose="02040503050406030204" pitchFamily="18" charset="0"/>
                              <a:cs typeface="Arial" panose="020B0604020202020204" pitchFamily="34" charset="0"/>
                            </a:rPr>
                            <m:t>=</m:t>
                          </m:r>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𝑒</m:t>
                              </m:r>
                            </m:e>
                            <m:sup>
                              <m:r>
                                <a:rPr lang="en-ZA" sz="2000" b="0" i="1" smtClean="0">
                                  <a:solidFill>
                                    <a:schemeClr val="bg2"/>
                                  </a:solidFill>
                                  <a:latin typeface="Cambria Math" panose="02040503050406030204" pitchFamily="18" charset="0"/>
                                  <a:cs typeface="Arial" panose="020B0604020202020204" pitchFamily="34" charset="0"/>
                                </a:rPr>
                                <m:t>𝑧</m:t>
                              </m:r>
                            </m:sup>
                          </m:sSup>
                        </m:e>
                      </m:nary>
                    </m:oMath>
                  </m:oMathPara>
                </a14:m>
                <a:endParaRPr lang="en-ZA" sz="2000" dirty="0">
                  <a:solidFill>
                    <a:schemeClr val="bg2"/>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Consider the function </a:t>
                </a:r>
                <a14:m>
                  <m:oMath xmlns:m="http://schemas.openxmlformats.org/officeDocument/2006/math">
                    <m:r>
                      <a:rPr lang="en-US" sz="1800" b="0" i="1" dirty="0" smtClean="0">
                        <a:solidFill>
                          <a:srgbClr val="242021"/>
                        </a:solidFill>
                        <a:effectLst/>
                        <a:latin typeface="Cambria Math" panose="02040503050406030204" pitchFamily="18" charset="0"/>
                      </a:rPr>
                      <m:t>𝑃</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defined by</a:t>
                </a:r>
              </a:p>
              <a:p>
                <a:pPr marL="0" indent="0">
                  <a:buNone/>
                </a:pPr>
                <a14:m>
                  <m:oMathPara xmlns:m="http://schemas.openxmlformats.org/officeDocument/2006/math">
                    <m:oMathParaPr>
                      <m:jc m:val="centerGroup"/>
                    </m:oMathParaPr>
                    <m:oMath xmlns:m="http://schemas.openxmlformats.org/officeDocument/2006/math">
                      <m:r>
                        <a:rPr lang="en-US" sz="1800" b="0" i="1" smtClean="0">
                          <a:solidFill>
                            <a:srgbClr val="242021"/>
                          </a:solidFill>
                          <a:latin typeface="Cambria Math" panose="02040503050406030204" pitchFamily="18" charset="0"/>
                          <a:cs typeface="Arial" panose="020B0604020202020204" pitchFamily="34" charset="0"/>
                        </a:rPr>
                        <m:t>𝑃</m:t>
                      </m:r>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𝑥</m:t>
                          </m:r>
                        </m:e>
                      </m:d>
                      <m:r>
                        <a:rPr lang="en-ZA" sz="1800" b="0" i="1" smtClean="0">
                          <a:solidFill>
                            <a:srgbClr val="242021"/>
                          </a:solidFill>
                          <a:latin typeface="Cambria Math" panose="02040503050406030204" pitchFamily="18" charset="0"/>
                          <a:cs typeface="Arial" panose="020B0604020202020204" pitchFamily="34" charset="0"/>
                        </a:rPr>
                        <m:t>=</m:t>
                      </m:r>
                      <m:d>
                        <m:dPr>
                          <m:begChr m:val="{"/>
                          <m:endChr m:val=""/>
                          <m:ctrlPr>
                            <a:rPr lang="en-ZA" sz="1800" b="0" i="1" smtClean="0">
                              <a:solidFill>
                                <a:srgbClr val="242021"/>
                              </a:solidFill>
                              <a:latin typeface="Cambria Math" panose="02040503050406030204" pitchFamily="18" charset="0"/>
                              <a:cs typeface="Arial" panose="020B0604020202020204" pitchFamily="34" charset="0"/>
                            </a:rPr>
                          </m:ctrlPr>
                        </m:dPr>
                        <m:e>
                          <m:eqArr>
                            <m:eqArrPr>
                              <m:ctrlPr>
                                <a:rPr lang="en-ZA" sz="1800" b="0" i="1" smtClean="0">
                                  <a:solidFill>
                                    <a:srgbClr val="242021"/>
                                  </a:solidFill>
                                  <a:latin typeface="Cambria Math" panose="02040503050406030204" pitchFamily="18" charset="0"/>
                                  <a:cs typeface="Arial" panose="020B0604020202020204" pitchFamily="34" charset="0"/>
                                </a:rPr>
                              </m:ctrlPr>
                            </m:eqArrPr>
                            <m:e>
                              <m:f>
                                <m:fPr>
                                  <m:ctrlPr>
                                    <a:rPr lang="en-ZA" sz="1800" b="0" i="1" smtClean="0">
                                      <a:solidFill>
                                        <a:srgbClr val="242021"/>
                                      </a:solidFill>
                                      <a:latin typeface="Cambria Math" panose="02040503050406030204" pitchFamily="18" charset="0"/>
                                      <a:cs typeface="Arial" panose="020B0604020202020204" pitchFamily="34" charset="0"/>
                                    </a:rPr>
                                  </m:ctrlPr>
                                </m:fPr>
                                <m:num>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𝜆</m:t>
                                      </m:r>
                                    </m:e>
                                    <m:sup>
                                      <m:r>
                                        <a:rPr lang="en-ZA" sz="1800" b="0" i="1" smtClean="0">
                                          <a:solidFill>
                                            <a:srgbClr val="242021"/>
                                          </a:solidFill>
                                          <a:latin typeface="Cambria Math" panose="02040503050406030204" pitchFamily="18" charset="0"/>
                                          <a:cs typeface="Arial" panose="020B0604020202020204" pitchFamily="34" charset="0"/>
                                        </a:rPr>
                                        <m:t>𝑥</m:t>
                                      </m:r>
                                    </m:sup>
                                  </m:sSup>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𝑒</m:t>
                                      </m:r>
                                    </m:e>
                                    <m:sup>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𝜆</m:t>
                                      </m:r>
                                    </m:sup>
                                  </m:sSup>
                                </m:num>
                                <m:den>
                                  <m:r>
                                    <a:rPr lang="en-ZA" sz="1800" b="0" i="1" smtClean="0">
                                      <a:solidFill>
                                        <a:srgbClr val="242021"/>
                                      </a:solidFill>
                                      <a:latin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cs typeface="Arial" panose="020B0604020202020204" pitchFamily="34" charset="0"/>
                                    </a:rPr>
                                    <m:t>!</m:t>
                                  </m:r>
                                </m:den>
                              </m:f>
                              <m:r>
                                <a:rPr lang="en-ZA" sz="1800" b="0" i="1" smtClean="0">
                                  <a:solidFill>
                                    <a:srgbClr val="242021"/>
                                  </a:solidFill>
                                  <a:latin typeface="Cambria Math" panose="02040503050406030204" pitchFamily="18" charset="0"/>
                                  <a:cs typeface="Arial" panose="020B0604020202020204" pitchFamily="34" charset="0"/>
                                </a:rPr>
                                <m:t>      </m:t>
                              </m:r>
                              <m:r>
                                <a:rPr lang="en-ZA" sz="1800" b="0" i="1" smtClean="0">
                                  <a:solidFill>
                                    <a:srgbClr val="242021"/>
                                  </a:solidFill>
                                  <a:latin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cs typeface="Arial" panose="020B0604020202020204" pitchFamily="34" charset="0"/>
                                </a:rPr>
                                <m:t>=0, 1, 2, …</m:t>
                              </m:r>
                            </m:e>
                            <m:e>
                              <m:r>
                                <a:rPr lang="en-ZA" sz="1800" b="0" i="1" smtClean="0">
                                  <a:solidFill>
                                    <a:srgbClr val="242021"/>
                                  </a:solidFill>
                                  <a:latin typeface="Cambria Math" panose="02040503050406030204" pitchFamily="18" charset="0"/>
                                  <a:cs typeface="Arial" panose="020B0604020202020204" pitchFamily="34" charset="0"/>
                                </a:rPr>
                                <m:t>0                    </m:t>
                              </m:r>
                              <m:r>
                                <a:rPr lang="en-ZA" sz="1800" b="0" i="1" smtClean="0">
                                  <a:solidFill>
                                    <a:srgbClr val="242021"/>
                                  </a:solidFill>
                                  <a:latin typeface="Cambria Math" panose="02040503050406030204" pitchFamily="18" charset="0"/>
                                  <a:cs typeface="Arial" panose="020B0604020202020204" pitchFamily="34" charset="0"/>
                                </a:rPr>
                                <m:t>𝑒𝑙𝑠𝑒𝑤h𝑒𝑟𝑒</m:t>
                              </m:r>
                            </m:e>
                          </m:eqArr>
                        </m:e>
                      </m:d>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where </a:t>
                </a:r>
                <a14:m>
                  <m:oMath xmlns:m="http://schemas.openxmlformats.org/officeDocument/2006/math">
                    <m:r>
                      <a:rPr lang="en-US" sz="1800" b="0" i="1" dirty="0" smtClean="0">
                        <a:solidFill>
                          <a:srgbClr val="242021"/>
                        </a:solidFill>
                        <a:effectLst/>
                        <a:latin typeface="Cambria Math" panose="02040503050406030204" pitchFamily="18" charset="0"/>
                      </a:rPr>
                      <m:t>𝜆</m:t>
                    </m:r>
                    <m:r>
                      <a:rPr lang="en-US" sz="1800" b="0" i="1" dirty="0" smtClean="0">
                        <a:solidFill>
                          <a:srgbClr val="242021"/>
                        </a:solidFill>
                        <a:effectLst/>
                        <a:latin typeface="Cambria Math" panose="02040503050406030204" pitchFamily="18" charset="0"/>
                      </a:rPr>
                      <m:t> &gt; 0</m:t>
                    </m:r>
                  </m:oMath>
                </a14:m>
                <a:r>
                  <a:rPr lang="en-US" sz="1800" b="0" i="0" dirty="0">
                    <a:solidFill>
                      <a:srgbClr val="242021"/>
                    </a:solidFill>
                    <a:effectLst/>
                    <a:latin typeface="Arial" panose="020B0604020202020204" pitchFamily="34" charset="0"/>
                    <a:cs typeface="Arial" panose="020B0604020202020204" pitchFamily="34" charset="0"/>
                  </a:rPr>
                  <a:t>. Since </a:t>
                </a:r>
                <a14:m>
                  <m:oMath xmlns:m="http://schemas.openxmlformats.org/officeDocument/2006/math">
                    <m:r>
                      <a:rPr lang="en-US" sz="1800" b="0" i="1" dirty="0" smtClean="0">
                        <a:solidFill>
                          <a:srgbClr val="242021"/>
                        </a:solidFill>
                        <a:effectLst/>
                        <a:latin typeface="Cambria Math" panose="02040503050406030204" pitchFamily="18" charset="0"/>
                      </a:rPr>
                      <m:t>𝜆</m:t>
                    </m:r>
                    <m:r>
                      <a:rPr lang="en-US" sz="1800" b="0" i="1" dirty="0" smtClean="0">
                        <a:solidFill>
                          <a:srgbClr val="242021"/>
                        </a:solidFill>
                        <a:effectLst/>
                        <a:latin typeface="Cambria Math" panose="02040503050406030204" pitchFamily="18" charset="0"/>
                      </a:rPr>
                      <m:t> &gt; 0</m:t>
                    </m:r>
                  </m:oMath>
                </a14:m>
                <a:r>
                  <a:rPr lang="en-US" sz="1800" b="0" i="0" dirty="0">
                    <a:solidFill>
                      <a:srgbClr val="242021"/>
                    </a:solidFill>
                    <a:effectLst/>
                    <a:latin typeface="Arial" panose="020B0604020202020204" pitchFamily="34" charset="0"/>
                    <a:cs typeface="Arial" panose="020B0604020202020204" pitchFamily="34" charset="0"/>
                  </a:rPr>
                  <a:t>, then </a:t>
                </a:r>
                <a14:m>
                  <m:oMath xmlns:m="http://schemas.openxmlformats.org/officeDocument/2006/math">
                    <m:r>
                      <a:rPr lang="en-US" sz="1800" b="0" i="1" dirty="0" smtClean="0">
                        <a:solidFill>
                          <a:srgbClr val="242021"/>
                        </a:solidFill>
                        <a:effectLst/>
                        <a:latin typeface="Cambria Math" panose="02040503050406030204" pitchFamily="18" charset="0"/>
                      </a:rPr>
                      <m:t>𝑃</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 ≥ 0 </m:t>
                    </m:r>
                  </m:oMath>
                </a14:m>
                <a:r>
                  <a:rPr lang="en-US" sz="1800" b="0" i="0" dirty="0">
                    <a:solidFill>
                      <a:srgbClr val="242021"/>
                    </a:solidFill>
                    <a:effectLst/>
                    <a:latin typeface="Arial" panose="020B0604020202020204" pitchFamily="34" charset="0"/>
                    <a:cs typeface="Arial" panose="020B0604020202020204" pitchFamily="34" charset="0"/>
                  </a:rPr>
                  <a:t>and </a:t>
                </a:r>
                <a14:m>
                  <m:oMath xmlns:m="http://schemas.openxmlformats.org/officeDocument/2006/math">
                    <m:nary>
                      <m:naryPr>
                        <m:chr m:val="∑"/>
                        <m:ctrlPr>
                          <a:rPr lang="en-US" sz="1800" b="0" i="1" smtClean="0">
                            <a:solidFill>
                              <a:srgbClr val="242021"/>
                            </a:solidFill>
                            <a:effectLst/>
                            <a:latin typeface="Cambria Math" panose="02040503050406030204" pitchFamily="18" charset="0"/>
                          </a:rPr>
                        </m:ctrlPr>
                      </m:naryPr>
                      <m:sub>
                        <m:r>
                          <m:rPr>
                            <m:brk m:alnAt="23"/>
                          </m:rPr>
                          <a:rPr lang="en-ZA" sz="1800" b="0" i="1" smtClean="0">
                            <a:solidFill>
                              <a:srgbClr val="242021"/>
                            </a:solidFill>
                            <a:effectLst/>
                            <a:latin typeface="Cambria Math" panose="02040503050406030204" pitchFamily="18" charset="0"/>
                          </a:rPr>
                          <m:t>𝑥</m:t>
                        </m:r>
                        <m:r>
                          <a:rPr lang="en-ZA" sz="1800" b="0" i="1" smtClean="0">
                            <a:solidFill>
                              <a:srgbClr val="242021"/>
                            </a:solidFill>
                            <a:effectLst/>
                            <a:latin typeface="Cambria Math" panose="02040503050406030204" pitchFamily="18" charset="0"/>
                          </a:rPr>
                          <m:t>=0</m:t>
                        </m:r>
                      </m:sub>
                      <m:sup>
                        <m:r>
                          <a:rPr lang="en-US" sz="1800" b="0" i="1" smtClean="0">
                            <a:solidFill>
                              <a:srgbClr val="242021"/>
                            </a:solidFill>
                            <a:effectLst/>
                            <a:latin typeface="Cambria Math" panose="02040503050406030204" pitchFamily="18" charset="0"/>
                            <a:ea typeface="Cambria Math" panose="02040503050406030204" pitchFamily="18" charset="0"/>
                          </a:rPr>
                          <m:t>∞</m:t>
                        </m:r>
                      </m:sup>
                      <m:e>
                        <m:r>
                          <a:rPr lang="en-US" sz="1800" b="0" i="1" smtClean="0">
                            <a:solidFill>
                              <a:srgbClr val="242021"/>
                            </a:solidFill>
                            <a:effectLst/>
                            <a:latin typeface="Cambria Math" panose="02040503050406030204" pitchFamily="18" charset="0"/>
                          </a:rPr>
                          <m:t>𝑃</m:t>
                        </m:r>
                        <m:d>
                          <m:dPr>
                            <m:ctrlPr>
                              <a:rPr lang="en-ZA" sz="1800" b="0" i="1" smtClean="0">
                                <a:solidFill>
                                  <a:srgbClr val="242021"/>
                                </a:solidFill>
                                <a:effectLst/>
                                <a:latin typeface="Cambria Math" panose="02040503050406030204" pitchFamily="18" charset="0"/>
                              </a:rPr>
                            </m:ctrlPr>
                          </m:dPr>
                          <m:e>
                            <m:r>
                              <a:rPr lang="en-ZA" sz="1800" b="0" i="1" smtClean="0">
                                <a:solidFill>
                                  <a:srgbClr val="242021"/>
                                </a:solidFill>
                                <a:effectLst/>
                                <a:latin typeface="Cambria Math" panose="02040503050406030204" pitchFamily="18" charset="0"/>
                              </a:rPr>
                              <m:t>𝑥</m:t>
                            </m:r>
                          </m:e>
                        </m:d>
                        <m:r>
                          <a:rPr lang="en-ZA" sz="1800" b="0" i="1" smtClean="0">
                            <a:solidFill>
                              <a:srgbClr val="242021"/>
                            </a:solidFill>
                            <a:effectLst/>
                            <a:latin typeface="Cambria Math" panose="02040503050406030204" pitchFamily="18" charset="0"/>
                          </a:rPr>
                          <m:t>=</m:t>
                        </m:r>
                        <m:nary>
                          <m:naryPr>
                            <m:chr m:val="∑"/>
                            <m:ctrlPr>
                              <a:rPr lang="en-ZA" sz="1800" b="0" i="1" smtClean="0">
                                <a:solidFill>
                                  <a:srgbClr val="242021"/>
                                </a:solidFill>
                                <a:effectLst/>
                                <a:latin typeface="Cambria Math" panose="02040503050406030204" pitchFamily="18" charset="0"/>
                              </a:rPr>
                            </m:ctrlPr>
                          </m:naryPr>
                          <m:sub>
                            <m:r>
                              <m:rPr>
                                <m:brk m:alnAt="23"/>
                              </m:rPr>
                              <a:rPr lang="en-ZA" sz="1800" b="0" i="1" smtClean="0">
                                <a:solidFill>
                                  <a:srgbClr val="242021"/>
                                </a:solidFill>
                                <a:effectLst/>
                                <a:latin typeface="Cambria Math" panose="02040503050406030204" pitchFamily="18" charset="0"/>
                              </a:rPr>
                              <m:t>𝑥</m:t>
                            </m:r>
                            <m:r>
                              <a:rPr lang="en-ZA" sz="1800" b="0" i="1" smtClean="0">
                                <a:solidFill>
                                  <a:srgbClr val="242021"/>
                                </a:solidFill>
                                <a:effectLst/>
                                <a:latin typeface="Cambria Math" panose="02040503050406030204" pitchFamily="18" charset="0"/>
                              </a:rPr>
                              <m:t>=0</m:t>
                            </m:r>
                          </m:sub>
                          <m:sup>
                            <m:r>
                              <a:rPr lang="en-ZA" sz="1800" b="0" i="1" smtClean="0">
                                <a:solidFill>
                                  <a:srgbClr val="242021"/>
                                </a:solidFill>
                                <a:effectLst/>
                                <a:latin typeface="Cambria Math" panose="02040503050406030204" pitchFamily="18" charset="0"/>
                                <a:ea typeface="Cambria Math" panose="02040503050406030204" pitchFamily="18" charset="0"/>
                              </a:rPr>
                              <m:t>∞</m:t>
                            </m:r>
                          </m:sup>
                          <m:e>
                            <m:f>
                              <m:fPr>
                                <m:ctrlPr>
                                  <a:rPr lang="en-ZA" sz="1800" i="1">
                                    <a:solidFill>
                                      <a:srgbClr val="242021"/>
                                    </a:solidFill>
                                    <a:latin typeface="Cambria Math" panose="02040503050406030204" pitchFamily="18" charset="0"/>
                                    <a:cs typeface="Arial" panose="020B0604020202020204" pitchFamily="34" charset="0"/>
                                  </a:rPr>
                                </m:ctrlPr>
                              </m:fPr>
                              <m:num>
                                <m:sSup>
                                  <m:sSupPr>
                                    <m:ctrlPr>
                                      <a:rPr lang="en-ZA" sz="1800" i="1">
                                        <a:solidFill>
                                          <a:srgbClr val="242021"/>
                                        </a:solidFill>
                                        <a:latin typeface="Cambria Math" panose="02040503050406030204" pitchFamily="18" charset="0"/>
                                        <a:cs typeface="Arial" panose="020B0604020202020204" pitchFamily="34" charset="0"/>
                                      </a:rPr>
                                    </m:ctrlPr>
                                  </m:sSupPr>
                                  <m:e>
                                    <m: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t>𝜆</m:t>
                                    </m:r>
                                  </m:e>
                                  <m:sup>
                                    <m:r>
                                      <a:rPr lang="en-ZA" sz="1800" i="1">
                                        <a:solidFill>
                                          <a:srgbClr val="242021"/>
                                        </a:solidFill>
                                        <a:latin typeface="Cambria Math" panose="02040503050406030204" pitchFamily="18" charset="0"/>
                                        <a:cs typeface="Arial" panose="020B0604020202020204" pitchFamily="34" charset="0"/>
                                      </a:rPr>
                                      <m:t>𝑥</m:t>
                                    </m:r>
                                  </m:sup>
                                </m:sSup>
                                <m:sSup>
                                  <m:sSupPr>
                                    <m:ctrlPr>
                                      <a:rPr lang="en-ZA" sz="1800" i="1">
                                        <a:solidFill>
                                          <a:srgbClr val="242021"/>
                                        </a:solidFill>
                                        <a:latin typeface="Cambria Math" panose="02040503050406030204" pitchFamily="18" charset="0"/>
                                        <a:cs typeface="Arial" panose="020B0604020202020204" pitchFamily="34" charset="0"/>
                                      </a:rPr>
                                    </m:ctrlPr>
                                  </m:sSupPr>
                                  <m:e>
                                    <m:r>
                                      <a:rPr lang="en-ZA" sz="1800" i="1">
                                        <a:solidFill>
                                          <a:srgbClr val="242021"/>
                                        </a:solidFill>
                                        <a:latin typeface="Cambria Math" panose="02040503050406030204" pitchFamily="18" charset="0"/>
                                        <a:cs typeface="Arial" panose="020B0604020202020204" pitchFamily="34" charset="0"/>
                                      </a:rPr>
                                      <m:t>𝑒</m:t>
                                    </m:r>
                                  </m:e>
                                  <m:sup>
                                    <m:r>
                                      <a:rPr lang="en-ZA" sz="1800" i="1">
                                        <a:solidFill>
                                          <a:srgbClr val="242021"/>
                                        </a:solidFill>
                                        <a:latin typeface="Cambria Math" panose="02040503050406030204" pitchFamily="18" charset="0"/>
                                        <a:cs typeface="Arial" panose="020B0604020202020204" pitchFamily="34" charset="0"/>
                                      </a:rPr>
                                      <m:t>−</m:t>
                                    </m:r>
                                    <m: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t>𝜆</m:t>
                                    </m:r>
                                  </m:sup>
                                </m:sSup>
                              </m:num>
                              <m:den>
                                <m:r>
                                  <a:rPr lang="en-ZA" sz="1800" i="1">
                                    <a:solidFill>
                                      <a:srgbClr val="242021"/>
                                    </a:solidFill>
                                    <a:latin typeface="Cambria Math" panose="02040503050406030204" pitchFamily="18" charset="0"/>
                                    <a:cs typeface="Arial" panose="020B0604020202020204" pitchFamily="34" charset="0"/>
                                  </a:rPr>
                                  <m:t>𝑥</m:t>
                                </m:r>
                                <m:r>
                                  <a:rPr lang="en-ZA" sz="1800" i="1">
                                    <a:solidFill>
                                      <a:srgbClr val="242021"/>
                                    </a:solidFill>
                                    <a:latin typeface="Cambria Math" panose="02040503050406030204" pitchFamily="18" charset="0"/>
                                    <a:cs typeface="Arial" panose="020B0604020202020204" pitchFamily="34" charset="0"/>
                                  </a:rPr>
                                  <m:t>!</m:t>
                                </m:r>
                              </m:den>
                            </m:f>
                          </m:e>
                        </m:nary>
                      </m:e>
                    </m:nary>
                    <m:r>
                      <a:rPr lang="en-ZA" sz="1800" b="0" i="1" smtClean="0">
                        <a:solidFill>
                          <a:srgbClr val="242021"/>
                        </a:solidFill>
                        <a:effectLst/>
                        <a:latin typeface="Cambria Math" panose="02040503050406030204" pitchFamily="18" charset="0"/>
                      </a:rPr>
                      <m:t>=</m:t>
                    </m:r>
                    <m:sSup>
                      <m:sSupPr>
                        <m:ctrlPr>
                          <a:rPr lang="en-ZA" sz="1800" b="0" i="1" smtClean="0">
                            <a:solidFill>
                              <a:srgbClr val="242021"/>
                            </a:solidFill>
                            <a:effectLst/>
                            <a:latin typeface="Cambria Math" panose="02040503050406030204" pitchFamily="18" charset="0"/>
                          </a:rPr>
                        </m:ctrlPr>
                      </m:sSupPr>
                      <m:e>
                        <m:r>
                          <a:rPr lang="en-ZA" sz="1800" b="0" i="1" smtClean="0">
                            <a:solidFill>
                              <a:srgbClr val="242021"/>
                            </a:solidFill>
                            <a:effectLst/>
                            <a:latin typeface="Cambria Math" panose="02040503050406030204" pitchFamily="18" charset="0"/>
                          </a:rPr>
                          <m:t>𝑒</m:t>
                        </m:r>
                      </m:e>
                      <m:sup>
                        <m:r>
                          <a:rPr lang="en-ZA" sz="1800" b="0" i="1" smtClean="0">
                            <a:solidFill>
                              <a:srgbClr val="242021"/>
                            </a:solidFill>
                            <a:effectLst/>
                            <a:latin typeface="Cambria Math" panose="02040503050406030204" pitchFamily="18" charset="0"/>
                          </a:rPr>
                          <m:t>−</m:t>
                        </m:r>
                        <m:r>
                          <a:rPr lang="en-ZA" sz="1800" b="0" i="1" smtClean="0">
                            <a:solidFill>
                              <a:srgbClr val="242021"/>
                            </a:solidFill>
                            <a:effectLst/>
                            <a:latin typeface="Cambria Math" panose="02040503050406030204" pitchFamily="18" charset="0"/>
                            <a:ea typeface="Cambria Math" panose="02040503050406030204" pitchFamily="18" charset="0"/>
                          </a:rPr>
                          <m:t>𝜆</m:t>
                        </m:r>
                      </m:sup>
                    </m:sSup>
                    <m:nary>
                      <m:naryPr>
                        <m:chr m:val="∑"/>
                        <m:ctrlPr>
                          <a:rPr lang="en-ZA" sz="1800" b="0" i="1" smtClean="0">
                            <a:solidFill>
                              <a:srgbClr val="242021"/>
                            </a:solidFill>
                            <a:effectLst/>
                            <a:latin typeface="Cambria Math" panose="02040503050406030204" pitchFamily="18" charset="0"/>
                          </a:rPr>
                        </m:ctrlPr>
                      </m:naryPr>
                      <m:sub>
                        <m:r>
                          <m:rPr>
                            <m:brk m:alnAt="23"/>
                          </m:rPr>
                          <a:rPr lang="en-ZA" sz="1800" b="0" i="1" smtClean="0">
                            <a:solidFill>
                              <a:srgbClr val="242021"/>
                            </a:solidFill>
                            <a:effectLst/>
                            <a:latin typeface="Cambria Math" panose="02040503050406030204" pitchFamily="18" charset="0"/>
                          </a:rPr>
                          <m:t>𝑥</m:t>
                        </m:r>
                        <m:r>
                          <a:rPr lang="en-ZA" sz="1800" b="0" i="1" smtClean="0">
                            <a:solidFill>
                              <a:srgbClr val="242021"/>
                            </a:solidFill>
                            <a:effectLst/>
                            <a:latin typeface="Cambria Math" panose="02040503050406030204" pitchFamily="18" charset="0"/>
                          </a:rPr>
                          <m:t>=0</m:t>
                        </m:r>
                      </m:sub>
                      <m:sup>
                        <m:r>
                          <a:rPr lang="en-ZA" sz="1800" b="0" i="1" smtClean="0">
                            <a:solidFill>
                              <a:srgbClr val="242021"/>
                            </a:solidFill>
                            <a:effectLst/>
                            <a:latin typeface="Cambria Math" panose="02040503050406030204" pitchFamily="18" charset="0"/>
                            <a:ea typeface="Cambria Math" panose="02040503050406030204" pitchFamily="18" charset="0"/>
                          </a:rPr>
                          <m:t>∞</m:t>
                        </m:r>
                      </m:sup>
                      <m:e>
                        <m:f>
                          <m:fPr>
                            <m:ctrlPr>
                              <a:rPr lang="en-ZA" sz="1800" b="0" i="1" smtClean="0">
                                <a:solidFill>
                                  <a:srgbClr val="242021"/>
                                </a:solidFill>
                                <a:effectLst/>
                                <a:latin typeface="Cambria Math" panose="02040503050406030204" pitchFamily="18" charset="0"/>
                              </a:rPr>
                            </m:ctrlPr>
                          </m:fPr>
                          <m:num>
                            <m:sSup>
                              <m:sSupPr>
                                <m:ctrlPr>
                                  <a:rPr lang="en-ZA" sz="1800" b="0" i="1" smtClean="0">
                                    <a:solidFill>
                                      <a:srgbClr val="242021"/>
                                    </a:solidFill>
                                    <a:effectLst/>
                                    <a:latin typeface="Cambria Math" panose="02040503050406030204" pitchFamily="18" charset="0"/>
                                  </a:rPr>
                                </m:ctrlPr>
                              </m:sSupPr>
                              <m:e>
                                <m:r>
                                  <a:rPr lang="en-ZA" sz="1800" b="0" i="1" smtClean="0">
                                    <a:solidFill>
                                      <a:srgbClr val="242021"/>
                                    </a:solidFill>
                                    <a:effectLst/>
                                    <a:latin typeface="Cambria Math" panose="02040503050406030204" pitchFamily="18" charset="0"/>
                                    <a:ea typeface="Cambria Math" panose="02040503050406030204" pitchFamily="18" charset="0"/>
                                  </a:rPr>
                                  <m:t>𝜆</m:t>
                                </m:r>
                              </m:e>
                              <m:sup>
                                <m:r>
                                  <a:rPr lang="en-ZA" sz="1800" b="0" i="1" smtClean="0">
                                    <a:solidFill>
                                      <a:srgbClr val="242021"/>
                                    </a:solidFill>
                                    <a:effectLst/>
                                    <a:latin typeface="Cambria Math" panose="02040503050406030204" pitchFamily="18" charset="0"/>
                                  </a:rPr>
                                  <m:t>𝑥</m:t>
                                </m:r>
                              </m:sup>
                            </m:sSup>
                          </m:num>
                          <m:den>
                            <m:r>
                              <a:rPr lang="en-ZA" sz="1800" b="0" i="1" smtClean="0">
                                <a:solidFill>
                                  <a:srgbClr val="242021"/>
                                </a:solidFill>
                                <a:effectLst/>
                                <a:latin typeface="Cambria Math" panose="02040503050406030204" pitchFamily="18" charset="0"/>
                              </a:rPr>
                              <m:t>𝑥</m:t>
                            </m:r>
                            <m:r>
                              <a:rPr lang="en-ZA" sz="1800" b="0" i="1" smtClean="0">
                                <a:solidFill>
                                  <a:srgbClr val="242021"/>
                                </a:solidFill>
                                <a:effectLst/>
                                <a:latin typeface="Cambria Math" panose="02040503050406030204" pitchFamily="18" charset="0"/>
                              </a:rPr>
                              <m:t>!</m:t>
                            </m:r>
                          </m:den>
                        </m:f>
                      </m:e>
                    </m:nary>
                    <m:r>
                      <a:rPr lang="en-ZA" sz="1800" b="0" i="1" smtClean="0">
                        <a:solidFill>
                          <a:srgbClr val="242021"/>
                        </a:solidFill>
                        <a:effectLst/>
                        <a:latin typeface="Cambria Math" panose="02040503050406030204" pitchFamily="18" charset="0"/>
                      </a:rPr>
                      <m:t>=</m:t>
                    </m:r>
                    <m:sSup>
                      <m:sSupPr>
                        <m:ctrlPr>
                          <a:rPr lang="en-ZA" sz="1800" i="1">
                            <a:solidFill>
                              <a:srgbClr val="242021"/>
                            </a:solidFill>
                            <a:latin typeface="Cambria Math" panose="02040503050406030204" pitchFamily="18" charset="0"/>
                          </a:rPr>
                        </m:ctrlPr>
                      </m:sSupPr>
                      <m:e>
                        <m:r>
                          <a:rPr lang="en-ZA" sz="1800" i="1">
                            <a:solidFill>
                              <a:srgbClr val="242021"/>
                            </a:solidFill>
                            <a:latin typeface="Cambria Math" panose="02040503050406030204" pitchFamily="18" charset="0"/>
                          </a:rPr>
                          <m:t>𝑒</m:t>
                        </m:r>
                      </m:e>
                      <m:sup>
                        <m:r>
                          <a:rPr lang="en-ZA" sz="1800" i="1">
                            <a:solidFill>
                              <a:srgbClr val="242021"/>
                            </a:solidFill>
                            <a:latin typeface="Cambria Math" panose="02040503050406030204" pitchFamily="18" charset="0"/>
                          </a:rPr>
                          <m:t>−</m:t>
                        </m:r>
                        <m:r>
                          <a:rPr lang="en-ZA" sz="1800" i="1">
                            <a:solidFill>
                              <a:srgbClr val="242021"/>
                            </a:solidFill>
                            <a:latin typeface="Cambria Math" panose="02040503050406030204" pitchFamily="18" charset="0"/>
                            <a:ea typeface="Cambria Math" panose="02040503050406030204" pitchFamily="18" charset="0"/>
                          </a:rPr>
                          <m:t>𝜆</m:t>
                        </m:r>
                      </m:sup>
                    </m:sSup>
                    <m:sSup>
                      <m:sSupPr>
                        <m:ctrlPr>
                          <a:rPr lang="en-ZA" sz="1800" i="1">
                            <a:solidFill>
                              <a:srgbClr val="242021"/>
                            </a:solidFill>
                            <a:latin typeface="Cambria Math" panose="02040503050406030204" pitchFamily="18" charset="0"/>
                          </a:rPr>
                        </m:ctrlPr>
                      </m:sSupPr>
                      <m:e>
                        <m:r>
                          <a:rPr lang="en-ZA" sz="1800" i="1">
                            <a:solidFill>
                              <a:srgbClr val="242021"/>
                            </a:solidFill>
                            <a:latin typeface="Cambria Math" panose="02040503050406030204" pitchFamily="18" charset="0"/>
                          </a:rPr>
                          <m:t>𝑒</m:t>
                        </m:r>
                      </m:e>
                      <m:sup>
                        <m:r>
                          <a:rPr lang="en-ZA" sz="1800" i="1">
                            <a:solidFill>
                              <a:srgbClr val="242021"/>
                            </a:solidFill>
                            <a:latin typeface="Cambria Math" panose="02040503050406030204" pitchFamily="18" charset="0"/>
                            <a:ea typeface="Cambria Math" panose="02040503050406030204" pitchFamily="18" charset="0"/>
                          </a:rPr>
                          <m:t>𝜆</m:t>
                        </m:r>
                      </m:sup>
                    </m:sSup>
                    <m:r>
                      <a:rPr lang="en-ZA" sz="1800" b="0" i="1" smtClean="0">
                        <a:solidFill>
                          <a:srgbClr val="242021"/>
                        </a:solidFill>
                        <a:latin typeface="Cambria Math" panose="02040503050406030204" pitchFamily="18" charset="0"/>
                        <a:ea typeface="Cambria Math" panose="02040503050406030204" pitchFamily="18" charset="0"/>
                      </a:rPr>
                      <m:t>=1</m:t>
                    </m:r>
                  </m:oMath>
                </a14:m>
                <a:endParaRPr lang="en-US" sz="1800" dirty="0">
                  <a:solidFill>
                    <a:srgbClr val="242021"/>
                  </a:solidFill>
                  <a:latin typeface="Arial" panose="020B0604020202020204" pitchFamily="34" charset="0"/>
                  <a:cs typeface="Arial" panose="020B0604020202020204" pitchFamily="34" charset="0"/>
                </a:endParaRPr>
              </a:p>
              <a:p>
                <a:r>
                  <a:rPr lang="en-US" sz="1800" dirty="0">
                    <a:solidFill>
                      <a:srgbClr val="242021"/>
                    </a:solidFill>
                    <a:latin typeface="Arial" panose="020B0604020202020204" pitchFamily="34" charset="0"/>
                    <a:cs typeface="Arial" panose="020B0604020202020204" pitchFamily="34" charset="0"/>
                  </a:rPr>
                  <a:t>T</a:t>
                </a:r>
                <a:r>
                  <a:rPr lang="en-US" sz="1800" b="0" i="0" dirty="0">
                    <a:solidFill>
                      <a:srgbClr val="242021"/>
                    </a:solidFill>
                    <a:effectLst/>
                    <a:latin typeface="Arial" panose="020B0604020202020204" pitchFamily="34" charset="0"/>
                    <a:cs typeface="Arial" panose="020B0604020202020204" pitchFamily="34" charset="0"/>
                  </a:rPr>
                  <a:t>hat is, </a:t>
                </a:r>
                <a14:m>
                  <m:oMath xmlns:m="http://schemas.openxmlformats.org/officeDocument/2006/math">
                    <m:r>
                      <a:rPr lang="en-US" sz="1800" b="0" i="1" dirty="0" smtClean="0">
                        <a:solidFill>
                          <a:srgbClr val="242021"/>
                        </a:solidFill>
                        <a:effectLst/>
                        <a:latin typeface="Cambria Math" panose="02040503050406030204" pitchFamily="18" charset="0"/>
                      </a:rPr>
                      <m:t>𝑃</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satisfies the conditions of being a </a:t>
                </a:r>
                <a:r>
                  <a:rPr lang="en-US" sz="1800" b="0" i="1" dirty="0">
                    <a:solidFill>
                      <a:srgbClr val="242021"/>
                    </a:solidFill>
                    <a:effectLst/>
                    <a:latin typeface="Arial" panose="020B0604020202020204" pitchFamily="34" charset="0"/>
                    <a:cs typeface="Arial" panose="020B0604020202020204" pitchFamily="34" charset="0"/>
                  </a:rPr>
                  <a:t>p.m. f</a:t>
                </a:r>
                <a:r>
                  <a:rPr lang="en-US" sz="1800" b="0" i="0" dirty="0">
                    <a:solidFill>
                      <a:srgbClr val="242021"/>
                    </a:solidFill>
                    <a:effectLst/>
                    <a:latin typeface="Arial" panose="020B0604020202020204" pitchFamily="34" charset="0"/>
                    <a:cs typeface="Arial" panose="020B0604020202020204" pitchFamily="34" charset="0"/>
                  </a:rPr>
                  <a:t> of a discrete type of random variable. A random variable that has a </a:t>
                </a:r>
                <a:r>
                  <a:rPr lang="en-US" sz="1800" b="0" i="1" dirty="0">
                    <a:solidFill>
                      <a:srgbClr val="242021"/>
                    </a:solidFill>
                    <a:effectLst/>
                    <a:latin typeface="Arial" panose="020B0604020202020204" pitchFamily="34" charset="0"/>
                    <a:cs typeface="Arial" panose="020B0604020202020204" pitchFamily="34" charset="0"/>
                  </a:rPr>
                  <a:t>p.m. f</a:t>
                </a:r>
                <a:r>
                  <a:rPr lang="en-US" sz="1800" b="0" i="0" dirty="0">
                    <a:solidFill>
                      <a:srgbClr val="242021"/>
                    </a:solidFill>
                    <a:effectLst/>
                    <a:latin typeface="Arial" panose="020B0604020202020204" pitchFamily="34" charset="0"/>
                    <a:cs typeface="Arial" panose="020B0604020202020204" pitchFamily="34" charset="0"/>
                  </a:rPr>
                  <a:t> of the form </a:t>
                </a:r>
                <a14:m>
                  <m:oMath xmlns:m="http://schemas.openxmlformats.org/officeDocument/2006/math">
                    <m:r>
                      <a:rPr lang="en-US" sz="1800" b="0" i="1" dirty="0" smtClean="0">
                        <a:solidFill>
                          <a:srgbClr val="242021"/>
                        </a:solidFill>
                        <a:effectLst/>
                        <a:latin typeface="Cambria Math" panose="02040503050406030204" pitchFamily="18" charset="0"/>
                      </a:rPr>
                      <m:t>𝑃</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is said to have a Poisson distribution with parameter </a:t>
                </a:r>
                <a14:m>
                  <m:oMath xmlns:m="http://schemas.openxmlformats.org/officeDocument/2006/math">
                    <m:r>
                      <a:rPr lang="en-US" sz="1800" b="0" i="1" dirty="0" smtClean="0">
                        <a:solidFill>
                          <a:srgbClr val="242021"/>
                        </a:solidFill>
                        <a:effectLst/>
                        <a:latin typeface="Cambria Math" panose="02040503050406030204" pitchFamily="18" charset="0"/>
                      </a:rPr>
                      <m:t>𝜆</m:t>
                    </m:r>
                  </m:oMath>
                </a14:m>
                <a:r>
                  <a:rPr lang="en-US" sz="1800" b="0" i="0" dirty="0">
                    <a:solidFill>
                      <a:srgbClr val="242021"/>
                    </a:solidFill>
                    <a:effectLst/>
                    <a:latin typeface="Arial" panose="020B0604020202020204" pitchFamily="34" charset="0"/>
                    <a:cs typeface="Arial" panose="020B0604020202020204" pitchFamily="34" charset="0"/>
                  </a:rPr>
                  <a:t>, and any such </a:t>
                </a:r>
                <a14:m>
                  <m:oMath xmlns:m="http://schemas.openxmlformats.org/officeDocument/2006/math">
                    <m:r>
                      <a:rPr lang="en-US" sz="1800" b="0" i="1" dirty="0" smtClean="0">
                        <a:solidFill>
                          <a:srgbClr val="242021"/>
                        </a:solidFill>
                        <a:effectLst/>
                        <a:latin typeface="Cambria Math" panose="02040503050406030204" pitchFamily="18" charset="0"/>
                      </a:rPr>
                      <m:t>𝑃</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is called a Poisson </a:t>
                </a:r>
                <a:r>
                  <a:rPr lang="en-US" sz="1800" b="0" i="1" dirty="0">
                    <a:solidFill>
                      <a:srgbClr val="242021"/>
                    </a:solidFill>
                    <a:effectLst/>
                    <a:latin typeface="Arial" panose="020B0604020202020204" pitchFamily="34" charset="0"/>
                    <a:cs typeface="Arial" panose="020B0604020202020204" pitchFamily="34" charset="0"/>
                  </a:rPr>
                  <a:t>p.m. f</a:t>
                </a:r>
                <a:r>
                  <a:rPr lang="en-US" sz="1800" b="0" i="0" dirty="0">
                    <a:solidFill>
                      <a:srgbClr val="242021"/>
                    </a:solidFill>
                    <a:effectLst/>
                    <a:latin typeface="Arial" panose="020B0604020202020204" pitchFamily="34" charset="0"/>
                    <a:cs typeface="Arial" panose="020B0604020202020204" pitchFamily="34" charset="0"/>
                  </a:rPr>
                  <a:t> with parameter </a:t>
                </a:r>
                <a14:m>
                  <m:oMath xmlns:m="http://schemas.openxmlformats.org/officeDocument/2006/math">
                    <m:r>
                      <a:rPr lang="en-US" sz="1800" b="0" i="1" dirty="0" smtClean="0">
                        <a:solidFill>
                          <a:srgbClr val="242021"/>
                        </a:solidFill>
                        <a:effectLst/>
                        <a:latin typeface="Cambria Math" panose="02040503050406030204" pitchFamily="18" charset="0"/>
                      </a:rPr>
                      <m:t>𝜆</m:t>
                    </m:r>
                  </m:oMath>
                </a14:m>
                <a:r>
                  <a:rPr lang="en-US" sz="1800" b="0" i="0" dirty="0">
                    <a:solidFill>
                      <a:srgbClr val="242021"/>
                    </a:solidFill>
                    <a:effectLst/>
                    <a:latin typeface="Arial" panose="020B0604020202020204" pitchFamily="34" charset="0"/>
                    <a:cs typeface="Arial" panose="020B0604020202020204" pitchFamily="34" charset="0"/>
                  </a:rPr>
                  <a:t>.</a:t>
                </a:r>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r="-735"/>
                </a:stretch>
              </a:blipFill>
            </p:spPr>
            <p:txBody>
              <a:bodyPr/>
              <a:lstStyle/>
              <a:p>
                <a:r>
                  <a:rPr lang="en-US">
                    <a:noFill/>
                  </a:rPr>
                  <a:t> </a:t>
                </a:r>
              </a:p>
            </p:txBody>
          </p:sp>
        </mc:Fallback>
      </mc:AlternateContent>
    </p:spTree>
    <p:extLst>
      <p:ext uri="{BB962C8B-B14F-4D97-AF65-F5344CB8AC3E}">
        <p14:creationId xmlns:p14="http://schemas.microsoft.com/office/powerpoint/2010/main" val="1196884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The Uniform Distribution</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dirty="0">
                    <a:solidFill>
                      <a:srgbClr val="242021"/>
                    </a:solidFill>
                    <a:latin typeface="Arial" panose="020B0604020202020204" pitchFamily="34" charset="0"/>
                    <a:cs typeface="Arial" panose="020B0604020202020204" pitchFamily="34" charset="0"/>
                  </a:rPr>
                  <a:t>The uniform distribution is one of the simplest probability distributions in statistics.</a:t>
                </a:r>
              </a:p>
              <a:p>
                <a:r>
                  <a:rPr lang="en-US" sz="1800" dirty="0">
                    <a:solidFill>
                      <a:srgbClr val="242021"/>
                    </a:solidFill>
                    <a:latin typeface="Arial" panose="020B0604020202020204" pitchFamily="34" charset="0"/>
                    <a:cs typeface="Arial" panose="020B0604020202020204" pitchFamily="34" charset="0"/>
                  </a:rPr>
                  <a:t>It is a continuous distribution, meaning that it takes values within a specified range, e.g. between 0 and 1.</a:t>
                </a:r>
              </a:p>
              <a:p>
                <a:r>
                  <a:rPr lang="en-US" sz="1800" dirty="0">
                    <a:solidFill>
                      <a:srgbClr val="242021"/>
                    </a:solidFill>
                    <a:latin typeface="Arial" panose="020B0604020202020204" pitchFamily="34" charset="0"/>
                    <a:cs typeface="Arial" panose="020B0604020202020204" pitchFamily="34" charset="0"/>
                  </a:rPr>
                  <a:t>The uniform distribution is a continuous probability distribution and is concerned with events that are equally likely to occur.</a:t>
                </a:r>
              </a:p>
              <a:p>
                <a:r>
                  <a:rPr lang="en-US" sz="1800" dirty="0">
                    <a:solidFill>
                      <a:srgbClr val="242021"/>
                    </a:solidFill>
                    <a:latin typeface="Arial" panose="020B0604020202020204" pitchFamily="34" charset="0"/>
                    <a:cs typeface="Arial" panose="020B0604020202020204" pitchFamily="34" charset="0"/>
                  </a:rPr>
                  <a:t>When working out problems that have a uniform distribution, be careful to note if the data is inclusive or exclusive.</a:t>
                </a:r>
              </a:p>
              <a:p>
                <a:r>
                  <a:rPr lang="en-US" sz="1800" dirty="0">
                    <a:solidFill>
                      <a:srgbClr val="242021"/>
                    </a:solidFill>
                    <a:latin typeface="Arial" panose="020B0604020202020204" pitchFamily="34" charset="0"/>
                    <a:cs typeface="Arial" panose="020B0604020202020204" pitchFamily="34" charset="0"/>
                  </a:rPr>
                  <a:t>The probability density function for a uniform distribution taking values in the range </a:t>
                </a:r>
                <a:r>
                  <a:rPr lang="en-US" sz="1800" i="1" dirty="0">
                    <a:solidFill>
                      <a:srgbClr val="242021"/>
                    </a:solidFill>
                    <a:latin typeface="Arial" panose="020B0604020202020204" pitchFamily="34" charset="0"/>
                    <a:cs typeface="Arial" panose="020B0604020202020204" pitchFamily="34" charset="0"/>
                  </a:rPr>
                  <a:t>a</a:t>
                </a:r>
                <a:r>
                  <a:rPr lang="en-US" sz="1800" dirty="0">
                    <a:solidFill>
                      <a:srgbClr val="242021"/>
                    </a:solidFill>
                    <a:latin typeface="Arial" panose="020B0604020202020204" pitchFamily="34" charset="0"/>
                    <a:cs typeface="Arial" panose="020B0604020202020204" pitchFamily="34" charset="0"/>
                  </a:rPr>
                  <a:t> to </a:t>
                </a:r>
                <a:r>
                  <a:rPr lang="en-US" sz="1800" i="1" dirty="0">
                    <a:solidFill>
                      <a:srgbClr val="242021"/>
                    </a:solidFill>
                    <a:latin typeface="Arial" panose="020B0604020202020204" pitchFamily="34" charset="0"/>
                    <a:cs typeface="Arial" panose="020B0604020202020204" pitchFamily="34" charset="0"/>
                  </a:rPr>
                  <a:t>b</a:t>
                </a:r>
                <a:r>
                  <a:rPr lang="en-US" sz="1800" dirty="0">
                    <a:solidFill>
                      <a:srgbClr val="242021"/>
                    </a:solidFill>
                    <a:latin typeface="Arial" panose="020B0604020202020204" pitchFamily="34" charset="0"/>
                    <a:cs typeface="Arial" panose="020B0604020202020204" pitchFamily="34" charset="0"/>
                  </a:rPr>
                  <a:t> is:</a:t>
                </a: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solidFill>
                            <a:srgbClr val="242021"/>
                          </a:solidFill>
                          <a:latin typeface="Cambria Math" panose="02040503050406030204" pitchFamily="18" charset="0"/>
                        </a:rPr>
                        <m:t>P</m:t>
                      </m:r>
                      <m:d>
                        <m:dPr>
                          <m:ctrlPr>
                            <a:rPr lang="en-ZA" sz="1800" i="1">
                              <a:solidFill>
                                <a:srgbClr val="242021"/>
                              </a:solidFill>
                              <a:latin typeface="Cambria Math" panose="02040503050406030204" pitchFamily="18" charset="0"/>
                            </a:rPr>
                          </m:ctrlPr>
                        </m:dPr>
                        <m:e>
                          <m:r>
                            <a:rPr lang="en-ZA" sz="1800">
                              <a:solidFill>
                                <a:srgbClr val="242021"/>
                              </a:solidFill>
                              <a:latin typeface="Cambria Math" panose="02040503050406030204" pitchFamily="18" charset="0"/>
                            </a:rPr>
                            <m:t>𝑥</m:t>
                          </m:r>
                        </m:e>
                      </m:d>
                      <m:r>
                        <a:rPr lang="en-ZA" sz="1800">
                          <a:solidFill>
                            <a:srgbClr val="242021"/>
                          </a:solidFill>
                          <a:latin typeface="Cambria Math" panose="02040503050406030204" pitchFamily="18" charset="0"/>
                        </a:rPr>
                        <m:t>=</m:t>
                      </m:r>
                      <m:d>
                        <m:dPr>
                          <m:begChr m:val="{"/>
                          <m:endChr m:val=""/>
                          <m:ctrlPr>
                            <a:rPr lang="en-ZA" sz="1800" i="1">
                              <a:solidFill>
                                <a:srgbClr val="242021"/>
                              </a:solidFill>
                              <a:latin typeface="Cambria Math" panose="02040503050406030204" pitchFamily="18" charset="0"/>
                            </a:rPr>
                          </m:ctrlPr>
                        </m:dPr>
                        <m:e>
                          <m:eqArr>
                            <m:eqArrPr>
                              <m:ctrlPr>
                                <a:rPr lang="en-ZA" sz="1800" i="1">
                                  <a:solidFill>
                                    <a:srgbClr val="242021"/>
                                  </a:solidFill>
                                  <a:latin typeface="Cambria Math" panose="02040503050406030204" pitchFamily="18" charset="0"/>
                                </a:rPr>
                              </m:ctrlPr>
                            </m:eqArrPr>
                            <m:e>
                              <m:f>
                                <m:fPr>
                                  <m:ctrlPr>
                                    <a:rPr lang="en-ZA" sz="1800" i="1">
                                      <a:solidFill>
                                        <a:srgbClr val="242021"/>
                                      </a:solidFill>
                                      <a:latin typeface="Cambria Math" panose="02040503050406030204" pitchFamily="18" charset="0"/>
                                    </a:rPr>
                                  </m:ctrlPr>
                                </m:fPr>
                                <m:num>
                                  <m:r>
                                    <a:rPr lang="en-ZA" sz="1800">
                                      <a:solidFill>
                                        <a:srgbClr val="242021"/>
                                      </a:solidFill>
                                      <a:latin typeface="Cambria Math" panose="02040503050406030204" pitchFamily="18" charset="0"/>
                                    </a:rPr>
                                    <m:t>1</m:t>
                                  </m:r>
                                </m:num>
                                <m:den>
                                  <m:r>
                                    <a:rPr lang="en-ZA" sz="1800">
                                      <a:solidFill>
                                        <a:srgbClr val="242021"/>
                                      </a:solidFill>
                                      <a:latin typeface="Cambria Math" panose="02040503050406030204" pitchFamily="18" charset="0"/>
                                    </a:rPr>
                                    <m:t>𝑏</m:t>
                                  </m:r>
                                  <m:r>
                                    <a:rPr lang="en-ZA" sz="1800">
                                      <a:solidFill>
                                        <a:srgbClr val="242021"/>
                                      </a:solidFill>
                                      <a:latin typeface="Cambria Math" panose="02040503050406030204" pitchFamily="18" charset="0"/>
                                    </a:rPr>
                                    <m:t>−</m:t>
                                  </m:r>
                                  <m:r>
                                    <a:rPr lang="en-ZA" sz="1800">
                                      <a:solidFill>
                                        <a:srgbClr val="242021"/>
                                      </a:solidFill>
                                      <a:latin typeface="Cambria Math" panose="02040503050406030204" pitchFamily="18" charset="0"/>
                                    </a:rPr>
                                    <m:t>𝑎</m:t>
                                  </m:r>
                                </m:den>
                              </m:f>
                              <m:r>
                                <a:rPr lang="en-ZA" sz="1800">
                                  <a:solidFill>
                                    <a:srgbClr val="242021"/>
                                  </a:solidFill>
                                  <a:latin typeface="Cambria Math" panose="02040503050406030204" pitchFamily="18" charset="0"/>
                                </a:rPr>
                                <m:t>        </m:t>
                              </m:r>
                              <m:r>
                                <a:rPr lang="en-ZA" sz="1800">
                                  <a:solidFill>
                                    <a:srgbClr val="242021"/>
                                  </a:solidFill>
                                  <a:latin typeface="Cambria Math" panose="02040503050406030204" pitchFamily="18" charset="0"/>
                                </a:rPr>
                                <m:t>𝑖𝑓</m:t>
                              </m:r>
                              <m:r>
                                <a:rPr lang="en-ZA" sz="1800">
                                  <a:solidFill>
                                    <a:srgbClr val="242021"/>
                                  </a:solidFill>
                                  <a:latin typeface="Cambria Math" panose="02040503050406030204" pitchFamily="18" charset="0"/>
                                </a:rPr>
                                <m:t> </m:t>
                              </m:r>
                              <m:r>
                                <a:rPr lang="en-ZA" sz="1800">
                                  <a:solidFill>
                                    <a:srgbClr val="242021"/>
                                  </a:solidFill>
                                  <a:latin typeface="Cambria Math" panose="02040503050406030204" pitchFamily="18" charset="0"/>
                                </a:rPr>
                                <m:t>𝑎</m:t>
                              </m:r>
                              <m:r>
                                <a:rPr lang="en-ZA" sz="1800">
                                  <a:solidFill>
                                    <a:srgbClr val="242021"/>
                                  </a:solidFill>
                                  <a:latin typeface="Cambria Math" panose="02040503050406030204" pitchFamily="18" charset="0"/>
                                </a:rPr>
                                <m:t>≤</m:t>
                              </m:r>
                              <m:r>
                                <a:rPr lang="en-ZA" sz="1800">
                                  <a:solidFill>
                                    <a:srgbClr val="242021"/>
                                  </a:solidFill>
                                  <a:latin typeface="Cambria Math" panose="02040503050406030204" pitchFamily="18" charset="0"/>
                                </a:rPr>
                                <m:t>𝑥</m:t>
                              </m:r>
                              <m:r>
                                <a:rPr lang="en-ZA" sz="1800">
                                  <a:solidFill>
                                    <a:srgbClr val="242021"/>
                                  </a:solidFill>
                                  <a:latin typeface="Cambria Math" panose="02040503050406030204" pitchFamily="18" charset="0"/>
                                </a:rPr>
                                <m:t>≤</m:t>
                              </m:r>
                              <m:r>
                                <a:rPr lang="en-ZA" sz="1800">
                                  <a:solidFill>
                                    <a:srgbClr val="242021"/>
                                  </a:solidFill>
                                  <a:latin typeface="Cambria Math" panose="02040503050406030204" pitchFamily="18" charset="0"/>
                                </a:rPr>
                                <m:t>𝑏</m:t>
                              </m:r>
                            </m:e>
                            <m:e>
                              <m:r>
                                <a:rPr lang="en-ZA" sz="1800">
                                  <a:solidFill>
                                    <a:srgbClr val="242021"/>
                                  </a:solidFill>
                                  <a:latin typeface="Cambria Math" panose="02040503050406030204" pitchFamily="18" charset="0"/>
                                </a:rPr>
                                <m:t>0                     </m:t>
                              </m:r>
                              <m:r>
                                <m:rPr>
                                  <m:sty m:val="p"/>
                                </m:rPr>
                                <a:rPr lang="en-ZA" sz="1800" b="0" i="0" smtClean="0">
                                  <a:solidFill>
                                    <a:srgbClr val="242021"/>
                                  </a:solidFill>
                                  <a:latin typeface="Cambria Math" panose="02040503050406030204" pitchFamily="18" charset="0"/>
                                </a:rPr>
                                <m:t>O</m:t>
                              </m:r>
                              <m:r>
                                <a:rPr lang="en-ZA" sz="1800">
                                  <a:solidFill>
                                    <a:srgbClr val="242021"/>
                                  </a:solidFill>
                                  <a:latin typeface="Cambria Math" panose="02040503050406030204" pitchFamily="18" charset="0"/>
                                </a:rPr>
                                <m:t>𝑡h𝑒𝑟𝑤𝑖𝑠𝑒</m:t>
                              </m:r>
                            </m:e>
                          </m:eqArr>
                        </m:e>
                      </m:d>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dirty="0">
                    <a:solidFill>
                      <a:srgbClr val="242021"/>
                    </a:solidFill>
                    <a:latin typeface="Arial" panose="020B0604020202020204" pitchFamily="34" charset="0"/>
                    <a:cs typeface="Arial" panose="020B0604020202020204" pitchFamily="34" charset="0"/>
                  </a:rPr>
                  <a:t>When </a:t>
                </a:r>
                <a:r>
                  <a:rPr lang="en-US" sz="1800" i="1" dirty="0">
                    <a:solidFill>
                      <a:srgbClr val="242021"/>
                    </a:solidFill>
                    <a:latin typeface="Arial" panose="020B0604020202020204" pitchFamily="34" charset="0"/>
                    <a:cs typeface="Arial" panose="020B0604020202020204" pitchFamily="34" charset="0"/>
                  </a:rPr>
                  <a:t>a = 0 </a:t>
                </a:r>
                <a:r>
                  <a:rPr lang="en-US" sz="1800" dirty="0">
                    <a:solidFill>
                      <a:srgbClr val="242021"/>
                    </a:solidFill>
                    <a:latin typeface="Arial" panose="020B0604020202020204" pitchFamily="34" charset="0"/>
                    <a:cs typeface="Arial" panose="020B0604020202020204" pitchFamily="34" charset="0"/>
                  </a:rPr>
                  <a:t>and </a:t>
                </a:r>
                <a:r>
                  <a:rPr lang="en-US" sz="1800" i="1" dirty="0">
                    <a:solidFill>
                      <a:srgbClr val="242021"/>
                    </a:solidFill>
                    <a:latin typeface="Arial" panose="020B0604020202020204" pitchFamily="34" charset="0"/>
                    <a:cs typeface="Arial" panose="020B0604020202020204" pitchFamily="34" charset="0"/>
                  </a:rPr>
                  <a:t>b = 1 </a:t>
                </a:r>
                <a:r>
                  <a:rPr lang="en-US" sz="1800" dirty="0">
                    <a:solidFill>
                      <a:srgbClr val="242021"/>
                    </a:solidFill>
                    <a:latin typeface="Arial" panose="020B0604020202020204" pitchFamily="34" charset="0"/>
                    <a:cs typeface="Arial" panose="020B0604020202020204" pitchFamily="34" charset="0"/>
                  </a:rPr>
                  <a:t>this is called the standard uniform distribution, which is especially used for random number generation. Its expected value is </a:t>
                </a:r>
                <a14:m>
                  <m:oMath xmlns:m="http://schemas.openxmlformats.org/officeDocument/2006/math">
                    <m:f>
                      <m:fPr>
                        <m:ctrlPr>
                          <a:rPr lang="en-US" sz="180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
                          <a:rPr lang="en-ZA" sz="1800" b="0" i="1" smtClean="0">
                            <a:solidFill>
                              <a:srgbClr val="242021"/>
                            </a:solidFill>
                            <a:latin typeface="Cambria Math" panose="02040503050406030204" pitchFamily="18" charset="0"/>
                            <a:cs typeface="Arial" panose="020B0604020202020204" pitchFamily="34" charset="0"/>
                          </a:rPr>
                          <m:t>2</m:t>
                        </m:r>
                      </m:den>
                    </m:f>
                  </m:oMath>
                </a14:m>
                <a:r>
                  <a:rPr lang="en-US" sz="1800" dirty="0">
                    <a:solidFill>
                      <a:srgbClr val="242021"/>
                    </a:solidFill>
                    <a:latin typeface="Arial" panose="020B0604020202020204" pitchFamily="34" charset="0"/>
                    <a:cs typeface="Arial" panose="020B0604020202020204" pitchFamily="34" charset="0"/>
                  </a:rPr>
                  <a:t> and variance is </a:t>
                </a:r>
                <a14:m>
                  <m:oMath xmlns:m="http://schemas.openxmlformats.org/officeDocument/2006/math">
                    <m:f>
                      <m:fPr>
                        <m:ctrlPr>
                          <a:rPr lang="en-US" sz="180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
                          <a:rPr lang="en-ZA" sz="1800" b="0" i="1" smtClean="0">
                            <a:solidFill>
                              <a:srgbClr val="242021"/>
                            </a:solidFill>
                            <a:latin typeface="Cambria Math" panose="02040503050406030204" pitchFamily="18" charset="0"/>
                            <a:cs typeface="Arial" panose="020B0604020202020204" pitchFamily="34" charset="0"/>
                          </a:rPr>
                          <m:t>12</m:t>
                        </m:r>
                      </m:den>
                    </m:f>
                  </m:oMath>
                </a14:m>
                <a:r>
                  <a:rPr lang="en-US" sz="1800" dirty="0">
                    <a:solidFill>
                      <a:srgbClr val="242021"/>
                    </a:solidFill>
                    <a:latin typeface="Arial" panose="020B0604020202020204" pitchFamily="34" charset="0"/>
                    <a:cs typeface="Arial" panose="020B0604020202020204" pitchFamily="34" charset="0"/>
                  </a:rPr>
                  <a:t>.</a:t>
                </a:r>
              </a:p>
              <a:p>
                <a:endParaRPr lang="en-US" sz="1800" dirty="0">
                  <a:solidFill>
                    <a:srgbClr val="242021"/>
                  </a:solidFill>
                  <a:latin typeface="Arial" panose="020B0604020202020204" pitchFamily="34" charset="0"/>
                  <a:cs typeface="Arial" panose="020B0604020202020204" pitchFamily="34" charset="0"/>
                </a:endParaRPr>
              </a:p>
              <a:p>
                <a:endParaRPr lang="en-US" sz="1800" dirty="0">
                  <a:solidFill>
                    <a:srgbClr val="242021"/>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r="-1323"/>
                </a:stretch>
              </a:blipFill>
            </p:spPr>
            <p:txBody>
              <a:bodyPr/>
              <a:lstStyle/>
              <a:p>
                <a:r>
                  <a:rPr lang="en-US">
                    <a:noFill/>
                  </a:rPr>
                  <a:t> </a:t>
                </a:r>
              </a:p>
            </p:txBody>
          </p:sp>
        </mc:Fallback>
      </mc:AlternateContent>
    </p:spTree>
    <p:extLst>
      <p:ext uri="{BB962C8B-B14F-4D97-AF65-F5344CB8AC3E}">
        <p14:creationId xmlns:p14="http://schemas.microsoft.com/office/powerpoint/2010/main" val="310256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The Uniform Distribution</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dirty="0">
                    <a:solidFill>
                      <a:srgbClr val="242021"/>
                    </a:solidFill>
                    <a:latin typeface="Arial" panose="020B0604020202020204" pitchFamily="34" charset="0"/>
                    <a:cs typeface="Arial" panose="020B0604020202020204" pitchFamily="34" charset="0"/>
                  </a:rPr>
                  <a:t>The uniform distribution (discrete) is one of the simplest probability distributions in statistics. It is a discrete distribution, meaning that it takes a finite set of possible, e.g. 1, 2, 3, 4, 5 and 6.</a:t>
                </a:r>
              </a:p>
              <a:p>
                <a:r>
                  <a:rPr lang="en-US" sz="1800" dirty="0">
                    <a:solidFill>
                      <a:srgbClr val="242021"/>
                    </a:solidFill>
                    <a:latin typeface="Arial" panose="020B0604020202020204" pitchFamily="34" charset="0"/>
                    <a:cs typeface="Arial" panose="020B0604020202020204" pitchFamily="34" charset="0"/>
                  </a:rPr>
                  <a:t>The probability mass function for a uniform distribution taking one of </a:t>
                </a:r>
                <a:r>
                  <a:rPr lang="en-US" sz="1800" i="1" dirty="0">
                    <a:solidFill>
                      <a:srgbClr val="242021"/>
                    </a:solidFill>
                    <a:latin typeface="Arial" panose="020B0604020202020204" pitchFamily="34" charset="0"/>
                    <a:cs typeface="Arial" panose="020B0604020202020204" pitchFamily="34" charset="0"/>
                  </a:rPr>
                  <a:t>n </a:t>
                </a:r>
                <a:r>
                  <a:rPr lang="en-US" sz="1800" dirty="0">
                    <a:solidFill>
                      <a:srgbClr val="242021"/>
                    </a:solidFill>
                    <a:latin typeface="Arial" panose="020B0604020202020204" pitchFamily="34" charset="0"/>
                    <a:cs typeface="Arial" panose="020B0604020202020204" pitchFamily="34" charset="0"/>
                  </a:rPr>
                  <a:t>possible values from the set </a:t>
                </a:r>
                <a14:m>
                  <m:oMath xmlns:m="http://schemas.openxmlformats.org/officeDocument/2006/math">
                    <m:r>
                      <a:rPr lang="en-US" sz="1800" i="1" dirty="0" smtClean="0">
                        <a:solidFill>
                          <a:srgbClr val="242021"/>
                        </a:solidFill>
                        <a:latin typeface="Cambria Math" panose="02040503050406030204" pitchFamily="18" charset="0"/>
                        <a:cs typeface="Arial" panose="020B0604020202020204" pitchFamily="34" charset="0"/>
                      </a:rPr>
                      <m:t>𝐴</m:t>
                    </m:r>
                    <m:r>
                      <a:rPr lang="en-US" sz="1800" i="1" dirty="0" smtClean="0">
                        <a:solidFill>
                          <a:srgbClr val="242021"/>
                        </a:solidFill>
                        <a:latin typeface="Cambria Math" panose="02040503050406030204" pitchFamily="18" charset="0"/>
                        <a:cs typeface="Arial" panose="020B0604020202020204" pitchFamily="34" charset="0"/>
                      </a:rPr>
                      <m:t> = (</m:t>
                    </m:r>
                    <m:sSub>
                      <m:sSubPr>
                        <m:ctrlPr>
                          <a:rPr lang="en-US" sz="1800" i="1" dirty="0" smtClean="0">
                            <a:solidFill>
                              <a:srgbClr val="242021"/>
                            </a:solidFill>
                            <a:latin typeface="Cambria Math" panose="02040503050406030204" pitchFamily="18" charset="0"/>
                            <a:cs typeface="Arial" panose="020B0604020202020204" pitchFamily="34" charset="0"/>
                          </a:rPr>
                        </m:ctrlPr>
                      </m:sSubPr>
                      <m:e>
                        <m:r>
                          <a:rPr lang="en-ZA" sz="1800" b="0" i="1" dirty="0" smtClean="0">
                            <a:solidFill>
                              <a:srgbClr val="242021"/>
                            </a:solidFill>
                            <a:latin typeface="Cambria Math" panose="02040503050406030204" pitchFamily="18" charset="0"/>
                            <a:cs typeface="Arial" panose="020B0604020202020204" pitchFamily="34" charset="0"/>
                          </a:rPr>
                          <m:t>𝑥</m:t>
                        </m:r>
                      </m:e>
                      <m:sub>
                        <m:r>
                          <a:rPr lang="en-ZA" sz="1800" b="0" i="1" dirty="0" smtClean="0">
                            <a:solidFill>
                              <a:srgbClr val="242021"/>
                            </a:solidFill>
                            <a:latin typeface="Cambria Math" panose="02040503050406030204" pitchFamily="18" charset="0"/>
                            <a:cs typeface="Arial" panose="020B0604020202020204" pitchFamily="34" charset="0"/>
                          </a:rPr>
                          <m:t>1</m:t>
                        </m:r>
                      </m:sub>
                    </m:sSub>
                    <m:r>
                      <a:rPr lang="en-ZA" sz="1800" b="0" i="1" dirty="0" smtClean="0">
                        <a:solidFill>
                          <a:srgbClr val="242021"/>
                        </a:solidFill>
                        <a:latin typeface="Cambria Math" panose="02040503050406030204" pitchFamily="18" charset="0"/>
                        <a:cs typeface="Arial" panose="020B0604020202020204" pitchFamily="34" charset="0"/>
                      </a:rPr>
                      <m:t>, …, </m:t>
                    </m:r>
                    <m:sSub>
                      <m:sSubPr>
                        <m:ctrlPr>
                          <a:rPr lang="en-ZA" sz="1800" b="0" i="1" dirty="0" smtClean="0">
                            <a:solidFill>
                              <a:srgbClr val="242021"/>
                            </a:solidFill>
                            <a:latin typeface="Cambria Math" panose="02040503050406030204" pitchFamily="18" charset="0"/>
                            <a:cs typeface="Arial" panose="020B0604020202020204" pitchFamily="34" charset="0"/>
                          </a:rPr>
                        </m:ctrlPr>
                      </m:sSubPr>
                      <m:e>
                        <m:r>
                          <a:rPr lang="en-ZA" sz="1800" b="0" i="1" dirty="0" smtClean="0">
                            <a:solidFill>
                              <a:srgbClr val="242021"/>
                            </a:solidFill>
                            <a:latin typeface="Cambria Math" panose="02040503050406030204" pitchFamily="18" charset="0"/>
                            <a:cs typeface="Arial" panose="020B0604020202020204" pitchFamily="34" charset="0"/>
                          </a:rPr>
                          <m:t>𝑥</m:t>
                        </m:r>
                      </m:e>
                      <m:sub>
                        <m:r>
                          <a:rPr lang="en-ZA" sz="1800" b="0" i="1" dirty="0" smtClean="0">
                            <a:solidFill>
                              <a:srgbClr val="242021"/>
                            </a:solidFill>
                            <a:latin typeface="Cambria Math" panose="02040503050406030204" pitchFamily="18" charset="0"/>
                            <a:cs typeface="Arial" panose="020B0604020202020204" pitchFamily="34" charset="0"/>
                          </a:rPr>
                          <m:t>𝑛</m:t>
                        </m:r>
                      </m:sub>
                    </m:sSub>
                    <m:r>
                      <a:rPr lang="en-US" sz="1800" i="1" dirty="0">
                        <a:solidFill>
                          <a:srgbClr val="242021"/>
                        </a:solidFill>
                        <a:latin typeface="Cambria Math" panose="02040503050406030204" pitchFamily="18" charset="0"/>
                        <a:cs typeface="Arial" panose="020B0604020202020204" pitchFamily="34" charset="0"/>
                      </a:rPr>
                      <m:t>)</m:t>
                    </m:r>
                  </m:oMath>
                </a14:m>
                <a:r>
                  <a:rPr lang="en-US" sz="1800" dirty="0">
                    <a:solidFill>
                      <a:srgbClr val="242021"/>
                    </a:solidFill>
                    <a:latin typeface="Arial" panose="020B0604020202020204" pitchFamily="34" charset="0"/>
                    <a:cs typeface="Arial" panose="020B0604020202020204" pitchFamily="34" charset="0"/>
                  </a:rPr>
                  <a:t> is:</a:t>
                </a:r>
              </a:p>
              <a:p>
                <a:pPr marL="0" indent="0" algn="ctr">
                  <a:buNone/>
                </a:pPr>
                <a:r>
                  <a:rPr lang="en-ZA" sz="1800" dirty="0">
                    <a:solidFill>
                      <a:srgbClr val="242021"/>
                    </a:solidFill>
                  </a:rPr>
                  <a:t>P</a:t>
                </a:r>
                <a14:m>
                  <m:oMath xmlns:m="http://schemas.openxmlformats.org/officeDocument/2006/math">
                    <m:d>
                      <m:dPr>
                        <m:ctrlPr>
                          <a:rPr lang="en-ZA" sz="1800" i="1">
                            <a:solidFill>
                              <a:srgbClr val="242021"/>
                            </a:solidFill>
                            <a:latin typeface="Cambria Math" panose="02040503050406030204" pitchFamily="18" charset="0"/>
                          </a:rPr>
                        </m:ctrlPr>
                      </m:dPr>
                      <m:e>
                        <m:r>
                          <a:rPr lang="en-ZA" sz="1800">
                            <a:solidFill>
                              <a:srgbClr val="242021"/>
                            </a:solidFill>
                            <a:latin typeface="Cambria Math" panose="02040503050406030204" pitchFamily="18" charset="0"/>
                          </a:rPr>
                          <m:t>𝑥</m:t>
                        </m:r>
                      </m:e>
                    </m:d>
                    <m:r>
                      <a:rPr lang="en-ZA" sz="1800">
                        <a:solidFill>
                          <a:srgbClr val="242021"/>
                        </a:solidFill>
                        <a:latin typeface="Cambria Math" panose="02040503050406030204" pitchFamily="18" charset="0"/>
                      </a:rPr>
                      <m:t>=</m:t>
                    </m:r>
                    <m:d>
                      <m:dPr>
                        <m:begChr m:val="{"/>
                        <m:endChr m:val=""/>
                        <m:ctrlPr>
                          <a:rPr lang="en-ZA" sz="1800" i="1">
                            <a:solidFill>
                              <a:srgbClr val="242021"/>
                            </a:solidFill>
                            <a:latin typeface="Cambria Math" panose="02040503050406030204" pitchFamily="18" charset="0"/>
                          </a:rPr>
                        </m:ctrlPr>
                      </m:dPr>
                      <m:e>
                        <m:eqArr>
                          <m:eqArrPr>
                            <m:ctrlPr>
                              <a:rPr lang="en-ZA" sz="1800" i="1">
                                <a:solidFill>
                                  <a:srgbClr val="242021"/>
                                </a:solidFill>
                                <a:latin typeface="Cambria Math" panose="02040503050406030204" pitchFamily="18" charset="0"/>
                              </a:rPr>
                            </m:ctrlPr>
                          </m:eqArrPr>
                          <m:e>
                            <m:f>
                              <m:fPr>
                                <m:ctrlPr>
                                  <a:rPr lang="en-ZA" sz="1800" i="1">
                                    <a:solidFill>
                                      <a:srgbClr val="242021"/>
                                    </a:solidFill>
                                    <a:latin typeface="Cambria Math" panose="02040503050406030204" pitchFamily="18" charset="0"/>
                                  </a:rPr>
                                </m:ctrlPr>
                              </m:fPr>
                              <m:num>
                                <m:r>
                                  <a:rPr lang="en-ZA" sz="1800">
                                    <a:solidFill>
                                      <a:srgbClr val="242021"/>
                                    </a:solidFill>
                                    <a:latin typeface="Cambria Math" panose="02040503050406030204" pitchFamily="18" charset="0"/>
                                  </a:rPr>
                                  <m:t>1</m:t>
                                </m:r>
                              </m:num>
                              <m:den>
                                <m:r>
                                  <a:rPr lang="en-ZA" sz="1800">
                                    <a:solidFill>
                                      <a:srgbClr val="242021"/>
                                    </a:solidFill>
                                    <a:latin typeface="Cambria Math" panose="02040503050406030204" pitchFamily="18" charset="0"/>
                                  </a:rPr>
                                  <m:t>𝑛</m:t>
                                </m:r>
                              </m:den>
                            </m:f>
                            <m:r>
                              <a:rPr lang="en-ZA" sz="1800">
                                <a:solidFill>
                                  <a:srgbClr val="242021"/>
                                </a:solidFill>
                                <a:latin typeface="Cambria Math" panose="02040503050406030204" pitchFamily="18" charset="0"/>
                              </a:rPr>
                              <m:t>          </m:t>
                            </m:r>
                            <m:r>
                              <a:rPr lang="en-ZA" sz="1800">
                                <a:solidFill>
                                  <a:srgbClr val="242021"/>
                                </a:solidFill>
                                <a:latin typeface="Cambria Math" panose="02040503050406030204" pitchFamily="18" charset="0"/>
                              </a:rPr>
                              <m:t>𝑖𝑓</m:t>
                            </m:r>
                            <m:r>
                              <a:rPr lang="en-ZA" sz="1800">
                                <a:solidFill>
                                  <a:srgbClr val="242021"/>
                                </a:solidFill>
                                <a:latin typeface="Cambria Math" panose="02040503050406030204" pitchFamily="18" charset="0"/>
                              </a:rPr>
                              <m:t> </m:t>
                            </m:r>
                            <m:r>
                              <a:rPr lang="en-ZA" sz="1800">
                                <a:solidFill>
                                  <a:srgbClr val="242021"/>
                                </a:solidFill>
                                <a:latin typeface="Cambria Math" panose="02040503050406030204" pitchFamily="18" charset="0"/>
                              </a:rPr>
                              <m:t>𝑥</m:t>
                            </m:r>
                            <m:r>
                              <a:rPr lang="en-ZA" sz="1800">
                                <a:solidFill>
                                  <a:srgbClr val="242021"/>
                                </a:solidFill>
                                <a:latin typeface="Cambria Math" panose="02040503050406030204" pitchFamily="18" charset="0"/>
                              </a:rPr>
                              <m:t>∈</m:t>
                            </m:r>
                            <m:r>
                              <a:rPr lang="en-ZA" sz="1800">
                                <a:solidFill>
                                  <a:srgbClr val="242021"/>
                                </a:solidFill>
                                <a:latin typeface="Cambria Math" panose="02040503050406030204" pitchFamily="18" charset="0"/>
                              </a:rPr>
                              <m:t>𝐴</m:t>
                            </m:r>
                          </m:e>
                          <m:e>
                            <m:r>
                              <a:rPr lang="en-ZA" sz="1800">
                                <a:solidFill>
                                  <a:srgbClr val="242021"/>
                                </a:solidFill>
                                <a:latin typeface="Cambria Math" panose="02040503050406030204" pitchFamily="18" charset="0"/>
                              </a:rPr>
                              <m:t>0      </m:t>
                            </m:r>
                            <m:r>
                              <a:rPr lang="en-US" sz="1800" b="0" i="1" smtClean="0">
                                <a:solidFill>
                                  <a:srgbClr val="242021"/>
                                </a:solidFill>
                                <a:latin typeface="Cambria Math" panose="02040503050406030204" pitchFamily="18" charset="0"/>
                              </a:rPr>
                              <m:t>𝑜</m:t>
                            </m:r>
                            <m:r>
                              <a:rPr lang="en-ZA" sz="1800">
                                <a:solidFill>
                                  <a:srgbClr val="242021"/>
                                </a:solidFill>
                                <a:latin typeface="Cambria Math" panose="02040503050406030204" pitchFamily="18" charset="0"/>
                              </a:rPr>
                              <m:t>𝑡h𝑒𝑟𝑤𝑖𝑠𝑒</m:t>
                            </m:r>
                          </m:e>
                        </m:eqArr>
                      </m:e>
                    </m:d>
                  </m:oMath>
                </a14:m>
                <a:endParaRPr lang="en-US" sz="1800" dirty="0">
                  <a:solidFill>
                    <a:srgbClr val="242021"/>
                  </a:solidFill>
                  <a:latin typeface="Arial" panose="020B0604020202020204" pitchFamily="34" charset="0"/>
                  <a:cs typeface="Arial" panose="020B0604020202020204" pitchFamily="34" charset="0"/>
                </a:endParaRPr>
              </a:p>
              <a:p>
                <a:endParaRPr lang="en-US" sz="1800" dirty="0">
                  <a:solidFill>
                    <a:srgbClr val="242021"/>
                  </a:solidFill>
                  <a:latin typeface="Arial" panose="020B0604020202020204" pitchFamily="34" charset="0"/>
                  <a:cs typeface="Arial" panose="020B0604020202020204" pitchFamily="34" charset="0"/>
                </a:endParaRPr>
              </a:p>
              <a:p>
                <a:endParaRPr lang="en-US" sz="1800" dirty="0">
                  <a:solidFill>
                    <a:srgbClr val="242021"/>
                  </a:solidFill>
                  <a:latin typeface="Arial" panose="020B0604020202020204" pitchFamily="34" charset="0"/>
                  <a:cs typeface="Arial" panose="020B0604020202020204" pitchFamily="34" charset="0"/>
                </a:endParaRPr>
              </a:p>
              <a:p>
                <a:endParaRPr lang="en-US" sz="1800" dirty="0">
                  <a:solidFill>
                    <a:srgbClr val="242021"/>
                  </a:solidFill>
                  <a:latin typeface="Arial" panose="020B0604020202020204" pitchFamily="34" charset="0"/>
                  <a:cs typeface="Arial" panose="020B0604020202020204" pitchFamily="34" charset="0"/>
                </a:endParaRPr>
              </a:p>
              <a:p>
                <a:endParaRPr lang="en-US" sz="1800" dirty="0">
                  <a:solidFill>
                    <a:srgbClr val="242021"/>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a:stretch>
              </a:blipFill>
            </p:spPr>
            <p:txBody>
              <a:bodyPr/>
              <a:lstStyle/>
              <a:p>
                <a:r>
                  <a:rPr lang="en-US">
                    <a:noFill/>
                  </a:rPr>
                  <a:t> </a:t>
                </a:r>
              </a:p>
            </p:txBody>
          </p:sp>
        </mc:Fallback>
      </mc:AlternateContent>
    </p:spTree>
    <p:extLst>
      <p:ext uri="{BB962C8B-B14F-4D97-AF65-F5344CB8AC3E}">
        <p14:creationId xmlns:p14="http://schemas.microsoft.com/office/powerpoint/2010/main" val="231462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The Normal Distribution</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Motivation for the normal distribution is found in the Central Limit Theorem</a:t>
                </a:r>
                <a:r>
                  <a:rPr lang="en-US" sz="1200" b="0" i="0" dirty="0">
                    <a:solidFill>
                      <a:srgbClr val="242021"/>
                    </a:solidFill>
                    <a:effectLst/>
                    <a:latin typeface="Arial" panose="020B0604020202020204" pitchFamily="34" charset="0"/>
                    <a:cs typeface="Arial" panose="020B0604020202020204" pitchFamily="34" charset="0"/>
                  </a:rPr>
                  <a:t>.</a:t>
                </a:r>
              </a:p>
              <a:p>
                <a:r>
                  <a:rPr lang="en-US" sz="1800" b="0" i="0" dirty="0">
                    <a:solidFill>
                      <a:srgbClr val="242021"/>
                    </a:solidFill>
                    <a:effectLst/>
                    <a:latin typeface="Arial" panose="020B0604020202020204" pitchFamily="34" charset="0"/>
                    <a:cs typeface="Arial" panose="020B0604020202020204" pitchFamily="34" charset="0"/>
                  </a:rPr>
                  <a:t>This theorem shows that normal distributions provide an important family of distributions for applications and for statistical inference, in general. </a:t>
                </a:r>
              </a:p>
              <a:p>
                <a:r>
                  <a:rPr lang="en-US" sz="1800" b="0" i="0" dirty="0">
                    <a:solidFill>
                      <a:srgbClr val="242021"/>
                    </a:solidFill>
                    <a:effectLst/>
                    <a:latin typeface="Arial" panose="020B0604020202020204" pitchFamily="34" charset="0"/>
                    <a:cs typeface="Arial" panose="020B0604020202020204" pitchFamily="34" charset="0"/>
                  </a:rPr>
                  <a:t>We proceed by first introducing the standard normal distribution and through it the general normal distribution.</a:t>
                </a:r>
              </a:p>
              <a:p>
                <a:r>
                  <a:rPr lang="en-ZA" sz="1800" b="0" i="0" dirty="0">
                    <a:solidFill>
                      <a:srgbClr val="242021"/>
                    </a:solidFill>
                    <a:effectLst/>
                    <a:latin typeface="Arial" panose="020B0604020202020204" pitchFamily="34" charset="0"/>
                    <a:cs typeface="Arial" panose="020B0604020202020204" pitchFamily="34" charset="0"/>
                  </a:rPr>
                  <a:t>Consider the integral</a:t>
                </a:r>
              </a:p>
              <a:p>
                <a:pPr marL="0" indent="0" algn="ctr">
                  <a:buNone/>
                </a:pPr>
                <a14:m>
                  <m:oMath xmlns:m="http://schemas.openxmlformats.org/officeDocument/2006/math">
                    <m:r>
                      <a:rPr lang="en-ZA" sz="1800" b="0" i="1" smtClean="0">
                        <a:solidFill>
                          <a:srgbClr val="242021"/>
                        </a:solidFill>
                        <a:latin typeface="Cambria Math" panose="02040503050406030204" pitchFamily="18" charset="0"/>
                        <a:cs typeface="Arial" panose="020B0604020202020204" pitchFamily="34" charset="0"/>
                      </a:rPr>
                      <m:t>𝐼</m:t>
                    </m:r>
                    <m:r>
                      <a:rPr lang="en-ZA" sz="1800" b="0" i="1" smtClean="0">
                        <a:solidFill>
                          <a:srgbClr val="242021"/>
                        </a:solidFill>
                        <a:latin typeface="Cambria Math" panose="02040503050406030204" pitchFamily="18" charset="0"/>
                        <a:cs typeface="Arial" panose="020B0604020202020204" pitchFamily="34" charset="0"/>
                      </a:rPr>
                      <m:t>=</m:t>
                    </m:r>
                    <m:nary>
                      <m:naryPr>
                        <m:limLoc m:val="undOvr"/>
                        <m:ctrlPr>
                          <a:rPr lang="en-ZA" sz="1800" b="0" i="1" smtClean="0">
                            <a:solidFill>
                              <a:srgbClr val="242021"/>
                            </a:solidFill>
                            <a:latin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b>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ad>
                              <m:radPr>
                                <m:degHide m:val="on"/>
                                <m:ctrlPr>
                                  <a:rPr lang="en-ZA" sz="1800" b="0" i="1" smtClean="0">
                                    <a:solidFill>
                                      <a:srgbClr val="242021"/>
                                    </a:solidFill>
                                    <a:latin typeface="Cambria Math" panose="02040503050406030204" pitchFamily="18" charset="0"/>
                                    <a:cs typeface="Arial" panose="020B0604020202020204" pitchFamily="34" charset="0"/>
                                  </a:rPr>
                                </m:ctrlPr>
                              </m:radPr>
                              <m:deg/>
                              <m:e>
                                <m:r>
                                  <a:rPr lang="en-ZA" sz="1800" b="0" i="1" smtClean="0">
                                    <a:solidFill>
                                      <a:srgbClr val="242021"/>
                                    </a:solidFill>
                                    <a:latin typeface="Cambria Math" panose="02040503050406030204" pitchFamily="18" charset="0"/>
                                    <a:cs typeface="Arial" panose="020B0604020202020204" pitchFamily="34" charset="0"/>
                                  </a:rPr>
                                  <m:t>2</m:t>
                                </m:r>
                                <m:r>
                                  <m:rPr>
                                    <m:sty m:val="p"/>
                                  </m:rPr>
                                  <a:rPr lang="el-GR"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Π</m:t>
                                </m:r>
                              </m:e>
                            </m:rad>
                          </m:den>
                        </m:f>
                        <m:r>
                          <m:rPr>
                            <m:sty m:val="p"/>
                          </m:rPr>
                          <a:rPr lang="en-ZA" sz="1800" b="0" i="0" smtClean="0">
                            <a:solidFill>
                              <a:srgbClr val="242021"/>
                            </a:solidFill>
                            <a:latin typeface="Cambria Math" panose="02040503050406030204" pitchFamily="18" charset="0"/>
                            <a:cs typeface="Arial" panose="020B0604020202020204" pitchFamily="34" charset="0"/>
                          </a:rPr>
                          <m:t>exp</m:t>
                        </m:r>
                        <m:r>
                          <a:rPr lang="en-ZA" sz="1800" b="0" i="1" smtClean="0">
                            <a:solidFill>
                              <a:srgbClr val="242021"/>
                            </a:solidFill>
                            <a:latin typeface="Cambria Math" panose="02040503050406030204" pitchFamily="18" charset="0"/>
                            <a:cs typeface="Arial" panose="020B0604020202020204" pitchFamily="34" charset="0"/>
                          </a:rPr>
                          <m:t>⁡</m:t>
                        </m:r>
                        <m:d>
                          <m:dPr>
                            <m:ctrlPr>
                              <a:rPr lang="en-ZA" sz="1800" b="0" i="1" smtClean="0">
                                <a:solidFill>
                                  <a:srgbClr val="242021"/>
                                </a:solidFill>
                                <a:latin typeface="Cambria Math" panose="02040503050406030204" pitchFamily="18" charset="0"/>
                                <a:cs typeface="Arial" panose="020B0604020202020204" pitchFamily="34" charset="0"/>
                              </a:rPr>
                            </m:ctrlPr>
                          </m:dPr>
                          <m:e>
                            <m:f>
                              <m:fPr>
                                <m:ctrlPr>
                                  <a:rPr lang="en-ZA" sz="1800" b="0" i="1" smtClean="0">
                                    <a:solidFill>
                                      <a:srgbClr val="242021"/>
                                    </a:solidFill>
                                    <a:latin typeface="Cambria Math" panose="02040503050406030204" pitchFamily="18" charset="0"/>
                                    <a:cs typeface="Arial" panose="020B0604020202020204" pitchFamily="34" charset="0"/>
                                  </a:rPr>
                                </m:ctrlPr>
                              </m:fPr>
                              <m:num>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𝑧</m:t>
                                    </m:r>
                                  </m:e>
                                  <m:sup>
                                    <m:r>
                                      <a:rPr lang="en-ZA" sz="1800" b="0" i="1" smtClean="0">
                                        <a:solidFill>
                                          <a:srgbClr val="242021"/>
                                        </a:solidFill>
                                        <a:latin typeface="Cambria Math" panose="02040503050406030204" pitchFamily="18" charset="0"/>
                                        <a:cs typeface="Arial" panose="020B0604020202020204" pitchFamily="34" charset="0"/>
                                      </a:rPr>
                                      <m:t>2</m:t>
                                    </m:r>
                                  </m:sup>
                                </m:sSup>
                              </m:num>
                              <m:den>
                                <m:r>
                                  <a:rPr lang="en-ZA" sz="1800" b="0" i="1" smtClean="0">
                                    <a:solidFill>
                                      <a:srgbClr val="242021"/>
                                    </a:solidFill>
                                    <a:latin typeface="Cambria Math" panose="02040503050406030204" pitchFamily="18" charset="0"/>
                                    <a:cs typeface="Arial" panose="020B0604020202020204" pitchFamily="34" charset="0"/>
                                  </a:rPr>
                                  <m:t>2</m:t>
                                </m:r>
                              </m:den>
                            </m:f>
                          </m:e>
                        </m:d>
                      </m:e>
                    </m:nary>
                    <m:r>
                      <a:rPr lang="en-ZA" sz="1800" b="0" i="1" smtClean="0">
                        <a:solidFill>
                          <a:srgbClr val="242021"/>
                        </a:solidFill>
                        <a:latin typeface="Cambria Math" panose="02040503050406030204" pitchFamily="18" charset="0"/>
                        <a:cs typeface="Arial" panose="020B0604020202020204" pitchFamily="34" charset="0"/>
                      </a:rPr>
                      <m:t>𝑑𝑧</m:t>
                    </m:r>
                  </m:oMath>
                </a14:m>
                <a:r>
                  <a:rPr lang="en-ZA" sz="1800" dirty="0">
                    <a:solidFill>
                      <a:srgbClr val="242021"/>
                    </a:solidFill>
                    <a:latin typeface="Arial" panose="020B0604020202020204" pitchFamily="34" charset="0"/>
                    <a:cs typeface="Arial" panose="020B0604020202020204" pitchFamily="34" charset="0"/>
                  </a:rPr>
                  <a:t>			(1)</a:t>
                </a:r>
              </a:p>
              <a:p>
                <a:endParaRPr lang="en-ZA" sz="12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This integral exists because the integrand is a positive continuous function that is bounded by an integrable function; that is,</a:t>
                </a:r>
              </a:p>
              <a:p>
                <a:pPr marL="0" indent="0">
                  <a:buNone/>
                </a:pPr>
                <a14:m>
                  <m:oMathPara xmlns:m="http://schemas.openxmlformats.org/officeDocument/2006/math">
                    <m:oMathParaPr>
                      <m:jc m:val="centerGroup"/>
                    </m:oMathParaPr>
                    <m:oMath xmlns:m="http://schemas.openxmlformats.org/officeDocument/2006/math">
                      <m:r>
                        <a:rPr lang="en-ZA" sz="1800" b="0" i="1" smtClean="0">
                          <a:solidFill>
                            <a:srgbClr val="242021"/>
                          </a:solidFill>
                          <a:latin typeface="Cambria Math" panose="02040503050406030204" pitchFamily="18" charset="0"/>
                          <a:cs typeface="Arial" panose="020B0604020202020204" pitchFamily="34" charset="0"/>
                        </a:rPr>
                        <m:t>0&lt;</m:t>
                      </m:r>
                      <m:r>
                        <a:rPr lang="en-ZA" sz="1800" b="0" i="1" smtClean="0">
                          <a:solidFill>
                            <a:srgbClr val="242021"/>
                          </a:solidFill>
                          <a:latin typeface="Cambria Math" panose="02040503050406030204" pitchFamily="18" charset="0"/>
                          <a:cs typeface="Arial" panose="020B0604020202020204" pitchFamily="34" charset="0"/>
                        </a:rPr>
                        <m:t>𝑒𝑥𝑝</m:t>
                      </m:r>
                      <m:d>
                        <m:dPr>
                          <m:ctrlPr>
                            <a:rPr lang="en-ZA" sz="1800" b="0" i="1" smtClean="0">
                              <a:solidFill>
                                <a:srgbClr val="242021"/>
                              </a:solidFill>
                              <a:latin typeface="Cambria Math" panose="02040503050406030204" pitchFamily="18" charset="0"/>
                              <a:cs typeface="Arial" panose="020B0604020202020204" pitchFamily="34" charset="0"/>
                            </a:rPr>
                          </m:ctrlPr>
                        </m:dPr>
                        <m:e>
                          <m:f>
                            <m:fPr>
                              <m:ctrlPr>
                                <a:rPr lang="en-ZA" sz="1800" i="1">
                                  <a:solidFill>
                                    <a:srgbClr val="242021"/>
                                  </a:solidFill>
                                  <a:latin typeface="Cambria Math" panose="02040503050406030204" pitchFamily="18" charset="0"/>
                                  <a:cs typeface="Arial" panose="020B0604020202020204" pitchFamily="34" charset="0"/>
                                </a:rPr>
                              </m:ctrlPr>
                            </m:fPr>
                            <m:num>
                              <m:sSup>
                                <m:sSupPr>
                                  <m:ctrlPr>
                                    <a:rPr lang="en-ZA" sz="1800" i="1">
                                      <a:solidFill>
                                        <a:srgbClr val="242021"/>
                                      </a:solidFill>
                                      <a:latin typeface="Cambria Math" panose="02040503050406030204" pitchFamily="18" charset="0"/>
                                      <a:cs typeface="Arial" panose="020B0604020202020204" pitchFamily="34" charset="0"/>
                                    </a:rPr>
                                  </m:ctrlPr>
                                </m:sSupPr>
                                <m:e>
                                  <m:r>
                                    <a:rPr lang="en-ZA" sz="1800" i="1">
                                      <a:solidFill>
                                        <a:srgbClr val="242021"/>
                                      </a:solidFill>
                                      <a:latin typeface="Cambria Math" panose="02040503050406030204" pitchFamily="18" charset="0"/>
                                      <a:cs typeface="Arial" panose="020B0604020202020204" pitchFamily="34" charset="0"/>
                                    </a:rPr>
                                    <m:t>−</m:t>
                                  </m:r>
                                  <m:r>
                                    <a:rPr lang="en-ZA" sz="1800" i="1">
                                      <a:solidFill>
                                        <a:srgbClr val="242021"/>
                                      </a:solidFill>
                                      <a:latin typeface="Cambria Math" panose="02040503050406030204" pitchFamily="18" charset="0"/>
                                      <a:cs typeface="Arial" panose="020B0604020202020204" pitchFamily="34" charset="0"/>
                                    </a:rPr>
                                    <m:t>𝑧</m:t>
                                  </m:r>
                                </m:e>
                                <m:sup>
                                  <m:r>
                                    <a:rPr lang="en-ZA" sz="1800" i="1">
                                      <a:solidFill>
                                        <a:srgbClr val="242021"/>
                                      </a:solidFill>
                                      <a:latin typeface="Cambria Math" panose="02040503050406030204" pitchFamily="18" charset="0"/>
                                      <a:cs typeface="Arial" panose="020B0604020202020204" pitchFamily="34" charset="0"/>
                                    </a:rPr>
                                    <m:t>2</m:t>
                                  </m:r>
                                </m:sup>
                              </m:sSup>
                            </m:num>
                            <m:den>
                              <m:r>
                                <a:rPr lang="en-ZA" sz="1800" i="1">
                                  <a:solidFill>
                                    <a:srgbClr val="242021"/>
                                  </a:solidFill>
                                  <a:latin typeface="Cambria Math" panose="02040503050406030204" pitchFamily="18" charset="0"/>
                                  <a:cs typeface="Arial" panose="020B0604020202020204" pitchFamily="34" charset="0"/>
                                </a:rPr>
                                <m:t>2</m:t>
                              </m:r>
                            </m:den>
                          </m:f>
                        </m:e>
                      </m:d>
                      <m:r>
                        <a:rPr lang="en-ZA" sz="1800" b="0" i="1" smtClean="0">
                          <a:solidFill>
                            <a:srgbClr val="242021"/>
                          </a:solidFill>
                          <a:latin typeface="Cambria Math" panose="02040503050406030204" pitchFamily="18" charset="0"/>
                          <a:cs typeface="Arial" panose="020B0604020202020204" pitchFamily="34" charset="0"/>
                        </a:rPr>
                        <m:t>&lt;</m:t>
                      </m:r>
                      <m:func>
                        <m:funcPr>
                          <m:ctrlPr>
                            <a:rPr lang="en-ZA" sz="1800" b="0" i="1" smtClean="0">
                              <a:solidFill>
                                <a:srgbClr val="242021"/>
                              </a:solidFill>
                              <a:latin typeface="Cambria Math" panose="02040503050406030204" pitchFamily="18" charset="0"/>
                              <a:cs typeface="Arial" panose="020B0604020202020204" pitchFamily="34" charset="0"/>
                            </a:rPr>
                          </m:ctrlPr>
                        </m:funcPr>
                        <m:fName>
                          <m:r>
                            <m:rPr>
                              <m:sty m:val="p"/>
                            </m:rPr>
                            <a:rPr lang="en-ZA" sz="1800" b="0" i="0" smtClean="0">
                              <a:solidFill>
                                <a:srgbClr val="242021"/>
                              </a:solidFill>
                              <a:latin typeface="Cambria Math" panose="02040503050406030204" pitchFamily="18" charset="0"/>
                              <a:cs typeface="Arial" panose="020B0604020202020204" pitchFamily="34" charset="0"/>
                            </a:rPr>
                            <m:t>exp</m:t>
                          </m:r>
                        </m:fName>
                        <m:e>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m:t>
                              </m:r>
                              <m:d>
                                <m:dPr>
                                  <m:begChr m:val="|"/>
                                  <m:endChr m:val="|"/>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𝑧</m:t>
                                  </m:r>
                                </m:e>
                              </m:d>
                              <m:r>
                                <a:rPr lang="en-ZA" sz="1800" b="0" i="1" smtClean="0">
                                  <a:solidFill>
                                    <a:srgbClr val="242021"/>
                                  </a:solidFill>
                                  <a:latin typeface="Cambria Math" panose="02040503050406030204" pitchFamily="18" charset="0"/>
                                  <a:cs typeface="Arial" panose="020B0604020202020204" pitchFamily="34" charset="0"/>
                                </a:rPr>
                                <m:t>+1</m:t>
                              </m:r>
                            </m:e>
                          </m:d>
                        </m:e>
                      </m:func>
                      <m:r>
                        <a:rPr lang="en-ZA" sz="1800" b="0" i="1" smtClean="0">
                          <a:solidFill>
                            <a:srgbClr val="242021"/>
                          </a:solidFill>
                          <a:latin typeface="Cambria Math" panose="02040503050406030204" pitchFamily="18" charset="0"/>
                          <a:cs typeface="Arial" panose="020B0604020202020204" pitchFamily="34" charset="0"/>
                        </a:rPr>
                        <m:t>,        −</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∞&lt;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𝑧</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&lt;∞,</m:t>
                      </m:r>
                    </m:oMath>
                  </m:oMathPara>
                </a14:m>
                <a:endParaRPr lang="en-US" sz="1800" dirty="0">
                  <a:solidFill>
                    <a:srgbClr val="242021"/>
                  </a:solidFill>
                  <a:latin typeface="Arial" panose="020B0604020202020204" pitchFamily="34" charset="0"/>
                  <a:cs typeface="Arial" panose="020B0604020202020204" pitchFamily="34" charset="0"/>
                </a:endParaRPr>
              </a:p>
              <a:p>
                <a:pPr marL="0" indent="0">
                  <a:buNone/>
                </a:pPr>
                <a:r>
                  <a:rPr lang="en-US" sz="1800" dirty="0">
                    <a:solidFill>
                      <a:srgbClr val="242021"/>
                    </a:solidFill>
                    <a:latin typeface="Arial" panose="020B0604020202020204" pitchFamily="34" charset="0"/>
                    <a:cs typeface="Arial" panose="020B0604020202020204" pitchFamily="34" charset="0"/>
                  </a:rPr>
                  <a:t>      and</a:t>
                </a:r>
              </a:p>
              <a:p>
                <a:pPr marL="0" indent="0">
                  <a:buNone/>
                </a:pPr>
                <a14:m>
                  <m:oMathPara xmlns:m="http://schemas.openxmlformats.org/officeDocument/2006/math">
                    <m:oMathParaPr>
                      <m:jc m:val="centerGroup"/>
                    </m:oMathParaPr>
                    <m:oMath xmlns:m="http://schemas.openxmlformats.org/officeDocument/2006/math">
                      <m:nary>
                        <m:naryPr>
                          <m:limLoc m:val="undOvr"/>
                          <m:ctrlPr>
                            <a:rPr lang="en-US" sz="1800" i="1" smtClean="0">
                              <a:solidFill>
                                <a:srgbClr val="242021"/>
                              </a:solidFill>
                              <a:latin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b>
                        <m:sup>
                          <m:r>
                            <a:rPr lang="en-US" sz="180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func>
                            <m:funcPr>
                              <m:ctrlPr>
                                <a:rPr lang="en-ZA" sz="1800" i="1">
                                  <a:solidFill>
                                    <a:srgbClr val="242021"/>
                                  </a:solidFill>
                                  <a:latin typeface="Cambria Math" panose="02040503050406030204" pitchFamily="18" charset="0"/>
                                  <a:cs typeface="Arial" panose="020B0604020202020204" pitchFamily="34" charset="0"/>
                                </a:rPr>
                              </m:ctrlPr>
                            </m:funcPr>
                            <m:fName>
                              <m:r>
                                <m:rPr>
                                  <m:sty m:val="p"/>
                                </m:rPr>
                                <a:rPr lang="en-ZA" sz="1800">
                                  <a:solidFill>
                                    <a:srgbClr val="242021"/>
                                  </a:solidFill>
                                  <a:latin typeface="Cambria Math" panose="02040503050406030204" pitchFamily="18" charset="0"/>
                                  <a:cs typeface="Arial" panose="020B0604020202020204" pitchFamily="34" charset="0"/>
                                </a:rPr>
                                <m:t>exp</m:t>
                              </m:r>
                            </m:fName>
                            <m:e>
                              <m:d>
                                <m:dPr>
                                  <m:ctrlPr>
                                    <a:rPr lang="en-ZA" sz="1800" i="1">
                                      <a:solidFill>
                                        <a:srgbClr val="242021"/>
                                      </a:solidFill>
                                      <a:latin typeface="Cambria Math" panose="02040503050406030204" pitchFamily="18" charset="0"/>
                                      <a:cs typeface="Arial" panose="020B0604020202020204" pitchFamily="34" charset="0"/>
                                    </a:rPr>
                                  </m:ctrlPr>
                                </m:dPr>
                                <m:e>
                                  <m:r>
                                    <a:rPr lang="en-ZA" sz="1800" i="1">
                                      <a:solidFill>
                                        <a:srgbClr val="242021"/>
                                      </a:solidFill>
                                      <a:latin typeface="Cambria Math" panose="02040503050406030204" pitchFamily="18" charset="0"/>
                                      <a:cs typeface="Arial" panose="020B0604020202020204" pitchFamily="34" charset="0"/>
                                    </a:rPr>
                                    <m:t>−</m:t>
                                  </m:r>
                                  <m:d>
                                    <m:dPr>
                                      <m:begChr m:val="|"/>
                                      <m:endChr m:val="|"/>
                                      <m:ctrlPr>
                                        <a:rPr lang="en-ZA" sz="1800" i="1">
                                          <a:solidFill>
                                            <a:srgbClr val="242021"/>
                                          </a:solidFill>
                                          <a:latin typeface="Cambria Math" panose="02040503050406030204" pitchFamily="18" charset="0"/>
                                          <a:cs typeface="Arial" panose="020B0604020202020204" pitchFamily="34" charset="0"/>
                                        </a:rPr>
                                      </m:ctrlPr>
                                    </m:dPr>
                                    <m:e>
                                      <m:r>
                                        <a:rPr lang="en-ZA" sz="1800" i="1">
                                          <a:solidFill>
                                            <a:srgbClr val="242021"/>
                                          </a:solidFill>
                                          <a:latin typeface="Cambria Math" panose="02040503050406030204" pitchFamily="18" charset="0"/>
                                          <a:cs typeface="Arial" panose="020B0604020202020204" pitchFamily="34" charset="0"/>
                                        </a:rPr>
                                        <m:t>𝑧</m:t>
                                      </m:r>
                                    </m:e>
                                  </m:d>
                                  <m:r>
                                    <a:rPr lang="en-ZA" sz="1800" i="1">
                                      <a:solidFill>
                                        <a:srgbClr val="242021"/>
                                      </a:solidFill>
                                      <a:latin typeface="Cambria Math" panose="02040503050406030204" pitchFamily="18" charset="0"/>
                                      <a:cs typeface="Arial" panose="020B0604020202020204" pitchFamily="34" charset="0"/>
                                    </a:rPr>
                                    <m:t>+1</m:t>
                                  </m:r>
                                </m:e>
                              </m:d>
                            </m:e>
                          </m:func>
                        </m:e>
                      </m:nary>
                      <m:r>
                        <a:rPr lang="en-ZA" sz="1800" b="0" i="1" smtClean="0">
                          <a:solidFill>
                            <a:srgbClr val="242021"/>
                          </a:solidFill>
                          <a:latin typeface="Cambria Math" panose="02040503050406030204" pitchFamily="18" charset="0"/>
                          <a:cs typeface="Arial" panose="020B0604020202020204" pitchFamily="34" charset="0"/>
                        </a:rPr>
                        <m:t>𝑑𝑧</m:t>
                      </m:r>
                      <m:r>
                        <a:rPr lang="en-ZA" sz="1800" b="0" i="1" smtClean="0">
                          <a:solidFill>
                            <a:srgbClr val="242021"/>
                          </a:solidFill>
                          <a:latin typeface="Cambria Math" panose="02040503050406030204" pitchFamily="18" charset="0"/>
                          <a:cs typeface="Arial" panose="020B0604020202020204" pitchFamily="34" charset="0"/>
                        </a:rPr>
                        <m:t>=2</m:t>
                      </m:r>
                      <m:r>
                        <a:rPr lang="en-ZA" sz="1800" b="0" i="1" smtClean="0">
                          <a:solidFill>
                            <a:srgbClr val="242021"/>
                          </a:solidFill>
                          <a:latin typeface="Cambria Math" panose="02040503050406030204" pitchFamily="18" charset="0"/>
                          <a:cs typeface="Arial" panose="020B0604020202020204" pitchFamily="34" charset="0"/>
                        </a:rPr>
                        <m:t>𝑒</m:t>
                      </m:r>
                    </m:oMath>
                  </m:oMathPara>
                </a14:m>
                <a:endParaRPr lang="en-US" sz="1800" dirty="0">
                  <a:solidFill>
                    <a:srgbClr val="242021"/>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r="-441"/>
                </a:stretch>
              </a:blipFill>
            </p:spPr>
            <p:txBody>
              <a:bodyPr/>
              <a:lstStyle/>
              <a:p>
                <a:r>
                  <a:rPr lang="en-US">
                    <a:noFill/>
                  </a:rPr>
                  <a:t> </a:t>
                </a:r>
              </a:p>
            </p:txBody>
          </p:sp>
        </mc:Fallback>
      </mc:AlternateContent>
    </p:spTree>
    <p:extLst>
      <p:ext uri="{BB962C8B-B14F-4D97-AF65-F5344CB8AC3E}">
        <p14:creationId xmlns:p14="http://schemas.microsoft.com/office/powerpoint/2010/main" val="221910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The Normal Distribution</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To evaluate the integral </a:t>
                </a:r>
                <a14:m>
                  <m:oMath xmlns:m="http://schemas.openxmlformats.org/officeDocument/2006/math">
                    <m:r>
                      <a:rPr lang="en-US" sz="1800" b="0" i="1" dirty="0" smtClean="0">
                        <a:solidFill>
                          <a:srgbClr val="242021"/>
                        </a:solidFill>
                        <a:effectLst/>
                        <a:latin typeface="Cambria Math" panose="02040503050406030204" pitchFamily="18" charset="0"/>
                      </a:rPr>
                      <m:t>𝐼</m:t>
                    </m:r>
                  </m:oMath>
                </a14:m>
                <a:r>
                  <a:rPr lang="en-US" sz="1800" b="0" i="0" dirty="0">
                    <a:solidFill>
                      <a:srgbClr val="242021"/>
                    </a:solidFill>
                    <a:effectLst/>
                    <a:latin typeface="Arial" panose="020B0604020202020204" pitchFamily="34" charset="0"/>
                    <a:cs typeface="Arial" panose="020B0604020202020204" pitchFamily="34" charset="0"/>
                  </a:rPr>
                  <a:t>, we note that </a:t>
                </a:r>
                <a14:m>
                  <m:oMath xmlns:m="http://schemas.openxmlformats.org/officeDocument/2006/math">
                    <m:r>
                      <a:rPr lang="en-US" sz="1800" b="0" i="1" dirty="0" smtClean="0">
                        <a:solidFill>
                          <a:srgbClr val="242021"/>
                        </a:solidFill>
                        <a:effectLst/>
                        <a:latin typeface="Cambria Math" panose="02040503050406030204" pitchFamily="18" charset="0"/>
                      </a:rPr>
                      <m:t>𝐼</m:t>
                    </m:r>
                    <m:r>
                      <a:rPr lang="en-US" sz="1800" b="0" i="1" dirty="0" smtClean="0">
                        <a:solidFill>
                          <a:srgbClr val="242021"/>
                        </a:solidFill>
                        <a:effectLst/>
                        <a:latin typeface="Cambria Math" panose="02040503050406030204" pitchFamily="18" charset="0"/>
                      </a:rPr>
                      <m:t> &gt; 0 </m:t>
                    </m:r>
                  </m:oMath>
                </a14:m>
                <a:r>
                  <a:rPr lang="en-US" sz="1800" b="0" i="0" dirty="0">
                    <a:solidFill>
                      <a:srgbClr val="242021"/>
                    </a:solidFill>
                    <a:effectLst/>
                    <a:latin typeface="Arial" panose="020B0604020202020204" pitchFamily="34" charset="0"/>
                    <a:cs typeface="Arial" panose="020B0604020202020204" pitchFamily="34" charset="0"/>
                  </a:rPr>
                  <a:t>and that </a:t>
                </a:r>
                <a14:m>
                  <m:oMath xmlns:m="http://schemas.openxmlformats.org/officeDocument/2006/math">
                    <m:sSup>
                      <m:sSupPr>
                        <m:ctrlPr>
                          <a:rPr lang="en-US" sz="1800" b="0" i="1" smtClean="0">
                            <a:solidFill>
                              <a:srgbClr val="242021"/>
                            </a:solidFill>
                            <a:effectLst/>
                            <a:latin typeface="Cambria Math" panose="02040503050406030204" pitchFamily="18" charset="0"/>
                          </a:rPr>
                        </m:ctrlPr>
                      </m:sSupPr>
                      <m:e>
                        <m:r>
                          <a:rPr lang="en-ZA" sz="1800" b="0" i="1" smtClean="0">
                            <a:solidFill>
                              <a:srgbClr val="242021"/>
                            </a:solidFill>
                            <a:effectLst/>
                            <a:latin typeface="Cambria Math" panose="02040503050406030204" pitchFamily="18" charset="0"/>
                          </a:rPr>
                          <m:t>𝐼</m:t>
                        </m:r>
                      </m:e>
                      <m:sup>
                        <m:r>
                          <a:rPr lang="en-ZA" sz="1800" b="0" i="1" smtClean="0">
                            <a:solidFill>
                              <a:srgbClr val="242021"/>
                            </a:solidFill>
                            <a:effectLst/>
                            <a:latin typeface="Cambria Math" panose="02040503050406030204" pitchFamily="18" charset="0"/>
                          </a:rPr>
                          <m:t>2</m:t>
                        </m:r>
                      </m:sup>
                    </m:sSup>
                  </m:oMath>
                </a14:m>
                <a:r>
                  <a:rPr lang="en-US" sz="1800" b="0" i="0" dirty="0">
                    <a:solidFill>
                      <a:srgbClr val="242021"/>
                    </a:solidFill>
                    <a:effectLst/>
                    <a:latin typeface="Arial" panose="020B0604020202020204" pitchFamily="34" charset="0"/>
                    <a:cs typeface="Arial" panose="020B0604020202020204" pitchFamily="34" charset="0"/>
                  </a:rPr>
                  <a:t> may be written</a:t>
                </a:r>
              </a:p>
              <a:p>
                <a:pPr marL="0" indent="0">
                  <a:buNone/>
                </a:pPr>
                <a14:m>
                  <m:oMathPara xmlns:m="http://schemas.openxmlformats.org/officeDocument/2006/math">
                    <m:oMathParaPr>
                      <m:jc m:val="centerGroup"/>
                    </m:oMathParaPr>
                    <m:oMath xmlns:m="http://schemas.openxmlformats.org/officeDocument/2006/math">
                      <m:sSup>
                        <m:sSupPr>
                          <m:ctrlPr>
                            <a:rPr lang="en-US" sz="180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𝐼</m:t>
                          </m:r>
                        </m:e>
                        <m:sup>
                          <m:r>
                            <a:rPr lang="en-ZA" sz="1800" b="0" i="1" smtClean="0">
                              <a:solidFill>
                                <a:srgbClr val="242021"/>
                              </a:solidFill>
                              <a:latin typeface="Cambria Math" panose="02040503050406030204" pitchFamily="18" charset="0"/>
                              <a:cs typeface="Arial" panose="020B0604020202020204" pitchFamily="34" charset="0"/>
                            </a:rPr>
                            <m:t>2</m:t>
                          </m:r>
                        </m:sup>
                      </m:sSup>
                      <m:r>
                        <a:rPr lang="en-ZA" sz="1800" b="0" i="1" smtClean="0">
                          <a:solidFill>
                            <a:srgbClr val="242021"/>
                          </a:solidFill>
                          <a:latin typeface="Cambria Math" panose="02040503050406030204" pitchFamily="18" charset="0"/>
                          <a:cs typeface="Arial" panose="020B0604020202020204" pitchFamily="34" charset="0"/>
                        </a:rPr>
                        <m:t>=</m:t>
                      </m:r>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
                            <a:rPr lang="en-ZA" sz="1800" b="0" i="1" smtClean="0">
                              <a:solidFill>
                                <a:srgbClr val="242021"/>
                              </a:solidFill>
                              <a:latin typeface="Cambria Math" panose="02040503050406030204" pitchFamily="18" charset="0"/>
                              <a:cs typeface="Arial" panose="020B0604020202020204" pitchFamily="34" charset="0"/>
                            </a:rPr>
                            <m:t>2</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den>
                      </m:f>
                      <m:nary>
                        <m:naryPr>
                          <m:limLoc m:val="undOvr"/>
                          <m:ctrlPr>
                            <a:rPr lang="en-ZA" sz="1800" b="0" i="1" smtClean="0">
                              <a:solidFill>
                                <a:srgbClr val="242021"/>
                              </a:solidFill>
                              <a:latin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b>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nary>
                            <m:naryPr>
                              <m:limLoc m:val="undOvr"/>
                              <m:ctrlPr>
                                <a:rPr lang="en-ZA" sz="1800" b="0" i="1" smtClean="0">
                                  <a:solidFill>
                                    <a:srgbClr val="242021"/>
                                  </a:solidFill>
                                  <a:latin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b>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r>
                                <a:rPr lang="en-ZA" sz="1800" b="0" i="1" smtClean="0">
                                  <a:solidFill>
                                    <a:srgbClr val="242021"/>
                                  </a:solidFill>
                                  <a:latin typeface="Cambria Math" panose="02040503050406030204" pitchFamily="18" charset="0"/>
                                  <a:cs typeface="Arial" panose="020B0604020202020204" pitchFamily="34" charset="0"/>
                                </a:rPr>
                                <m:t>𝑒𝑥𝑝</m:t>
                              </m:r>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m:t>
                                  </m:r>
                                  <m:f>
                                    <m:fPr>
                                      <m:ctrlPr>
                                        <a:rPr lang="en-ZA" sz="1800" b="0" i="1" smtClean="0">
                                          <a:solidFill>
                                            <a:srgbClr val="242021"/>
                                          </a:solidFill>
                                          <a:latin typeface="Cambria Math" panose="02040503050406030204" pitchFamily="18" charset="0"/>
                                          <a:cs typeface="Arial" panose="020B0604020202020204" pitchFamily="34" charset="0"/>
                                        </a:rPr>
                                      </m:ctrlPr>
                                    </m:fPr>
                                    <m:num>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𝑧</m:t>
                                          </m:r>
                                        </m:e>
                                        <m:sup>
                                          <m:r>
                                            <a:rPr lang="en-ZA" sz="1800" b="0" i="1" smtClean="0">
                                              <a:solidFill>
                                                <a:srgbClr val="242021"/>
                                              </a:solidFill>
                                              <a:latin typeface="Cambria Math" panose="02040503050406030204" pitchFamily="18" charset="0"/>
                                              <a:cs typeface="Arial" panose="020B0604020202020204" pitchFamily="34" charset="0"/>
                                            </a:rPr>
                                            <m:t>2</m:t>
                                          </m:r>
                                        </m:sup>
                                      </m:sSup>
                                      <m:r>
                                        <a:rPr lang="en-ZA" sz="1800" b="0" i="1" smtClean="0">
                                          <a:solidFill>
                                            <a:srgbClr val="242021"/>
                                          </a:solidFill>
                                          <a:latin typeface="Cambria Math" panose="02040503050406030204" pitchFamily="18" charset="0"/>
                                          <a:cs typeface="Arial" panose="020B0604020202020204" pitchFamily="34" charset="0"/>
                                        </a:rPr>
                                        <m:t>+</m:t>
                                      </m:r>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𝑤</m:t>
                                          </m:r>
                                        </m:e>
                                        <m:sup>
                                          <m:r>
                                            <a:rPr lang="en-ZA" sz="1800" b="0" i="1" smtClean="0">
                                              <a:solidFill>
                                                <a:srgbClr val="242021"/>
                                              </a:solidFill>
                                              <a:latin typeface="Cambria Math" panose="02040503050406030204" pitchFamily="18" charset="0"/>
                                              <a:cs typeface="Arial" panose="020B0604020202020204" pitchFamily="34" charset="0"/>
                                            </a:rPr>
                                            <m:t>2</m:t>
                                          </m:r>
                                        </m:sup>
                                      </m:sSup>
                                    </m:num>
                                    <m:den>
                                      <m:r>
                                        <a:rPr lang="en-ZA" sz="1800" b="0" i="1" smtClean="0">
                                          <a:solidFill>
                                            <a:srgbClr val="242021"/>
                                          </a:solidFill>
                                          <a:latin typeface="Cambria Math" panose="02040503050406030204" pitchFamily="18" charset="0"/>
                                          <a:cs typeface="Arial" panose="020B0604020202020204" pitchFamily="34" charset="0"/>
                                        </a:rPr>
                                        <m:t>2</m:t>
                                      </m:r>
                                    </m:den>
                                  </m:f>
                                </m:e>
                              </m:d>
                            </m:e>
                          </m:nary>
                        </m:e>
                      </m:nary>
                      <m:r>
                        <a:rPr lang="en-ZA" sz="1800" b="0" i="1" smtClean="0">
                          <a:solidFill>
                            <a:srgbClr val="242021"/>
                          </a:solidFill>
                          <a:latin typeface="Cambria Math" panose="02040503050406030204" pitchFamily="18" charset="0"/>
                          <a:cs typeface="Arial" panose="020B0604020202020204" pitchFamily="34" charset="0"/>
                        </a:rPr>
                        <m:t>𝑑𝑧𝑑𝑤</m:t>
                      </m:r>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This iterated integral can be evaluated by changing to polar coordinates. If we set </a:t>
                </a:r>
                <a14:m>
                  <m:oMath xmlns:m="http://schemas.openxmlformats.org/officeDocument/2006/math">
                    <m:r>
                      <a:rPr lang="en-US" sz="1800" b="0" i="1" dirty="0" smtClean="0">
                        <a:solidFill>
                          <a:srgbClr val="242021"/>
                        </a:solidFill>
                        <a:effectLst/>
                        <a:latin typeface="Cambria Math" panose="02040503050406030204" pitchFamily="18" charset="0"/>
                      </a:rPr>
                      <m:t>𝑧</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𝑟</m:t>
                    </m:r>
                    <m:r>
                      <a:rPr lang="en-US" sz="1800" b="0" i="1" dirty="0" smtClean="0">
                        <a:solidFill>
                          <a:srgbClr val="242021"/>
                        </a:solidFill>
                        <a:effectLst/>
                        <a:latin typeface="Cambria Math" panose="02040503050406030204" pitchFamily="18" charset="0"/>
                      </a:rPr>
                      <m:t> </m:t>
                    </m:r>
                    <m:r>
                      <m:rPr>
                        <m:sty m:val="p"/>
                      </m:rPr>
                      <a:rPr lang="en-US" sz="1800" b="0" i="1" dirty="0" smtClean="0">
                        <a:solidFill>
                          <a:srgbClr val="242021"/>
                        </a:solidFill>
                        <a:effectLst/>
                        <a:latin typeface="Cambria Math" panose="02040503050406030204" pitchFamily="18" charset="0"/>
                      </a:rPr>
                      <m:t>cos</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𝜃</m:t>
                    </m:r>
                  </m:oMath>
                </a14:m>
                <a:r>
                  <a:rPr lang="en-US" sz="1800" b="0" i="0" dirty="0">
                    <a:solidFill>
                      <a:srgbClr val="242021"/>
                    </a:solidFill>
                    <a:effectLst/>
                    <a:latin typeface="Arial" panose="020B0604020202020204" pitchFamily="34" charset="0"/>
                    <a:cs typeface="Arial" panose="020B0604020202020204" pitchFamily="34" charset="0"/>
                  </a:rPr>
                  <a:t> and </a:t>
                </a:r>
                <a14:m>
                  <m:oMath xmlns:m="http://schemas.openxmlformats.org/officeDocument/2006/math">
                    <m:r>
                      <a:rPr lang="en-US" sz="1800" b="0" i="1" dirty="0" smtClean="0">
                        <a:solidFill>
                          <a:srgbClr val="242021"/>
                        </a:solidFill>
                        <a:effectLst/>
                        <a:latin typeface="Cambria Math" panose="02040503050406030204" pitchFamily="18" charset="0"/>
                      </a:rPr>
                      <m:t>𝑤</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𝑟</m:t>
                    </m:r>
                    <m:r>
                      <a:rPr lang="en-US" sz="1800" b="0" i="1" dirty="0" smtClean="0">
                        <a:solidFill>
                          <a:srgbClr val="242021"/>
                        </a:solidFill>
                        <a:effectLst/>
                        <a:latin typeface="Cambria Math" panose="02040503050406030204" pitchFamily="18" charset="0"/>
                      </a:rPr>
                      <m:t> </m:t>
                    </m:r>
                    <m:r>
                      <m:rPr>
                        <m:sty m:val="p"/>
                      </m:rPr>
                      <a:rPr lang="en-US" sz="1800" b="0" i="1" dirty="0" smtClean="0">
                        <a:solidFill>
                          <a:srgbClr val="242021"/>
                        </a:solidFill>
                        <a:effectLst/>
                        <a:latin typeface="Cambria Math" panose="02040503050406030204" pitchFamily="18" charset="0"/>
                      </a:rPr>
                      <m:t>sin</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𝜃</m:t>
                    </m:r>
                  </m:oMath>
                </a14:m>
                <a:r>
                  <a:rPr lang="en-US" sz="1800" b="0" i="0" dirty="0">
                    <a:solidFill>
                      <a:srgbClr val="242021"/>
                    </a:solidFill>
                    <a:effectLst/>
                    <a:latin typeface="Arial" panose="020B0604020202020204" pitchFamily="34" charset="0"/>
                    <a:cs typeface="Arial" panose="020B0604020202020204" pitchFamily="34" charset="0"/>
                  </a:rPr>
                  <a:t>, we have</a:t>
                </a:r>
              </a:p>
              <a:p>
                <a:pPr marL="0" indent="0">
                  <a:buNone/>
                </a:pPr>
                <a14:m>
                  <m:oMathPara xmlns:m="http://schemas.openxmlformats.org/officeDocument/2006/math">
                    <m:oMathParaPr>
                      <m:jc m:val="centerGroup"/>
                    </m:oMathParaPr>
                    <m:oMath xmlns:m="http://schemas.openxmlformats.org/officeDocument/2006/math">
                      <m:sSup>
                        <m:sSupPr>
                          <m:ctrlPr>
                            <a:rPr lang="en-US" sz="180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𝐼</m:t>
                          </m:r>
                        </m:e>
                        <m:sup>
                          <m:r>
                            <a:rPr lang="en-ZA" sz="1800" b="0" i="1" smtClean="0">
                              <a:solidFill>
                                <a:srgbClr val="242021"/>
                              </a:solidFill>
                              <a:latin typeface="Cambria Math" panose="02040503050406030204" pitchFamily="18" charset="0"/>
                              <a:cs typeface="Arial" panose="020B0604020202020204" pitchFamily="34" charset="0"/>
                            </a:rPr>
                            <m:t>2</m:t>
                          </m:r>
                        </m:sup>
                      </m:sSup>
                      <m:r>
                        <a:rPr lang="en-ZA" sz="1800" b="0" i="1" smtClean="0">
                          <a:solidFill>
                            <a:srgbClr val="242021"/>
                          </a:solidFill>
                          <a:latin typeface="Cambria Math" panose="02040503050406030204" pitchFamily="18" charset="0"/>
                          <a:cs typeface="Arial" panose="020B0604020202020204" pitchFamily="34" charset="0"/>
                        </a:rPr>
                        <m:t>=</m:t>
                      </m:r>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
                            <a:rPr lang="en-ZA" sz="1800" b="0" i="1" smtClean="0">
                              <a:solidFill>
                                <a:srgbClr val="242021"/>
                              </a:solidFill>
                              <a:latin typeface="Cambria Math" panose="02040503050406030204" pitchFamily="18" charset="0"/>
                              <a:cs typeface="Arial" panose="020B0604020202020204" pitchFamily="34" charset="0"/>
                            </a:rPr>
                            <m:t>2</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den>
                      </m:f>
                      <m:nary>
                        <m:naryPr>
                          <m:limLoc m:val="undOvr"/>
                          <m:ctrlPr>
                            <a:rPr lang="en-ZA" sz="1800" b="0" i="1" smtClean="0">
                              <a:solidFill>
                                <a:srgbClr val="242021"/>
                              </a:solidFill>
                              <a:latin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cs typeface="Arial" panose="020B0604020202020204" pitchFamily="34" charset="0"/>
                            </a:rPr>
                            <m:t>0</m:t>
                          </m:r>
                        </m:sub>
                        <m:sup>
                          <m:r>
                            <a:rPr lang="en-ZA" sz="1800" i="1">
                              <a:solidFill>
                                <a:srgbClr val="242021"/>
                              </a:solidFill>
                              <a:latin typeface="Cambria Math" panose="02040503050406030204" pitchFamily="18" charset="0"/>
                              <a:cs typeface="Arial" panose="020B0604020202020204" pitchFamily="34" charset="0"/>
                            </a:rPr>
                            <m:t>2</m:t>
                          </m:r>
                          <m: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sup>
                        <m:e>
                          <m:nary>
                            <m:naryPr>
                              <m:limLoc m:val="undOvr"/>
                              <m:ctrlPr>
                                <a:rPr lang="en-ZA" sz="1800" b="0" i="1" smtClean="0">
                                  <a:solidFill>
                                    <a:srgbClr val="242021"/>
                                  </a:solidFill>
                                  <a:latin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cs typeface="Arial" panose="020B0604020202020204" pitchFamily="34" charset="0"/>
                                </a:rPr>
                                <m:t>0</m:t>
                              </m:r>
                            </m:sub>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𝑒</m:t>
                                  </m:r>
                                </m:e>
                                <m:sup>
                                  <m:f>
                                    <m:fPr>
                                      <m:type m:val="skw"/>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m:t>
                                      </m:r>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𝑟</m:t>
                                          </m:r>
                                        </m:e>
                                        <m:sup>
                                          <m:r>
                                            <a:rPr lang="en-ZA" sz="1800" b="0" i="1" smtClean="0">
                                              <a:solidFill>
                                                <a:srgbClr val="242021"/>
                                              </a:solidFill>
                                              <a:latin typeface="Cambria Math" panose="02040503050406030204" pitchFamily="18" charset="0"/>
                                              <a:cs typeface="Arial" panose="020B0604020202020204" pitchFamily="34" charset="0"/>
                                            </a:rPr>
                                            <m:t>2</m:t>
                                          </m:r>
                                        </m:sup>
                                      </m:sSup>
                                    </m:num>
                                    <m:den>
                                      <m:r>
                                        <a:rPr lang="en-ZA" sz="1800" b="0" i="1" smtClean="0">
                                          <a:solidFill>
                                            <a:srgbClr val="242021"/>
                                          </a:solidFill>
                                          <a:latin typeface="Cambria Math" panose="02040503050406030204" pitchFamily="18" charset="0"/>
                                          <a:cs typeface="Arial" panose="020B0604020202020204" pitchFamily="34" charset="0"/>
                                        </a:rPr>
                                        <m:t>2</m:t>
                                      </m:r>
                                    </m:den>
                                  </m:f>
                                </m:sup>
                              </m:sSup>
                              <m:r>
                                <a:rPr lang="en-ZA" sz="1800" b="0" i="1" smtClean="0">
                                  <a:solidFill>
                                    <a:srgbClr val="242021"/>
                                  </a:solidFill>
                                  <a:latin typeface="Cambria Math" panose="02040503050406030204" pitchFamily="18" charset="0"/>
                                  <a:cs typeface="Arial" panose="020B0604020202020204" pitchFamily="34" charset="0"/>
                                </a:rPr>
                                <m:t>𝑟</m:t>
                              </m:r>
                              <m:r>
                                <a:rPr lang="en-ZA" sz="1800" b="0" i="1" smtClean="0">
                                  <a:solidFill>
                                    <a:srgbClr val="242021"/>
                                  </a:solidFill>
                                  <a:latin typeface="Cambria Math" panose="02040503050406030204" pitchFamily="18" charset="0"/>
                                  <a:cs typeface="Arial" panose="020B0604020202020204" pitchFamily="34" charset="0"/>
                                </a:rPr>
                                <m:t> </m:t>
                              </m:r>
                              <m:r>
                                <a:rPr lang="en-ZA" sz="1800" b="0" i="1" smtClean="0">
                                  <a:solidFill>
                                    <a:srgbClr val="242021"/>
                                  </a:solidFill>
                                  <a:latin typeface="Cambria Math" panose="02040503050406030204" pitchFamily="18" charset="0"/>
                                  <a:cs typeface="Arial" panose="020B0604020202020204" pitchFamily="34" charset="0"/>
                                </a:rPr>
                                <m:t>𝑑𝑟𝑑</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𝜃</m:t>
                              </m:r>
                            </m:e>
                          </m:nary>
                        </m:e>
                      </m:nary>
                    </m:oMath>
                  </m:oMathPara>
                </a14:m>
                <a:endParaRPr lang="en-US" sz="1800" dirty="0">
                  <a:solidFill>
                    <a:srgbClr val="242021"/>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ZA" sz="1800" b="0" i="1" smtClean="0">
                          <a:solidFill>
                            <a:srgbClr val="242021"/>
                          </a:solidFill>
                          <a:latin typeface="Cambria Math" panose="02040503050406030204" pitchFamily="18" charset="0"/>
                          <a:cs typeface="Arial" panose="020B0604020202020204" pitchFamily="34" charset="0"/>
                        </a:rPr>
                        <m:t>=</m:t>
                      </m:r>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
                            <a:rPr lang="en-ZA" sz="1800" b="0" i="1" smtClean="0">
                              <a:solidFill>
                                <a:srgbClr val="242021"/>
                              </a:solidFill>
                              <a:latin typeface="Cambria Math" panose="02040503050406030204" pitchFamily="18" charset="0"/>
                              <a:cs typeface="Arial" panose="020B0604020202020204" pitchFamily="34" charset="0"/>
                            </a:rPr>
                            <m:t>2</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den>
                      </m:f>
                      <m:nary>
                        <m:naryPr>
                          <m:limLoc m:val="undOvr"/>
                          <m:ctrlPr>
                            <a:rPr lang="en-ZA" sz="1800" b="0" i="1" smtClean="0">
                              <a:solidFill>
                                <a:srgbClr val="242021"/>
                              </a:solidFill>
                              <a:latin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cs typeface="Arial" panose="020B0604020202020204" pitchFamily="34" charset="0"/>
                            </a:rPr>
                            <m:t>0</m:t>
                          </m:r>
                        </m:sub>
                        <m:sup>
                          <m:r>
                            <a:rPr lang="en-ZA" sz="1800" i="1">
                              <a:solidFill>
                                <a:srgbClr val="242021"/>
                              </a:solidFill>
                              <a:latin typeface="Cambria Math" panose="02040503050406030204" pitchFamily="18" charset="0"/>
                              <a:cs typeface="Arial" panose="020B0604020202020204" pitchFamily="34" charset="0"/>
                            </a:rPr>
                            <m:t>2</m:t>
                          </m:r>
                          <m: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sup>
                        <m:e>
                          <m:r>
                            <a:rPr lang="en-ZA" sz="1800" b="0" i="1" smtClean="0">
                              <a:solidFill>
                                <a:srgbClr val="242021"/>
                              </a:solidFill>
                              <a:latin typeface="Cambria Math" panose="02040503050406030204" pitchFamily="18" charset="0"/>
                              <a:cs typeface="Arial" panose="020B0604020202020204" pitchFamily="34" charset="0"/>
                            </a:rPr>
                            <m:t>𝑑</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e>
                      </m:nary>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Because the integrand of display </a:t>
                </a:r>
                <a:r>
                  <a:rPr lang="en-US" sz="1800" b="1" dirty="0">
                    <a:solidFill>
                      <a:srgbClr val="242021"/>
                    </a:solidFill>
                    <a:latin typeface="Arial" panose="020B0604020202020204" pitchFamily="34" charset="0"/>
                    <a:cs typeface="Arial" panose="020B0604020202020204" pitchFamily="34" charset="0"/>
                  </a:rPr>
                  <a:t>E</a:t>
                </a:r>
                <a:r>
                  <a:rPr lang="en-US" sz="1800" b="1" i="0" dirty="0">
                    <a:solidFill>
                      <a:srgbClr val="242021"/>
                    </a:solidFill>
                    <a:effectLst/>
                    <a:latin typeface="Arial" panose="020B0604020202020204" pitchFamily="34" charset="0"/>
                    <a:cs typeface="Arial" panose="020B0604020202020204" pitchFamily="34" charset="0"/>
                  </a:rPr>
                  <a:t>q. 1</a:t>
                </a:r>
                <a:r>
                  <a:rPr lang="en-US" sz="1800" b="0" i="0" dirty="0">
                    <a:solidFill>
                      <a:srgbClr val="242021"/>
                    </a:solidFill>
                    <a:effectLst/>
                    <a:latin typeface="Arial" panose="020B0604020202020204" pitchFamily="34" charset="0"/>
                    <a:cs typeface="Arial" panose="020B0604020202020204" pitchFamily="34" charset="0"/>
                  </a:rPr>
                  <a:t> is positive on R and integrates to 1 over R, it is a pdf of a continuous random variable with support R. We denote this random variable by Z. In summary, Z has the pdf</a:t>
                </a:r>
              </a:p>
              <a:p>
                <a:pPr marL="0" indent="0" algn="ctr">
                  <a:buNone/>
                </a:pPr>
                <a14:m>
                  <m:oMath xmlns:m="http://schemas.openxmlformats.org/officeDocument/2006/math">
                    <m:r>
                      <a:rPr lang="en-ZA" sz="1800" b="0" i="1" smtClean="0">
                        <a:solidFill>
                          <a:srgbClr val="242021"/>
                        </a:solidFill>
                        <a:latin typeface="Cambria Math" panose="02040503050406030204" pitchFamily="18" charset="0"/>
                        <a:cs typeface="Arial" panose="020B0604020202020204" pitchFamily="34" charset="0"/>
                      </a:rPr>
                      <m:t>𝑓</m:t>
                    </m:r>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𝑧</m:t>
                        </m:r>
                      </m:e>
                    </m:d>
                    <m:r>
                      <a:rPr lang="en-ZA" sz="1800" b="0" i="1" smtClean="0">
                        <a:solidFill>
                          <a:srgbClr val="242021"/>
                        </a:solidFill>
                        <a:latin typeface="Cambria Math" panose="02040503050406030204" pitchFamily="18" charset="0"/>
                        <a:cs typeface="Arial" panose="020B0604020202020204" pitchFamily="34" charset="0"/>
                      </a:rPr>
                      <m:t>=</m:t>
                    </m:r>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ad>
                          <m:radPr>
                            <m:degHide m:val="on"/>
                            <m:ctrlPr>
                              <a:rPr lang="en-ZA" sz="1800" i="1">
                                <a:solidFill>
                                  <a:srgbClr val="242021"/>
                                </a:solidFill>
                                <a:latin typeface="Cambria Math" panose="02040503050406030204" pitchFamily="18" charset="0"/>
                                <a:cs typeface="Arial" panose="020B0604020202020204" pitchFamily="34" charset="0"/>
                              </a:rPr>
                            </m:ctrlPr>
                          </m:radPr>
                          <m:deg/>
                          <m:e>
                            <m:r>
                              <a:rPr lang="en-ZA" sz="1800" i="1">
                                <a:solidFill>
                                  <a:srgbClr val="242021"/>
                                </a:solidFill>
                                <a:latin typeface="Cambria Math" panose="02040503050406030204" pitchFamily="18" charset="0"/>
                                <a:cs typeface="Arial" panose="020B0604020202020204" pitchFamily="34" charset="0"/>
                              </a:rPr>
                              <m:t>2</m:t>
                            </m:r>
                            <m: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e>
                        </m:rad>
                      </m:den>
                    </m:f>
                    <m:r>
                      <a:rPr lang="en-ZA" sz="1800" b="0" i="1" smtClean="0">
                        <a:solidFill>
                          <a:srgbClr val="242021"/>
                        </a:solidFill>
                        <a:latin typeface="Cambria Math" panose="02040503050406030204" pitchFamily="18" charset="0"/>
                        <a:cs typeface="Arial" panose="020B0604020202020204" pitchFamily="34" charset="0"/>
                      </a:rPr>
                      <m:t>𝑒𝑥𝑝</m:t>
                    </m:r>
                    <m:d>
                      <m:dPr>
                        <m:ctrlPr>
                          <a:rPr lang="en-ZA" sz="1800" b="0" i="1" smtClean="0">
                            <a:solidFill>
                              <a:srgbClr val="242021"/>
                            </a:solidFill>
                            <a:latin typeface="Cambria Math" panose="02040503050406030204" pitchFamily="18" charset="0"/>
                            <a:cs typeface="Arial" panose="020B0604020202020204" pitchFamily="34" charset="0"/>
                          </a:rPr>
                        </m:ctrlPr>
                      </m:dPr>
                      <m:e>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m:t>
                            </m:r>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𝑧</m:t>
                                </m:r>
                              </m:e>
                              <m:sup>
                                <m:r>
                                  <a:rPr lang="en-ZA" sz="1800" b="0" i="1" smtClean="0">
                                    <a:solidFill>
                                      <a:srgbClr val="242021"/>
                                    </a:solidFill>
                                    <a:latin typeface="Cambria Math" panose="02040503050406030204" pitchFamily="18" charset="0"/>
                                    <a:cs typeface="Arial" panose="020B0604020202020204" pitchFamily="34" charset="0"/>
                                  </a:rPr>
                                  <m:t>2</m:t>
                                </m:r>
                              </m:sup>
                            </m:sSup>
                          </m:num>
                          <m:den>
                            <m:r>
                              <a:rPr lang="en-ZA" sz="1800" b="0" i="1" smtClean="0">
                                <a:solidFill>
                                  <a:srgbClr val="242021"/>
                                </a:solidFill>
                                <a:latin typeface="Cambria Math" panose="02040503050406030204" pitchFamily="18" charset="0"/>
                                <a:cs typeface="Arial" panose="020B0604020202020204" pitchFamily="34" charset="0"/>
                              </a:rPr>
                              <m:t>2</m:t>
                            </m:r>
                          </m:den>
                        </m:f>
                      </m:e>
                    </m:d>
                    <m:r>
                      <a:rPr lang="en-ZA" sz="1800" b="0" i="1" smtClean="0">
                        <a:solidFill>
                          <a:srgbClr val="242021"/>
                        </a:solidFill>
                        <a:latin typeface="Cambria Math" panose="02040503050406030204" pitchFamily="18" charset="0"/>
                        <a:cs typeface="Arial" panose="020B0604020202020204" pitchFamily="34" charset="0"/>
                      </a:rPr>
                      <m:t>, −</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∞&lt;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𝑧</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&lt;∞</m:t>
                    </m:r>
                  </m:oMath>
                </a14:m>
                <a:r>
                  <a:rPr lang="en-US" sz="1800" dirty="0">
                    <a:solidFill>
                      <a:srgbClr val="242021"/>
                    </a:solidFill>
                    <a:latin typeface="Arial" panose="020B0604020202020204" pitchFamily="34" charset="0"/>
                    <a:cs typeface="Arial" panose="020B0604020202020204" pitchFamily="34" charset="0"/>
                  </a:rPr>
                  <a:t>		(2)</a:t>
                </a:r>
              </a:p>
              <a:p>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a:stretch>
              </a:blipFill>
            </p:spPr>
            <p:txBody>
              <a:bodyPr/>
              <a:lstStyle/>
              <a:p>
                <a:r>
                  <a:rPr lang="en-US">
                    <a:noFill/>
                  </a:rPr>
                  <a:t> </a:t>
                </a:r>
              </a:p>
            </p:txBody>
          </p:sp>
        </mc:Fallback>
      </mc:AlternateContent>
    </p:spTree>
    <p:extLst>
      <p:ext uri="{BB962C8B-B14F-4D97-AF65-F5344CB8AC3E}">
        <p14:creationId xmlns:p14="http://schemas.microsoft.com/office/powerpoint/2010/main" val="413116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The Normal Distribution</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For </a:t>
                </a:r>
                <a14:m>
                  <m:oMath xmlns:m="http://schemas.openxmlformats.org/officeDocument/2006/math">
                    <m:r>
                      <a:rPr lang="en-US" sz="1800" b="0" i="1" dirty="0" smtClean="0">
                        <a:solidFill>
                          <a:srgbClr val="242021"/>
                        </a:solidFill>
                        <a:effectLst/>
                        <a:latin typeface="Cambria Math" panose="02040503050406030204" pitchFamily="18" charset="0"/>
                      </a:rPr>
                      <m:t>𝑡</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𝑅</m:t>
                    </m:r>
                  </m:oMath>
                </a14:m>
                <a:r>
                  <a:rPr lang="en-US" sz="1800" b="0" i="0" dirty="0">
                    <a:solidFill>
                      <a:srgbClr val="242021"/>
                    </a:solidFill>
                    <a:effectLst/>
                    <a:latin typeface="Arial" panose="020B0604020202020204" pitchFamily="34" charset="0"/>
                    <a:cs typeface="Arial" panose="020B0604020202020204" pitchFamily="34" charset="0"/>
                  </a:rPr>
                  <a:t>, the </a:t>
                </a:r>
                <a:r>
                  <a:rPr lang="en-US" sz="1800" b="0" i="1" dirty="0">
                    <a:solidFill>
                      <a:srgbClr val="242021"/>
                    </a:solidFill>
                    <a:effectLst/>
                    <a:latin typeface="Arial" panose="020B0604020202020204" pitchFamily="34" charset="0"/>
                    <a:cs typeface="Arial" panose="020B0604020202020204" pitchFamily="34" charset="0"/>
                  </a:rPr>
                  <a:t>m.g.f </a:t>
                </a:r>
                <a:r>
                  <a:rPr lang="en-US" sz="1800" b="0" i="0" dirty="0">
                    <a:solidFill>
                      <a:srgbClr val="242021"/>
                    </a:solidFill>
                    <a:effectLst/>
                    <a:latin typeface="Arial" panose="020B0604020202020204" pitchFamily="34" charset="0"/>
                    <a:cs typeface="Arial" panose="020B0604020202020204" pitchFamily="34" charset="0"/>
                  </a:rPr>
                  <a:t>of </a:t>
                </a:r>
                <a14:m>
                  <m:oMath xmlns:m="http://schemas.openxmlformats.org/officeDocument/2006/math">
                    <m:r>
                      <a:rPr lang="en-US" sz="1800" b="0" i="1" dirty="0" smtClean="0">
                        <a:solidFill>
                          <a:srgbClr val="242021"/>
                        </a:solidFill>
                        <a:effectLst/>
                        <a:latin typeface="Cambria Math" panose="02040503050406030204" pitchFamily="18" charset="0"/>
                      </a:rPr>
                      <m:t>𝑍</m:t>
                    </m:r>
                  </m:oMath>
                </a14:m>
                <a:r>
                  <a:rPr lang="en-US" sz="1800" b="0" i="0" dirty="0">
                    <a:solidFill>
                      <a:srgbClr val="242021"/>
                    </a:solidFill>
                    <a:effectLst/>
                    <a:latin typeface="Arial" panose="020B0604020202020204" pitchFamily="34" charset="0"/>
                    <a:cs typeface="Arial" panose="020B0604020202020204" pitchFamily="34" charset="0"/>
                  </a:rPr>
                  <a:t> can be derived by a completion of a square as follows:</a:t>
                </a:r>
              </a:p>
              <a:p>
                <a:pPr marL="0" indent="0">
                  <a:buNone/>
                </a:pPr>
                <a14:m>
                  <m:oMathPara xmlns:m="http://schemas.openxmlformats.org/officeDocument/2006/math">
                    <m:oMathParaPr>
                      <m:jc m:val="centerGroup"/>
                    </m:oMathParaPr>
                    <m:oMath xmlns:m="http://schemas.openxmlformats.org/officeDocument/2006/math">
                      <m:r>
                        <a:rPr lang="en-ZA" sz="1800" b="0" i="1" smtClean="0">
                          <a:solidFill>
                            <a:srgbClr val="242021"/>
                          </a:solidFill>
                          <a:latin typeface="Cambria Math" panose="02040503050406030204" pitchFamily="18" charset="0"/>
                          <a:cs typeface="Arial" panose="020B0604020202020204" pitchFamily="34" charset="0"/>
                        </a:rPr>
                        <m:t>𝐸</m:t>
                      </m:r>
                      <m:d>
                        <m:dPr>
                          <m:begChr m:val="["/>
                          <m:endChr m:val="]"/>
                          <m:ctrlPr>
                            <a:rPr lang="en-ZA" sz="1800" b="0" i="1" smtClean="0">
                              <a:solidFill>
                                <a:srgbClr val="242021"/>
                              </a:solidFill>
                              <a:latin typeface="Cambria Math" panose="02040503050406030204" pitchFamily="18" charset="0"/>
                              <a:cs typeface="Arial" panose="020B0604020202020204" pitchFamily="34" charset="0"/>
                            </a:rPr>
                          </m:ctrlPr>
                        </m:dPr>
                        <m:e>
                          <m:func>
                            <m:funcPr>
                              <m:ctrlPr>
                                <a:rPr lang="en-ZA" sz="1800" b="0" i="1" smtClean="0">
                                  <a:solidFill>
                                    <a:srgbClr val="242021"/>
                                  </a:solidFill>
                                  <a:latin typeface="Cambria Math" panose="02040503050406030204" pitchFamily="18" charset="0"/>
                                  <a:cs typeface="Arial" panose="020B0604020202020204" pitchFamily="34" charset="0"/>
                                </a:rPr>
                              </m:ctrlPr>
                            </m:funcPr>
                            <m:fName>
                              <m:r>
                                <m:rPr>
                                  <m:sty m:val="p"/>
                                </m:rPr>
                                <a:rPr lang="en-ZA" sz="1800" b="0" i="0" smtClean="0">
                                  <a:solidFill>
                                    <a:srgbClr val="242021"/>
                                  </a:solidFill>
                                  <a:latin typeface="Cambria Math" panose="02040503050406030204" pitchFamily="18" charset="0"/>
                                  <a:cs typeface="Arial" panose="020B0604020202020204" pitchFamily="34" charset="0"/>
                                </a:rPr>
                                <m:t>exp</m:t>
                              </m:r>
                            </m:fName>
                            <m:e>
                              <m:d>
                                <m:dPr>
                                  <m:begChr m:val="{"/>
                                  <m:endChr m:val="}"/>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𝑡𝑍</m:t>
                                  </m:r>
                                </m:e>
                              </m:d>
                            </m:e>
                          </m:func>
                        </m:e>
                      </m:d>
                      <m:r>
                        <a:rPr lang="en-ZA" sz="1800" b="0" i="1" smtClean="0">
                          <a:solidFill>
                            <a:srgbClr val="242021"/>
                          </a:solidFill>
                          <a:latin typeface="Cambria Math" panose="02040503050406030204" pitchFamily="18" charset="0"/>
                          <a:cs typeface="Arial" panose="020B0604020202020204" pitchFamily="34" charset="0"/>
                        </a:rPr>
                        <m:t>=</m:t>
                      </m:r>
                      <m:nary>
                        <m:naryPr>
                          <m:limLoc m:val="undOvr"/>
                          <m:ctrlPr>
                            <a:rPr lang="en-ZA" sz="1800" b="0" i="1" smtClean="0">
                              <a:solidFill>
                                <a:srgbClr val="242021"/>
                              </a:solidFill>
                              <a:latin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b>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r>
                            <m:rPr>
                              <m:sty m:val="p"/>
                            </m:rPr>
                            <a:rPr lang="en-ZA" sz="1800" b="0" i="0" smtClean="0">
                              <a:solidFill>
                                <a:srgbClr val="242021"/>
                              </a:solidFill>
                              <a:latin typeface="Cambria Math" panose="02040503050406030204" pitchFamily="18" charset="0"/>
                              <a:cs typeface="Arial" panose="020B0604020202020204" pitchFamily="34" charset="0"/>
                            </a:rPr>
                            <m:t>exp</m:t>
                          </m:r>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𝑡𝑧</m:t>
                          </m:r>
                          <m:r>
                            <a:rPr lang="en-ZA" sz="1800" b="0" i="1" smtClean="0">
                              <a:solidFill>
                                <a:srgbClr val="242021"/>
                              </a:solidFill>
                              <a:latin typeface="Cambria Math" panose="02040503050406030204" pitchFamily="18" charset="0"/>
                              <a:cs typeface="Arial" panose="020B0604020202020204" pitchFamily="34" charset="0"/>
                            </a:rPr>
                            <m:t>}</m:t>
                          </m:r>
                          <m:f>
                            <m:fPr>
                              <m:ctrlPr>
                                <a:rPr lang="en-ZA" sz="1800" i="1">
                                  <a:solidFill>
                                    <a:srgbClr val="242021"/>
                                  </a:solidFill>
                                  <a:latin typeface="Cambria Math" panose="02040503050406030204" pitchFamily="18" charset="0"/>
                                  <a:cs typeface="Arial" panose="020B0604020202020204" pitchFamily="34" charset="0"/>
                                </a:rPr>
                              </m:ctrlPr>
                            </m:fPr>
                            <m:num>
                              <m:r>
                                <a:rPr lang="en-ZA" sz="1800" i="1">
                                  <a:solidFill>
                                    <a:srgbClr val="242021"/>
                                  </a:solidFill>
                                  <a:latin typeface="Cambria Math" panose="02040503050406030204" pitchFamily="18" charset="0"/>
                                  <a:cs typeface="Arial" panose="020B0604020202020204" pitchFamily="34" charset="0"/>
                                </a:rPr>
                                <m:t>1</m:t>
                              </m:r>
                            </m:num>
                            <m:den>
                              <m:rad>
                                <m:radPr>
                                  <m:degHide m:val="on"/>
                                  <m:ctrlPr>
                                    <a:rPr lang="en-ZA" sz="1800" i="1" smtClean="0">
                                      <a:solidFill>
                                        <a:srgbClr val="242021"/>
                                      </a:solidFill>
                                      <a:latin typeface="Cambria Math" panose="02040503050406030204" pitchFamily="18" charset="0"/>
                                      <a:cs typeface="Arial" panose="020B0604020202020204" pitchFamily="34" charset="0"/>
                                    </a:rPr>
                                  </m:ctrlPr>
                                </m:radPr>
                                <m:deg/>
                                <m:e>
                                  <m:r>
                                    <a:rPr lang="en-ZA" sz="1800" i="1">
                                      <a:solidFill>
                                        <a:srgbClr val="242021"/>
                                      </a:solidFill>
                                      <a:latin typeface="Cambria Math" panose="02040503050406030204" pitchFamily="18" charset="0"/>
                                      <a:cs typeface="Arial" panose="020B0604020202020204" pitchFamily="34" charset="0"/>
                                    </a:rPr>
                                    <m:t>2</m:t>
                                  </m:r>
                                  <m: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e>
                              </m:rad>
                            </m:den>
                          </m:f>
                          <m:r>
                            <a:rPr lang="en-ZA" sz="1800" i="1">
                              <a:solidFill>
                                <a:srgbClr val="242021"/>
                              </a:solidFill>
                              <a:latin typeface="Cambria Math" panose="02040503050406030204" pitchFamily="18" charset="0"/>
                              <a:cs typeface="Arial" panose="020B0604020202020204" pitchFamily="34" charset="0"/>
                            </a:rPr>
                            <m:t>𝑒𝑥𝑝</m:t>
                          </m:r>
                          <m:d>
                            <m:dPr>
                              <m:ctrlPr>
                                <a:rPr lang="en-ZA" sz="1800" i="1">
                                  <a:solidFill>
                                    <a:srgbClr val="242021"/>
                                  </a:solidFill>
                                  <a:latin typeface="Cambria Math" panose="02040503050406030204" pitchFamily="18" charset="0"/>
                                  <a:cs typeface="Arial" panose="020B0604020202020204" pitchFamily="34" charset="0"/>
                                </a:rPr>
                              </m:ctrlPr>
                            </m:dPr>
                            <m:e>
                              <m:f>
                                <m:fPr>
                                  <m:ctrlPr>
                                    <a:rPr lang="en-ZA" sz="1800" i="1">
                                      <a:solidFill>
                                        <a:srgbClr val="242021"/>
                                      </a:solidFill>
                                      <a:latin typeface="Cambria Math" panose="02040503050406030204" pitchFamily="18" charset="0"/>
                                      <a:cs typeface="Arial" panose="020B0604020202020204" pitchFamily="34" charset="0"/>
                                    </a:rPr>
                                  </m:ctrlPr>
                                </m:fPr>
                                <m:num>
                                  <m:r>
                                    <a:rPr lang="en-ZA" sz="1800" i="1">
                                      <a:solidFill>
                                        <a:srgbClr val="242021"/>
                                      </a:solidFill>
                                      <a:latin typeface="Cambria Math" panose="02040503050406030204" pitchFamily="18" charset="0"/>
                                      <a:cs typeface="Arial" panose="020B0604020202020204" pitchFamily="34" charset="0"/>
                                    </a:rPr>
                                    <m:t>−</m:t>
                                  </m:r>
                                  <m:sSup>
                                    <m:sSupPr>
                                      <m:ctrlPr>
                                        <a:rPr lang="en-ZA" sz="1800" i="1">
                                          <a:solidFill>
                                            <a:srgbClr val="242021"/>
                                          </a:solidFill>
                                          <a:latin typeface="Cambria Math" panose="02040503050406030204" pitchFamily="18" charset="0"/>
                                          <a:cs typeface="Arial" panose="020B0604020202020204" pitchFamily="34" charset="0"/>
                                        </a:rPr>
                                      </m:ctrlPr>
                                    </m:sSupPr>
                                    <m:e>
                                      <m:r>
                                        <a:rPr lang="en-ZA" sz="1800" i="1">
                                          <a:solidFill>
                                            <a:srgbClr val="242021"/>
                                          </a:solidFill>
                                          <a:latin typeface="Cambria Math" panose="02040503050406030204" pitchFamily="18" charset="0"/>
                                          <a:cs typeface="Arial" panose="020B0604020202020204" pitchFamily="34" charset="0"/>
                                        </a:rPr>
                                        <m:t>𝑧</m:t>
                                      </m:r>
                                    </m:e>
                                    <m:sup>
                                      <m:r>
                                        <a:rPr lang="en-ZA" sz="1800" i="1">
                                          <a:solidFill>
                                            <a:srgbClr val="242021"/>
                                          </a:solidFill>
                                          <a:latin typeface="Cambria Math" panose="02040503050406030204" pitchFamily="18" charset="0"/>
                                          <a:cs typeface="Arial" panose="020B0604020202020204" pitchFamily="34" charset="0"/>
                                        </a:rPr>
                                        <m:t>2</m:t>
                                      </m:r>
                                    </m:sup>
                                  </m:sSup>
                                </m:num>
                                <m:den>
                                  <m:r>
                                    <a:rPr lang="en-ZA" sz="1800" i="1">
                                      <a:solidFill>
                                        <a:srgbClr val="242021"/>
                                      </a:solidFill>
                                      <a:latin typeface="Cambria Math" panose="02040503050406030204" pitchFamily="18" charset="0"/>
                                      <a:cs typeface="Arial" panose="020B0604020202020204" pitchFamily="34" charset="0"/>
                                    </a:rPr>
                                    <m:t>2</m:t>
                                  </m:r>
                                </m:den>
                              </m:f>
                            </m:e>
                          </m:d>
                          <m:r>
                            <a:rPr lang="en-ZA" sz="1800" i="1">
                              <a:solidFill>
                                <a:srgbClr val="242021"/>
                              </a:solidFill>
                              <a:latin typeface="Cambria Math" panose="02040503050406030204" pitchFamily="18" charset="0"/>
                              <a:cs typeface="Arial" panose="020B0604020202020204" pitchFamily="34" charset="0"/>
                            </a:rPr>
                            <m:t>𝑑𝑧</m:t>
                          </m:r>
                        </m:e>
                      </m:nary>
                    </m:oMath>
                  </m:oMathPara>
                </a14:m>
                <a:endParaRPr lang="en-US" sz="1800" dirty="0">
                  <a:solidFill>
                    <a:srgbClr val="242021"/>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ZA" sz="2000" b="0" i="1" smtClean="0">
                          <a:solidFill>
                            <a:schemeClr val="bg2"/>
                          </a:solidFill>
                          <a:latin typeface="Cambria Math" panose="02040503050406030204" pitchFamily="18" charset="0"/>
                          <a:cs typeface="Arial" panose="020B0604020202020204" pitchFamily="34" charset="0"/>
                        </a:rPr>
                        <m:t>=</m:t>
                      </m:r>
                      <m:r>
                        <m:rPr>
                          <m:sty m:val="p"/>
                        </m:rPr>
                        <a:rPr lang="en-ZA" sz="2000" b="0" i="0" smtClean="0">
                          <a:solidFill>
                            <a:schemeClr val="bg2"/>
                          </a:solidFill>
                          <a:latin typeface="Cambria Math" panose="02040503050406030204" pitchFamily="18" charset="0"/>
                          <a:cs typeface="Arial" panose="020B0604020202020204" pitchFamily="34" charset="0"/>
                        </a:rPr>
                        <m:t>exp</m:t>
                      </m:r>
                      <m:r>
                        <a:rPr lang="en-ZA" sz="2000" b="0" i="1" smtClean="0">
                          <a:solidFill>
                            <a:schemeClr val="bg2"/>
                          </a:solidFill>
                          <a:latin typeface="Cambria Math" panose="02040503050406030204" pitchFamily="18" charset="0"/>
                          <a:cs typeface="Arial" panose="020B0604020202020204" pitchFamily="34" charset="0"/>
                        </a:rPr>
                        <m:t>⁡</m:t>
                      </m:r>
                      <m:d>
                        <m:dPr>
                          <m:begChr m:val="{"/>
                          <m:endChr m:val="}"/>
                          <m:ctrlPr>
                            <a:rPr lang="en-ZA" sz="2000" b="0" i="1" smtClean="0">
                              <a:solidFill>
                                <a:schemeClr val="bg2"/>
                              </a:solidFill>
                              <a:latin typeface="Cambria Math" panose="02040503050406030204" pitchFamily="18" charset="0"/>
                              <a:cs typeface="Arial" panose="020B0604020202020204" pitchFamily="34" charset="0"/>
                            </a:rPr>
                          </m:ctrlPr>
                        </m:dPr>
                        <m:e>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a:rPr lang="en-ZA" sz="2000" b="0" i="1" smtClean="0">
                                  <a:solidFill>
                                    <a:schemeClr val="bg2"/>
                                  </a:solidFill>
                                  <a:latin typeface="Cambria Math" panose="02040503050406030204" pitchFamily="18" charset="0"/>
                                  <a:cs typeface="Arial" panose="020B0604020202020204" pitchFamily="34" charset="0"/>
                                </a:rPr>
                                <m:t>2</m:t>
                              </m:r>
                            </m:den>
                          </m:f>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𝑡</m:t>
                              </m:r>
                            </m:e>
                            <m:sup>
                              <m:r>
                                <a:rPr lang="en-ZA" sz="2000" b="0" i="1" smtClean="0">
                                  <a:solidFill>
                                    <a:schemeClr val="bg2"/>
                                  </a:solidFill>
                                  <a:latin typeface="Cambria Math" panose="02040503050406030204" pitchFamily="18" charset="0"/>
                                  <a:cs typeface="Arial" panose="020B0604020202020204" pitchFamily="34" charset="0"/>
                                </a:rPr>
                                <m:t>2</m:t>
                              </m:r>
                            </m:sup>
                          </m:sSup>
                        </m:e>
                      </m:d>
                      <m:nary>
                        <m:naryPr>
                          <m:limLoc m:val="undOvr"/>
                          <m:ctrlPr>
                            <a:rPr lang="en-ZA" sz="2000" i="1">
                              <a:solidFill>
                                <a:srgbClr val="242021"/>
                              </a:solidFill>
                              <a:latin typeface="Cambria Math" panose="02040503050406030204" pitchFamily="18" charset="0"/>
                              <a:cs typeface="Arial" panose="020B0604020202020204" pitchFamily="34" charset="0"/>
                            </a:rPr>
                          </m:ctrlPr>
                        </m:naryPr>
                        <m:sub>
                          <m:r>
                            <m:rPr>
                              <m:brk m:alnAt="24"/>
                            </m:rPr>
                            <a:rPr lang="en-ZA" sz="2000" i="1">
                              <a:solidFill>
                                <a:srgbClr val="242021"/>
                              </a:solidFill>
                              <a:latin typeface="Cambria Math" panose="02040503050406030204" pitchFamily="18" charset="0"/>
                              <a:cs typeface="Arial" panose="020B0604020202020204" pitchFamily="34" charset="0"/>
                            </a:rPr>
                            <m:t>−</m:t>
                          </m:r>
                          <m:r>
                            <a:rPr lang="en-ZA"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m:t>
                          </m:r>
                        </m:sub>
                        <m:sup>
                          <m:r>
                            <a:rPr lang="en-ZA"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f>
                            <m:fPr>
                              <m:ctrlPr>
                                <a:rPr lang="en-ZA" sz="2000" i="1">
                                  <a:solidFill>
                                    <a:srgbClr val="242021"/>
                                  </a:solidFill>
                                  <a:latin typeface="Cambria Math" panose="02040503050406030204" pitchFamily="18" charset="0"/>
                                  <a:cs typeface="Arial" panose="020B0604020202020204" pitchFamily="34" charset="0"/>
                                </a:rPr>
                              </m:ctrlPr>
                            </m:fPr>
                            <m:num>
                              <m:r>
                                <a:rPr lang="en-ZA" sz="2000" i="1">
                                  <a:solidFill>
                                    <a:srgbClr val="242021"/>
                                  </a:solidFill>
                                  <a:latin typeface="Cambria Math" panose="02040503050406030204" pitchFamily="18" charset="0"/>
                                  <a:cs typeface="Arial" panose="020B0604020202020204" pitchFamily="34" charset="0"/>
                                </a:rPr>
                                <m:t>1</m:t>
                              </m:r>
                            </m:num>
                            <m:den>
                              <m:rad>
                                <m:radPr>
                                  <m:degHide m:val="on"/>
                                  <m:ctrlPr>
                                    <a:rPr lang="en-ZA" sz="2000" i="1">
                                      <a:solidFill>
                                        <a:srgbClr val="242021"/>
                                      </a:solidFill>
                                      <a:latin typeface="Cambria Math" panose="02040503050406030204" pitchFamily="18" charset="0"/>
                                      <a:cs typeface="Arial" panose="020B0604020202020204" pitchFamily="34" charset="0"/>
                                    </a:rPr>
                                  </m:ctrlPr>
                                </m:radPr>
                                <m:deg/>
                                <m:e>
                                  <m:r>
                                    <a:rPr lang="en-ZA" sz="2000" i="1">
                                      <a:solidFill>
                                        <a:srgbClr val="242021"/>
                                      </a:solidFill>
                                      <a:latin typeface="Cambria Math" panose="02040503050406030204" pitchFamily="18" charset="0"/>
                                      <a:cs typeface="Arial" panose="020B0604020202020204" pitchFamily="34" charset="0"/>
                                    </a:rPr>
                                    <m:t>2</m:t>
                                  </m:r>
                                  <m:r>
                                    <a:rPr lang="en-ZA"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e>
                              </m:rad>
                            </m:den>
                          </m:f>
                          <m:func>
                            <m:funcPr>
                              <m:ctrlPr>
                                <a:rPr lang="en-ZA" sz="2000" b="0" i="1" smtClean="0">
                                  <a:solidFill>
                                    <a:srgbClr val="242021"/>
                                  </a:solidFill>
                                  <a:latin typeface="Cambria Math" panose="02040503050406030204" pitchFamily="18" charset="0"/>
                                  <a:cs typeface="Arial" panose="020B0604020202020204" pitchFamily="34" charset="0"/>
                                </a:rPr>
                              </m:ctrlPr>
                            </m:funcPr>
                            <m:fName>
                              <m:r>
                                <m:rPr>
                                  <m:sty m:val="p"/>
                                </m:rPr>
                                <a:rPr lang="en-ZA" sz="2000" i="0">
                                  <a:solidFill>
                                    <a:srgbClr val="242021"/>
                                  </a:solidFill>
                                  <a:latin typeface="Cambria Math" panose="02040503050406030204" pitchFamily="18" charset="0"/>
                                  <a:cs typeface="Arial" panose="020B0604020202020204" pitchFamily="34" charset="0"/>
                                </a:rPr>
                                <m:t>exp</m:t>
                              </m:r>
                            </m:fName>
                            <m:e>
                              <m:d>
                                <m:dPr>
                                  <m:begChr m:val="{"/>
                                  <m:endChr m:val="}"/>
                                  <m:ctrlPr>
                                    <a:rPr lang="en-ZA" sz="2000" i="1" smtClean="0">
                                      <a:solidFill>
                                        <a:srgbClr val="242021"/>
                                      </a:solidFill>
                                      <a:latin typeface="Cambria Math" panose="02040503050406030204" pitchFamily="18" charset="0"/>
                                      <a:cs typeface="Arial" panose="020B0604020202020204" pitchFamily="34" charset="0"/>
                                    </a:rPr>
                                  </m:ctrlPr>
                                </m:dPr>
                                <m:e>
                                  <m:r>
                                    <a:rPr lang="en-ZA" sz="2000" b="0" i="1" smtClean="0">
                                      <a:solidFill>
                                        <a:srgbClr val="242021"/>
                                      </a:solidFill>
                                      <a:latin typeface="Cambria Math" panose="02040503050406030204" pitchFamily="18" charset="0"/>
                                      <a:cs typeface="Arial" panose="020B0604020202020204" pitchFamily="34" charset="0"/>
                                    </a:rPr>
                                    <m:t>−</m:t>
                                  </m:r>
                                  <m:f>
                                    <m:fPr>
                                      <m:ctrlPr>
                                        <a:rPr lang="en-ZA" sz="2000" i="1" smtClean="0">
                                          <a:solidFill>
                                            <a:srgbClr val="242021"/>
                                          </a:solidFill>
                                          <a:latin typeface="Cambria Math" panose="02040503050406030204" pitchFamily="18" charset="0"/>
                                          <a:cs typeface="Arial" panose="020B0604020202020204" pitchFamily="34" charset="0"/>
                                        </a:rPr>
                                      </m:ctrlPr>
                                    </m:fPr>
                                    <m:num>
                                      <m:r>
                                        <a:rPr lang="en-ZA" sz="2000" b="0" i="1" smtClean="0">
                                          <a:solidFill>
                                            <a:srgbClr val="242021"/>
                                          </a:solidFill>
                                          <a:latin typeface="Cambria Math" panose="02040503050406030204" pitchFamily="18" charset="0"/>
                                          <a:cs typeface="Arial" panose="020B0604020202020204" pitchFamily="34" charset="0"/>
                                        </a:rPr>
                                        <m:t>1</m:t>
                                      </m:r>
                                    </m:num>
                                    <m:den>
                                      <m:r>
                                        <a:rPr lang="en-ZA" sz="2000" b="0" i="1" smtClean="0">
                                          <a:solidFill>
                                            <a:srgbClr val="242021"/>
                                          </a:solidFill>
                                          <a:latin typeface="Cambria Math" panose="02040503050406030204" pitchFamily="18" charset="0"/>
                                          <a:cs typeface="Arial" panose="020B0604020202020204" pitchFamily="34" charset="0"/>
                                        </a:rPr>
                                        <m:t>2</m:t>
                                      </m:r>
                                    </m:den>
                                  </m:f>
                                  <m:sSup>
                                    <m:sSupPr>
                                      <m:ctrlPr>
                                        <a:rPr lang="en-ZA" sz="2000" i="1" smtClean="0">
                                          <a:solidFill>
                                            <a:srgbClr val="242021"/>
                                          </a:solidFill>
                                          <a:latin typeface="Cambria Math" panose="02040503050406030204" pitchFamily="18" charset="0"/>
                                          <a:cs typeface="Arial" panose="020B0604020202020204" pitchFamily="34" charset="0"/>
                                        </a:rPr>
                                      </m:ctrlPr>
                                    </m:sSupPr>
                                    <m:e>
                                      <m:d>
                                        <m:dPr>
                                          <m:ctrlPr>
                                            <a:rPr lang="en-ZA" sz="2000" i="1" smtClean="0">
                                              <a:solidFill>
                                                <a:srgbClr val="242021"/>
                                              </a:solidFill>
                                              <a:latin typeface="Cambria Math" panose="02040503050406030204" pitchFamily="18" charset="0"/>
                                              <a:cs typeface="Arial" panose="020B0604020202020204" pitchFamily="34" charset="0"/>
                                            </a:rPr>
                                          </m:ctrlPr>
                                        </m:dPr>
                                        <m:e>
                                          <m:r>
                                            <a:rPr lang="en-ZA" sz="2000" b="0" i="1" smtClean="0">
                                              <a:solidFill>
                                                <a:srgbClr val="242021"/>
                                              </a:solidFill>
                                              <a:latin typeface="Cambria Math" panose="02040503050406030204" pitchFamily="18" charset="0"/>
                                              <a:cs typeface="Arial" panose="020B0604020202020204" pitchFamily="34" charset="0"/>
                                            </a:rPr>
                                            <m:t>𝑧</m:t>
                                          </m:r>
                                          <m:r>
                                            <a:rPr lang="en-ZA" sz="2000" b="0" i="1" smtClean="0">
                                              <a:solidFill>
                                                <a:srgbClr val="242021"/>
                                              </a:solidFill>
                                              <a:latin typeface="Cambria Math" panose="02040503050406030204" pitchFamily="18" charset="0"/>
                                              <a:cs typeface="Arial" panose="020B0604020202020204" pitchFamily="34" charset="0"/>
                                            </a:rPr>
                                            <m:t>−</m:t>
                                          </m:r>
                                          <m:r>
                                            <a:rPr lang="en-ZA" sz="2000" b="0" i="1" smtClean="0">
                                              <a:solidFill>
                                                <a:srgbClr val="242021"/>
                                              </a:solidFill>
                                              <a:latin typeface="Cambria Math" panose="02040503050406030204" pitchFamily="18" charset="0"/>
                                              <a:cs typeface="Arial" panose="020B0604020202020204" pitchFamily="34" charset="0"/>
                                            </a:rPr>
                                            <m:t>𝑡</m:t>
                                          </m:r>
                                        </m:e>
                                      </m:d>
                                    </m:e>
                                    <m:sup>
                                      <m:r>
                                        <a:rPr lang="en-ZA" sz="2000" b="0" i="1" smtClean="0">
                                          <a:solidFill>
                                            <a:srgbClr val="242021"/>
                                          </a:solidFill>
                                          <a:latin typeface="Cambria Math" panose="02040503050406030204" pitchFamily="18" charset="0"/>
                                          <a:cs typeface="Arial" panose="020B0604020202020204" pitchFamily="34" charset="0"/>
                                        </a:rPr>
                                        <m:t>2</m:t>
                                      </m:r>
                                    </m:sup>
                                  </m:sSup>
                                </m:e>
                              </m:d>
                            </m:e>
                          </m:func>
                          <m:r>
                            <a:rPr lang="en-ZA" sz="2000" i="1">
                              <a:solidFill>
                                <a:srgbClr val="242021"/>
                              </a:solidFill>
                              <a:latin typeface="Cambria Math" panose="02040503050406030204" pitchFamily="18" charset="0"/>
                              <a:cs typeface="Arial" panose="020B0604020202020204" pitchFamily="34" charset="0"/>
                            </a:rPr>
                            <m:t>𝑑𝑧</m:t>
                          </m:r>
                        </m:e>
                      </m:nary>
                    </m:oMath>
                  </m:oMathPara>
                </a14:m>
                <a:endParaRPr lang="en-ZA" sz="2000" dirty="0">
                  <a:solidFill>
                    <a:schemeClr val="bg2"/>
                  </a:solidFill>
                  <a:latin typeface="Arial" panose="020B0604020202020204" pitchFamily="34" charset="0"/>
                  <a:cs typeface="Arial" panose="020B0604020202020204" pitchFamily="34" charset="0"/>
                </a:endParaRPr>
              </a:p>
              <a:p>
                <a:pPr marL="0" indent="0" algn="ctr">
                  <a:buNone/>
                </a:pPr>
                <a14:m>
                  <m:oMath xmlns:m="http://schemas.openxmlformats.org/officeDocument/2006/math">
                    <m:r>
                      <a:rPr lang="en-ZA" sz="2000" b="0" i="1" smtClean="0">
                        <a:solidFill>
                          <a:schemeClr val="bg2"/>
                        </a:solidFill>
                        <a:latin typeface="Cambria Math" panose="02040503050406030204" pitchFamily="18" charset="0"/>
                        <a:cs typeface="Arial" panose="020B0604020202020204" pitchFamily="34" charset="0"/>
                      </a:rPr>
                      <m:t>=</m:t>
                    </m:r>
                    <m:r>
                      <m:rPr>
                        <m:sty m:val="p"/>
                      </m:rPr>
                      <a:rPr lang="en-ZA" sz="2000" b="0" i="0" smtClean="0">
                        <a:solidFill>
                          <a:schemeClr val="bg2"/>
                        </a:solidFill>
                        <a:latin typeface="Cambria Math" panose="02040503050406030204" pitchFamily="18" charset="0"/>
                        <a:cs typeface="Arial" panose="020B0604020202020204" pitchFamily="34" charset="0"/>
                      </a:rPr>
                      <m:t>exp</m:t>
                    </m:r>
                    <m:r>
                      <a:rPr lang="en-ZA" sz="2000" b="0" i="1" smtClean="0">
                        <a:solidFill>
                          <a:schemeClr val="bg2"/>
                        </a:solidFill>
                        <a:latin typeface="Cambria Math" panose="02040503050406030204" pitchFamily="18" charset="0"/>
                        <a:cs typeface="Arial" panose="020B0604020202020204" pitchFamily="34" charset="0"/>
                      </a:rPr>
                      <m:t>⁡</m:t>
                    </m:r>
                    <m:d>
                      <m:dPr>
                        <m:begChr m:val="{"/>
                        <m:endChr m:val="}"/>
                        <m:ctrlPr>
                          <a:rPr lang="en-ZA" sz="2000" b="0" i="1" smtClean="0">
                            <a:solidFill>
                              <a:schemeClr val="bg2"/>
                            </a:solidFill>
                            <a:latin typeface="Cambria Math" panose="02040503050406030204" pitchFamily="18" charset="0"/>
                            <a:cs typeface="Arial" panose="020B0604020202020204" pitchFamily="34" charset="0"/>
                          </a:rPr>
                        </m:ctrlPr>
                      </m:dPr>
                      <m:e>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a:rPr lang="en-ZA" sz="2000" b="0" i="1" smtClean="0">
                                <a:solidFill>
                                  <a:schemeClr val="bg2"/>
                                </a:solidFill>
                                <a:latin typeface="Cambria Math" panose="02040503050406030204" pitchFamily="18" charset="0"/>
                                <a:cs typeface="Arial" panose="020B0604020202020204" pitchFamily="34" charset="0"/>
                              </a:rPr>
                              <m:t>2</m:t>
                            </m:r>
                          </m:den>
                        </m:f>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𝑡</m:t>
                            </m:r>
                          </m:e>
                          <m:sup>
                            <m:r>
                              <a:rPr lang="en-ZA" sz="2000" b="0" i="1" smtClean="0">
                                <a:solidFill>
                                  <a:schemeClr val="bg2"/>
                                </a:solidFill>
                                <a:latin typeface="Cambria Math" panose="02040503050406030204" pitchFamily="18" charset="0"/>
                                <a:cs typeface="Arial" panose="020B0604020202020204" pitchFamily="34" charset="0"/>
                              </a:rPr>
                              <m:t>2</m:t>
                            </m:r>
                          </m:sup>
                        </m:sSup>
                      </m:e>
                    </m:d>
                    <m:nary>
                      <m:naryPr>
                        <m:limLoc m:val="undOvr"/>
                        <m:ctrlPr>
                          <a:rPr lang="en-ZA" sz="2000" i="1">
                            <a:solidFill>
                              <a:srgbClr val="242021"/>
                            </a:solidFill>
                            <a:latin typeface="Cambria Math" panose="02040503050406030204" pitchFamily="18" charset="0"/>
                            <a:cs typeface="Arial" panose="020B0604020202020204" pitchFamily="34" charset="0"/>
                          </a:rPr>
                        </m:ctrlPr>
                      </m:naryPr>
                      <m:sub>
                        <m:r>
                          <m:rPr>
                            <m:brk m:alnAt="24"/>
                          </m:rPr>
                          <a:rPr lang="en-ZA" sz="2000" i="1">
                            <a:solidFill>
                              <a:srgbClr val="242021"/>
                            </a:solidFill>
                            <a:latin typeface="Cambria Math" panose="02040503050406030204" pitchFamily="18" charset="0"/>
                            <a:cs typeface="Arial" panose="020B0604020202020204" pitchFamily="34" charset="0"/>
                          </a:rPr>
                          <m:t>−</m:t>
                        </m:r>
                        <m:r>
                          <a:rPr lang="en-ZA"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m:t>
                        </m:r>
                      </m:sub>
                      <m:sup>
                        <m:r>
                          <a:rPr lang="en-ZA"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f>
                          <m:fPr>
                            <m:ctrlPr>
                              <a:rPr lang="en-ZA" sz="2000" i="1">
                                <a:solidFill>
                                  <a:srgbClr val="242021"/>
                                </a:solidFill>
                                <a:latin typeface="Cambria Math" panose="02040503050406030204" pitchFamily="18" charset="0"/>
                                <a:cs typeface="Arial" panose="020B0604020202020204" pitchFamily="34" charset="0"/>
                              </a:rPr>
                            </m:ctrlPr>
                          </m:fPr>
                          <m:num>
                            <m:r>
                              <a:rPr lang="en-ZA" sz="2000" i="1">
                                <a:solidFill>
                                  <a:srgbClr val="242021"/>
                                </a:solidFill>
                                <a:latin typeface="Cambria Math" panose="02040503050406030204" pitchFamily="18" charset="0"/>
                                <a:cs typeface="Arial" panose="020B0604020202020204" pitchFamily="34" charset="0"/>
                              </a:rPr>
                              <m:t>1</m:t>
                            </m:r>
                          </m:num>
                          <m:den>
                            <m:rad>
                              <m:radPr>
                                <m:degHide m:val="on"/>
                                <m:ctrlPr>
                                  <a:rPr lang="en-ZA" sz="2000" i="1">
                                    <a:solidFill>
                                      <a:srgbClr val="242021"/>
                                    </a:solidFill>
                                    <a:latin typeface="Cambria Math" panose="02040503050406030204" pitchFamily="18" charset="0"/>
                                    <a:cs typeface="Arial" panose="020B0604020202020204" pitchFamily="34" charset="0"/>
                                  </a:rPr>
                                </m:ctrlPr>
                              </m:radPr>
                              <m:deg/>
                              <m:e>
                                <m:r>
                                  <a:rPr lang="en-ZA" sz="2000" i="1">
                                    <a:solidFill>
                                      <a:srgbClr val="242021"/>
                                    </a:solidFill>
                                    <a:latin typeface="Cambria Math" panose="02040503050406030204" pitchFamily="18" charset="0"/>
                                    <a:cs typeface="Arial" panose="020B0604020202020204" pitchFamily="34" charset="0"/>
                                  </a:rPr>
                                  <m:t>2</m:t>
                                </m:r>
                                <m:r>
                                  <a:rPr lang="en-ZA"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e>
                            </m:rad>
                          </m:den>
                        </m:f>
                        <m:func>
                          <m:funcPr>
                            <m:ctrlPr>
                              <a:rPr lang="en-ZA" sz="2000" b="0" i="1" smtClean="0">
                                <a:solidFill>
                                  <a:srgbClr val="242021"/>
                                </a:solidFill>
                                <a:latin typeface="Cambria Math" panose="02040503050406030204" pitchFamily="18" charset="0"/>
                                <a:cs typeface="Arial" panose="020B0604020202020204" pitchFamily="34" charset="0"/>
                              </a:rPr>
                            </m:ctrlPr>
                          </m:funcPr>
                          <m:fName>
                            <m:r>
                              <m:rPr>
                                <m:sty m:val="p"/>
                              </m:rPr>
                              <a:rPr lang="en-ZA" sz="2000" i="0">
                                <a:solidFill>
                                  <a:srgbClr val="242021"/>
                                </a:solidFill>
                                <a:latin typeface="Cambria Math" panose="02040503050406030204" pitchFamily="18" charset="0"/>
                                <a:cs typeface="Arial" panose="020B0604020202020204" pitchFamily="34" charset="0"/>
                              </a:rPr>
                              <m:t>exp</m:t>
                            </m:r>
                          </m:fName>
                          <m:e>
                            <m:d>
                              <m:dPr>
                                <m:begChr m:val="{"/>
                                <m:endChr m:val="}"/>
                                <m:ctrlPr>
                                  <a:rPr lang="en-ZA" sz="2000" i="1" smtClean="0">
                                    <a:solidFill>
                                      <a:srgbClr val="242021"/>
                                    </a:solidFill>
                                    <a:latin typeface="Cambria Math" panose="02040503050406030204" pitchFamily="18" charset="0"/>
                                    <a:cs typeface="Arial" panose="020B0604020202020204" pitchFamily="34" charset="0"/>
                                  </a:rPr>
                                </m:ctrlPr>
                              </m:dPr>
                              <m:e>
                                <m:r>
                                  <a:rPr lang="en-ZA" sz="2000" b="0" i="1" smtClean="0">
                                    <a:solidFill>
                                      <a:srgbClr val="242021"/>
                                    </a:solidFill>
                                    <a:latin typeface="Cambria Math" panose="02040503050406030204" pitchFamily="18" charset="0"/>
                                    <a:cs typeface="Arial" panose="020B0604020202020204" pitchFamily="34" charset="0"/>
                                  </a:rPr>
                                  <m:t>−</m:t>
                                </m:r>
                                <m:f>
                                  <m:fPr>
                                    <m:ctrlPr>
                                      <a:rPr lang="en-ZA" sz="2000" i="1" smtClean="0">
                                        <a:solidFill>
                                          <a:srgbClr val="242021"/>
                                        </a:solidFill>
                                        <a:latin typeface="Cambria Math" panose="02040503050406030204" pitchFamily="18" charset="0"/>
                                        <a:cs typeface="Arial" panose="020B0604020202020204" pitchFamily="34" charset="0"/>
                                      </a:rPr>
                                    </m:ctrlPr>
                                  </m:fPr>
                                  <m:num>
                                    <m:r>
                                      <a:rPr lang="en-ZA" sz="2000" b="0" i="1" smtClean="0">
                                        <a:solidFill>
                                          <a:srgbClr val="242021"/>
                                        </a:solidFill>
                                        <a:latin typeface="Cambria Math" panose="02040503050406030204" pitchFamily="18" charset="0"/>
                                        <a:cs typeface="Arial" panose="020B0604020202020204" pitchFamily="34" charset="0"/>
                                      </a:rPr>
                                      <m:t>1</m:t>
                                    </m:r>
                                  </m:num>
                                  <m:den>
                                    <m:r>
                                      <a:rPr lang="en-ZA" sz="2000" b="0" i="1" smtClean="0">
                                        <a:solidFill>
                                          <a:srgbClr val="242021"/>
                                        </a:solidFill>
                                        <a:latin typeface="Cambria Math" panose="02040503050406030204" pitchFamily="18" charset="0"/>
                                        <a:cs typeface="Arial" panose="020B0604020202020204" pitchFamily="34" charset="0"/>
                                      </a:rPr>
                                      <m:t>2</m:t>
                                    </m:r>
                                  </m:den>
                                </m:f>
                                <m:sSup>
                                  <m:sSupPr>
                                    <m:ctrlPr>
                                      <a:rPr lang="en-ZA" sz="2000" i="1" smtClean="0">
                                        <a:solidFill>
                                          <a:srgbClr val="242021"/>
                                        </a:solidFill>
                                        <a:latin typeface="Cambria Math" panose="02040503050406030204" pitchFamily="18" charset="0"/>
                                        <a:cs typeface="Arial" panose="020B0604020202020204" pitchFamily="34" charset="0"/>
                                      </a:rPr>
                                    </m:ctrlPr>
                                  </m:sSupPr>
                                  <m:e>
                                    <m:r>
                                      <a:rPr lang="en-ZA" sz="2000" b="0" i="1" smtClean="0">
                                        <a:solidFill>
                                          <a:srgbClr val="242021"/>
                                        </a:solidFill>
                                        <a:latin typeface="Cambria Math" panose="02040503050406030204" pitchFamily="18" charset="0"/>
                                        <a:cs typeface="Arial" panose="020B0604020202020204" pitchFamily="34" charset="0"/>
                                      </a:rPr>
                                      <m:t>𝑤</m:t>
                                    </m:r>
                                  </m:e>
                                  <m:sup>
                                    <m:r>
                                      <a:rPr lang="en-ZA" sz="2000" b="0" i="1" smtClean="0">
                                        <a:solidFill>
                                          <a:srgbClr val="242021"/>
                                        </a:solidFill>
                                        <a:latin typeface="Cambria Math" panose="02040503050406030204" pitchFamily="18" charset="0"/>
                                        <a:cs typeface="Arial" panose="020B0604020202020204" pitchFamily="34" charset="0"/>
                                      </a:rPr>
                                      <m:t>2</m:t>
                                    </m:r>
                                  </m:sup>
                                </m:sSup>
                              </m:e>
                            </m:d>
                          </m:e>
                        </m:func>
                        <m:r>
                          <a:rPr lang="en-ZA" sz="2000" i="1">
                            <a:solidFill>
                              <a:srgbClr val="242021"/>
                            </a:solidFill>
                            <a:latin typeface="Cambria Math" panose="02040503050406030204" pitchFamily="18" charset="0"/>
                            <a:cs typeface="Arial" panose="020B0604020202020204" pitchFamily="34" charset="0"/>
                          </a:rPr>
                          <m:t>𝑑</m:t>
                        </m:r>
                        <m:r>
                          <a:rPr lang="en-ZA" sz="2000" b="0" i="1" smtClean="0">
                            <a:solidFill>
                              <a:srgbClr val="242021"/>
                            </a:solidFill>
                            <a:latin typeface="Cambria Math" panose="02040503050406030204" pitchFamily="18" charset="0"/>
                            <a:cs typeface="Arial" panose="020B0604020202020204" pitchFamily="34" charset="0"/>
                          </a:rPr>
                          <m:t>𝑤</m:t>
                        </m:r>
                      </m:e>
                    </m:nary>
                  </m:oMath>
                </a14:m>
                <a:r>
                  <a:rPr lang="en-ZA" sz="2000" dirty="0">
                    <a:solidFill>
                      <a:schemeClr val="bg2"/>
                    </a:solidFill>
                    <a:latin typeface="Arial" panose="020B0604020202020204" pitchFamily="34" charset="0"/>
                    <a:cs typeface="Arial" panose="020B0604020202020204" pitchFamily="34" charset="0"/>
                  </a:rPr>
                  <a:t>		(3)</a:t>
                </a:r>
              </a:p>
              <a:p>
                <a:r>
                  <a:rPr lang="en-US" sz="1800" b="0" i="0" dirty="0">
                    <a:solidFill>
                      <a:srgbClr val="242021"/>
                    </a:solidFill>
                    <a:effectLst/>
                    <a:latin typeface="Arial" panose="020B0604020202020204" pitchFamily="34" charset="0"/>
                    <a:cs typeface="Arial" panose="020B0604020202020204" pitchFamily="34" charset="0"/>
                  </a:rPr>
                  <a:t>where for the last integral we made the one-to-one change of variable </a:t>
                </a:r>
                <a14:m>
                  <m:oMath xmlns:m="http://schemas.openxmlformats.org/officeDocument/2006/math">
                    <m:r>
                      <a:rPr lang="en-US" sz="1800" b="0" i="1" dirty="0" smtClean="0">
                        <a:solidFill>
                          <a:srgbClr val="242021"/>
                        </a:solidFill>
                        <a:effectLst/>
                        <a:latin typeface="Cambria Math" panose="02040503050406030204" pitchFamily="18" charset="0"/>
                      </a:rPr>
                      <m:t>𝑤</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𝑧</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𝑡</m:t>
                    </m:r>
                  </m:oMath>
                </a14:m>
                <a:r>
                  <a:rPr lang="en-US" sz="1800" b="0" i="0" dirty="0">
                    <a:solidFill>
                      <a:srgbClr val="242021"/>
                    </a:solidFill>
                    <a:effectLst/>
                    <a:latin typeface="Arial" panose="020B0604020202020204" pitchFamily="34" charset="0"/>
                    <a:cs typeface="Arial" panose="020B0604020202020204" pitchFamily="34" charset="0"/>
                  </a:rPr>
                  <a:t>.</a:t>
                </a:r>
                <a:endParaRPr lang="en-ZA" sz="2000" dirty="0">
                  <a:solidFill>
                    <a:schemeClr val="bg2"/>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The </a:t>
                </a:r>
                <a:r>
                  <a:rPr lang="en-US" sz="1800" b="0" i="1" dirty="0">
                    <a:solidFill>
                      <a:srgbClr val="242021"/>
                    </a:solidFill>
                    <a:effectLst/>
                    <a:latin typeface="Arial" panose="020B0604020202020204" pitchFamily="34" charset="0"/>
                    <a:cs typeface="Arial" panose="020B0604020202020204" pitchFamily="34" charset="0"/>
                  </a:rPr>
                  <a:t>m.g.f</a:t>
                </a:r>
                <a:r>
                  <a:rPr lang="en-US" sz="1800" b="0" i="0" dirty="0">
                    <a:solidFill>
                      <a:srgbClr val="242021"/>
                    </a:solidFill>
                    <a:effectLst/>
                    <a:latin typeface="Arial" panose="020B0604020202020204" pitchFamily="34" charset="0"/>
                    <a:cs typeface="Arial" panose="020B0604020202020204" pitchFamily="34" charset="0"/>
                  </a:rPr>
                  <a:t> of </a:t>
                </a:r>
                <a14:m>
                  <m:oMath xmlns:m="http://schemas.openxmlformats.org/officeDocument/2006/math">
                    <m:r>
                      <a:rPr lang="en-US" sz="1800" b="0" i="1" dirty="0" smtClean="0">
                        <a:solidFill>
                          <a:srgbClr val="242021"/>
                        </a:solidFill>
                        <a:effectLst/>
                        <a:latin typeface="Cambria Math" panose="02040503050406030204" pitchFamily="18" charset="0"/>
                      </a:rPr>
                      <m:t>𝑍</m:t>
                    </m:r>
                  </m:oMath>
                </a14:m>
                <a:r>
                  <a:rPr lang="en-US" sz="1800" b="0" i="0" dirty="0">
                    <a:solidFill>
                      <a:srgbClr val="242021"/>
                    </a:solidFill>
                    <a:effectLst/>
                    <a:latin typeface="Arial" panose="020B0604020202020204" pitchFamily="34" charset="0"/>
                    <a:cs typeface="Arial" panose="020B0604020202020204" pitchFamily="34" charset="0"/>
                  </a:rPr>
                  <a:t> is</a:t>
                </a:r>
              </a:p>
              <a:p>
                <a:pPr marL="0" indent="0" algn="ctr">
                  <a:buNone/>
                </a:pPr>
                <a14:m>
                  <m:oMath xmlns:m="http://schemas.openxmlformats.org/officeDocument/2006/math">
                    <m:sSub>
                      <m:sSubPr>
                        <m:ctrlPr>
                          <a:rPr lang="en-US" sz="1800" i="1" smtClean="0">
                            <a:solidFill>
                              <a:srgbClr val="242021"/>
                            </a:solidFill>
                            <a:latin typeface="Cambria Math" panose="02040503050406030204" pitchFamily="18" charset="0"/>
                            <a:cs typeface="Arial" panose="020B0604020202020204" pitchFamily="34" charset="0"/>
                          </a:rPr>
                        </m:ctrlPr>
                      </m:sSubPr>
                      <m:e>
                        <m:r>
                          <a:rPr lang="en-ZA" sz="1800" b="0" i="1" smtClean="0">
                            <a:solidFill>
                              <a:srgbClr val="242021"/>
                            </a:solidFill>
                            <a:latin typeface="Cambria Math" panose="02040503050406030204" pitchFamily="18" charset="0"/>
                            <a:cs typeface="Arial" panose="020B0604020202020204" pitchFamily="34" charset="0"/>
                          </a:rPr>
                          <m:t>𝑀</m:t>
                        </m:r>
                      </m:e>
                      <m:sub>
                        <m:r>
                          <a:rPr lang="en-ZA" sz="1800" b="0" i="1" smtClean="0">
                            <a:solidFill>
                              <a:srgbClr val="242021"/>
                            </a:solidFill>
                            <a:latin typeface="Cambria Math" panose="02040503050406030204" pitchFamily="18" charset="0"/>
                            <a:cs typeface="Arial" panose="020B0604020202020204" pitchFamily="34" charset="0"/>
                          </a:rPr>
                          <m:t>𝑧</m:t>
                        </m:r>
                      </m:sub>
                    </m:sSub>
                    <m:d>
                      <m:dPr>
                        <m:ctrlPr>
                          <a:rPr lang="en-US" sz="180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𝑡</m:t>
                        </m:r>
                      </m:e>
                    </m:d>
                    <m:r>
                      <a:rPr lang="en-ZA" sz="1800" b="0" i="1" smtClean="0">
                        <a:solidFill>
                          <a:srgbClr val="242021"/>
                        </a:solidFill>
                        <a:latin typeface="Cambria Math" panose="02040503050406030204" pitchFamily="18" charset="0"/>
                        <a:cs typeface="Arial" panose="020B0604020202020204" pitchFamily="34" charset="0"/>
                      </a:rPr>
                      <m:t>=</m:t>
                    </m:r>
                    <m:func>
                      <m:funcPr>
                        <m:ctrlPr>
                          <a:rPr lang="en-ZA" sz="1800" b="0" i="1" smtClean="0">
                            <a:solidFill>
                              <a:srgbClr val="242021"/>
                            </a:solidFill>
                            <a:latin typeface="Cambria Math" panose="02040503050406030204" pitchFamily="18" charset="0"/>
                            <a:cs typeface="Arial" panose="020B0604020202020204" pitchFamily="34" charset="0"/>
                          </a:rPr>
                        </m:ctrlPr>
                      </m:funcPr>
                      <m:fName>
                        <m:r>
                          <m:rPr>
                            <m:sty m:val="p"/>
                          </m:rPr>
                          <a:rPr lang="en-ZA" sz="1800" b="0" i="0" smtClean="0">
                            <a:solidFill>
                              <a:srgbClr val="242021"/>
                            </a:solidFill>
                            <a:latin typeface="Cambria Math" panose="02040503050406030204" pitchFamily="18" charset="0"/>
                            <a:cs typeface="Arial" panose="020B0604020202020204" pitchFamily="34" charset="0"/>
                          </a:rPr>
                          <m:t>exp</m:t>
                        </m:r>
                      </m:fName>
                      <m:e>
                        <m:d>
                          <m:dPr>
                            <m:begChr m:val="{"/>
                            <m:endChr m:val="}"/>
                            <m:ctrlPr>
                              <a:rPr lang="en-ZA" sz="1800" b="0" i="1" smtClean="0">
                                <a:solidFill>
                                  <a:srgbClr val="242021"/>
                                </a:solidFill>
                                <a:latin typeface="Cambria Math" panose="02040503050406030204" pitchFamily="18" charset="0"/>
                                <a:cs typeface="Arial" panose="020B0604020202020204" pitchFamily="34" charset="0"/>
                              </a:rPr>
                            </m:ctrlPr>
                          </m:dPr>
                          <m:e>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
                                  <a:rPr lang="en-ZA" sz="1800" b="0" i="1" smtClean="0">
                                    <a:solidFill>
                                      <a:srgbClr val="242021"/>
                                    </a:solidFill>
                                    <a:latin typeface="Cambria Math" panose="02040503050406030204" pitchFamily="18" charset="0"/>
                                    <a:cs typeface="Arial" panose="020B0604020202020204" pitchFamily="34" charset="0"/>
                                  </a:rPr>
                                  <m:t>2</m:t>
                                </m:r>
                              </m:den>
                            </m:f>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𝑡</m:t>
                                </m:r>
                              </m:e>
                              <m:sup>
                                <m:r>
                                  <a:rPr lang="en-ZA" sz="1800" b="0" i="1" smtClean="0">
                                    <a:solidFill>
                                      <a:srgbClr val="242021"/>
                                    </a:solidFill>
                                    <a:latin typeface="Cambria Math" panose="02040503050406030204" pitchFamily="18" charset="0"/>
                                    <a:cs typeface="Arial" panose="020B0604020202020204" pitchFamily="34" charset="0"/>
                                  </a:rPr>
                                  <m:t>2</m:t>
                                </m:r>
                              </m:sup>
                            </m:sSup>
                          </m:e>
                        </m:d>
                      </m:e>
                    </m:func>
                    <m:r>
                      <a:rPr lang="en-ZA" sz="1800" b="0" i="1" smtClean="0">
                        <a:solidFill>
                          <a:srgbClr val="242021"/>
                        </a:solidFill>
                        <a:latin typeface="Cambria Math" panose="02040503050406030204" pitchFamily="18" charset="0"/>
                        <a:cs typeface="Arial" panose="020B0604020202020204" pitchFamily="34" charset="0"/>
                      </a:rPr>
                      <m:t>, </m:t>
                    </m:r>
                    <m:r>
                      <a:rPr lang="en-ZA" sz="1800" b="0" i="1" smtClean="0">
                        <a:solidFill>
                          <a:srgbClr val="242021"/>
                        </a:solidFill>
                        <a:latin typeface="Cambria Math" panose="02040503050406030204" pitchFamily="18" charset="0"/>
                        <a:cs typeface="Arial" panose="020B0604020202020204" pitchFamily="34" charset="0"/>
                      </a:rPr>
                      <m:t>𝑓𝑜𝑟</m:t>
                    </m:r>
                    <m:r>
                      <a:rPr lang="en-ZA" sz="1800" b="0" i="1" smtClean="0">
                        <a:solidFill>
                          <a:srgbClr val="242021"/>
                        </a:solidFill>
                        <a:latin typeface="Cambria Math" panose="02040503050406030204" pitchFamily="18" charset="0"/>
                        <a:cs typeface="Arial" panose="020B0604020202020204" pitchFamily="34" charset="0"/>
                      </a:rPr>
                      <m:t> −∞&lt;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𝑡</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&lt;∞</m:t>
                    </m:r>
                  </m:oMath>
                </a14:m>
                <a:r>
                  <a:rPr lang="en-US" sz="1800" dirty="0">
                    <a:solidFill>
                      <a:srgbClr val="242021"/>
                    </a:solidFill>
                    <a:latin typeface="Arial" panose="020B0604020202020204" pitchFamily="34" charset="0"/>
                    <a:cs typeface="Arial" panose="020B0604020202020204" pitchFamily="34" charset="0"/>
                  </a:rPr>
                  <a:t>		(4)</a:t>
                </a:r>
              </a:p>
              <a:p>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a:stretch>
              </a:blipFill>
            </p:spPr>
            <p:txBody>
              <a:bodyPr/>
              <a:lstStyle/>
              <a:p>
                <a:r>
                  <a:rPr lang="en-US">
                    <a:noFill/>
                  </a:rPr>
                  <a:t> </a:t>
                </a:r>
              </a:p>
            </p:txBody>
          </p:sp>
        </mc:Fallback>
      </mc:AlternateContent>
    </p:spTree>
    <p:extLst>
      <p:ext uri="{BB962C8B-B14F-4D97-AF65-F5344CB8AC3E}">
        <p14:creationId xmlns:p14="http://schemas.microsoft.com/office/powerpoint/2010/main" val="337217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The Normal Distribution</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The first two derivatives of </a:t>
                </a:r>
                <a14:m>
                  <m:oMath xmlns:m="http://schemas.openxmlformats.org/officeDocument/2006/math">
                    <m:sSub>
                      <m:sSubPr>
                        <m:ctrlPr>
                          <a:rPr lang="en-US" sz="1800" i="1" smtClean="0">
                            <a:solidFill>
                              <a:srgbClr val="242021"/>
                            </a:solidFill>
                            <a:latin typeface="Cambria Math" panose="02040503050406030204" pitchFamily="18" charset="0"/>
                            <a:cs typeface="Arial" panose="020B0604020202020204" pitchFamily="34" charset="0"/>
                          </a:rPr>
                        </m:ctrlPr>
                      </m:sSubPr>
                      <m:e>
                        <m:r>
                          <a:rPr lang="en-ZA" sz="1800" b="0" i="1" smtClean="0">
                            <a:solidFill>
                              <a:srgbClr val="242021"/>
                            </a:solidFill>
                            <a:latin typeface="Cambria Math" panose="02040503050406030204" pitchFamily="18" charset="0"/>
                            <a:cs typeface="Arial" panose="020B0604020202020204" pitchFamily="34" charset="0"/>
                          </a:rPr>
                          <m:t>𝑀</m:t>
                        </m:r>
                      </m:e>
                      <m:sub>
                        <m:r>
                          <a:rPr lang="en-ZA" sz="1800" b="0" i="1" smtClean="0">
                            <a:solidFill>
                              <a:srgbClr val="242021"/>
                            </a:solidFill>
                            <a:latin typeface="Cambria Math" panose="02040503050406030204" pitchFamily="18" charset="0"/>
                            <a:cs typeface="Arial" panose="020B0604020202020204" pitchFamily="34" charset="0"/>
                          </a:rPr>
                          <m:t>𝑧</m:t>
                        </m:r>
                      </m:sub>
                    </m:sSub>
                    <m:d>
                      <m:dPr>
                        <m:ctrlPr>
                          <a:rPr lang="en-US" sz="180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𝑡</m:t>
                        </m:r>
                      </m:e>
                    </m:d>
                  </m:oMath>
                </a14:m>
                <a:r>
                  <a:rPr lang="en-US" sz="1800" b="0" i="0" dirty="0">
                    <a:solidFill>
                      <a:srgbClr val="242021"/>
                    </a:solidFill>
                    <a:effectLst/>
                    <a:latin typeface="Arial" panose="020B0604020202020204" pitchFamily="34" charset="0"/>
                    <a:cs typeface="Arial" panose="020B0604020202020204" pitchFamily="34" charset="0"/>
                  </a:rPr>
                  <a:t> are easily shown to be</a:t>
                </a:r>
                <a:endParaRPr lang="en-US" sz="1200" b="0" i="0" dirty="0">
                  <a:solidFill>
                    <a:srgbClr val="242021"/>
                  </a:solidFill>
                  <a:effectLst/>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ZA" sz="2000" i="1" smtClean="0">
                              <a:solidFill>
                                <a:schemeClr val="bg2"/>
                              </a:solidFill>
                              <a:latin typeface="Cambria Math" panose="02040503050406030204" pitchFamily="18" charset="0"/>
                              <a:cs typeface="Arial" panose="020B0604020202020204" pitchFamily="34" charset="0"/>
                            </a:rPr>
                          </m:ctrlPr>
                        </m:sSubSupPr>
                        <m:e>
                          <m:r>
                            <a:rPr lang="en-ZA" sz="2000" b="0" i="1" smtClean="0">
                              <a:solidFill>
                                <a:schemeClr val="bg2"/>
                              </a:solidFill>
                              <a:latin typeface="Cambria Math" panose="02040503050406030204" pitchFamily="18" charset="0"/>
                              <a:cs typeface="Arial" panose="020B0604020202020204" pitchFamily="34" charset="0"/>
                            </a:rPr>
                            <m:t>𝑀</m:t>
                          </m:r>
                        </m:e>
                        <m:sub>
                          <m:r>
                            <a:rPr lang="en-ZA" sz="2000" b="0" i="1" smtClean="0">
                              <a:solidFill>
                                <a:schemeClr val="bg2"/>
                              </a:solidFill>
                              <a:latin typeface="Cambria Math" panose="02040503050406030204" pitchFamily="18" charset="0"/>
                              <a:cs typeface="Arial" panose="020B0604020202020204" pitchFamily="34" charset="0"/>
                            </a:rPr>
                            <m:t>𝑧</m:t>
                          </m:r>
                        </m:sub>
                        <m:sup>
                          <m:r>
                            <a:rPr lang="en-ZA" sz="2000" b="0" i="1" smtClean="0">
                              <a:solidFill>
                                <a:schemeClr val="bg2"/>
                              </a:solidFill>
                              <a:latin typeface="Cambria Math" panose="02040503050406030204" pitchFamily="18" charset="0"/>
                              <a:cs typeface="Arial" panose="020B0604020202020204" pitchFamily="34" charset="0"/>
                            </a:rPr>
                            <m:t>′</m:t>
                          </m:r>
                        </m:sup>
                      </m:sSubSup>
                      <m:d>
                        <m:dPr>
                          <m:ctrlPr>
                            <a:rPr lang="en-ZA" sz="200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𝑡</m:t>
                          </m:r>
                        </m:e>
                      </m:d>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cs typeface="Arial" panose="020B0604020202020204" pitchFamily="34" charset="0"/>
                        </a:rPr>
                        <m:t>𝑡</m:t>
                      </m:r>
                      <m:func>
                        <m:funcPr>
                          <m:ctrlPr>
                            <a:rPr lang="en-ZA" sz="2000" b="0" i="1" smtClean="0">
                              <a:solidFill>
                                <a:schemeClr val="bg2"/>
                              </a:solidFill>
                              <a:latin typeface="Cambria Math" panose="02040503050406030204" pitchFamily="18" charset="0"/>
                              <a:cs typeface="Arial" panose="020B0604020202020204" pitchFamily="34" charset="0"/>
                            </a:rPr>
                          </m:ctrlPr>
                        </m:funcPr>
                        <m:fName>
                          <m:r>
                            <m:rPr>
                              <m:sty m:val="p"/>
                            </m:rPr>
                            <a:rPr lang="en-ZA" sz="2000" b="0" i="0" smtClean="0">
                              <a:solidFill>
                                <a:schemeClr val="bg2"/>
                              </a:solidFill>
                              <a:latin typeface="Cambria Math" panose="02040503050406030204" pitchFamily="18" charset="0"/>
                              <a:cs typeface="Arial" panose="020B0604020202020204" pitchFamily="34" charset="0"/>
                            </a:rPr>
                            <m:t>exp</m:t>
                          </m:r>
                        </m:fName>
                        <m:e>
                          <m:d>
                            <m:dPr>
                              <m:begChr m:val="{"/>
                              <m:endChr m:val="}"/>
                              <m:ctrlPr>
                                <a:rPr lang="en-ZA" sz="2000" b="0" i="1" smtClean="0">
                                  <a:solidFill>
                                    <a:schemeClr val="bg2"/>
                                  </a:solidFill>
                                  <a:latin typeface="Cambria Math" panose="02040503050406030204" pitchFamily="18" charset="0"/>
                                  <a:cs typeface="Arial" panose="020B0604020202020204" pitchFamily="34" charset="0"/>
                                </a:rPr>
                              </m:ctrlPr>
                            </m:dPr>
                            <m:e>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a:rPr lang="en-ZA" sz="2000" b="0" i="1" smtClean="0">
                                      <a:solidFill>
                                        <a:schemeClr val="bg2"/>
                                      </a:solidFill>
                                      <a:latin typeface="Cambria Math" panose="02040503050406030204" pitchFamily="18" charset="0"/>
                                      <a:cs typeface="Arial" panose="020B0604020202020204" pitchFamily="34" charset="0"/>
                                    </a:rPr>
                                    <m:t>2</m:t>
                                  </m:r>
                                </m:den>
                              </m:f>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𝑡</m:t>
                                  </m:r>
                                </m:e>
                                <m:sup>
                                  <m:r>
                                    <a:rPr lang="en-ZA" sz="2000" b="0" i="1" smtClean="0">
                                      <a:solidFill>
                                        <a:schemeClr val="bg2"/>
                                      </a:solidFill>
                                      <a:latin typeface="Cambria Math" panose="02040503050406030204" pitchFamily="18" charset="0"/>
                                      <a:cs typeface="Arial" panose="020B0604020202020204" pitchFamily="34" charset="0"/>
                                    </a:rPr>
                                    <m:t>2</m:t>
                                  </m:r>
                                </m:sup>
                              </m:sSup>
                            </m:e>
                          </m:d>
                        </m:e>
                      </m:func>
                    </m:oMath>
                  </m:oMathPara>
                </a14:m>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ZA" sz="2000" i="1" smtClean="0">
                              <a:solidFill>
                                <a:schemeClr val="bg2"/>
                              </a:solidFill>
                              <a:latin typeface="Cambria Math" panose="02040503050406030204" pitchFamily="18" charset="0"/>
                              <a:cs typeface="Arial" panose="020B0604020202020204" pitchFamily="34" charset="0"/>
                            </a:rPr>
                          </m:ctrlPr>
                        </m:sSubSupPr>
                        <m:e>
                          <m:r>
                            <a:rPr lang="en-ZA" sz="2000" b="0" i="1" smtClean="0">
                              <a:solidFill>
                                <a:schemeClr val="bg2"/>
                              </a:solidFill>
                              <a:latin typeface="Cambria Math" panose="02040503050406030204" pitchFamily="18" charset="0"/>
                              <a:cs typeface="Arial" panose="020B0604020202020204" pitchFamily="34" charset="0"/>
                            </a:rPr>
                            <m:t>𝑀</m:t>
                          </m:r>
                        </m:e>
                        <m:sub>
                          <m:r>
                            <a:rPr lang="en-ZA" sz="2000" b="0" i="1" smtClean="0">
                              <a:solidFill>
                                <a:schemeClr val="bg2"/>
                              </a:solidFill>
                              <a:latin typeface="Cambria Math" panose="02040503050406030204" pitchFamily="18" charset="0"/>
                              <a:cs typeface="Arial" panose="020B0604020202020204" pitchFamily="34" charset="0"/>
                            </a:rPr>
                            <m:t>𝑧</m:t>
                          </m:r>
                        </m:sub>
                        <m:sup>
                          <m:r>
                            <a:rPr lang="en-ZA" sz="2000" b="0" i="1" smtClean="0">
                              <a:solidFill>
                                <a:schemeClr val="bg2"/>
                              </a:solidFill>
                              <a:latin typeface="Cambria Math" panose="02040503050406030204" pitchFamily="18" charset="0"/>
                              <a:cs typeface="Arial" panose="020B0604020202020204" pitchFamily="34" charset="0"/>
                            </a:rPr>
                            <m:t>′′</m:t>
                          </m:r>
                        </m:sup>
                      </m:sSubSup>
                      <m:d>
                        <m:dPr>
                          <m:ctrlPr>
                            <a:rPr lang="en-ZA" sz="200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𝑡</m:t>
                          </m:r>
                        </m:e>
                      </m:d>
                      <m:r>
                        <a:rPr lang="en-ZA" sz="2000" b="0" i="1" smtClean="0">
                          <a:solidFill>
                            <a:schemeClr val="bg2"/>
                          </a:solidFill>
                          <a:latin typeface="Cambria Math" panose="02040503050406030204" pitchFamily="18" charset="0"/>
                          <a:cs typeface="Arial" panose="020B0604020202020204" pitchFamily="34" charset="0"/>
                        </a:rPr>
                        <m:t>=</m:t>
                      </m:r>
                      <m:func>
                        <m:funcPr>
                          <m:ctrlPr>
                            <a:rPr lang="en-ZA" sz="2000" b="0" i="1" smtClean="0">
                              <a:solidFill>
                                <a:schemeClr val="bg2"/>
                              </a:solidFill>
                              <a:latin typeface="Cambria Math" panose="02040503050406030204" pitchFamily="18" charset="0"/>
                              <a:cs typeface="Arial" panose="020B0604020202020204" pitchFamily="34" charset="0"/>
                            </a:rPr>
                          </m:ctrlPr>
                        </m:funcPr>
                        <m:fName>
                          <m:r>
                            <m:rPr>
                              <m:sty m:val="p"/>
                            </m:rPr>
                            <a:rPr lang="en-ZA" sz="2000" b="0" i="0" smtClean="0">
                              <a:solidFill>
                                <a:schemeClr val="bg2"/>
                              </a:solidFill>
                              <a:latin typeface="Cambria Math" panose="02040503050406030204" pitchFamily="18" charset="0"/>
                              <a:cs typeface="Arial" panose="020B0604020202020204" pitchFamily="34" charset="0"/>
                            </a:rPr>
                            <m:t>exp</m:t>
                          </m:r>
                        </m:fName>
                        <m:e>
                          <m:d>
                            <m:dPr>
                              <m:begChr m:val="{"/>
                              <m:endChr m:val="}"/>
                              <m:ctrlPr>
                                <a:rPr lang="en-ZA" sz="2000" b="0" i="1" smtClean="0">
                                  <a:solidFill>
                                    <a:schemeClr val="bg2"/>
                                  </a:solidFill>
                                  <a:latin typeface="Cambria Math" panose="02040503050406030204" pitchFamily="18" charset="0"/>
                                  <a:cs typeface="Arial" panose="020B0604020202020204" pitchFamily="34" charset="0"/>
                                </a:rPr>
                              </m:ctrlPr>
                            </m:dPr>
                            <m:e>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a:rPr lang="en-ZA" sz="2000" b="0" i="1" smtClean="0">
                                      <a:solidFill>
                                        <a:schemeClr val="bg2"/>
                                      </a:solidFill>
                                      <a:latin typeface="Cambria Math" panose="02040503050406030204" pitchFamily="18" charset="0"/>
                                      <a:cs typeface="Arial" panose="020B0604020202020204" pitchFamily="34" charset="0"/>
                                    </a:rPr>
                                    <m:t>2</m:t>
                                  </m:r>
                                </m:den>
                              </m:f>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𝑡</m:t>
                                  </m:r>
                                </m:e>
                                <m:sup>
                                  <m:r>
                                    <a:rPr lang="en-ZA" sz="2000" b="0" i="1" smtClean="0">
                                      <a:solidFill>
                                        <a:schemeClr val="bg2"/>
                                      </a:solidFill>
                                      <a:latin typeface="Cambria Math" panose="02040503050406030204" pitchFamily="18" charset="0"/>
                                      <a:cs typeface="Arial" panose="020B0604020202020204" pitchFamily="34" charset="0"/>
                                    </a:rPr>
                                    <m:t>2</m:t>
                                  </m:r>
                                </m:sup>
                              </m:sSup>
                            </m:e>
                          </m:d>
                        </m:e>
                      </m:func>
                      <m:r>
                        <a:rPr lang="en-ZA" sz="2000" b="0" i="1" smtClean="0">
                          <a:solidFill>
                            <a:schemeClr val="bg2"/>
                          </a:solidFill>
                          <a:latin typeface="Cambria Math" panose="02040503050406030204" pitchFamily="18" charset="0"/>
                          <a:cs typeface="Arial" panose="020B0604020202020204" pitchFamily="34" charset="0"/>
                        </a:rPr>
                        <m:t>+</m:t>
                      </m:r>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𝑡</m:t>
                          </m:r>
                        </m:e>
                        <m:sup>
                          <m:r>
                            <a:rPr lang="en-ZA" sz="2000" b="0" i="1" smtClean="0">
                              <a:solidFill>
                                <a:schemeClr val="bg2"/>
                              </a:solidFill>
                              <a:latin typeface="Cambria Math" panose="02040503050406030204" pitchFamily="18" charset="0"/>
                              <a:cs typeface="Arial" panose="020B0604020202020204" pitchFamily="34" charset="0"/>
                            </a:rPr>
                            <m:t>2</m:t>
                          </m:r>
                        </m:sup>
                      </m:sSup>
                      <m:func>
                        <m:funcPr>
                          <m:ctrlPr>
                            <a:rPr lang="en-ZA" sz="2000" i="1">
                              <a:solidFill>
                                <a:schemeClr val="bg2"/>
                              </a:solidFill>
                              <a:latin typeface="Cambria Math" panose="02040503050406030204" pitchFamily="18" charset="0"/>
                              <a:cs typeface="Arial" panose="020B0604020202020204" pitchFamily="34" charset="0"/>
                            </a:rPr>
                          </m:ctrlPr>
                        </m:funcPr>
                        <m:fName>
                          <m:r>
                            <m:rPr>
                              <m:sty m:val="p"/>
                            </m:rPr>
                            <a:rPr lang="en-ZA" sz="2000">
                              <a:solidFill>
                                <a:schemeClr val="bg2"/>
                              </a:solidFill>
                              <a:latin typeface="Cambria Math" panose="02040503050406030204" pitchFamily="18" charset="0"/>
                              <a:cs typeface="Arial" panose="020B0604020202020204" pitchFamily="34" charset="0"/>
                            </a:rPr>
                            <m:t>exp</m:t>
                          </m:r>
                        </m:fName>
                        <m:e>
                          <m:d>
                            <m:dPr>
                              <m:begChr m:val="{"/>
                              <m:endChr m:val="}"/>
                              <m:ctrlPr>
                                <a:rPr lang="en-ZA" sz="2000" i="1">
                                  <a:solidFill>
                                    <a:schemeClr val="bg2"/>
                                  </a:solidFill>
                                  <a:latin typeface="Cambria Math" panose="02040503050406030204" pitchFamily="18" charset="0"/>
                                  <a:cs typeface="Arial" panose="020B0604020202020204" pitchFamily="34" charset="0"/>
                                </a:rPr>
                              </m:ctrlPr>
                            </m:dPr>
                            <m:e>
                              <m:f>
                                <m:fPr>
                                  <m:ctrlPr>
                                    <a:rPr lang="en-ZA" sz="2000" i="1">
                                      <a:solidFill>
                                        <a:schemeClr val="bg2"/>
                                      </a:solidFill>
                                      <a:latin typeface="Cambria Math" panose="02040503050406030204" pitchFamily="18" charset="0"/>
                                      <a:cs typeface="Arial" panose="020B0604020202020204" pitchFamily="34" charset="0"/>
                                    </a:rPr>
                                  </m:ctrlPr>
                                </m:fPr>
                                <m:num>
                                  <m:r>
                                    <a:rPr lang="en-ZA" sz="2000" i="1">
                                      <a:solidFill>
                                        <a:schemeClr val="bg2"/>
                                      </a:solidFill>
                                      <a:latin typeface="Cambria Math" panose="02040503050406030204" pitchFamily="18" charset="0"/>
                                      <a:cs typeface="Arial" panose="020B0604020202020204" pitchFamily="34" charset="0"/>
                                    </a:rPr>
                                    <m:t>1</m:t>
                                  </m:r>
                                </m:num>
                                <m:den>
                                  <m:r>
                                    <a:rPr lang="en-ZA" sz="2000" i="1">
                                      <a:solidFill>
                                        <a:schemeClr val="bg2"/>
                                      </a:solidFill>
                                      <a:latin typeface="Cambria Math" panose="02040503050406030204" pitchFamily="18" charset="0"/>
                                      <a:cs typeface="Arial" panose="020B0604020202020204" pitchFamily="34" charset="0"/>
                                    </a:rPr>
                                    <m:t>2</m:t>
                                  </m:r>
                                </m:den>
                              </m:f>
                              <m:sSup>
                                <m:sSupPr>
                                  <m:ctrlPr>
                                    <a:rPr lang="en-ZA" sz="2000" i="1">
                                      <a:solidFill>
                                        <a:schemeClr val="bg2"/>
                                      </a:solidFill>
                                      <a:latin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cs typeface="Arial" panose="020B0604020202020204" pitchFamily="34" charset="0"/>
                                    </a:rPr>
                                    <m:t>𝑡</m:t>
                                  </m:r>
                                </m:e>
                                <m:sup>
                                  <m:r>
                                    <a:rPr lang="en-ZA" sz="2000" i="1">
                                      <a:solidFill>
                                        <a:schemeClr val="bg2"/>
                                      </a:solidFill>
                                      <a:latin typeface="Cambria Math" panose="02040503050406030204" pitchFamily="18" charset="0"/>
                                      <a:cs typeface="Arial" panose="020B0604020202020204" pitchFamily="34" charset="0"/>
                                    </a:rPr>
                                    <m:t>2</m:t>
                                  </m:r>
                                </m:sup>
                              </m:sSup>
                            </m:e>
                          </m:d>
                        </m:e>
                      </m:func>
                    </m:oMath>
                  </m:oMathPara>
                </a14:m>
                <a:endParaRPr lang="en-ZA" sz="2000" dirty="0">
                  <a:solidFill>
                    <a:schemeClr val="bg2"/>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Upon evaluating these derivatives at t = 0, the mean and variance of Z are</a:t>
                </a:r>
                <a:r>
                  <a:rPr lang="en-ZA" sz="2000" dirty="0">
                    <a:solidFill>
                      <a:schemeClr val="bg2"/>
                    </a:solidFill>
                    <a:latin typeface="Arial" panose="020B0604020202020204" pitchFamily="34" charset="0"/>
                    <a:cs typeface="Arial" panose="020B0604020202020204" pitchFamily="34" charset="0"/>
                  </a:rPr>
                  <a:t> </a:t>
                </a:r>
              </a:p>
              <a:p>
                <a:pPr marL="0" indent="0" algn="ctr">
                  <a:buNone/>
                </a:pP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𝐸</m:t>
                    </m:r>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𝑍</m:t>
                        </m:r>
                      </m:e>
                    </m:d>
                    <m:r>
                      <a:rPr lang="en-ZA" sz="1800" b="0" i="1" smtClean="0">
                        <a:solidFill>
                          <a:schemeClr val="bg2"/>
                        </a:solidFill>
                        <a:latin typeface="Cambria Math" panose="02040503050406030204" pitchFamily="18" charset="0"/>
                        <a:cs typeface="Arial" panose="020B0604020202020204" pitchFamily="34" charset="0"/>
                      </a:rPr>
                      <m:t>=0</m:t>
                    </m:r>
                  </m:oMath>
                </a14:m>
                <a:r>
                  <a:rPr lang="en-ZA" sz="1800" dirty="0">
                    <a:solidFill>
                      <a:schemeClr val="bg2"/>
                    </a:solidFill>
                    <a:latin typeface="Arial" panose="020B0604020202020204" pitchFamily="34" charset="0"/>
                    <a:cs typeface="Arial" panose="020B0604020202020204" pitchFamily="34" charset="0"/>
                  </a:rPr>
                  <a:t> and </a:t>
                </a: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𝑉𝑎𝑟</m:t>
                    </m:r>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𝑍</m:t>
                        </m:r>
                      </m:e>
                    </m:d>
                    <m:r>
                      <a:rPr lang="en-ZA" sz="1800" b="0" i="1" smtClean="0">
                        <a:solidFill>
                          <a:schemeClr val="bg2"/>
                        </a:solidFill>
                        <a:latin typeface="Cambria Math" panose="02040503050406030204" pitchFamily="18" charset="0"/>
                        <a:cs typeface="Arial" panose="020B0604020202020204" pitchFamily="34" charset="0"/>
                      </a:rPr>
                      <m:t>=1</m:t>
                    </m:r>
                  </m:oMath>
                </a14:m>
                <a:r>
                  <a:rPr lang="en-ZA" sz="2000" dirty="0">
                    <a:solidFill>
                      <a:schemeClr val="bg2"/>
                    </a:solidFill>
                    <a:latin typeface="Arial" panose="020B0604020202020204" pitchFamily="34" charset="0"/>
                    <a:cs typeface="Arial" panose="020B0604020202020204" pitchFamily="34" charset="0"/>
                  </a:rPr>
                  <a:t>		(5)</a:t>
                </a:r>
              </a:p>
              <a:p>
                <a:r>
                  <a:rPr lang="en-US" sz="1800" b="0" i="0" dirty="0">
                    <a:solidFill>
                      <a:srgbClr val="242021"/>
                    </a:solidFill>
                    <a:effectLst/>
                    <a:latin typeface="Arial" panose="020B0604020202020204" pitchFamily="34" charset="0"/>
                    <a:cs typeface="Arial" panose="020B0604020202020204" pitchFamily="34" charset="0"/>
                  </a:rPr>
                  <a:t>Next, define the continuous random variable X by</a:t>
                </a:r>
              </a:p>
              <a:p>
                <a:pPr marL="0" indent="0">
                  <a:buNone/>
                </a:pPr>
                <a14:m>
                  <m:oMathPara xmlns:m="http://schemas.openxmlformats.org/officeDocument/2006/math">
                    <m:oMathParaPr>
                      <m:jc m:val="centerGroup"/>
                    </m:oMathParaPr>
                    <m:oMath xmlns:m="http://schemas.openxmlformats.org/officeDocument/2006/math">
                      <m:r>
                        <a:rPr lang="en-ZA" sz="1800" b="0" i="1" smtClean="0">
                          <a:solidFill>
                            <a:srgbClr val="242021"/>
                          </a:solidFill>
                          <a:latin typeface="Cambria Math" panose="02040503050406030204" pitchFamily="18" charset="0"/>
                          <a:cs typeface="Arial" panose="020B0604020202020204" pitchFamily="34" charset="0"/>
                        </a:rPr>
                        <m:t>𝑋</m:t>
                      </m:r>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𝑏𝑍</m:t>
                      </m:r>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𝑎</m:t>
                      </m:r>
                      <m:r>
                        <a:rPr lang="en-ZA" sz="1800" b="0" i="1" smtClean="0">
                          <a:solidFill>
                            <a:srgbClr val="242021"/>
                          </a:solidFill>
                          <a:latin typeface="Cambria Math" panose="02040503050406030204" pitchFamily="18" charset="0"/>
                          <a:cs typeface="Arial" panose="020B0604020202020204" pitchFamily="34" charset="0"/>
                        </a:rPr>
                        <m:t>,</m:t>
                      </m:r>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for </a:t>
                </a:r>
                <a14:m>
                  <m:oMath xmlns:m="http://schemas.openxmlformats.org/officeDocument/2006/math">
                    <m:r>
                      <a:rPr lang="en-US" sz="1800" b="0" i="1" dirty="0" smtClean="0">
                        <a:solidFill>
                          <a:srgbClr val="242021"/>
                        </a:solidFill>
                        <a:effectLst/>
                        <a:latin typeface="Cambria Math" panose="02040503050406030204" pitchFamily="18" charset="0"/>
                      </a:rPr>
                      <m:t>𝑏</m:t>
                    </m:r>
                    <m:r>
                      <a:rPr lang="en-US" sz="1800" b="0" i="1" dirty="0" smtClean="0">
                        <a:solidFill>
                          <a:srgbClr val="242021"/>
                        </a:solidFill>
                        <a:effectLst/>
                        <a:latin typeface="Cambria Math" panose="02040503050406030204" pitchFamily="18" charset="0"/>
                      </a:rPr>
                      <m:t> &gt; 0</m:t>
                    </m:r>
                  </m:oMath>
                </a14:m>
                <a:r>
                  <a:rPr lang="en-US" sz="1800" b="0" i="0" dirty="0">
                    <a:solidFill>
                      <a:srgbClr val="242021"/>
                    </a:solidFill>
                    <a:effectLst/>
                    <a:latin typeface="Arial" panose="020B0604020202020204" pitchFamily="34" charset="0"/>
                    <a:cs typeface="Arial" panose="020B0604020202020204" pitchFamily="34" charset="0"/>
                  </a:rPr>
                  <a:t>. This is a one-to-one transformation. To derive the pdf of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note that the inverse of the transformation and the Jacobian are </a:t>
                </a:r>
                <a14:m>
                  <m:oMath xmlns:m="http://schemas.openxmlformats.org/officeDocument/2006/math">
                    <m:r>
                      <a:rPr lang="en-US" sz="1800" b="0" i="1" dirty="0" smtClean="0">
                        <a:solidFill>
                          <a:srgbClr val="242021"/>
                        </a:solidFill>
                        <a:effectLst/>
                        <a:latin typeface="Cambria Math" panose="02040503050406030204" pitchFamily="18" charset="0"/>
                      </a:rPr>
                      <m:t>𝑧</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𝑏</m:t>
                    </m:r>
                    <m:r>
                      <a:rPr lang="en-US" sz="1800" b="0" i="1" dirty="0" smtClean="0">
                        <a:solidFill>
                          <a:srgbClr val="242021"/>
                        </a:solidFill>
                        <a:effectLst/>
                        <a:latin typeface="Cambria Math" panose="02040503050406030204" pitchFamily="18" charset="0"/>
                      </a:rPr>
                      <m:t>−1(</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𝑎</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and </a:t>
                </a:r>
                <a14:m>
                  <m:oMath xmlns:m="http://schemas.openxmlformats.org/officeDocument/2006/math">
                    <m:r>
                      <a:rPr lang="en-US" sz="1800" b="0" i="1" dirty="0" smtClean="0">
                        <a:solidFill>
                          <a:srgbClr val="242021"/>
                        </a:solidFill>
                        <a:effectLst/>
                        <a:latin typeface="Cambria Math" panose="02040503050406030204" pitchFamily="18" charset="0"/>
                      </a:rPr>
                      <m:t>𝐽</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𝑏</m:t>
                    </m:r>
                    <m:r>
                      <a:rPr lang="en-US" sz="1800" b="0" i="1" dirty="0" smtClean="0">
                        <a:solidFill>
                          <a:srgbClr val="242021"/>
                        </a:solidFill>
                        <a:effectLst/>
                        <a:latin typeface="Cambria Math" panose="02040503050406030204" pitchFamily="18" charset="0"/>
                      </a:rPr>
                      <m:t>−1</m:t>
                    </m:r>
                  </m:oMath>
                </a14:m>
                <a:r>
                  <a:rPr lang="en-US" sz="1800" b="0" i="0" dirty="0">
                    <a:solidFill>
                      <a:srgbClr val="242021"/>
                    </a:solidFill>
                    <a:effectLst/>
                    <a:latin typeface="Arial" panose="020B0604020202020204" pitchFamily="34" charset="0"/>
                    <a:cs typeface="Arial" panose="020B0604020202020204" pitchFamily="34" charset="0"/>
                  </a:rPr>
                  <a:t>, respectively. Because </a:t>
                </a:r>
                <a14:m>
                  <m:oMath xmlns:m="http://schemas.openxmlformats.org/officeDocument/2006/math">
                    <m:r>
                      <a:rPr lang="en-US" sz="1800" b="0" i="1" dirty="0" smtClean="0">
                        <a:solidFill>
                          <a:srgbClr val="242021"/>
                        </a:solidFill>
                        <a:effectLst/>
                        <a:latin typeface="Cambria Math" panose="02040503050406030204" pitchFamily="18" charset="0"/>
                      </a:rPr>
                      <m:t>𝑏</m:t>
                    </m:r>
                    <m:r>
                      <a:rPr lang="en-US" sz="1800" b="0" i="1" dirty="0" smtClean="0">
                        <a:solidFill>
                          <a:srgbClr val="242021"/>
                        </a:solidFill>
                        <a:effectLst/>
                        <a:latin typeface="Cambria Math" panose="02040503050406030204" pitchFamily="18" charset="0"/>
                      </a:rPr>
                      <m:t> &gt; 0</m:t>
                    </m:r>
                  </m:oMath>
                </a14:m>
                <a:r>
                  <a:rPr lang="en-US" sz="1800" b="0" i="0" dirty="0">
                    <a:solidFill>
                      <a:srgbClr val="242021"/>
                    </a:solidFill>
                    <a:effectLst/>
                    <a:latin typeface="Arial" panose="020B0604020202020204" pitchFamily="34" charset="0"/>
                    <a:cs typeface="Arial" panose="020B0604020202020204" pitchFamily="34" charset="0"/>
                  </a:rPr>
                  <a:t>, it follows from </a:t>
                </a:r>
                <a:r>
                  <a:rPr lang="en-US" sz="1800" b="1" dirty="0">
                    <a:solidFill>
                      <a:srgbClr val="242021"/>
                    </a:solidFill>
                    <a:latin typeface="Arial" panose="020B0604020202020204" pitchFamily="34" charset="0"/>
                    <a:cs typeface="Arial" panose="020B0604020202020204" pitchFamily="34" charset="0"/>
                  </a:rPr>
                  <a:t>E</a:t>
                </a:r>
                <a:r>
                  <a:rPr lang="en-US" sz="1800" b="1" i="0" dirty="0">
                    <a:solidFill>
                      <a:srgbClr val="242021"/>
                    </a:solidFill>
                    <a:effectLst/>
                    <a:latin typeface="Arial" panose="020B0604020202020204" pitchFamily="34" charset="0"/>
                    <a:cs typeface="Arial" panose="020B0604020202020204" pitchFamily="34" charset="0"/>
                  </a:rPr>
                  <a:t>q. 2</a:t>
                </a:r>
                <a:r>
                  <a:rPr lang="en-US" sz="1800" b="0" i="0" dirty="0">
                    <a:solidFill>
                      <a:srgbClr val="242021"/>
                    </a:solidFill>
                    <a:effectLst/>
                    <a:latin typeface="Arial" panose="020B0604020202020204" pitchFamily="34" charset="0"/>
                    <a:cs typeface="Arial" panose="020B0604020202020204" pitchFamily="34" charset="0"/>
                  </a:rPr>
                  <a:t> that the pdf of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is</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242021"/>
                              </a:solidFill>
                              <a:latin typeface="Cambria Math" panose="02040503050406030204" pitchFamily="18" charset="0"/>
                              <a:cs typeface="Arial" panose="020B0604020202020204" pitchFamily="34" charset="0"/>
                            </a:rPr>
                          </m:ctrlPr>
                        </m:sSubPr>
                        <m:e>
                          <m:r>
                            <a:rPr lang="en-ZA" sz="1800" b="0" i="1" smtClean="0">
                              <a:solidFill>
                                <a:srgbClr val="242021"/>
                              </a:solidFill>
                              <a:latin typeface="Cambria Math" panose="02040503050406030204" pitchFamily="18" charset="0"/>
                              <a:cs typeface="Arial" panose="020B0604020202020204" pitchFamily="34" charset="0"/>
                            </a:rPr>
                            <m:t>𝑓</m:t>
                          </m:r>
                        </m:e>
                        <m:sub>
                          <m:r>
                            <a:rPr lang="en-ZA" sz="1800" b="0" i="1" smtClean="0">
                              <a:solidFill>
                                <a:srgbClr val="242021"/>
                              </a:solidFill>
                              <a:latin typeface="Cambria Math" panose="02040503050406030204" pitchFamily="18" charset="0"/>
                              <a:cs typeface="Arial" panose="020B0604020202020204" pitchFamily="34" charset="0"/>
                            </a:rPr>
                            <m:t>𝑋</m:t>
                          </m:r>
                        </m:sub>
                      </m:sSub>
                      <m:d>
                        <m:dPr>
                          <m:ctrlPr>
                            <a:rPr lang="en-US" sz="180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𝑥</m:t>
                          </m:r>
                        </m:e>
                      </m:d>
                      <m:r>
                        <a:rPr lang="en-ZA" sz="1800" b="0" i="1" smtClean="0">
                          <a:solidFill>
                            <a:srgbClr val="242021"/>
                          </a:solidFill>
                          <a:latin typeface="Cambria Math" panose="02040503050406030204" pitchFamily="18" charset="0"/>
                          <a:cs typeface="Arial" panose="020B0604020202020204" pitchFamily="34" charset="0"/>
                        </a:rPr>
                        <m:t>=</m:t>
                      </m:r>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ad>
                            <m:radPr>
                              <m:degHide m:val="on"/>
                              <m:ctrlPr>
                                <a:rPr lang="en-ZA" sz="1800" i="1">
                                  <a:solidFill>
                                    <a:srgbClr val="242021"/>
                                  </a:solidFill>
                                  <a:latin typeface="Cambria Math" panose="02040503050406030204" pitchFamily="18" charset="0"/>
                                  <a:cs typeface="Arial" panose="020B0604020202020204" pitchFamily="34" charset="0"/>
                                </a:rPr>
                              </m:ctrlPr>
                            </m:radPr>
                            <m:deg/>
                            <m:e>
                              <m:r>
                                <a:rPr lang="en-ZA" sz="1800" i="1">
                                  <a:solidFill>
                                    <a:srgbClr val="242021"/>
                                  </a:solidFill>
                                  <a:latin typeface="Cambria Math" panose="02040503050406030204" pitchFamily="18" charset="0"/>
                                  <a:cs typeface="Arial" panose="020B0604020202020204" pitchFamily="34" charset="0"/>
                                </a:rPr>
                                <m:t>2</m:t>
                              </m:r>
                              <m: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t>𝜋</m:t>
                              </m:r>
                            </m:e>
                          </m:rad>
                        </m:den>
                      </m:f>
                      <m:func>
                        <m:funcPr>
                          <m:ctrlPr>
                            <a:rPr lang="en-ZA" sz="1800" b="0" i="1" smtClean="0">
                              <a:solidFill>
                                <a:srgbClr val="242021"/>
                              </a:solidFill>
                              <a:latin typeface="Cambria Math" panose="02040503050406030204" pitchFamily="18" charset="0"/>
                              <a:cs typeface="Arial" panose="020B0604020202020204" pitchFamily="34" charset="0"/>
                            </a:rPr>
                          </m:ctrlPr>
                        </m:funcPr>
                        <m:fName>
                          <m:r>
                            <m:rPr>
                              <m:sty m:val="p"/>
                            </m:rPr>
                            <a:rPr lang="en-ZA" sz="1800" b="0" i="0" smtClean="0">
                              <a:solidFill>
                                <a:srgbClr val="242021"/>
                              </a:solidFill>
                              <a:latin typeface="Cambria Math" panose="02040503050406030204" pitchFamily="18" charset="0"/>
                              <a:cs typeface="Arial" panose="020B0604020202020204" pitchFamily="34" charset="0"/>
                            </a:rPr>
                            <m:t>exp</m:t>
                          </m:r>
                        </m:fName>
                        <m:e>
                          <m:d>
                            <m:dPr>
                              <m:begChr m:val="{"/>
                              <m:endChr m:val="}"/>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m:t>
                              </m:r>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
                                    <a:rPr lang="en-ZA" sz="1800" b="0" i="1" smtClean="0">
                                      <a:solidFill>
                                        <a:srgbClr val="242021"/>
                                      </a:solidFill>
                                      <a:latin typeface="Cambria Math" panose="02040503050406030204" pitchFamily="18" charset="0"/>
                                      <a:cs typeface="Arial" panose="020B0604020202020204" pitchFamily="34" charset="0"/>
                                    </a:rPr>
                                    <m:t>2</m:t>
                                  </m:r>
                                </m:den>
                              </m:f>
                              <m:sSup>
                                <m:sSupPr>
                                  <m:ctrlPr>
                                    <a:rPr lang="en-ZA" sz="1800" b="0" i="1" smtClean="0">
                                      <a:solidFill>
                                        <a:srgbClr val="242021"/>
                                      </a:solidFill>
                                      <a:latin typeface="Cambria Math" panose="02040503050406030204" pitchFamily="18" charset="0"/>
                                      <a:cs typeface="Arial" panose="020B0604020202020204" pitchFamily="34" charset="0"/>
                                    </a:rPr>
                                  </m:ctrlPr>
                                </m:sSupPr>
                                <m:e>
                                  <m:d>
                                    <m:dPr>
                                      <m:ctrlPr>
                                        <a:rPr lang="en-ZA" sz="1800" b="0" i="1" smtClean="0">
                                          <a:solidFill>
                                            <a:srgbClr val="242021"/>
                                          </a:solidFill>
                                          <a:latin typeface="Cambria Math" panose="02040503050406030204" pitchFamily="18" charset="0"/>
                                          <a:cs typeface="Arial" panose="020B0604020202020204" pitchFamily="34" charset="0"/>
                                        </a:rPr>
                                      </m:ctrlPr>
                                    </m:dPr>
                                    <m:e>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𝑎</m:t>
                                          </m:r>
                                        </m:num>
                                        <m:den>
                                          <m:r>
                                            <a:rPr lang="en-ZA" sz="1800" b="0" i="1" smtClean="0">
                                              <a:solidFill>
                                                <a:srgbClr val="242021"/>
                                              </a:solidFill>
                                              <a:latin typeface="Cambria Math" panose="02040503050406030204" pitchFamily="18" charset="0"/>
                                              <a:cs typeface="Arial" panose="020B0604020202020204" pitchFamily="34" charset="0"/>
                                            </a:rPr>
                                            <m:t>𝑏</m:t>
                                          </m:r>
                                        </m:den>
                                      </m:f>
                                    </m:e>
                                  </m:d>
                                </m:e>
                                <m:sup>
                                  <m:r>
                                    <a:rPr lang="en-ZA" sz="1800" b="0" i="1" smtClean="0">
                                      <a:solidFill>
                                        <a:srgbClr val="242021"/>
                                      </a:solidFill>
                                      <a:latin typeface="Cambria Math" panose="02040503050406030204" pitchFamily="18" charset="0"/>
                                      <a:cs typeface="Arial" panose="020B0604020202020204" pitchFamily="34" charset="0"/>
                                    </a:rPr>
                                    <m:t>2</m:t>
                                  </m:r>
                                </m:sup>
                              </m:sSup>
                            </m:e>
                          </m:d>
                        </m:e>
                      </m:func>
                      <m:r>
                        <a:rPr lang="en-ZA" sz="1800" b="0" i="1" smtClean="0">
                          <a:solidFill>
                            <a:srgbClr val="242021"/>
                          </a:solidFill>
                          <a:latin typeface="Cambria Math" panose="02040503050406030204" pitchFamily="18" charset="0"/>
                          <a:cs typeface="Arial" panose="020B0604020202020204" pitchFamily="34" charset="0"/>
                        </a:rPr>
                        <m:t>, −</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∞&lt;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&lt;∞</m:t>
                      </m:r>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By </a:t>
                </a:r>
                <a:r>
                  <a:rPr lang="en-US" sz="1800" b="1" dirty="0">
                    <a:solidFill>
                      <a:srgbClr val="242021"/>
                    </a:solidFill>
                    <a:latin typeface="Arial" panose="020B0604020202020204" pitchFamily="34" charset="0"/>
                    <a:cs typeface="Arial" panose="020B0604020202020204" pitchFamily="34" charset="0"/>
                  </a:rPr>
                  <a:t>Eq. </a:t>
                </a:r>
                <a:r>
                  <a:rPr lang="en-US" sz="1800" b="1" i="0" dirty="0">
                    <a:solidFill>
                      <a:srgbClr val="242021"/>
                    </a:solidFill>
                    <a:effectLst/>
                    <a:latin typeface="Arial" panose="020B0604020202020204" pitchFamily="34" charset="0"/>
                    <a:cs typeface="Arial" panose="020B0604020202020204" pitchFamily="34" charset="0"/>
                  </a:rPr>
                  <a:t>5</a:t>
                </a:r>
                <a:r>
                  <a:rPr lang="en-US" sz="1800" b="0" i="0" dirty="0">
                    <a:solidFill>
                      <a:srgbClr val="242021"/>
                    </a:solidFill>
                    <a:effectLst/>
                    <a:latin typeface="Arial" panose="020B0604020202020204" pitchFamily="34" charset="0"/>
                    <a:cs typeface="Arial" panose="020B0604020202020204" pitchFamily="34" charset="0"/>
                  </a:rPr>
                  <a:t>, we immediately have </a:t>
                </a:r>
                <a14:m>
                  <m:oMath xmlns:m="http://schemas.openxmlformats.org/officeDocument/2006/math">
                    <m:r>
                      <a:rPr lang="en-US" sz="1800" b="0" i="1" dirty="0" smtClean="0">
                        <a:solidFill>
                          <a:srgbClr val="242021"/>
                        </a:solidFill>
                        <a:effectLst/>
                        <a:latin typeface="Cambria Math" panose="02040503050406030204" pitchFamily="18" charset="0"/>
                      </a:rPr>
                      <m:t>𝐸</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𝑋</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𝑎</m:t>
                    </m:r>
                  </m:oMath>
                </a14:m>
                <a:r>
                  <a:rPr lang="en-US" sz="1800" b="0" i="0" dirty="0">
                    <a:solidFill>
                      <a:srgbClr val="242021"/>
                    </a:solidFill>
                    <a:effectLst/>
                    <a:latin typeface="Arial" panose="020B0604020202020204" pitchFamily="34" charset="0"/>
                    <a:cs typeface="Arial" panose="020B0604020202020204" pitchFamily="34" charset="0"/>
                  </a:rPr>
                  <a:t> and </a:t>
                </a:r>
                <a14:m>
                  <m:oMath xmlns:m="http://schemas.openxmlformats.org/officeDocument/2006/math">
                    <m:r>
                      <a:rPr lang="en-US" sz="1800" b="0" i="1" dirty="0" smtClean="0">
                        <a:solidFill>
                          <a:srgbClr val="242021"/>
                        </a:solidFill>
                        <a:effectLst/>
                        <a:latin typeface="Cambria Math" panose="02040503050406030204" pitchFamily="18" charset="0"/>
                      </a:rPr>
                      <m:t>𝑉𝑎𝑟</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𝑋</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𝑏</m:t>
                    </m:r>
                  </m:oMath>
                </a14:m>
                <a:r>
                  <a:rPr lang="en-US" sz="1800" b="0" i="0" baseline="30000" dirty="0">
                    <a:solidFill>
                      <a:srgbClr val="242021"/>
                    </a:solidFill>
                    <a:effectLst/>
                    <a:latin typeface="Arial" panose="020B0604020202020204" pitchFamily="34" charset="0"/>
                    <a:cs typeface="Arial" panose="020B0604020202020204" pitchFamily="34" charset="0"/>
                  </a:rPr>
                  <a:t>2</a:t>
                </a:r>
                <a:r>
                  <a:rPr lang="en-US" sz="1800" b="0" i="0" dirty="0">
                    <a:solidFill>
                      <a:srgbClr val="242021"/>
                    </a:solidFill>
                    <a:effectLst/>
                    <a:latin typeface="Arial" panose="020B0604020202020204" pitchFamily="34" charset="0"/>
                    <a:cs typeface="Arial" panose="020B0604020202020204" pitchFamily="34" charset="0"/>
                  </a:rPr>
                  <a:t>. Hence, in the expression for the pdf of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we can replace a by </a:t>
                </a:r>
                <a14:m>
                  <m:oMath xmlns:m="http://schemas.openxmlformats.org/officeDocument/2006/math">
                    <m:r>
                      <a:rPr lang="en-US" sz="1800" b="0" i="1" dirty="0" smtClean="0">
                        <a:solidFill>
                          <a:srgbClr val="242021"/>
                        </a:solidFill>
                        <a:effectLst/>
                        <a:latin typeface="Cambria Math" panose="02040503050406030204" pitchFamily="18" charset="0"/>
                      </a:rPr>
                      <m:t>𝜇</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𝐸</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𝑋</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and </a:t>
                </a:r>
                <a14:m>
                  <m:oMath xmlns:m="http://schemas.openxmlformats.org/officeDocument/2006/math">
                    <m:sSup>
                      <m:sSupPr>
                        <m:ctrlPr>
                          <a:rPr lang="en-US" sz="1800" b="0" i="1" smtClean="0">
                            <a:solidFill>
                              <a:srgbClr val="242021"/>
                            </a:solidFill>
                            <a:effectLst/>
                            <a:latin typeface="Cambria Math" panose="02040503050406030204" pitchFamily="18" charset="0"/>
                          </a:rPr>
                        </m:ctrlPr>
                      </m:sSupPr>
                      <m:e>
                        <m:r>
                          <a:rPr lang="en-ZA" sz="1800" b="0" i="1" smtClean="0">
                            <a:solidFill>
                              <a:srgbClr val="242021"/>
                            </a:solidFill>
                            <a:effectLst/>
                            <a:latin typeface="Cambria Math" panose="02040503050406030204" pitchFamily="18" charset="0"/>
                          </a:rPr>
                          <m:t>𝑏</m:t>
                        </m:r>
                      </m:e>
                      <m:sup>
                        <m:r>
                          <a:rPr lang="en-ZA" sz="1800" b="0" i="1" smtClean="0">
                            <a:solidFill>
                              <a:srgbClr val="242021"/>
                            </a:solidFill>
                            <a:effectLst/>
                            <a:latin typeface="Cambria Math" panose="02040503050406030204" pitchFamily="18" charset="0"/>
                          </a:rPr>
                          <m:t>2</m:t>
                        </m:r>
                      </m:sup>
                    </m:sSup>
                  </m:oMath>
                </a14:m>
                <a:r>
                  <a:rPr lang="en-US" sz="1800" b="0" i="0" dirty="0">
                    <a:solidFill>
                      <a:srgbClr val="242021"/>
                    </a:solidFill>
                    <a:effectLst/>
                    <a:latin typeface="Arial" panose="020B0604020202020204" pitchFamily="34" charset="0"/>
                    <a:cs typeface="Arial" panose="020B0604020202020204" pitchFamily="34" charset="0"/>
                  </a:rPr>
                  <a:t> by </a:t>
                </a:r>
                <a14:m>
                  <m:oMath xmlns:m="http://schemas.openxmlformats.org/officeDocument/2006/math">
                    <m:sSup>
                      <m:sSupPr>
                        <m:ctrlPr>
                          <a:rPr lang="en-US" sz="1800" b="0" i="1" smtClean="0">
                            <a:solidFill>
                              <a:srgbClr val="242021"/>
                            </a:solidFill>
                            <a:effectLst/>
                            <a:latin typeface="Cambria Math" panose="02040503050406030204" pitchFamily="18" charset="0"/>
                          </a:rPr>
                        </m:ctrlPr>
                      </m:sSupPr>
                      <m:e>
                        <m:r>
                          <a:rPr lang="en-US" sz="1800" b="0" i="1" smtClean="0">
                            <a:solidFill>
                              <a:srgbClr val="242021"/>
                            </a:solidFill>
                            <a:effectLst/>
                            <a:latin typeface="Cambria Math" panose="02040503050406030204" pitchFamily="18" charset="0"/>
                            <a:ea typeface="Cambria Math" panose="02040503050406030204" pitchFamily="18" charset="0"/>
                          </a:rPr>
                          <m:t>𝜎</m:t>
                        </m:r>
                      </m:e>
                      <m:sup>
                        <m:r>
                          <a:rPr lang="en-ZA" sz="1800" b="0" i="1" smtClean="0">
                            <a:solidFill>
                              <a:srgbClr val="242021"/>
                            </a:solidFill>
                            <a:effectLst/>
                            <a:latin typeface="Cambria Math" panose="02040503050406030204" pitchFamily="18" charset="0"/>
                          </a:rPr>
                          <m:t>2</m:t>
                        </m:r>
                      </m:sup>
                    </m:sSup>
                  </m:oMath>
                </a14:m>
                <a:r>
                  <a:rPr lang="en-US" sz="1800" b="0" i="0" dirty="0">
                    <a:solidFill>
                      <a:srgbClr val="242021"/>
                    </a:solidFill>
                    <a:effectLst/>
                    <a:latin typeface="Arial" panose="020B0604020202020204" pitchFamily="34" charset="0"/>
                    <a:cs typeface="Arial" panose="020B0604020202020204" pitchFamily="34" charset="0"/>
                  </a:rPr>
                  <a:t> = </a:t>
                </a:r>
                <a14:m>
                  <m:oMath xmlns:m="http://schemas.openxmlformats.org/officeDocument/2006/math">
                    <m:r>
                      <a:rPr lang="en-US" sz="1800" b="0" i="1" dirty="0" smtClean="0">
                        <a:solidFill>
                          <a:srgbClr val="242021"/>
                        </a:solidFill>
                        <a:effectLst/>
                        <a:latin typeface="Cambria Math" panose="02040503050406030204" pitchFamily="18" charset="0"/>
                      </a:rPr>
                      <m:t>𝑉𝑎𝑟</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𝑋</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We make this formal in the following:</a:t>
                </a:r>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a:stretch>
              </a:blipFill>
            </p:spPr>
            <p:txBody>
              <a:bodyPr/>
              <a:lstStyle/>
              <a:p>
                <a:r>
                  <a:rPr lang="en-US">
                    <a:noFill/>
                  </a:rPr>
                  <a:t> </a:t>
                </a:r>
              </a:p>
            </p:txBody>
          </p:sp>
        </mc:Fallback>
      </mc:AlternateContent>
    </p:spTree>
    <p:extLst>
      <p:ext uri="{BB962C8B-B14F-4D97-AF65-F5344CB8AC3E}">
        <p14:creationId xmlns:p14="http://schemas.microsoft.com/office/powerpoint/2010/main" val="2612412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The Exponential Distribution</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dirty="0">
                    <a:solidFill>
                      <a:srgbClr val="242021"/>
                    </a:solidFill>
                    <a:latin typeface="Arial" panose="020B0604020202020204" pitchFamily="34" charset="0"/>
                    <a:cs typeface="Arial" panose="020B0604020202020204" pitchFamily="34" charset="0"/>
                  </a:rPr>
                  <a:t>The exponential distribution is one of the widely used continuous distributions.</a:t>
                </a:r>
              </a:p>
              <a:p>
                <a:r>
                  <a:rPr lang="en-US" sz="1800" dirty="0">
                    <a:solidFill>
                      <a:srgbClr val="242021"/>
                    </a:solidFill>
                    <a:latin typeface="Arial" panose="020B0604020202020204" pitchFamily="34" charset="0"/>
                    <a:cs typeface="Arial" panose="020B0604020202020204" pitchFamily="34" charset="0"/>
                  </a:rPr>
                  <a:t>It is often used to model the time elapsed between events.</a:t>
                </a:r>
              </a:p>
              <a:p>
                <a:r>
                  <a:rPr lang="en-US" sz="1800" dirty="0">
                    <a:solidFill>
                      <a:srgbClr val="242021"/>
                    </a:solidFill>
                    <a:latin typeface="Arial" panose="020B0604020202020204" pitchFamily="34" charset="0"/>
                    <a:cs typeface="Arial" panose="020B0604020202020204" pitchFamily="34" charset="0"/>
                  </a:rPr>
                  <a:t>A continuous random variable </a:t>
                </a:r>
                <a14:m>
                  <m:oMath xmlns:m="http://schemas.openxmlformats.org/officeDocument/2006/math">
                    <m:r>
                      <a:rPr lang="en-US" sz="1800" i="1" dirty="0" smtClean="0">
                        <a:solidFill>
                          <a:srgbClr val="242021"/>
                        </a:solidFill>
                        <a:latin typeface="Cambria Math" panose="02040503050406030204" pitchFamily="18" charset="0"/>
                        <a:cs typeface="Arial" panose="020B0604020202020204" pitchFamily="34" charset="0"/>
                      </a:rPr>
                      <m:t>𝑋</m:t>
                    </m:r>
                  </m:oMath>
                </a14:m>
                <a:r>
                  <a:rPr lang="en-US" sz="1800" dirty="0">
                    <a:solidFill>
                      <a:srgbClr val="242021"/>
                    </a:solidFill>
                    <a:latin typeface="Arial" panose="020B0604020202020204" pitchFamily="34" charset="0"/>
                    <a:cs typeface="Arial" panose="020B0604020202020204" pitchFamily="34" charset="0"/>
                  </a:rPr>
                  <a:t> is said to have an exponential distribution with parameter </a:t>
                </a:r>
                <a14:m>
                  <m:oMath xmlns:m="http://schemas.openxmlformats.org/officeDocument/2006/math">
                    <m:r>
                      <a:rPr lang="en-US" sz="1800" i="1" dirty="0" smtClean="0">
                        <a:solidFill>
                          <a:srgbClr val="242021"/>
                        </a:solidFill>
                        <a:latin typeface="Cambria Math" panose="02040503050406030204" pitchFamily="18" charset="0"/>
                        <a:cs typeface="Arial" panose="020B0604020202020204" pitchFamily="34" charset="0"/>
                      </a:rPr>
                      <m:t>𝜆</m:t>
                    </m:r>
                    <m:r>
                      <a:rPr lang="en-US" sz="1800" i="1" dirty="0" smtClean="0">
                        <a:solidFill>
                          <a:srgbClr val="242021"/>
                        </a:solidFill>
                        <a:latin typeface="Cambria Math" panose="02040503050406030204" pitchFamily="18" charset="0"/>
                        <a:cs typeface="Arial" panose="020B0604020202020204" pitchFamily="34" charset="0"/>
                      </a:rPr>
                      <m:t>&gt;0</m:t>
                    </m:r>
                  </m:oMath>
                </a14:m>
                <a:r>
                  <a:rPr lang="en-US" sz="1800" dirty="0">
                    <a:solidFill>
                      <a:srgbClr val="242021"/>
                    </a:solidFill>
                    <a:latin typeface="Arial" panose="020B0604020202020204" pitchFamily="34" charset="0"/>
                    <a:cs typeface="Arial" panose="020B0604020202020204" pitchFamily="34" charset="0"/>
                  </a:rPr>
                  <a:t>, shown as </a:t>
                </a:r>
                <a14:m>
                  <m:oMath xmlns:m="http://schemas.openxmlformats.org/officeDocument/2006/math">
                    <m:r>
                      <a:rPr lang="en-US" sz="1800" i="1" dirty="0" smtClean="0">
                        <a:solidFill>
                          <a:srgbClr val="242021"/>
                        </a:solidFill>
                        <a:latin typeface="Cambria Math" panose="02040503050406030204" pitchFamily="18" charset="0"/>
                        <a:cs typeface="Arial" panose="020B0604020202020204" pitchFamily="34" charset="0"/>
                      </a:rPr>
                      <m:t>𝑋</m:t>
                    </m:r>
                    <m:r>
                      <a:rPr lang="en-US" sz="1800" i="1" dirty="0" smtClean="0">
                        <a:solidFill>
                          <a:srgbClr val="242021"/>
                        </a:solidFill>
                        <a:latin typeface="Cambria Math" panose="02040503050406030204" pitchFamily="18" charset="0"/>
                        <a:cs typeface="Arial" panose="020B0604020202020204" pitchFamily="34" charset="0"/>
                      </a:rPr>
                      <m:t>∼</m:t>
                    </m:r>
                    <m:r>
                      <a:rPr lang="en-US" sz="1800" i="1" dirty="0" smtClean="0">
                        <a:solidFill>
                          <a:srgbClr val="242021"/>
                        </a:solidFill>
                        <a:latin typeface="Cambria Math" panose="02040503050406030204" pitchFamily="18" charset="0"/>
                        <a:cs typeface="Arial" panose="020B0604020202020204" pitchFamily="34" charset="0"/>
                      </a:rPr>
                      <m:t>𝐸𝑥𝑝𝑜𝑛𝑒𝑛𝑡𝑖𝑎𝑙</m:t>
                    </m:r>
                    <m:r>
                      <a:rPr lang="en-US" sz="1800" i="1" dirty="0" smtClean="0">
                        <a:solidFill>
                          <a:srgbClr val="242021"/>
                        </a:solidFill>
                        <a:latin typeface="Cambria Math" panose="02040503050406030204" pitchFamily="18" charset="0"/>
                        <a:cs typeface="Arial" panose="020B0604020202020204" pitchFamily="34" charset="0"/>
                      </a:rPr>
                      <m:t>(</m:t>
                    </m:r>
                    <m:r>
                      <a:rPr lang="en-US" sz="1800" i="1" dirty="0" smtClean="0">
                        <a:solidFill>
                          <a:srgbClr val="242021"/>
                        </a:solidFill>
                        <a:latin typeface="Cambria Math" panose="02040503050406030204" pitchFamily="18" charset="0"/>
                        <a:cs typeface="Arial" panose="020B0604020202020204" pitchFamily="34" charset="0"/>
                      </a:rPr>
                      <m:t>𝜆</m:t>
                    </m:r>
                    <m:r>
                      <a:rPr lang="en-US" sz="1800" i="1" dirty="0" smtClean="0">
                        <a:solidFill>
                          <a:srgbClr val="242021"/>
                        </a:solidFill>
                        <a:latin typeface="Cambria Math" panose="02040503050406030204" pitchFamily="18" charset="0"/>
                        <a:cs typeface="Arial" panose="020B0604020202020204" pitchFamily="34" charset="0"/>
                      </a:rPr>
                      <m:t>)</m:t>
                    </m:r>
                  </m:oMath>
                </a14:m>
                <a:r>
                  <a:rPr lang="en-US" sz="1800" dirty="0">
                    <a:solidFill>
                      <a:srgbClr val="242021"/>
                    </a:solidFill>
                    <a:latin typeface="Arial" panose="020B0604020202020204" pitchFamily="34" charset="0"/>
                    <a:cs typeface="Arial" panose="020B0604020202020204" pitchFamily="34" charset="0"/>
                  </a:rPr>
                  <a:t>, if its </a:t>
                </a:r>
                <a:r>
                  <a:rPr lang="en-US" sz="1800" i="1" dirty="0">
                    <a:solidFill>
                      <a:srgbClr val="242021"/>
                    </a:solidFill>
                    <a:latin typeface="Arial" panose="020B0604020202020204" pitchFamily="34" charset="0"/>
                    <a:cs typeface="Arial" panose="020B0604020202020204" pitchFamily="34" charset="0"/>
                  </a:rPr>
                  <a:t>p.d.f</a:t>
                </a:r>
                <a:r>
                  <a:rPr lang="en-US" sz="1800" dirty="0">
                    <a:solidFill>
                      <a:srgbClr val="242021"/>
                    </a:solidFill>
                    <a:latin typeface="Arial" panose="020B0604020202020204" pitchFamily="34" charset="0"/>
                    <a:cs typeface="Arial" panose="020B0604020202020204" pitchFamily="34" charset="0"/>
                  </a:rPr>
                  <a:t> is given by </a:t>
                </a:r>
                <a:endParaRPr lang="en-ZA" sz="1800" dirty="0">
                  <a:solidFill>
                    <a:srgbClr val="242021"/>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1800" i="1" smtClean="0">
                              <a:solidFill>
                                <a:srgbClr val="242021"/>
                              </a:solidFill>
                              <a:latin typeface="Cambria Math" panose="02040503050406030204" pitchFamily="18" charset="0"/>
                              <a:cs typeface="Arial" panose="020B0604020202020204" pitchFamily="34" charset="0"/>
                            </a:rPr>
                          </m:ctrlPr>
                        </m:sSubPr>
                        <m:e>
                          <m:r>
                            <a:rPr lang="en-ZA" sz="1800" b="0" i="1" smtClean="0">
                              <a:solidFill>
                                <a:srgbClr val="242021"/>
                              </a:solidFill>
                              <a:latin typeface="Cambria Math" panose="02040503050406030204" pitchFamily="18" charset="0"/>
                              <a:cs typeface="Arial" panose="020B0604020202020204" pitchFamily="34" charset="0"/>
                            </a:rPr>
                            <m:t>𝑓</m:t>
                          </m:r>
                        </m:e>
                        <m:sub>
                          <m:r>
                            <a:rPr lang="en-ZA" sz="1800" b="0" i="1" smtClean="0">
                              <a:solidFill>
                                <a:srgbClr val="242021"/>
                              </a:solidFill>
                              <a:latin typeface="Cambria Math" panose="02040503050406030204" pitchFamily="18" charset="0"/>
                              <a:cs typeface="Arial" panose="020B0604020202020204" pitchFamily="34" charset="0"/>
                            </a:rPr>
                            <m:t>𝑋</m:t>
                          </m:r>
                        </m:sub>
                      </m:sSub>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𝑥</m:t>
                          </m:r>
                        </m:e>
                      </m:d>
                      <m:r>
                        <a:rPr lang="en-ZA" sz="1800" b="0" i="1" smtClean="0">
                          <a:solidFill>
                            <a:srgbClr val="242021"/>
                          </a:solidFill>
                          <a:latin typeface="Cambria Math" panose="02040503050406030204" pitchFamily="18" charset="0"/>
                          <a:cs typeface="Arial" panose="020B0604020202020204" pitchFamily="34" charset="0"/>
                        </a:rPr>
                        <m:t>=</m:t>
                      </m:r>
                      <m:d>
                        <m:dPr>
                          <m:begChr m:val="{"/>
                          <m:endChr m:val=""/>
                          <m:ctrlPr>
                            <a:rPr lang="en-ZA" sz="1800" b="0" i="1" smtClean="0">
                              <a:solidFill>
                                <a:srgbClr val="242021"/>
                              </a:solidFill>
                              <a:latin typeface="Cambria Math" panose="02040503050406030204" pitchFamily="18" charset="0"/>
                              <a:cs typeface="Arial" panose="020B0604020202020204" pitchFamily="34" charset="0"/>
                            </a:rPr>
                          </m:ctrlPr>
                        </m:dPr>
                        <m:e>
                          <m:eqArr>
                            <m:eqArrPr>
                              <m:ctrlPr>
                                <a:rPr lang="en-ZA" sz="1800" b="0" i="1" smtClean="0">
                                  <a:solidFill>
                                    <a:srgbClr val="242021"/>
                                  </a:solidFill>
                                  <a:latin typeface="Cambria Math" panose="02040503050406030204" pitchFamily="18" charset="0"/>
                                  <a:cs typeface="Arial" panose="020B0604020202020204" pitchFamily="34" charset="0"/>
                                </a:rPr>
                              </m:ctrlPr>
                            </m:eqArr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𝜆</m:t>
                              </m:r>
                              <m:sSup>
                                <m:sSup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𝑒</m:t>
                                  </m:r>
                                </m:e>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𝜆</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𝑥</m:t>
                                  </m:r>
                                </m:sup>
                              </m:s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             </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&gt;0</m:t>
                              </m:r>
                            </m:e>
                            <m:e>
                              <m:r>
                                <a:rPr lang="en-ZA" sz="1800" b="0" i="1" smtClean="0">
                                  <a:solidFill>
                                    <a:srgbClr val="242021"/>
                                  </a:solidFill>
                                  <a:latin typeface="Cambria Math" panose="02040503050406030204" pitchFamily="18" charset="0"/>
                                  <a:cs typeface="Arial" panose="020B0604020202020204" pitchFamily="34" charset="0"/>
                                </a:rPr>
                                <m:t>0            </m:t>
                              </m:r>
                              <m:r>
                                <a:rPr lang="en-ZA" sz="1800" b="0" i="1" smtClean="0">
                                  <a:solidFill>
                                    <a:srgbClr val="242021"/>
                                  </a:solidFill>
                                  <a:latin typeface="Cambria Math" panose="02040503050406030204" pitchFamily="18" charset="0"/>
                                  <a:cs typeface="Arial" panose="020B0604020202020204" pitchFamily="34" charset="0"/>
                                </a:rPr>
                                <m:t>𝑂𝑡h𝑒𝑟𝑤𝑖𝑠𝑒</m:t>
                              </m:r>
                            </m:e>
                          </m:eqArr>
                        </m:e>
                      </m:d>
                    </m:oMath>
                  </m:oMathPara>
                </a14:m>
                <a:endParaRPr lang="en-ZA" sz="1800" dirty="0">
                  <a:solidFill>
                    <a:srgbClr val="242021"/>
                  </a:solidFill>
                  <a:latin typeface="Arial" panose="020B0604020202020204" pitchFamily="34" charset="0"/>
                  <a:cs typeface="Arial" panose="020B0604020202020204" pitchFamily="34" charset="0"/>
                </a:endParaRPr>
              </a:p>
              <a:p>
                <a:endParaRPr lang="en-ZA" sz="1800" dirty="0">
                  <a:solidFill>
                    <a:srgbClr val="242021"/>
                  </a:solidFill>
                  <a:latin typeface="Arial" panose="020B0604020202020204" pitchFamily="34" charset="0"/>
                  <a:cs typeface="Arial" panose="020B0604020202020204" pitchFamily="34" charset="0"/>
                </a:endParaRPr>
              </a:p>
              <a:p>
                <a:endParaRPr lang="en-ZA" sz="1800" dirty="0">
                  <a:solidFill>
                    <a:srgbClr val="242021"/>
                  </a:solidFill>
                  <a:latin typeface="Arial" panose="020B0604020202020204" pitchFamily="34" charset="0"/>
                  <a:cs typeface="Arial" panose="020B0604020202020204" pitchFamily="34" charset="0"/>
                </a:endParaRPr>
              </a:p>
              <a:p>
                <a:endParaRPr lang="en-ZA" sz="1800" dirty="0">
                  <a:solidFill>
                    <a:srgbClr val="242021"/>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a:stretch>
              </a:blipFill>
            </p:spPr>
            <p:txBody>
              <a:bodyPr/>
              <a:lstStyle/>
              <a:p>
                <a:r>
                  <a:rPr lang="en-US">
                    <a:noFill/>
                  </a:rPr>
                  <a:t> </a:t>
                </a:r>
              </a:p>
            </p:txBody>
          </p:sp>
        </mc:Fallback>
      </mc:AlternateContent>
    </p:spTree>
    <p:extLst>
      <p:ext uri="{BB962C8B-B14F-4D97-AF65-F5344CB8AC3E}">
        <p14:creationId xmlns:p14="http://schemas.microsoft.com/office/powerpoint/2010/main" val="79778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body" idx="4294967295"/>
          </p:nvPr>
        </p:nvSpPr>
        <p:spPr>
          <a:xfrm>
            <a:off x="685800" y="1600200"/>
            <a:ext cx="7983538" cy="4114800"/>
          </a:xfrm>
        </p:spPr>
        <p:txBody>
          <a:bodyPr/>
          <a:lstStyle/>
          <a:p>
            <a:pPr>
              <a:spcBef>
                <a:spcPct val="40000"/>
              </a:spcBef>
              <a:spcAft>
                <a:spcPct val="40000"/>
              </a:spcAft>
              <a:defRPr/>
            </a:pPr>
            <a:r>
              <a:rPr lang="en-US" sz="1800" b="1" dirty="0">
                <a:solidFill>
                  <a:schemeClr val="bg2"/>
                </a:solidFill>
                <a:latin typeface="Arial" panose="020B0604020202020204" pitchFamily="34" charset="0"/>
                <a:cs typeface="Arial" panose="020B0604020202020204" pitchFamily="34" charset="0"/>
              </a:rPr>
              <a:t>Efron, B., &amp; Hastie, T. (2016). </a:t>
            </a:r>
            <a:r>
              <a:rPr lang="en-US" sz="1800" b="1" i="1" dirty="0">
                <a:solidFill>
                  <a:schemeClr val="bg2"/>
                </a:solidFill>
                <a:latin typeface="Arial" panose="020B0604020202020204" pitchFamily="34" charset="0"/>
                <a:cs typeface="Arial" panose="020B0604020202020204" pitchFamily="34" charset="0"/>
              </a:rPr>
              <a:t>Computer Age Statistical Inference</a:t>
            </a:r>
            <a:r>
              <a:rPr lang="en-US" sz="1800" b="1" dirty="0">
                <a:solidFill>
                  <a:schemeClr val="bg2"/>
                </a:solidFill>
                <a:latin typeface="Arial" panose="020B0604020202020204" pitchFamily="34" charset="0"/>
                <a:cs typeface="Arial" panose="020B0604020202020204" pitchFamily="34" charset="0"/>
              </a:rPr>
              <a:t> (Vol. 5). Cambridge University Press</a:t>
            </a:r>
            <a:r>
              <a:rPr lang="en-US" sz="1800" dirty="0">
                <a:solidFill>
                  <a:schemeClr val="bg2"/>
                </a:solidFill>
                <a:latin typeface="Arial" panose="020B0604020202020204" pitchFamily="34" charset="0"/>
                <a:cs typeface="Arial" panose="020B0604020202020204" pitchFamily="34" charset="0"/>
              </a:rPr>
              <a:t>.</a:t>
            </a:r>
          </a:p>
          <a:p>
            <a:pPr>
              <a:spcBef>
                <a:spcPct val="40000"/>
              </a:spcBef>
              <a:spcAft>
                <a:spcPct val="40000"/>
              </a:spcAft>
              <a:defRPr/>
            </a:pPr>
            <a:endParaRPr lang="en-US" sz="1800" dirty="0">
              <a:solidFill>
                <a:schemeClr val="bg2"/>
              </a:solidFill>
              <a:latin typeface="Arial" panose="020B0604020202020204" pitchFamily="34" charset="0"/>
              <a:cs typeface="Arial" panose="020B0604020202020204" pitchFamily="34" charset="0"/>
            </a:endParaRPr>
          </a:p>
          <a:p>
            <a:pPr>
              <a:spcBef>
                <a:spcPct val="40000"/>
              </a:spcBef>
              <a:spcAft>
                <a:spcPct val="40000"/>
              </a:spcAft>
              <a:defRPr/>
            </a:pPr>
            <a:r>
              <a:rPr lang="en-US" sz="1800" dirty="0">
                <a:solidFill>
                  <a:schemeClr val="bg2"/>
                </a:solidFill>
                <a:latin typeface="Arial" panose="020B0604020202020204" pitchFamily="34" charset="0"/>
                <a:cs typeface="Arial" panose="020B0604020202020204" pitchFamily="34" charset="0"/>
              </a:rPr>
              <a:t>Hogg, R. V., McKean, J., &amp; Craig, A. T. (2005). Introduction to Mathematical Statistics. Pearson Education.</a:t>
            </a:r>
          </a:p>
          <a:p>
            <a:pPr>
              <a:spcBef>
                <a:spcPct val="40000"/>
              </a:spcBef>
              <a:spcAft>
                <a:spcPct val="40000"/>
              </a:spcAft>
              <a:defRPr/>
            </a:pPr>
            <a:endParaRPr lang="en-US" sz="1800" dirty="0">
              <a:solidFill>
                <a:schemeClr val="bg2"/>
              </a:solidFill>
              <a:latin typeface="Arial" panose="020B0604020202020204" pitchFamily="34" charset="0"/>
              <a:cs typeface="Arial" panose="020B0604020202020204" pitchFamily="34" charset="0"/>
            </a:endParaRPr>
          </a:p>
          <a:p>
            <a:pPr>
              <a:spcBef>
                <a:spcPct val="40000"/>
              </a:spcBef>
              <a:spcAft>
                <a:spcPct val="40000"/>
              </a:spcAft>
              <a:defRPr/>
            </a:pPr>
            <a:r>
              <a:rPr lang="en-US" sz="1800" dirty="0">
                <a:solidFill>
                  <a:schemeClr val="bg2"/>
                </a:solidFill>
                <a:latin typeface="Arial" panose="020B0604020202020204" pitchFamily="34" charset="0"/>
                <a:cs typeface="Arial" panose="020B0604020202020204" pitchFamily="34" charset="0"/>
              </a:rPr>
              <a:t>Akritas, M. (2015). Probability &amp; Statistics with R for Engineers and Scientists. Pearson Education</a:t>
            </a:r>
          </a:p>
          <a:p>
            <a:pPr marL="0" indent="0">
              <a:spcBef>
                <a:spcPct val="40000"/>
              </a:spcBef>
              <a:spcAft>
                <a:spcPct val="40000"/>
              </a:spcAft>
              <a:buNone/>
              <a:defRPr/>
            </a:pPr>
            <a:endParaRPr lang="en-US" sz="1800" dirty="0">
              <a:solidFill>
                <a:schemeClr val="bg2"/>
              </a:solidFill>
              <a:latin typeface="Arial" panose="020B0604020202020204" pitchFamily="34" charset="0"/>
              <a:cs typeface="Arial" panose="020B0604020202020204" pitchFamily="34" charset="0"/>
            </a:endParaRPr>
          </a:p>
        </p:txBody>
      </p:sp>
      <p:sp>
        <p:nvSpPr>
          <p:cNvPr id="12291" name="Rectangle 3"/>
          <p:cNvSpPr>
            <a:spLocks noGrp="1" noChangeArrowheads="1"/>
          </p:cNvSpPr>
          <p:nvPr>
            <p:ph type="title" idx="4294967295"/>
          </p:nvPr>
        </p:nvSpPr>
        <p:spPr>
          <a:xfrm>
            <a:off x="685800" y="0"/>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3600" b="1" dirty="0">
                <a:latin typeface="Comic Sans MS" panose="030F0702030302020204" pitchFamily="66" charset="0"/>
              </a:rPr>
              <a:t> </a:t>
            </a:r>
            <a:r>
              <a:rPr lang="en-US" altLang="en-US" sz="3600" b="1" dirty="0">
                <a:latin typeface="Arial" panose="020B0604020202020204" pitchFamily="34" charset="0"/>
                <a:cs typeface="Arial" panose="020B0604020202020204" pitchFamily="34" charset="0"/>
              </a:rPr>
              <a:t>References</a:t>
            </a:r>
          </a:p>
        </p:txBody>
      </p:sp>
      <p:sp>
        <p:nvSpPr>
          <p:cNvPr id="12292" name="Line 4"/>
          <p:cNvSpPr>
            <a:spLocks noChangeShapeType="1"/>
          </p:cNvSpPr>
          <p:nvPr/>
        </p:nvSpPr>
        <p:spPr bwMode="auto">
          <a:xfrm>
            <a:off x="271463" y="1219200"/>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sz="2800" dirty="0"/>
                  <a:t>The Gamma (</a:t>
                </a:r>
                <a14:m>
                  <m:oMath xmlns:m="http://schemas.openxmlformats.org/officeDocument/2006/math">
                    <m:r>
                      <m:rPr>
                        <m:sty m:val="p"/>
                      </m:rPr>
                      <a:rPr lang="en-US" sz="2800" i="0" dirty="0" smtClean="0">
                        <a:latin typeface="Cambria Math" panose="02040503050406030204" pitchFamily="18" charset="0"/>
                      </a:rPr>
                      <m:t>Γ</m:t>
                    </m:r>
                  </m:oMath>
                </a14:m>
                <a:r>
                  <a:rPr lang="en-US" sz="2800" dirty="0"/>
                  <a:t>) Distribution</a:t>
                </a:r>
                <a:endParaRPr lang="en-ZA" sz="2800" dirty="0"/>
              </a:p>
            </p:txBody>
          </p:sp>
        </mc:Choice>
        <mc:Fallback xmlns="">
          <p:sp>
            <p:nvSpPr>
              <p:cNvPr id="16386" name="Rectangle 2"/>
              <p:cNvSpPr>
                <a:spLocks noRot="1" noChangeAspect="1" noMove="1" noResize="1" noEditPoints="1" noAdjustHandles="1" noChangeArrowheads="1" noChangeShapeType="1" noTextEdit="1"/>
              </p:cNvSpPr>
              <p:nvPr/>
            </p:nvSpPr>
            <p:spPr bwMode="auto">
              <a:xfrm>
                <a:off x="203199" y="90221"/>
                <a:ext cx="8534399" cy="480131"/>
              </a:xfrm>
              <a:prstGeom prst="rect">
                <a:avLst/>
              </a:prstGeom>
              <a:blipFill>
                <a:blip r:embed="rId3"/>
                <a:stretch>
                  <a:fillRect t="-22785" b="-3417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ZA">
                    <a:noFill/>
                  </a:rPr>
                  <a:t> </a:t>
                </a:r>
              </a:p>
            </p:txBody>
          </p:sp>
        </mc:Fallback>
      </mc:AlternateContent>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The support for the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Γ</m:t>
                    </m:r>
                  </m:oMath>
                </a14:m>
                <a:r>
                  <a:rPr lang="en-US" sz="1800" b="0" i="0" dirty="0">
                    <a:solidFill>
                      <a:srgbClr val="242021"/>
                    </a:solidFill>
                    <a:effectLst/>
                    <a:latin typeface="Arial" panose="020B0604020202020204" pitchFamily="34" charset="0"/>
                    <a:cs typeface="Arial" panose="020B0604020202020204" pitchFamily="34" charset="0"/>
                  </a:rPr>
                  <a:t>-distribution is the set of positive real numbers.</a:t>
                </a:r>
              </a:p>
              <a:p>
                <a:r>
                  <a:rPr lang="en-US" sz="1800" b="0" i="0" dirty="0">
                    <a:solidFill>
                      <a:srgbClr val="242021"/>
                    </a:solidFill>
                    <a:effectLst/>
                    <a:latin typeface="Arial" panose="020B0604020202020204" pitchFamily="34" charset="0"/>
                    <a:cs typeface="Arial" panose="020B0604020202020204" pitchFamily="34" charset="0"/>
                  </a:rPr>
                  <a:t>This distribution and its associated distributions are rich in applications in all areas of science and business.</a:t>
                </a:r>
              </a:p>
              <a:p>
                <a:r>
                  <a:rPr lang="en-US" sz="1800" b="0" i="0" dirty="0">
                    <a:solidFill>
                      <a:srgbClr val="242021"/>
                    </a:solidFill>
                    <a:effectLst/>
                    <a:latin typeface="Arial" panose="020B0604020202020204" pitchFamily="34" charset="0"/>
                    <a:cs typeface="Arial" panose="020B0604020202020204" pitchFamily="34" charset="0"/>
                  </a:rPr>
                  <a:t>These applications include their use in modeling lifetimes, failure times, service times, and waiting times.</a:t>
                </a:r>
              </a:p>
              <a:p>
                <a:r>
                  <a:rPr lang="en-US" sz="1800" b="0" i="0" dirty="0">
                    <a:solidFill>
                      <a:srgbClr val="242021"/>
                    </a:solidFill>
                    <a:effectLst/>
                    <a:latin typeface="Arial" panose="020B0604020202020204" pitchFamily="34" charset="0"/>
                    <a:cs typeface="Arial" panose="020B0604020202020204" pitchFamily="34" charset="0"/>
                  </a:rPr>
                  <a:t>The definition of the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Γ</m:t>
                    </m:r>
                  </m:oMath>
                </a14:m>
                <a:r>
                  <a:rPr lang="en-US" sz="1800" b="0" i="0" dirty="0">
                    <a:solidFill>
                      <a:srgbClr val="242021"/>
                    </a:solidFill>
                    <a:effectLst/>
                    <a:latin typeface="Arial" panose="020B0604020202020204" pitchFamily="34" charset="0"/>
                    <a:cs typeface="Arial" panose="020B0604020202020204" pitchFamily="34" charset="0"/>
                  </a:rPr>
                  <a:t>-distribution requires the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Γ</m:t>
                    </m:r>
                  </m:oMath>
                </a14:m>
                <a:r>
                  <a:rPr lang="en-US" sz="1800" b="0" i="0" dirty="0">
                    <a:solidFill>
                      <a:srgbClr val="242021"/>
                    </a:solidFill>
                    <a:effectLst/>
                    <a:latin typeface="Arial" panose="020B0604020202020204" pitchFamily="34" charset="0"/>
                    <a:cs typeface="Arial" panose="020B0604020202020204" pitchFamily="34" charset="0"/>
                  </a:rPr>
                  <a:t> function from calculus. It is proved in calculus that the integral</a:t>
                </a:r>
              </a:p>
              <a:p>
                <a:pPr marL="0" indent="0">
                  <a:buNone/>
                </a:pPr>
                <a14:m>
                  <m:oMathPara xmlns:m="http://schemas.openxmlformats.org/officeDocument/2006/math">
                    <m:oMathParaPr>
                      <m:jc m:val="centerGroup"/>
                    </m:oMathParaPr>
                    <m:oMath xmlns:m="http://schemas.openxmlformats.org/officeDocument/2006/math">
                      <m:nary>
                        <m:naryPr>
                          <m:limLoc m:val="undOvr"/>
                          <m:ctrlPr>
                            <a:rPr lang="en-US" sz="1800" i="1" smtClean="0">
                              <a:solidFill>
                                <a:srgbClr val="242021"/>
                              </a:solidFill>
                              <a:latin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cs typeface="Arial" panose="020B0604020202020204" pitchFamily="34" charset="0"/>
                            </a:rPr>
                            <m:t>0</m:t>
                          </m:r>
                        </m:sub>
                        <m:sup>
                          <m:r>
                            <a:rPr lang="en-US" sz="180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sSup>
                            <m:sSupPr>
                              <m:ctrlPr>
                                <a:rPr lang="en-US" sz="180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𝑦</m:t>
                              </m:r>
                            </m:e>
                            <m:sup>
                              <m:r>
                                <a:rPr lang="en-US" sz="180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sup>
                          </m:sSup>
                          <m:sSup>
                            <m:sSupPr>
                              <m:ctrlPr>
                                <a:rPr lang="en-US" sz="180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𝑒</m:t>
                              </m:r>
                            </m:e>
                            <m:sup>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𝑦</m:t>
                              </m:r>
                            </m:sup>
                          </m:sSup>
                          <m:r>
                            <a:rPr lang="en-ZA" sz="1800" b="0" i="1" smtClean="0">
                              <a:solidFill>
                                <a:srgbClr val="242021"/>
                              </a:solidFill>
                              <a:latin typeface="Cambria Math" panose="02040503050406030204" pitchFamily="18" charset="0"/>
                              <a:cs typeface="Arial" panose="020B0604020202020204" pitchFamily="34" charset="0"/>
                            </a:rPr>
                            <m:t>𝑑𝑦</m:t>
                          </m:r>
                        </m:e>
                      </m:nary>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exists for </a:t>
                </a:r>
                <a14:m>
                  <m:oMath xmlns:m="http://schemas.openxmlformats.org/officeDocument/2006/math">
                    <m:r>
                      <a:rPr lang="en-US" sz="1800" b="0" i="1" dirty="0" smtClean="0">
                        <a:solidFill>
                          <a:srgbClr val="242021"/>
                        </a:solidFill>
                        <a:effectLst/>
                        <a:latin typeface="Cambria Math" panose="02040503050406030204" pitchFamily="18" charset="0"/>
                      </a:rPr>
                      <m:t>𝛼</m:t>
                    </m:r>
                    <m:r>
                      <a:rPr lang="en-US" sz="1800" b="0" i="1" dirty="0" smtClean="0">
                        <a:solidFill>
                          <a:srgbClr val="242021"/>
                        </a:solidFill>
                        <a:effectLst/>
                        <a:latin typeface="Cambria Math" panose="02040503050406030204" pitchFamily="18" charset="0"/>
                      </a:rPr>
                      <m:t> &gt; 0</m:t>
                    </m:r>
                  </m:oMath>
                </a14:m>
                <a:r>
                  <a:rPr lang="en-US" sz="1800" b="0" i="0" dirty="0">
                    <a:solidFill>
                      <a:srgbClr val="242021"/>
                    </a:solidFill>
                    <a:effectLst/>
                    <a:latin typeface="Arial" panose="020B0604020202020204" pitchFamily="34" charset="0"/>
                    <a:cs typeface="Arial" panose="020B0604020202020204" pitchFamily="34" charset="0"/>
                  </a:rPr>
                  <a:t> and that the value of the integral is a positive number. The integral is called the </a:t>
                </a:r>
                <a:r>
                  <a:rPr lang="en-US" sz="1800" b="1" i="0" dirty="0">
                    <a:solidFill>
                      <a:srgbClr val="242021"/>
                    </a:solidFill>
                    <a:effectLst/>
                    <a:latin typeface="Arial" panose="020B0604020202020204" pitchFamily="34" charset="0"/>
                    <a:cs typeface="Arial" panose="020B0604020202020204" pitchFamily="34" charset="0"/>
                  </a:rPr>
                  <a:t>gamma function</a:t>
                </a:r>
                <a:r>
                  <a:rPr lang="en-US" sz="1800" b="0" i="0" dirty="0">
                    <a:solidFill>
                      <a:srgbClr val="242021"/>
                    </a:solidFill>
                    <a:effectLst/>
                    <a:latin typeface="Arial" panose="020B0604020202020204" pitchFamily="34" charset="0"/>
                    <a:cs typeface="Arial" panose="020B0604020202020204" pitchFamily="34" charset="0"/>
                  </a:rPr>
                  <a:t> of </a:t>
                </a:r>
                <a14:m>
                  <m:oMath xmlns:m="http://schemas.openxmlformats.org/officeDocument/2006/math">
                    <m:r>
                      <a:rPr lang="en-US" sz="1800" b="0" i="1" dirty="0" smtClean="0">
                        <a:solidFill>
                          <a:srgbClr val="242021"/>
                        </a:solidFill>
                        <a:effectLst/>
                        <a:latin typeface="Cambria Math" panose="02040503050406030204" pitchFamily="18" charset="0"/>
                      </a:rPr>
                      <m:t>𝛼</m:t>
                    </m:r>
                  </m:oMath>
                </a14:m>
                <a:r>
                  <a:rPr lang="en-US" sz="1800" b="0" i="0" dirty="0">
                    <a:solidFill>
                      <a:srgbClr val="242021"/>
                    </a:solidFill>
                    <a:effectLst/>
                    <a:latin typeface="Arial" panose="020B0604020202020204" pitchFamily="34" charset="0"/>
                    <a:cs typeface="Arial" panose="020B0604020202020204" pitchFamily="34" charset="0"/>
                  </a:rPr>
                  <a:t>, and we write</a:t>
                </a:r>
                <a:endParaRPr lang="en-US" sz="1800" dirty="0">
                  <a:solidFill>
                    <a:srgbClr val="242021"/>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m:rPr>
                          <m:sty m:val="p"/>
                        </m:rPr>
                        <a:rPr lang="el-GR"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Γ</m:t>
                      </m:r>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d>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nary>
                        <m:naryPr>
                          <m:limLoc m:val="undOvr"/>
                          <m:ctrlPr>
                            <a:rPr lang="en-US" sz="2000" i="1">
                              <a:solidFill>
                                <a:srgbClr val="242021"/>
                              </a:solidFill>
                              <a:latin typeface="Cambria Math" panose="02040503050406030204" pitchFamily="18" charset="0"/>
                              <a:cs typeface="Arial" panose="020B0604020202020204" pitchFamily="34" charset="0"/>
                            </a:rPr>
                          </m:ctrlPr>
                        </m:naryPr>
                        <m:sub>
                          <m:r>
                            <m:rPr>
                              <m:brk m:alnAt="24"/>
                            </m:rPr>
                            <a:rPr lang="en-ZA" sz="2000" i="1">
                              <a:solidFill>
                                <a:srgbClr val="242021"/>
                              </a:solidFill>
                              <a:latin typeface="Cambria Math" panose="02040503050406030204" pitchFamily="18" charset="0"/>
                              <a:cs typeface="Arial" panose="020B0604020202020204" pitchFamily="34" charset="0"/>
                            </a:rPr>
                            <m:t>0</m:t>
                          </m:r>
                        </m:sub>
                        <m:sup>
                          <m:r>
                            <a:rPr lang="en-US"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sSup>
                            <m:sSupPr>
                              <m:ctrlPr>
                                <a:rPr lang="en-US" sz="2000" i="1">
                                  <a:solidFill>
                                    <a:srgbClr val="242021"/>
                                  </a:solidFill>
                                  <a:latin typeface="Cambria Math" panose="02040503050406030204" pitchFamily="18" charset="0"/>
                                  <a:cs typeface="Arial" panose="020B0604020202020204" pitchFamily="34" charset="0"/>
                                </a:rPr>
                              </m:ctrlPr>
                            </m:sSupPr>
                            <m:e>
                              <m:r>
                                <a:rPr lang="en-ZA" sz="2000" i="1">
                                  <a:solidFill>
                                    <a:srgbClr val="242021"/>
                                  </a:solidFill>
                                  <a:latin typeface="Cambria Math" panose="02040503050406030204" pitchFamily="18" charset="0"/>
                                  <a:cs typeface="Arial" panose="020B0604020202020204" pitchFamily="34" charset="0"/>
                                </a:rPr>
                                <m:t>𝑦</m:t>
                              </m:r>
                            </m:e>
                            <m:sup>
                              <m:r>
                                <a:rPr lang="en-US"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−1</m:t>
                              </m:r>
                            </m:sup>
                          </m:sSup>
                          <m:sSup>
                            <m:sSupPr>
                              <m:ctrlPr>
                                <a:rPr lang="en-US" sz="2000" i="1">
                                  <a:solidFill>
                                    <a:srgbClr val="242021"/>
                                  </a:solidFill>
                                  <a:latin typeface="Cambria Math" panose="02040503050406030204" pitchFamily="18" charset="0"/>
                                  <a:cs typeface="Arial" panose="020B0604020202020204" pitchFamily="34" charset="0"/>
                                </a:rPr>
                              </m:ctrlPr>
                            </m:sSupPr>
                            <m:e>
                              <m:r>
                                <a:rPr lang="en-ZA" sz="2000" i="1">
                                  <a:solidFill>
                                    <a:srgbClr val="242021"/>
                                  </a:solidFill>
                                  <a:latin typeface="Cambria Math" panose="02040503050406030204" pitchFamily="18" charset="0"/>
                                  <a:cs typeface="Arial" panose="020B0604020202020204" pitchFamily="34" charset="0"/>
                                </a:rPr>
                                <m:t>𝑒</m:t>
                              </m:r>
                            </m:e>
                            <m:sup>
                              <m:r>
                                <a:rPr lang="en-ZA" sz="2000" i="1">
                                  <a:solidFill>
                                    <a:srgbClr val="242021"/>
                                  </a:solidFill>
                                  <a:latin typeface="Cambria Math" panose="02040503050406030204" pitchFamily="18" charset="0"/>
                                  <a:cs typeface="Arial" panose="020B0604020202020204" pitchFamily="34" charset="0"/>
                                </a:rPr>
                                <m:t>−</m:t>
                              </m:r>
                              <m:r>
                                <a:rPr lang="en-ZA" sz="2000" i="1">
                                  <a:solidFill>
                                    <a:srgbClr val="242021"/>
                                  </a:solidFill>
                                  <a:latin typeface="Cambria Math" panose="02040503050406030204" pitchFamily="18" charset="0"/>
                                  <a:cs typeface="Arial" panose="020B0604020202020204" pitchFamily="34" charset="0"/>
                                </a:rPr>
                                <m:t>𝑦</m:t>
                              </m:r>
                            </m:sup>
                          </m:sSup>
                          <m:r>
                            <a:rPr lang="en-ZA" sz="2000" i="1">
                              <a:solidFill>
                                <a:srgbClr val="242021"/>
                              </a:solidFill>
                              <a:latin typeface="Cambria Math" panose="02040503050406030204" pitchFamily="18" charset="0"/>
                              <a:cs typeface="Arial" panose="020B0604020202020204" pitchFamily="34" charset="0"/>
                            </a:rPr>
                            <m:t>𝑑𝑦</m:t>
                          </m:r>
                        </m:e>
                      </m:nary>
                    </m:oMath>
                  </m:oMathPara>
                </a14:m>
                <a:endParaRPr lang="en-ZA" sz="2000" dirty="0">
                  <a:solidFill>
                    <a:schemeClr val="bg2"/>
                  </a:solidFill>
                  <a:latin typeface="Arial" panose="020B0604020202020204" pitchFamily="34" charset="0"/>
                  <a:cs typeface="Arial" panose="020B0604020202020204" pitchFamily="34" charset="0"/>
                </a:endParaRPr>
              </a:p>
              <a:p>
                <a:r>
                  <a:rPr lang="en-ZA" sz="1800" b="0" i="0" dirty="0">
                    <a:solidFill>
                      <a:srgbClr val="242021"/>
                    </a:solidFill>
                    <a:effectLst/>
                    <a:latin typeface="Arial" panose="020B0604020202020204" pitchFamily="34" charset="0"/>
                    <a:cs typeface="Arial" panose="020B0604020202020204" pitchFamily="34" charset="0"/>
                  </a:rPr>
                  <a:t>If </a:t>
                </a:r>
                <a14:m>
                  <m:oMath xmlns:m="http://schemas.openxmlformats.org/officeDocument/2006/math">
                    <m:r>
                      <a:rPr lang="el-GR" sz="1800" b="0" i="1" dirty="0" smtClean="0">
                        <a:solidFill>
                          <a:srgbClr val="242021"/>
                        </a:solidFill>
                        <a:effectLst/>
                        <a:latin typeface="Cambria Math" panose="02040503050406030204" pitchFamily="18" charset="0"/>
                      </a:rPr>
                      <m:t>𝛼</m:t>
                    </m:r>
                    <m:r>
                      <a:rPr lang="el-GR" sz="1800" b="0" i="1" dirty="0" smtClean="0">
                        <a:solidFill>
                          <a:srgbClr val="242021"/>
                        </a:solidFill>
                        <a:effectLst/>
                        <a:latin typeface="Cambria Math" panose="02040503050406030204" pitchFamily="18" charset="0"/>
                      </a:rPr>
                      <m:t> = 1</m:t>
                    </m:r>
                  </m:oMath>
                </a14:m>
                <a:r>
                  <a:rPr lang="el-GR" sz="1800" b="0" i="0" dirty="0">
                    <a:solidFill>
                      <a:srgbClr val="242021"/>
                    </a:solidFill>
                    <a:effectLst/>
                    <a:latin typeface="Arial" panose="020B0604020202020204" pitchFamily="34" charset="0"/>
                    <a:cs typeface="Arial" panose="020B0604020202020204" pitchFamily="34" charset="0"/>
                  </a:rPr>
                  <a:t>, </a:t>
                </a:r>
                <a:r>
                  <a:rPr lang="en-ZA" sz="1800" b="0" i="0" dirty="0">
                    <a:solidFill>
                      <a:srgbClr val="242021"/>
                    </a:solidFill>
                    <a:effectLst/>
                    <a:latin typeface="Arial" panose="020B0604020202020204" pitchFamily="34" charset="0"/>
                    <a:cs typeface="Arial" panose="020B0604020202020204" pitchFamily="34" charset="0"/>
                  </a:rPr>
                  <a:t>clearly</a:t>
                </a:r>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m:rPr>
                          <m:sty m:val="p"/>
                        </m:rPr>
                        <a:rPr lang="el-GR"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Γ</m:t>
                      </m:r>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e>
                      </m:d>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nary>
                        <m:naryPr>
                          <m:limLoc m:val="undOvr"/>
                          <m:ctrlPr>
                            <a:rPr lang="en-US" sz="2000" i="1">
                              <a:solidFill>
                                <a:srgbClr val="242021"/>
                              </a:solidFill>
                              <a:latin typeface="Cambria Math" panose="02040503050406030204" pitchFamily="18" charset="0"/>
                              <a:cs typeface="Arial" panose="020B0604020202020204" pitchFamily="34" charset="0"/>
                            </a:rPr>
                          </m:ctrlPr>
                        </m:naryPr>
                        <m:sub>
                          <m:r>
                            <m:rPr>
                              <m:brk m:alnAt="24"/>
                            </m:rPr>
                            <a:rPr lang="en-ZA" sz="2000" i="1">
                              <a:solidFill>
                                <a:srgbClr val="242021"/>
                              </a:solidFill>
                              <a:latin typeface="Cambria Math" panose="02040503050406030204" pitchFamily="18" charset="0"/>
                              <a:cs typeface="Arial" panose="020B0604020202020204" pitchFamily="34" charset="0"/>
                            </a:rPr>
                            <m:t>0</m:t>
                          </m:r>
                        </m:sub>
                        <m:sup>
                          <m:r>
                            <a:rPr lang="en-US" sz="2000" i="1">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sSup>
                            <m:sSupPr>
                              <m:ctrlPr>
                                <a:rPr lang="en-US" sz="2000" i="1">
                                  <a:solidFill>
                                    <a:srgbClr val="242021"/>
                                  </a:solidFill>
                                  <a:latin typeface="Cambria Math" panose="02040503050406030204" pitchFamily="18" charset="0"/>
                                  <a:cs typeface="Arial" panose="020B0604020202020204" pitchFamily="34" charset="0"/>
                                </a:rPr>
                              </m:ctrlPr>
                            </m:sSupPr>
                            <m:e>
                              <m:r>
                                <a:rPr lang="en-ZA" sz="2000" i="1">
                                  <a:solidFill>
                                    <a:srgbClr val="242021"/>
                                  </a:solidFill>
                                  <a:latin typeface="Cambria Math" panose="02040503050406030204" pitchFamily="18" charset="0"/>
                                  <a:cs typeface="Arial" panose="020B0604020202020204" pitchFamily="34" charset="0"/>
                                </a:rPr>
                                <m:t>𝑒</m:t>
                              </m:r>
                            </m:e>
                            <m:sup>
                              <m:r>
                                <a:rPr lang="en-ZA" sz="2000" i="1">
                                  <a:solidFill>
                                    <a:srgbClr val="242021"/>
                                  </a:solidFill>
                                  <a:latin typeface="Cambria Math" panose="02040503050406030204" pitchFamily="18" charset="0"/>
                                  <a:cs typeface="Arial" panose="020B0604020202020204" pitchFamily="34" charset="0"/>
                                </a:rPr>
                                <m:t>−</m:t>
                              </m:r>
                              <m:r>
                                <a:rPr lang="en-ZA" sz="2000" i="1">
                                  <a:solidFill>
                                    <a:srgbClr val="242021"/>
                                  </a:solidFill>
                                  <a:latin typeface="Cambria Math" panose="02040503050406030204" pitchFamily="18" charset="0"/>
                                  <a:cs typeface="Arial" panose="020B0604020202020204" pitchFamily="34" charset="0"/>
                                </a:rPr>
                                <m:t>𝑦</m:t>
                              </m:r>
                            </m:sup>
                          </m:sSup>
                          <m:r>
                            <a:rPr lang="en-ZA" sz="2000" i="1">
                              <a:solidFill>
                                <a:srgbClr val="242021"/>
                              </a:solidFill>
                              <a:latin typeface="Cambria Math" panose="02040503050406030204" pitchFamily="18" charset="0"/>
                              <a:cs typeface="Arial" panose="020B0604020202020204" pitchFamily="34" charset="0"/>
                            </a:rPr>
                            <m:t>𝑑𝑦</m:t>
                          </m:r>
                          <m:r>
                            <a:rPr lang="en-ZA" sz="2000" b="0" i="1" smtClean="0">
                              <a:solidFill>
                                <a:srgbClr val="242021"/>
                              </a:solidFill>
                              <a:latin typeface="Cambria Math" panose="02040503050406030204" pitchFamily="18" charset="0"/>
                              <a:cs typeface="Arial" panose="020B0604020202020204" pitchFamily="34" charset="0"/>
                            </a:rPr>
                            <m:t>=1</m:t>
                          </m:r>
                        </m:e>
                      </m:nary>
                    </m:oMath>
                  </m:oMathPara>
                </a14:m>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4"/>
                <a:stretch>
                  <a:fillRect l="-514" t="-650" b="-325"/>
                </a:stretch>
              </a:blipFill>
            </p:spPr>
            <p:txBody>
              <a:bodyPr/>
              <a:lstStyle/>
              <a:p>
                <a:r>
                  <a:rPr lang="en-ZA">
                    <a:noFill/>
                  </a:rPr>
                  <a:t> </a:t>
                </a:r>
              </a:p>
            </p:txBody>
          </p:sp>
        </mc:Fallback>
      </mc:AlternateContent>
    </p:spTree>
    <p:extLst>
      <p:ext uri="{BB962C8B-B14F-4D97-AF65-F5344CB8AC3E}">
        <p14:creationId xmlns:p14="http://schemas.microsoft.com/office/powerpoint/2010/main" val="233429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sz="2800" dirty="0"/>
                  <a:t>The Gamma (</a:t>
                </a:r>
                <a14:m>
                  <m:oMath xmlns:m="http://schemas.openxmlformats.org/officeDocument/2006/math">
                    <m:r>
                      <m:rPr>
                        <m:sty m:val="p"/>
                      </m:rPr>
                      <a:rPr lang="en-US" sz="2800" i="0" dirty="0" smtClean="0">
                        <a:latin typeface="Cambria Math" panose="02040503050406030204" pitchFamily="18" charset="0"/>
                      </a:rPr>
                      <m:t>Γ</m:t>
                    </m:r>
                  </m:oMath>
                </a14:m>
                <a:r>
                  <a:rPr lang="en-US" sz="2800" dirty="0"/>
                  <a:t>) Distribution</a:t>
                </a:r>
                <a:endParaRPr lang="en-ZA" sz="2800" dirty="0"/>
              </a:p>
            </p:txBody>
          </p:sp>
        </mc:Choice>
        <mc:Fallback xmlns="">
          <p:sp>
            <p:nvSpPr>
              <p:cNvPr id="16386" name="Rectangle 2"/>
              <p:cNvSpPr>
                <a:spLocks noRot="1" noChangeAspect="1" noMove="1" noResize="1" noEditPoints="1" noAdjustHandles="1" noChangeArrowheads="1" noChangeShapeType="1" noTextEdit="1"/>
              </p:cNvSpPr>
              <p:nvPr/>
            </p:nvSpPr>
            <p:spPr bwMode="auto">
              <a:xfrm>
                <a:off x="203199" y="90221"/>
                <a:ext cx="8534399" cy="480131"/>
              </a:xfrm>
              <a:prstGeom prst="rect">
                <a:avLst/>
              </a:prstGeom>
              <a:blipFill>
                <a:blip r:embed="rId3"/>
                <a:stretch>
                  <a:fillRect t="-22785" b="-3417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ZA">
                    <a:noFill/>
                  </a:rPr>
                  <a:t> </a:t>
                </a:r>
              </a:p>
            </p:txBody>
          </p:sp>
        </mc:Fallback>
      </mc:AlternateContent>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If </a:t>
                </a:r>
                <a14:m>
                  <m:oMath xmlns:m="http://schemas.openxmlformats.org/officeDocument/2006/math">
                    <m:r>
                      <a:rPr lang="en-US" sz="1800" b="0" i="1" dirty="0" smtClean="0">
                        <a:solidFill>
                          <a:srgbClr val="242021"/>
                        </a:solidFill>
                        <a:effectLst/>
                        <a:latin typeface="Cambria Math" panose="02040503050406030204" pitchFamily="18" charset="0"/>
                      </a:rPr>
                      <m:t>𝛼</m:t>
                    </m:r>
                    <m:r>
                      <a:rPr lang="en-US" sz="1800" b="0" i="1" dirty="0" smtClean="0">
                        <a:solidFill>
                          <a:srgbClr val="242021"/>
                        </a:solidFill>
                        <a:effectLst/>
                        <a:latin typeface="Cambria Math" panose="02040503050406030204" pitchFamily="18" charset="0"/>
                      </a:rPr>
                      <m:t> &gt; 1</m:t>
                    </m:r>
                  </m:oMath>
                </a14:m>
                <a:r>
                  <a:rPr lang="en-US" sz="1800" b="0" i="0" dirty="0">
                    <a:solidFill>
                      <a:srgbClr val="242021"/>
                    </a:solidFill>
                    <a:effectLst/>
                    <a:latin typeface="Arial" panose="020B0604020202020204" pitchFamily="34" charset="0"/>
                    <a:cs typeface="Arial" panose="020B0604020202020204" pitchFamily="34" charset="0"/>
                  </a:rPr>
                  <a:t>, an integration by parts shows that</a:t>
                </a:r>
              </a:p>
              <a:p>
                <a:pPr marL="0" indent="0">
                  <a:buNone/>
                </a:pPr>
                <a14:m>
                  <m:oMathPara xmlns:m="http://schemas.openxmlformats.org/officeDocument/2006/math">
                    <m:oMathParaPr>
                      <m:jc m:val="centerGroup"/>
                    </m:oMathParaPr>
                    <m:oMath xmlns:m="http://schemas.openxmlformats.org/officeDocument/2006/math">
                      <m:r>
                        <m:rPr>
                          <m:sty m:val="p"/>
                        </m:rPr>
                        <a:rPr lang="el-GR" sz="180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Γ</m:t>
                      </m:r>
                      <m:d>
                        <m:d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e>
                      </m:d>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d>
                        <m:d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e>
                      </m:d>
                      <m:r>
                        <a:rPr lang="en-US"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nary>
                        <m:naryPr>
                          <m:limLoc m:val="undOv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naryPr>
                        <m:sub>
                          <m:r>
                            <m:rPr>
                              <m:brk m:alnAt="24"/>
                            </m:r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0</m:t>
                          </m:r>
                        </m:sub>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up>
                        <m:e>
                          <m:sSup>
                            <m:sSup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𝑦</m:t>
                              </m:r>
                            </m:e>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−2</m:t>
                              </m:r>
                            </m:sup>
                          </m:sSup>
                          <m:sSup>
                            <m:sSup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𝑒</m:t>
                              </m:r>
                            </m:e>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𝑦</m:t>
                              </m:r>
                            </m:sup>
                          </m:s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𝑑𝑦</m:t>
                          </m:r>
                        </m:e>
                      </m:nary>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r>
                        <m:rPr>
                          <m:sty m:val="p"/>
                        </m:rPr>
                        <a:rPr lang="el-GR"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Γ</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Accordingly, if </a:t>
                </a:r>
                <a14:m>
                  <m:oMath xmlns:m="http://schemas.openxmlformats.org/officeDocument/2006/math">
                    <m:r>
                      <a:rPr lang="en-US" sz="1800" b="0" i="1" dirty="0" smtClean="0">
                        <a:solidFill>
                          <a:srgbClr val="242021"/>
                        </a:solidFill>
                        <a:effectLst/>
                        <a:latin typeface="Cambria Math" panose="02040503050406030204" pitchFamily="18" charset="0"/>
                      </a:rPr>
                      <m:t>𝛼</m:t>
                    </m:r>
                  </m:oMath>
                </a14:m>
                <a:r>
                  <a:rPr lang="en-US" sz="1800" b="0" i="0" dirty="0">
                    <a:solidFill>
                      <a:srgbClr val="242021"/>
                    </a:solidFill>
                    <a:effectLst/>
                    <a:latin typeface="Arial" panose="020B0604020202020204" pitchFamily="34" charset="0"/>
                    <a:cs typeface="Arial" panose="020B0604020202020204" pitchFamily="34" charset="0"/>
                  </a:rPr>
                  <a:t> is a positive integer greater than 1,</a:t>
                </a:r>
              </a:p>
              <a:p>
                <a:pPr marL="0" indent="0">
                  <a:buNone/>
                </a:pPr>
                <a14:m>
                  <m:oMathPara xmlns:m="http://schemas.openxmlformats.org/officeDocument/2006/math">
                    <m:oMathParaPr>
                      <m:jc m:val="centerGroup"/>
                    </m:oMathParaPr>
                    <m:oMath xmlns:m="http://schemas.openxmlformats.org/officeDocument/2006/math">
                      <m:r>
                        <m:rPr>
                          <m:sty m:val="p"/>
                        </m:rPr>
                        <a:rPr lang="el-GR" sz="180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Γ</m:t>
                      </m:r>
                      <m:d>
                        <m:d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e>
                      </m:d>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d>
                        <m:d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e>
                      </m:d>
                      <m:d>
                        <m:dPr>
                          <m:ctrlP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i="1">
                              <a:solidFill>
                                <a:srgbClr val="242021"/>
                              </a:solidFill>
                              <a:latin typeface="Cambria Math" panose="02040503050406030204" pitchFamily="18" charset="0"/>
                              <a:ea typeface="Cambria Math" panose="02040503050406030204" pitchFamily="18" charset="0"/>
                              <a:cs typeface="Arial" panose="020B0604020202020204" pitchFamily="34" charset="0"/>
                            </a:rPr>
                            <m:t>−2</m:t>
                          </m:r>
                        </m:e>
                      </m:d>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d>
                        <m:d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3</m:t>
                          </m:r>
                        </m:e>
                      </m:d>
                      <m:d>
                        <m:d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2</m:t>
                          </m:r>
                        </m:e>
                      </m:d>
                      <m:d>
                        <m:d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e>
                      </m:d>
                      <m:r>
                        <m:rPr>
                          <m:sty m:val="p"/>
                        </m:rPr>
                        <a:rPr lang="el-GR"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Γ</m:t>
                      </m:r>
                      <m:d>
                        <m:d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e>
                      </m:d>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d>
                        <m:d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e>
                      </m:d>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Since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Γ</m:t>
                    </m:r>
                    <m:r>
                      <a:rPr lang="en-US" sz="1800" b="0" i="1" dirty="0" smtClean="0">
                        <a:solidFill>
                          <a:srgbClr val="242021"/>
                        </a:solidFill>
                        <a:effectLst/>
                        <a:latin typeface="Cambria Math" panose="02040503050406030204" pitchFamily="18" charset="0"/>
                      </a:rPr>
                      <m:t>(1) = 1</m:t>
                    </m:r>
                  </m:oMath>
                </a14:m>
                <a:r>
                  <a:rPr lang="en-US" sz="1800" b="0" i="0" dirty="0">
                    <a:solidFill>
                      <a:srgbClr val="242021"/>
                    </a:solidFill>
                    <a:effectLst/>
                    <a:latin typeface="Arial" panose="020B0604020202020204" pitchFamily="34" charset="0"/>
                    <a:cs typeface="Arial" panose="020B0604020202020204" pitchFamily="34" charset="0"/>
                  </a:rPr>
                  <a:t>, this suggests we take </a:t>
                </a:r>
                <a14:m>
                  <m:oMath xmlns:m="http://schemas.openxmlformats.org/officeDocument/2006/math">
                    <m:r>
                      <a:rPr lang="en-US" sz="1800" b="0" i="1" dirty="0" smtClean="0">
                        <a:solidFill>
                          <a:srgbClr val="242021"/>
                        </a:solidFill>
                        <a:effectLst/>
                        <a:latin typeface="Cambria Math" panose="02040503050406030204" pitchFamily="18" charset="0"/>
                      </a:rPr>
                      <m:t>0! = 1</m:t>
                    </m:r>
                  </m:oMath>
                </a14:m>
                <a:r>
                  <a:rPr lang="en-US" sz="1800" b="0" i="0" dirty="0">
                    <a:solidFill>
                      <a:srgbClr val="242021"/>
                    </a:solidFill>
                    <a:effectLst/>
                    <a:latin typeface="Arial" panose="020B0604020202020204" pitchFamily="34" charset="0"/>
                    <a:cs typeface="Arial" panose="020B0604020202020204" pitchFamily="34" charset="0"/>
                  </a:rPr>
                  <a:t>, as we have done. The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Γ</m:t>
                    </m:r>
                  </m:oMath>
                </a14:m>
                <a:r>
                  <a:rPr lang="en-US" sz="1800" b="0" i="0" dirty="0">
                    <a:solidFill>
                      <a:srgbClr val="242021"/>
                    </a:solidFill>
                    <a:effectLst/>
                    <a:latin typeface="Arial" panose="020B0604020202020204" pitchFamily="34" charset="0"/>
                    <a:cs typeface="Arial" panose="020B0604020202020204" pitchFamily="34" charset="0"/>
                  </a:rPr>
                  <a:t> function is sometimes called the factorial function.</a:t>
                </a:r>
              </a:p>
              <a:p>
                <a:r>
                  <a:rPr lang="en-US" sz="1800" b="0" i="0" dirty="0">
                    <a:solidFill>
                      <a:srgbClr val="242021"/>
                    </a:solidFill>
                    <a:effectLst/>
                    <a:latin typeface="Arial" panose="020B0604020202020204" pitchFamily="34" charset="0"/>
                    <a:cs typeface="Arial" panose="020B0604020202020204" pitchFamily="34" charset="0"/>
                  </a:rPr>
                  <a:t>We say that the continuous random variable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has a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Γ</m:t>
                    </m:r>
                  </m:oMath>
                </a14:m>
                <a:r>
                  <a:rPr lang="en-US" sz="1800" b="0" i="0" dirty="0">
                    <a:solidFill>
                      <a:srgbClr val="242021"/>
                    </a:solidFill>
                    <a:effectLst/>
                    <a:latin typeface="Arial" panose="020B0604020202020204" pitchFamily="34" charset="0"/>
                    <a:cs typeface="Arial" panose="020B0604020202020204" pitchFamily="34" charset="0"/>
                  </a:rPr>
                  <a:t>-distribution with parameters </a:t>
                </a:r>
                <a14:m>
                  <m:oMath xmlns:m="http://schemas.openxmlformats.org/officeDocument/2006/math">
                    <m:r>
                      <a:rPr lang="en-US" sz="1800" b="0" i="1" dirty="0" smtClean="0">
                        <a:solidFill>
                          <a:srgbClr val="242021"/>
                        </a:solidFill>
                        <a:effectLst/>
                        <a:latin typeface="Cambria Math" panose="02040503050406030204" pitchFamily="18" charset="0"/>
                      </a:rPr>
                      <m:t>𝛼</m:t>
                    </m:r>
                    <m:r>
                      <a:rPr lang="en-US" sz="1800" b="0" i="1" dirty="0" smtClean="0">
                        <a:solidFill>
                          <a:srgbClr val="242021"/>
                        </a:solidFill>
                        <a:effectLst/>
                        <a:latin typeface="Cambria Math" panose="02040503050406030204" pitchFamily="18" charset="0"/>
                      </a:rPr>
                      <m:t> &gt; 0 </m:t>
                    </m:r>
                  </m:oMath>
                </a14:m>
                <a:r>
                  <a:rPr lang="en-US" sz="1800" b="0" i="0" dirty="0">
                    <a:solidFill>
                      <a:srgbClr val="242021"/>
                    </a:solidFill>
                    <a:effectLst/>
                    <a:latin typeface="Arial" panose="020B0604020202020204" pitchFamily="34" charset="0"/>
                    <a:cs typeface="Arial" panose="020B0604020202020204" pitchFamily="34" charset="0"/>
                  </a:rPr>
                  <a:t>and </a:t>
                </a:r>
                <a14:m>
                  <m:oMath xmlns:m="http://schemas.openxmlformats.org/officeDocument/2006/math">
                    <m:r>
                      <a:rPr lang="en-US" sz="1800" b="0" i="1" dirty="0" smtClean="0">
                        <a:solidFill>
                          <a:srgbClr val="242021"/>
                        </a:solidFill>
                        <a:effectLst/>
                        <a:latin typeface="Cambria Math" panose="02040503050406030204" pitchFamily="18" charset="0"/>
                      </a:rPr>
                      <m:t>𝛽</m:t>
                    </m:r>
                    <m:r>
                      <a:rPr lang="en-US" sz="1800" b="0" i="1" dirty="0" smtClean="0">
                        <a:solidFill>
                          <a:srgbClr val="242021"/>
                        </a:solidFill>
                        <a:effectLst/>
                        <a:latin typeface="Cambria Math" panose="02040503050406030204" pitchFamily="18" charset="0"/>
                      </a:rPr>
                      <m:t> &gt; 0</m:t>
                    </m:r>
                  </m:oMath>
                </a14:m>
                <a:r>
                  <a:rPr lang="en-US" sz="1800" b="0" i="0" dirty="0">
                    <a:solidFill>
                      <a:srgbClr val="242021"/>
                    </a:solidFill>
                    <a:effectLst/>
                    <a:latin typeface="Arial" panose="020B0604020202020204" pitchFamily="34" charset="0"/>
                    <a:cs typeface="Arial" panose="020B0604020202020204" pitchFamily="34" charset="0"/>
                  </a:rPr>
                  <a:t>, if its pdf is</a:t>
                </a:r>
              </a:p>
              <a:p>
                <a:pPr marL="0" indent="0">
                  <a:buNone/>
                </a:pPr>
                <a14:m>
                  <m:oMathPara xmlns:m="http://schemas.openxmlformats.org/officeDocument/2006/math">
                    <m:oMathParaPr>
                      <m:jc m:val="centerGroup"/>
                    </m:oMathParaPr>
                    <m:oMath xmlns:m="http://schemas.openxmlformats.org/officeDocument/2006/math">
                      <m:r>
                        <a:rPr lang="en-US" sz="1800" b="0" i="1" smtClean="0">
                          <a:solidFill>
                            <a:srgbClr val="242021"/>
                          </a:solidFill>
                          <a:latin typeface="Cambria Math" panose="02040503050406030204" pitchFamily="18" charset="0"/>
                          <a:cs typeface="Arial" panose="020B0604020202020204" pitchFamily="34" charset="0"/>
                        </a:rPr>
                        <m:t>𝑃</m:t>
                      </m:r>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𝑥</m:t>
                          </m:r>
                        </m:e>
                      </m:d>
                      <m:r>
                        <a:rPr lang="en-ZA" sz="1800" b="0" i="1" smtClean="0">
                          <a:solidFill>
                            <a:srgbClr val="242021"/>
                          </a:solidFill>
                          <a:latin typeface="Cambria Math" panose="02040503050406030204" pitchFamily="18" charset="0"/>
                          <a:cs typeface="Arial" panose="020B0604020202020204" pitchFamily="34" charset="0"/>
                        </a:rPr>
                        <m:t>=</m:t>
                      </m:r>
                      <m:d>
                        <m:dPr>
                          <m:begChr m:val="{"/>
                          <m:endChr m:val=""/>
                          <m:ctrlPr>
                            <a:rPr lang="en-ZA" sz="1800" b="0" i="1" smtClean="0">
                              <a:solidFill>
                                <a:srgbClr val="242021"/>
                              </a:solidFill>
                              <a:latin typeface="Cambria Math" panose="02040503050406030204" pitchFamily="18" charset="0"/>
                              <a:cs typeface="Arial" panose="020B0604020202020204" pitchFamily="34" charset="0"/>
                            </a:rPr>
                          </m:ctrlPr>
                        </m:dPr>
                        <m:e>
                          <m:eqArr>
                            <m:eqArrPr>
                              <m:ctrlPr>
                                <a:rPr lang="en-ZA" sz="1800" b="0" i="1" smtClean="0">
                                  <a:solidFill>
                                    <a:srgbClr val="242021"/>
                                  </a:solidFill>
                                  <a:latin typeface="Cambria Math" panose="02040503050406030204" pitchFamily="18" charset="0"/>
                                  <a:cs typeface="Arial" panose="020B0604020202020204" pitchFamily="34" charset="0"/>
                                </a:rPr>
                              </m:ctrlPr>
                            </m:eqArrPr>
                            <m:e>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1</m:t>
                                  </m:r>
                                </m:num>
                                <m:den>
                                  <m:r>
                                    <m:rPr>
                                      <m:sty m:val="p"/>
                                    </m:rPr>
                                    <a:rPr lang="el-GR"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Γ</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𝛽</m:t>
                                      </m:r>
                                    </m:e>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sup>
                                  </m:sSup>
                                </m:den>
                              </m:f>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𝑥</m:t>
                                  </m:r>
                                </m:e>
                                <m:sup>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−1</m:t>
                                  </m:r>
                                </m:sup>
                              </m:sSup>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𝑒</m:t>
                                  </m:r>
                                </m:e>
                                <m:sup>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𝑥</m:t>
                                      </m:r>
                                    </m:num>
                                    <m:den>
                                      <m:r>
                                        <a:rPr lang="en-ZA" sz="1800" b="0" i="1" smtClean="0">
                                          <a:solidFill>
                                            <a:srgbClr val="242021"/>
                                          </a:solidFill>
                                          <a:latin typeface="Cambria Math" panose="02040503050406030204" pitchFamily="18" charset="0"/>
                                          <a:ea typeface="Cambria Math" panose="02040503050406030204" pitchFamily="18" charset="0"/>
                                          <a:cs typeface="Arial" panose="020B0604020202020204" pitchFamily="34" charset="0"/>
                                        </a:rPr>
                                        <m:t>𝛽</m:t>
                                      </m:r>
                                    </m:den>
                                  </m:f>
                                </m:sup>
                              </m:sSup>
                              <m:r>
                                <a:rPr lang="en-ZA" sz="1800" b="0" i="1" smtClean="0">
                                  <a:solidFill>
                                    <a:srgbClr val="242021"/>
                                  </a:solidFill>
                                  <a:latin typeface="Cambria Math" panose="02040503050406030204" pitchFamily="18" charset="0"/>
                                  <a:cs typeface="Arial" panose="020B0604020202020204" pitchFamily="34" charset="0"/>
                                </a:rPr>
                                <m:t>        0&lt;</m:t>
                              </m:r>
                              <m:r>
                                <a:rPr lang="en-ZA" sz="1800" b="0" i="1" smtClean="0">
                                  <a:solidFill>
                                    <a:srgbClr val="242021"/>
                                  </a:solidFill>
                                  <a:latin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cs typeface="Arial" panose="020B0604020202020204" pitchFamily="34" charset="0"/>
                                </a:rPr>
                                <m:t>&lt;∞</m:t>
                              </m:r>
                            </m:e>
                            <m:e>
                              <m:r>
                                <a:rPr lang="en-ZA" sz="1800" b="0" i="1" smtClean="0">
                                  <a:solidFill>
                                    <a:srgbClr val="242021"/>
                                  </a:solidFill>
                                  <a:latin typeface="Cambria Math" panose="02040503050406030204" pitchFamily="18" charset="0"/>
                                  <a:cs typeface="Arial" panose="020B0604020202020204" pitchFamily="34" charset="0"/>
                                </a:rPr>
                                <m:t>0                                     </m:t>
                              </m:r>
                              <m:r>
                                <a:rPr lang="en-ZA" sz="1800" b="0" i="1" smtClean="0">
                                  <a:solidFill>
                                    <a:srgbClr val="242021"/>
                                  </a:solidFill>
                                  <a:latin typeface="Cambria Math" panose="02040503050406030204" pitchFamily="18" charset="0"/>
                                  <a:cs typeface="Arial" panose="020B0604020202020204" pitchFamily="34" charset="0"/>
                                </a:rPr>
                                <m:t>𝑒𝑙𝑠𝑒𝑤h𝑒𝑟𝑒</m:t>
                              </m:r>
                            </m:e>
                          </m:eqArr>
                        </m:e>
                      </m:d>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In which case, we often write that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has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Γ</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𝛼</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𝛽</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distribution.</a:t>
                </a:r>
              </a:p>
              <a:p>
                <a:r>
                  <a:rPr lang="en-US" sz="1800" b="0" i="0" dirty="0">
                    <a:solidFill>
                      <a:srgbClr val="242021"/>
                    </a:solidFill>
                    <a:effectLst/>
                    <a:latin typeface="Arial" panose="020B0604020202020204" pitchFamily="34" charset="0"/>
                    <a:cs typeface="Arial" panose="020B0604020202020204" pitchFamily="34" charset="0"/>
                  </a:rPr>
                  <a:t>To verify that </a:t>
                </a:r>
                <a14:m>
                  <m:oMath xmlns:m="http://schemas.openxmlformats.org/officeDocument/2006/math">
                    <m:r>
                      <a:rPr lang="en-US" sz="1800" b="0" i="1" dirty="0" smtClean="0">
                        <a:solidFill>
                          <a:srgbClr val="242021"/>
                        </a:solidFill>
                        <a:effectLst/>
                        <a:latin typeface="Cambria Math" panose="02040503050406030204" pitchFamily="18" charset="0"/>
                      </a:rPr>
                      <m:t>𝑓</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is a pdf, note first that </a:t>
                </a:r>
                <a14:m>
                  <m:oMath xmlns:m="http://schemas.openxmlformats.org/officeDocument/2006/math">
                    <m:r>
                      <a:rPr lang="en-US" sz="1800" b="0" i="1" dirty="0" smtClean="0">
                        <a:solidFill>
                          <a:srgbClr val="242021"/>
                        </a:solidFill>
                        <a:effectLst/>
                        <a:latin typeface="Cambria Math" panose="02040503050406030204" pitchFamily="18" charset="0"/>
                      </a:rPr>
                      <m:t>𝑓</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 &gt; 0</m:t>
                    </m:r>
                  </m:oMath>
                </a14:m>
                <a:r>
                  <a:rPr lang="en-US" sz="1800" b="0" i="0" dirty="0">
                    <a:solidFill>
                      <a:srgbClr val="242021"/>
                    </a:solidFill>
                    <a:effectLst/>
                    <a:latin typeface="Arial" panose="020B0604020202020204" pitchFamily="34" charset="0"/>
                    <a:cs typeface="Arial" panose="020B0604020202020204" pitchFamily="34" charset="0"/>
                  </a:rPr>
                  <a:t>, for all </a:t>
                </a:r>
                <a14:m>
                  <m:oMath xmlns:m="http://schemas.openxmlformats.org/officeDocument/2006/math">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 &gt; 0</m:t>
                    </m:r>
                  </m:oMath>
                </a14:m>
                <a:r>
                  <a:rPr lang="en-US" sz="1800" b="0" i="0" dirty="0">
                    <a:solidFill>
                      <a:srgbClr val="242021"/>
                    </a:solidFill>
                    <a:effectLst/>
                    <a:latin typeface="Arial" panose="020B0604020202020204" pitchFamily="34" charset="0"/>
                    <a:cs typeface="Arial" panose="020B0604020202020204" pitchFamily="34" charset="0"/>
                  </a:rPr>
                  <a:t>.</a:t>
                </a:r>
              </a:p>
              <a:p>
                <a:r>
                  <a:rPr lang="en-US" sz="1800" b="0" i="0" dirty="0">
                    <a:solidFill>
                      <a:srgbClr val="242021"/>
                    </a:solidFill>
                    <a:effectLst/>
                    <a:latin typeface="Arial" panose="020B0604020202020204" pitchFamily="34" charset="0"/>
                    <a:cs typeface="Arial" panose="020B0604020202020204" pitchFamily="34" charset="0"/>
                  </a:rPr>
                  <a:t>To show that it integrates to 1 over its support, we use the change-of-variable </a:t>
                </a:r>
                <a14:m>
                  <m:oMath xmlns:m="http://schemas.openxmlformats.org/officeDocument/2006/math">
                    <m:r>
                      <a:rPr lang="en-US" sz="1800" b="0" i="1" dirty="0" smtClean="0">
                        <a:solidFill>
                          <a:srgbClr val="242021"/>
                        </a:solidFill>
                        <a:effectLst/>
                        <a:latin typeface="Cambria Math" panose="02040503050406030204" pitchFamily="18" charset="0"/>
                      </a:rPr>
                      <m:t>𝑧</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𝛽</m:t>
                    </m:r>
                  </m:oMath>
                </a14:m>
                <a:r>
                  <a:rPr lang="en-US" sz="1800" b="0" i="0" dirty="0">
                    <a:solidFill>
                      <a:srgbClr val="242021"/>
                    </a:solidFill>
                    <a:effectLst/>
                    <a:latin typeface="Arial" panose="020B0604020202020204" pitchFamily="34" charset="0"/>
                    <a:cs typeface="Arial" panose="020B0604020202020204" pitchFamily="34" charset="0"/>
                  </a:rPr>
                  <a:t>, </a:t>
                </a:r>
                <a14:m>
                  <m:oMath xmlns:m="http://schemas.openxmlformats.org/officeDocument/2006/math">
                    <m:r>
                      <a:rPr lang="en-US" sz="1800" b="0" i="1" dirty="0" smtClean="0">
                        <a:solidFill>
                          <a:srgbClr val="242021"/>
                        </a:solidFill>
                        <a:effectLst/>
                        <a:latin typeface="Cambria Math" panose="02040503050406030204" pitchFamily="18" charset="0"/>
                      </a:rPr>
                      <m:t>𝑑𝑧</m:t>
                    </m:r>
                    <m:r>
                      <a:rPr lang="en-US" sz="1800" b="0" i="1" dirty="0" smtClean="0">
                        <a:solidFill>
                          <a:srgbClr val="242021"/>
                        </a:solidFill>
                        <a:effectLst/>
                        <a:latin typeface="Cambria Math" panose="02040503050406030204" pitchFamily="18" charset="0"/>
                      </a:rPr>
                      <m:t> = (1/</m:t>
                    </m:r>
                    <m:r>
                      <a:rPr lang="en-US" sz="1800" b="0" i="1" dirty="0" smtClean="0">
                        <a:solidFill>
                          <a:srgbClr val="242021"/>
                        </a:solidFill>
                        <a:effectLst/>
                        <a:latin typeface="Cambria Math" panose="02040503050406030204" pitchFamily="18" charset="0"/>
                      </a:rPr>
                      <m:t>𝛽</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𝑑𝑥</m:t>
                    </m:r>
                  </m:oMath>
                </a14:m>
                <a:r>
                  <a:rPr lang="en-US" sz="1800" b="0" i="0" dirty="0">
                    <a:solidFill>
                      <a:srgbClr val="242021"/>
                    </a:solidFill>
                    <a:effectLst/>
                    <a:latin typeface="Arial" panose="020B0604020202020204" pitchFamily="34" charset="0"/>
                    <a:cs typeface="Arial" panose="020B0604020202020204" pitchFamily="34" charset="0"/>
                  </a:rPr>
                  <a:t> in the following derivation:</a:t>
                </a:r>
                <a:endParaRPr lang="en-US" sz="1200" dirty="0">
                  <a:solidFill>
                    <a:srgbClr val="242021"/>
                  </a:solidFill>
                  <a:latin typeface="Arial" panose="020B0604020202020204" pitchFamily="34" charset="0"/>
                  <a:cs typeface="Arial" panose="020B0604020202020204" pitchFamily="34" charset="0"/>
                </a:endParaRPr>
              </a:p>
              <a:p>
                <a:endParaRPr lang="en-US" sz="1200" b="0" i="0" dirty="0">
                  <a:solidFill>
                    <a:srgbClr val="242021"/>
                  </a:solidFill>
                  <a:effectLst/>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4"/>
                <a:stretch>
                  <a:fillRect l="-514" t="-650"/>
                </a:stretch>
              </a:blipFill>
            </p:spPr>
            <p:txBody>
              <a:bodyPr/>
              <a:lstStyle/>
              <a:p>
                <a:r>
                  <a:rPr lang="en-US">
                    <a:noFill/>
                  </a:rPr>
                  <a:t> </a:t>
                </a:r>
              </a:p>
            </p:txBody>
          </p:sp>
        </mc:Fallback>
      </mc:AlternateContent>
    </p:spTree>
    <p:extLst>
      <p:ext uri="{BB962C8B-B14F-4D97-AF65-F5344CB8AC3E}">
        <p14:creationId xmlns:p14="http://schemas.microsoft.com/office/powerpoint/2010/main" val="334915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sz="2800" dirty="0"/>
                  <a:t>The Gamma (</a:t>
                </a:r>
                <a14:m>
                  <m:oMath xmlns:m="http://schemas.openxmlformats.org/officeDocument/2006/math">
                    <m:r>
                      <m:rPr>
                        <m:sty m:val="p"/>
                      </m:rPr>
                      <a:rPr lang="en-US" sz="2800" i="0" dirty="0" smtClean="0">
                        <a:latin typeface="Cambria Math" panose="02040503050406030204" pitchFamily="18" charset="0"/>
                      </a:rPr>
                      <m:t>Γ</m:t>
                    </m:r>
                  </m:oMath>
                </a14:m>
                <a:r>
                  <a:rPr lang="en-US" sz="2800" dirty="0"/>
                  <a:t>) Distribution</a:t>
                </a:r>
                <a:endParaRPr lang="en-ZA" sz="2800" dirty="0"/>
              </a:p>
            </p:txBody>
          </p:sp>
        </mc:Choice>
        <mc:Fallback xmlns="">
          <p:sp>
            <p:nvSpPr>
              <p:cNvPr id="16386" name="Rectangle 2"/>
              <p:cNvSpPr>
                <a:spLocks noRot="1" noChangeAspect="1" noMove="1" noResize="1" noEditPoints="1" noAdjustHandles="1" noChangeArrowheads="1" noChangeShapeType="1" noTextEdit="1"/>
              </p:cNvSpPr>
              <p:nvPr/>
            </p:nvSpPr>
            <p:spPr bwMode="auto">
              <a:xfrm>
                <a:off x="203199" y="90221"/>
                <a:ext cx="8534399" cy="480131"/>
              </a:xfrm>
              <a:prstGeom prst="rect">
                <a:avLst/>
              </a:prstGeom>
              <a:blipFill>
                <a:blip r:embed="rId3"/>
                <a:stretch>
                  <a:fillRect t="-22785" b="-3417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ZA">
                    <a:noFill/>
                  </a:rPr>
                  <a:t> </a:t>
                </a:r>
              </a:p>
            </p:txBody>
          </p:sp>
        </mc:Fallback>
      </mc:AlternateContent>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pPr marL="0" indent="0">
                  <a:buNone/>
                </a:pPr>
                <a14:m>
                  <m:oMathPara xmlns:m="http://schemas.openxmlformats.org/officeDocument/2006/math">
                    <m:oMathParaPr>
                      <m:jc m:val="centerGroup"/>
                    </m:oMathParaPr>
                    <m:oMath xmlns:m="http://schemas.openxmlformats.org/officeDocument/2006/math">
                      <m:nary>
                        <m:naryPr>
                          <m:limLoc m:val="undOvr"/>
                          <m:ctrlPr>
                            <a:rPr lang="en-ZA" sz="2000" i="1" smtClean="0">
                              <a:solidFill>
                                <a:schemeClr val="bg2"/>
                              </a:solidFill>
                              <a:latin typeface="Cambria Math" panose="02040503050406030204" pitchFamily="18" charset="0"/>
                              <a:cs typeface="Arial" panose="020B0604020202020204" pitchFamily="34" charset="0"/>
                            </a:rPr>
                          </m:ctrlPr>
                        </m:naryPr>
                        <m:sub>
                          <m:r>
                            <m:rPr>
                              <m:brk m:alnAt="24"/>
                            </m:rPr>
                            <a:rPr lang="en-ZA" sz="2000" b="0" i="1" smtClean="0">
                              <a:solidFill>
                                <a:schemeClr val="bg2"/>
                              </a:solidFill>
                              <a:latin typeface="Cambria Math" panose="02040503050406030204" pitchFamily="18" charset="0"/>
                              <a:cs typeface="Arial" panose="020B0604020202020204" pitchFamily="34" charset="0"/>
                            </a:rPr>
                            <m:t>0</m:t>
                          </m:r>
                        </m:sub>
                        <m:sup>
                          <m: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e>
                          <m:f>
                            <m:fPr>
                              <m:ctrlPr>
                                <a:rPr lang="en-ZA" sz="200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m:rPr>
                                  <m:sty m:val="p"/>
                                </m:rPr>
                                <a:rPr lang="el-GR"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Γ</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sup>
                              </m:sSup>
                            </m:den>
                          </m:f>
                          <m:sSup>
                            <m:sSupPr>
                              <m:ctrlPr>
                                <a:rPr lang="en-ZA" sz="200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𝑥</m:t>
                              </m:r>
                            </m:e>
                            <m:sup>
                              <m: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p>
                          </m:sSup>
                          <m:sSup>
                            <m:sSupPr>
                              <m:ctrlPr>
                                <a:rPr lang="en-ZA" sz="200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𝑒</m:t>
                              </m:r>
                            </m:e>
                            <m:sup>
                              <m:f>
                                <m:fPr>
                                  <m:type m:val="skw"/>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cs typeface="Arial" panose="020B0604020202020204" pitchFamily="34" charset="0"/>
                                    </a:rPr>
                                    <m:t>𝑥</m:t>
                                  </m:r>
                                </m:num>
                                <m:den>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den>
                              </m:f>
                            </m:sup>
                          </m:sSup>
                          <m:r>
                            <a:rPr lang="en-ZA" sz="2000" b="0" i="1" smtClean="0">
                              <a:solidFill>
                                <a:schemeClr val="bg2"/>
                              </a:solidFill>
                              <a:latin typeface="Cambria Math" panose="02040503050406030204" pitchFamily="18" charset="0"/>
                              <a:cs typeface="Arial" panose="020B0604020202020204" pitchFamily="34" charset="0"/>
                            </a:rPr>
                            <m:t>𝑑𝑥</m:t>
                          </m:r>
                          <m:r>
                            <a:rPr lang="en-ZA" sz="2000" b="0" i="1" smtClean="0">
                              <a:solidFill>
                                <a:schemeClr val="bg2"/>
                              </a:solidFill>
                              <a:latin typeface="Cambria Math" panose="02040503050406030204" pitchFamily="18" charset="0"/>
                              <a:cs typeface="Arial" panose="020B0604020202020204" pitchFamily="34" charset="0"/>
                            </a:rPr>
                            <m:t>=</m:t>
                          </m:r>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m:rPr>
                                  <m:sty m:val="p"/>
                                </m:rPr>
                                <a:rPr lang="el-GR" sz="2000" i="1">
                                  <a:solidFill>
                                    <a:schemeClr val="bg2"/>
                                  </a:solidFill>
                                  <a:latin typeface="Cambria Math" panose="02040503050406030204" pitchFamily="18" charset="0"/>
                                  <a:ea typeface="Cambria Math" panose="02040503050406030204" pitchFamily="18" charset="0"/>
                                  <a:cs typeface="Arial" panose="020B0604020202020204" pitchFamily="34" charset="0"/>
                                </a:rPr>
                                <m:t>Γ</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sup>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sup>
                              </m:sSup>
                            </m:den>
                          </m:f>
                          <m:nary>
                            <m:naryPr>
                              <m:limLoc m:val="undOvr"/>
                              <m:ctrlPr>
                                <a:rPr lang="en-ZA" sz="2000" b="0" i="1" smtClean="0">
                                  <a:solidFill>
                                    <a:schemeClr val="bg2"/>
                                  </a:solidFill>
                                  <a:latin typeface="Cambria Math" panose="02040503050406030204" pitchFamily="18" charset="0"/>
                                  <a:cs typeface="Arial" panose="020B0604020202020204" pitchFamily="34" charset="0"/>
                                </a:rPr>
                              </m:ctrlPr>
                            </m:naryPr>
                            <m:sub>
                              <m:r>
                                <m:rPr>
                                  <m:brk m:alnAt="24"/>
                                </m:rPr>
                                <a:rPr lang="en-ZA" sz="2000" b="0" i="1" smtClean="0">
                                  <a:solidFill>
                                    <a:schemeClr val="bg2"/>
                                  </a:solidFill>
                                  <a:latin typeface="Cambria Math" panose="02040503050406030204" pitchFamily="18" charset="0"/>
                                  <a:cs typeface="Arial" panose="020B0604020202020204" pitchFamily="34" charset="0"/>
                                </a:rPr>
                                <m:t>0</m:t>
                              </m:r>
                            </m:sub>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e>
                              <m:sSup>
                                <m:sSupPr>
                                  <m:ctrlPr>
                                    <a:rPr lang="en-ZA" sz="2000" b="0" i="1" smtClean="0">
                                      <a:solidFill>
                                        <a:schemeClr val="bg2"/>
                                      </a:solidFill>
                                      <a:latin typeface="Cambria Math" panose="02040503050406030204" pitchFamily="18" charset="0"/>
                                      <a:cs typeface="Arial" panose="020B0604020202020204" pitchFamily="34" charset="0"/>
                                    </a:rPr>
                                  </m:ctrlPr>
                                </m:sSupPr>
                                <m:e>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𝑧</m:t>
                                      </m:r>
                                    </m:e>
                                  </m:d>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p>
                              </m:sSup>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𝑒</m:t>
                                  </m:r>
                                </m:e>
                                <m:sup>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cs typeface="Arial" panose="020B0604020202020204" pitchFamily="34" charset="0"/>
                                    </a:rPr>
                                    <m:t>𝑧</m:t>
                                  </m:r>
                                </m:sup>
                              </m:s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𝑑𝑧</m:t>
                              </m:r>
                            </m:e>
                          </m:nary>
                        </m:e>
                      </m:nary>
                    </m:oMath>
                  </m:oMathPara>
                </a14:m>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ZA" sz="2000" b="0" i="1" smtClean="0">
                          <a:solidFill>
                            <a:schemeClr val="bg2"/>
                          </a:solidFill>
                          <a:latin typeface="Cambria Math" panose="02040503050406030204" pitchFamily="18" charset="0"/>
                          <a:cs typeface="Arial" panose="020B0604020202020204" pitchFamily="34" charset="0"/>
                        </a:rPr>
                        <m:t>=</m:t>
                      </m:r>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m:rPr>
                              <m:sty m:val="p"/>
                            </m:rPr>
                            <a:rPr lang="el-GR" sz="2000" i="1">
                              <a:solidFill>
                                <a:schemeClr val="bg2"/>
                              </a:solidFill>
                              <a:latin typeface="Cambria Math" panose="02040503050406030204" pitchFamily="18" charset="0"/>
                              <a:ea typeface="Cambria Math" panose="02040503050406030204" pitchFamily="18" charset="0"/>
                              <a:cs typeface="Arial" panose="020B0604020202020204" pitchFamily="34" charset="0"/>
                            </a:rPr>
                            <m:t>Γ</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sup>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sup>
                          </m:sSup>
                        </m:den>
                      </m:f>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𝑒</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sup>
                      </m:sSup>
                      <m:r>
                        <m:rPr>
                          <m:sty m:val="p"/>
                        </m:rPr>
                        <a:rPr lang="el-GR"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Γ</m:t>
                      </m:r>
                      <m:d>
                        <m:dPr>
                          <m:ctrlPr>
                            <a:rPr lang="el-GR"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l-GR"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d>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oMath>
                  </m:oMathPara>
                </a14:m>
                <a:endParaRPr lang="en-ZA" sz="2000" dirty="0">
                  <a:solidFill>
                    <a:schemeClr val="bg2"/>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hence, </a:t>
                </a:r>
                <a14:m>
                  <m:oMath xmlns:m="http://schemas.openxmlformats.org/officeDocument/2006/math">
                    <m:r>
                      <a:rPr lang="en-US" sz="1800" b="0" i="1" dirty="0" smtClean="0">
                        <a:solidFill>
                          <a:srgbClr val="242021"/>
                        </a:solidFill>
                        <a:effectLst/>
                        <a:latin typeface="Cambria Math" panose="02040503050406030204" pitchFamily="18" charset="0"/>
                      </a:rPr>
                      <m:t>𝑓</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is a pdf. This change-of-variable used is worth remembering. We use a similar change-of-variable in the following derivation of </a:t>
                </a:r>
                <a14:m>
                  <m:oMath xmlns:m="http://schemas.openxmlformats.org/officeDocument/2006/math">
                    <m:r>
                      <a:rPr lang="en-US" sz="1800" b="0" i="1" dirty="0" smtClean="0">
                        <a:solidFill>
                          <a:srgbClr val="242021"/>
                        </a:solidFill>
                        <a:effectLst/>
                        <a:latin typeface="Cambria Math" panose="02040503050406030204" pitchFamily="18" charset="0"/>
                      </a:rPr>
                      <m:t>𝑋</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s mgf</a:t>
                </a:r>
                <a:r>
                  <a:rPr lang="en-US" sz="1800" dirty="0">
                    <a:solidFill>
                      <a:srgbClr val="242021"/>
                    </a:solidFill>
                    <a:latin typeface="Arial" panose="020B0604020202020204" pitchFamily="34" charset="0"/>
                    <a:cs typeface="Arial" panose="020B0604020202020204" pitchFamily="34" charset="0"/>
                  </a:rPr>
                  <a:t>:</a:t>
                </a:r>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ZA" sz="2000" b="0" i="1" smtClean="0">
                          <a:solidFill>
                            <a:schemeClr val="bg2"/>
                          </a:solidFill>
                          <a:latin typeface="Cambria Math" panose="02040503050406030204" pitchFamily="18" charset="0"/>
                          <a:cs typeface="Arial" panose="020B0604020202020204" pitchFamily="34" charset="0"/>
                        </a:rPr>
                        <m:t>𝑀</m:t>
                      </m:r>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𝑡</m:t>
                          </m:r>
                        </m:e>
                      </m:d>
                      <m:r>
                        <a:rPr lang="en-ZA" sz="2000" b="0" i="1" smtClean="0">
                          <a:solidFill>
                            <a:schemeClr val="bg2"/>
                          </a:solidFill>
                          <a:latin typeface="Cambria Math" panose="02040503050406030204" pitchFamily="18" charset="0"/>
                          <a:cs typeface="Arial" panose="020B0604020202020204" pitchFamily="34" charset="0"/>
                        </a:rPr>
                        <m:t>=</m:t>
                      </m:r>
                      <m:nary>
                        <m:naryPr>
                          <m:limLoc m:val="undOvr"/>
                          <m:ctrlPr>
                            <a:rPr lang="en-ZA" sz="2000" b="0" i="1" smtClean="0">
                              <a:solidFill>
                                <a:schemeClr val="bg2"/>
                              </a:solidFill>
                              <a:latin typeface="Cambria Math" panose="02040503050406030204" pitchFamily="18" charset="0"/>
                              <a:cs typeface="Arial" panose="020B0604020202020204" pitchFamily="34" charset="0"/>
                            </a:rPr>
                          </m:ctrlPr>
                        </m:naryPr>
                        <m:sub>
                          <m:r>
                            <m:rPr>
                              <m:brk m:alnAt="24"/>
                            </m:rPr>
                            <a:rPr lang="en-ZA" sz="2000" b="0" i="1" smtClean="0">
                              <a:solidFill>
                                <a:schemeClr val="bg2"/>
                              </a:solidFill>
                              <a:latin typeface="Cambria Math" panose="02040503050406030204" pitchFamily="18" charset="0"/>
                              <a:cs typeface="Arial" panose="020B0604020202020204" pitchFamily="34" charset="0"/>
                            </a:rPr>
                            <m:t>0</m:t>
                          </m:r>
                        </m:sub>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e>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𝑒</m:t>
                              </m:r>
                            </m:e>
                            <m:sup>
                              <m:r>
                                <a:rPr lang="en-ZA" sz="2000" b="0" i="1" smtClean="0">
                                  <a:solidFill>
                                    <a:schemeClr val="bg2"/>
                                  </a:solidFill>
                                  <a:latin typeface="Cambria Math" panose="02040503050406030204" pitchFamily="18" charset="0"/>
                                  <a:cs typeface="Arial" panose="020B0604020202020204" pitchFamily="34" charset="0"/>
                                </a:rPr>
                                <m:t>𝑡𝑥</m:t>
                              </m:r>
                            </m:sup>
                          </m:sSup>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m:rPr>
                                  <m:sty m:val="p"/>
                                </m:rPr>
                                <a:rPr lang="el-GR" sz="2000" i="1">
                                  <a:solidFill>
                                    <a:schemeClr val="bg2"/>
                                  </a:solidFill>
                                  <a:latin typeface="Cambria Math" panose="02040503050406030204" pitchFamily="18" charset="0"/>
                                  <a:ea typeface="Cambria Math" panose="02040503050406030204" pitchFamily="18" charset="0"/>
                                  <a:cs typeface="Arial" panose="020B0604020202020204" pitchFamily="34" charset="0"/>
                                </a:rPr>
                                <m:t>Γ</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sup>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sup>
                              </m:sSup>
                            </m:den>
                          </m:f>
                        </m:e>
                      </m:nary>
                      <m:sSup>
                        <m:sSupPr>
                          <m:ctrlPr>
                            <a:rPr lang="en-ZA" sz="2000" i="1">
                              <a:solidFill>
                                <a:schemeClr val="bg2"/>
                              </a:solidFill>
                              <a:latin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cs typeface="Arial" panose="020B0604020202020204" pitchFamily="34" charset="0"/>
                            </a:rPr>
                            <m:t>𝑥</m:t>
                          </m:r>
                        </m:e>
                        <m:sup>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sup>
                      </m:sSup>
                      <m:sSup>
                        <m:sSupPr>
                          <m:ctrlPr>
                            <a:rPr lang="en-ZA" sz="2000" i="1">
                              <a:solidFill>
                                <a:schemeClr val="bg2"/>
                              </a:solidFill>
                              <a:latin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cs typeface="Arial" panose="020B0604020202020204" pitchFamily="34" charset="0"/>
                            </a:rPr>
                            <m:t>𝑒</m:t>
                          </m:r>
                        </m:e>
                        <m:sup>
                          <m:f>
                            <m:fPr>
                              <m:type m:val="skw"/>
                              <m:ctrlPr>
                                <a:rPr lang="en-ZA" sz="2000" i="1">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cs typeface="Arial" panose="020B0604020202020204" pitchFamily="34" charset="0"/>
                                </a:rPr>
                                <m:t>𝑥</m:t>
                              </m:r>
                            </m:num>
                            <m:den>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den>
                          </m:f>
                        </m:sup>
                      </m:sSup>
                      <m:r>
                        <a:rPr lang="en-ZA" sz="2000" i="1">
                          <a:solidFill>
                            <a:schemeClr val="bg2"/>
                          </a:solidFill>
                          <a:latin typeface="Cambria Math" panose="02040503050406030204" pitchFamily="18" charset="0"/>
                          <a:cs typeface="Arial" panose="020B0604020202020204" pitchFamily="34" charset="0"/>
                        </a:rPr>
                        <m:t>𝑑𝑥</m:t>
                      </m:r>
                    </m:oMath>
                  </m:oMathPara>
                </a14:m>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ZA" sz="2000" b="0" i="1" smtClean="0">
                          <a:solidFill>
                            <a:schemeClr val="bg2"/>
                          </a:solidFill>
                          <a:latin typeface="Cambria Math" panose="02040503050406030204" pitchFamily="18" charset="0"/>
                          <a:cs typeface="Arial" panose="020B0604020202020204" pitchFamily="34" charset="0"/>
                        </a:rPr>
                        <m:t>=</m:t>
                      </m:r>
                      <m:nary>
                        <m:naryPr>
                          <m:limLoc m:val="undOvr"/>
                          <m:ctrlPr>
                            <a:rPr lang="en-ZA" sz="2000" b="0" i="1" smtClean="0">
                              <a:solidFill>
                                <a:schemeClr val="bg2"/>
                              </a:solidFill>
                              <a:latin typeface="Cambria Math" panose="02040503050406030204" pitchFamily="18" charset="0"/>
                              <a:cs typeface="Arial" panose="020B0604020202020204" pitchFamily="34" charset="0"/>
                            </a:rPr>
                          </m:ctrlPr>
                        </m:naryPr>
                        <m:sub>
                          <m:r>
                            <m:rPr>
                              <m:brk m:alnAt="24"/>
                            </m:rPr>
                            <a:rPr lang="en-ZA" sz="2000" b="0" i="1" smtClean="0">
                              <a:solidFill>
                                <a:schemeClr val="bg2"/>
                              </a:solidFill>
                              <a:latin typeface="Cambria Math" panose="02040503050406030204" pitchFamily="18" charset="0"/>
                              <a:cs typeface="Arial" panose="020B0604020202020204" pitchFamily="34" charset="0"/>
                            </a:rPr>
                            <m:t>0</m:t>
                          </m:r>
                        </m:sub>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e>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𝑒</m:t>
                              </m:r>
                            </m:e>
                            <m:sup>
                              <m:r>
                                <a:rPr lang="en-ZA" sz="2000" b="0" i="1" smtClean="0">
                                  <a:solidFill>
                                    <a:schemeClr val="bg2"/>
                                  </a:solidFill>
                                  <a:latin typeface="Cambria Math" panose="02040503050406030204" pitchFamily="18" charset="0"/>
                                  <a:cs typeface="Arial" panose="020B0604020202020204" pitchFamily="34" charset="0"/>
                                </a:rPr>
                                <m:t>𝑡𝑥</m:t>
                              </m:r>
                            </m:sup>
                          </m:sSup>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m:rPr>
                                  <m:sty m:val="p"/>
                                </m:rPr>
                                <a:rPr lang="el-GR" sz="2000" i="1">
                                  <a:solidFill>
                                    <a:schemeClr val="bg2"/>
                                  </a:solidFill>
                                  <a:latin typeface="Cambria Math" panose="02040503050406030204" pitchFamily="18" charset="0"/>
                                  <a:ea typeface="Cambria Math" panose="02040503050406030204" pitchFamily="18" charset="0"/>
                                  <a:cs typeface="Arial" panose="020B0604020202020204" pitchFamily="34" charset="0"/>
                                </a:rPr>
                                <m:t>Γ</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sup>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sup>
                              </m:sSup>
                            </m:den>
                          </m:f>
                        </m:e>
                      </m:nary>
                      <m:sSup>
                        <m:sSupPr>
                          <m:ctrlPr>
                            <a:rPr lang="en-ZA" sz="2000" i="1">
                              <a:solidFill>
                                <a:schemeClr val="bg2"/>
                              </a:solidFill>
                              <a:latin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cs typeface="Arial" panose="020B0604020202020204" pitchFamily="34" charset="0"/>
                            </a:rPr>
                            <m:t>𝑥</m:t>
                          </m:r>
                        </m:e>
                        <m:sup>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sup>
                      </m:sSup>
                      <m:sSup>
                        <m:sSupPr>
                          <m:ctrlPr>
                            <a:rPr lang="en-ZA" sz="2000" i="1">
                              <a:solidFill>
                                <a:schemeClr val="bg2"/>
                              </a:solidFill>
                              <a:latin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cs typeface="Arial" panose="020B0604020202020204" pitchFamily="34" charset="0"/>
                            </a:rPr>
                            <m:t>𝑒</m:t>
                          </m:r>
                        </m:e>
                        <m:sup>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cs typeface="Arial" panose="020B0604020202020204" pitchFamily="34" charset="0"/>
                            </a:rPr>
                            <m:t>𝑥</m:t>
                          </m:r>
                          <m:r>
                            <a:rPr lang="en-ZA" sz="2000" b="0" i="1" smtClean="0">
                              <a:solidFill>
                                <a:schemeClr val="bg2"/>
                              </a:solidFill>
                              <a:latin typeface="Cambria Math" panose="02040503050406030204" pitchFamily="18" charset="0"/>
                              <a:cs typeface="Arial" panose="020B0604020202020204" pitchFamily="34" charset="0"/>
                            </a:rPr>
                            <m:t>(1−</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𝑡</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sup>
                      </m:sSup>
                      <m:r>
                        <a:rPr lang="en-ZA" sz="2000" i="1">
                          <a:solidFill>
                            <a:schemeClr val="bg2"/>
                          </a:solidFill>
                          <a:latin typeface="Cambria Math" panose="02040503050406030204" pitchFamily="18" charset="0"/>
                          <a:cs typeface="Arial" panose="020B0604020202020204" pitchFamily="34" charset="0"/>
                        </a:rPr>
                        <m:t>𝑑𝑥</m:t>
                      </m:r>
                    </m:oMath>
                  </m:oMathPara>
                </a14:m>
                <a:endParaRPr lang="en-ZA" sz="2000" dirty="0">
                  <a:solidFill>
                    <a:schemeClr val="bg2"/>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Next, use the change-of-variable </a:t>
                </a:r>
                <a14:m>
                  <m:oMath xmlns:m="http://schemas.openxmlformats.org/officeDocument/2006/math">
                    <m:r>
                      <a:rPr lang="en-US" sz="1800" b="0" i="1" dirty="0" smtClean="0">
                        <a:solidFill>
                          <a:srgbClr val="242021"/>
                        </a:solidFill>
                        <a:effectLst/>
                        <a:latin typeface="Cambria Math" panose="02040503050406030204" pitchFamily="18" charset="0"/>
                      </a:rPr>
                      <m:t>𝑦</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(1 − </m:t>
                    </m:r>
                    <m:r>
                      <a:rPr lang="en-US" sz="1800" b="0" i="1" dirty="0" smtClean="0">
                        <a:solidFill>
                          <a:srgbClr val="242021"/>
                        </a:solidFill>
                        <a:effectLst/>
                        <a:latin typeface="Cambria Math" panose="02040503050406030204" pitchFamily="18" charset="0"/>
                      </a:rPr>
                      <m:t>𝛽</m:t>
                    </m:r>
                    <m:r>
                      <a:rPr lang="en-US" sz="1800" b="0" i="1" dirty="0" smtClean="0">
                        <a:solidFill>
                          <a:srgbClr val="242021"/>
                        </a:solidFill>
                        <a:effectLst/>
                        <a:latin typeface="Cambria Math" panose="02040503050406030204" pitchFamily="18" charset="0"/>
                      </a:rPr>
                      <m:t>𝑡</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𝛽</m:t>
                    </m:r>
                  </m:oMath>
                </a14:m>
                <a:r>
                  <a:rPr lang="en-US" sz="1800" b="0" i="0" dirty="0">
                    <a:solidFill>
                      <a:srgbClr val="242021"/>
                    </a:solidFill>
                    <a:effectLst/>
                    <a:latin typeface="Arial" panose="020B0604020202020204" pitchFamily="34" charset="0"/>
                    <a:cs typeface="Arial" panose="020B0604020202020204" pitchFamily="34" charset="0"/>
                  </a:rPr>
                  <a:t>, </a:t>
                </a:r>
                <a14:m>
                  <m:oMath xmlns:m="http://schemas.openxmlformats.org/officeDocument/2006/math">
                    <m:r>
                      <a:rPr lang="en-US" sz="1800" b="0" i="1" dirty="0" smtClean="0">
                        <a:solidFill>
                          <a:srgbClr val="242021"/>
                        </a:solidFill>
                        <a:effectLst/>
                        <a:latin typeface="Cambria Math" panose="02040503050406030204" pitchFamily="18" charset="0"/>
                      </a:rPr>
                      <m:t>𝑡</m:t>
                    </m:r>
                    <m:r>
                      <a:rPr lang="en-US" sz="1800" b="0" i="1" dirty="0" smtClean="0">
                        <a:solidFill>
                          <a:srgbClr val="242021"/>
                        </a:solidFill>
                        <a:effectLst/>
                        <a:latin typeface="Cambria Math" panose="02040503050406030204" pitchFamily="18" charset="0"/>
                      </a:rPr>
                      <m:t> &lt; 1/</m:t>
                    </m:r>
                    <m:r>
                      <a:rPr lang="en-US" sz="1800" b="0" i="1" dirty="0" smtClean="0">
                        <a:solidFill>
                          <a:srgbClr val="242021"/>
                        </a:solidFill>
                        <a:effectLst/>
                        <a:latin typeface="Cambria Math" panose="02040503050406030204" pitchFamily="18" charset="0"/>
                      </a:rPr>
                      <m:t>𝛽</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𝑜𝑟</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𝛽</m:t>
                    </m:r>
                    <m:r>
                      <a:rPr lang="en-US" sz="1800" b="0" i="1" dirty="0" smtClean="0">
                        <a:solidFill>
                          <a:srgbClr val="242021"/>
                        </a:solidFill>
                        <a:effectLst/>
                        <a:latin typeface="Cambria Math" panose="02040503050406030204" pitchFamily="18" charset="0"/>
                      </a:rPr>
                      <m:t>𝑦</m:t>
                    </m:r>
                    <m:r>
                      <a:rPr lang="en-US" sz="1800" b="0" i="1" dirty="0" smtClean="0">
                        <a:solidFill>
                          <a:srgbClr val="242021"/>
                        </a:solidFill>
                        <a:effectLst/>
                        <a:latin typeface="Cambria Math" panose="02040503050406030204" pitchFamily="18" charset="0"/>
                      </a:rPr>
                      <m:t>/(1 − </m:t>
                    </m:r>
                    <m:r>
                      <a:rPr lang="en-US" sz="1800" b="0" i="1" dirty="0" smtClean="0">
                        <a:solidFill>
                          <a:srgbClr val="242021"/>
                        </a:solidFill>
                        <a:effectLst/>
                        <a:latin typeface="Cambria Math" panose="02040503050406030204" pitchFamily="18" charset="0"/>
                      </a:rPr>
                      <m:t>𝛽</m:t>
                    </m:r>
                    <m:r>
                      <a:rPr lang="en-US" sz="1800" b="0" i="1" dirty="0" smtClean="0">
                        <a:solidFill>
                          <a:srgbClr val="242021"/>
                        </a:solidFill>
                        <a:effectLst/>
                        <a:latin typeface="Cambria Math" panose="02040503050406030204" pitchFamily="18" charset="0"/>
                      </a:rPr>
                      <m:t>𝑡</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to</a:t>
                </a:r>
                <a:r>
                  <a:rPr lang="en-US" sz="1800" dirty="0">
                    <a:solidFill>
                      <a:srgbClr val="242021"/>
                    </a:solidFill>
                    <a:latin typeface="Arial" panose="020B0604020202020204" pitchFamily="34" charset="0"/>
                    <a:cs typeface="Arial" panose="020B0604020202020204" pitchFamily="34" charset="0"/>
                  </a:rPr>
                  <a:t> </a:t>
                </a:r>
                <a:r>
                  <a:rPr lang="en-US" sz="1800" b="0" i="0" dirty="0">
                    <a:solidFill>
                      <a:srgbClr val="242021"/>
                    </a:solidFill>
                    <a:effectLst/>
                    <a:latin typeface="Arial" panose="020B0604020202020204" pitchFamily="34" charset="0"/>
                    <a:cs typeface="Arial" panose="020B0604020202020204" pitchFamily="34" charset="0"/>
                  </a:rPr>
                  <a:t>obtain</a:t>
                </a:r>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ZA" sz="2000" b="0" i="1" smtClean="0">
                          <a:solidFill>
                            <a:schemeClr val="bg2"/>
                          </a:solidFill>
                          <a:latin typeface="Cambria Math" panose="02040503050406030204" pitchFamily="18" charset="0"/>
                          <a:cs typeface="Arial" panose="020B0604020202020204" pitchFamily="34" charset="0"/>
                        </a:rPr>
                        <m:t>𝑀</m:t>
                      </m:r>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𝑡</m:t>
                          </m:r>
                        </m:e>
                      </m:d>
                      <m:r>
                        <a:rPr lang="en-ZA" sz="2000" b="0" i="1" smtClean="0">
                          <a:solidFill>
                            <a:schemeClr val="bg2"/>
                          </a:solidFill>
                          <a:latin typeface="Cambria Math" panose="02040503050406030204" pitchFamily="18" charset="0"/>
                          <a:cs typeface="Arial" panose="020B0604020202020204" pitchFamily="34" charset="0"/>
                        </a:rPr>
                        <m:t>=</m:t>
                      </m:r>
                      <m:nary>
                        <m:naryPr>
                          <m:limLoc m:val="undOvr"/>
                          <m:ctrlPr>
                            <a:rPr lang="en-ZA" sz="2000" b="0" i="1" smtClean="0">
                              <a:solidFill>
                                <a:schemeClr val="bg2"/>
                              </a:solidFill>
                              <a:latin typeface="Cambria Math" panose="02040503050406030204" pitchFamily="18" charset="0"/>
                              <a:cs typeface="Arial" panose="020B0604020202020204" pitchFamily="34" charset="0"/>
                            </a:rPr>
                          </m:ctrlPr>
                        </m:naryPr>
                        <m:sub>
                          <m:r>
                            <m:rPr>
                              <m:brk m:alnAt="24"/>
                            </m:rPr>
                            <a:rPr lang="en-ZA" sz="2000" b="0" i="1" smtClean="0">
                              <a:solidFill>
                                <a:schemeClr val="bg2"/>
                              </a:solidFill>
                              <a:latin typeface="Cambria Math" panose="02040503050406030204" pitchFamily="18" charset="0"/>
                              <a:cs typeface="Arial" panose="020B0604020202020204" pitchFamily="34" charset="0"/>
                            </a:rPr>
                            <m:t>0</m:t>
                          </m:r>
                        </m:sub>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e>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𝑡</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num>
                            <m:den>
                              <m:r>
                                <m:rPr>
                                  <m:sty m:val="p"/>
                                </m:rPr>
                                <a:rPr lang="el-GR" sz="2000" i="1">
                                  <a:solidFill>
                                    <a:schemeClr val="bg2"/>
                                  </a:solidFill>
                                  <a:latin typeface="Cambria Math" panose="02040503050406030204" pitchFamily="18" charset="0"/>
                                  <a:ea typeface="Cambria Math" panose="02040503050406030204" pitchFamily="18" charset="0"/>
                                  <a:cs typeface="Arial" panose="020B0604020202020204" pitchFamily="34" charset="0"/>
                                </a:rPr>
                                <m:t>Γ</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sup>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sup>
                              </m:sSup>
                            </m:den>
                          </m:f>
                        </m:e>
                      </m:nary>
                      <m:sSup>
                        <m:sSupPr>
                          <m:ctrlP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d>
                            <m:dPr>
                              <m:ctrlP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f>
                                <m:fPr>
                                  <m:ctrlP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num>
                                <m:den>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𝑡</m:t>
                                  </m:r>
                                </m:den>
                              </m:f>
                            </m:e>
                          </m:d>
                        </m:e>
                        <m:sup>
                          <m: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p>
                      </m:sSup>
                      <m:sSup>
                        <m:sSupPr>
                          <m:ctrlP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𝑒</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sup>
                      </m:sSup>
                      <m:r>
                        <a:rPr lang="en-ZA" sz="2000" i="1">
                          <a:solidFill>
                            <a:schemeClr val="bg2"/>
                          </a:solidFill>
                          <a:latin typeface="Cambria Math" panose="02040503050406030204" pitchFamily="18" charset="0"/>
                          <a:cs typeface="Arial" panose="020B0604020202020204" pitchFamily="34" charset="0"/>
                        </a:rPr>
                        <m:t>𝑑</m:t>
                      </m:r>
                      <m:r>
                        <a:rPr lang="en-ZA" sz="2000" b="0" i="1" smtClean="0">
                          <a:solidFill>
                            <a:schemeClr val="bg2"/>
                          </a:solidFill>
                          <a:latin typeface="Cambria Math" panose="02040503050406030204" pitchFamily="18" charset="0"/>
                          <a:cs typeface="Arial" panose="020B0604020202020204" pitchFamily="34" charset="0"/>
                        </a:rPr>
                        <m:t>𝑦</m:t>
                      </m:r>
                    </m:oMath>
                  </m:oMathPara>
                </a14:m>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4"/>
                <a:stretch>
                  <a:fillRect l="-514"/>
                </a:stretch>
              </a:blipFill>
            </p:spPr>
            <p:txBody>
              <a:bodyPr/>
              <a:lstStyle/>
              <a:p>
                <a:r>
                  <a:rPr lang="en-ZA">
                    <a:noFill/>
                  </a:rPr>
                  <a:t> </a:t>
                </a:r>
              </a:p>
            </p:txBody>
          </p:sp>
        </mc:Fallback>
      </mc:AlternateContent>
    </p:spTree>
    <p:extLst>
      <p:ext uri="{BB962C8B-B14F-4D97-AF65-F5344CB8AC3E}">
        <p14:creationId xmlns:p14="http://schemas.microsoft.com/office/powerpoint/2010/main" val="29494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sz="2800" dirty="0"/>
                  <a:t>The Gamma (</a:t>
                </a:r>
                <a14:m>
                  <m:oMath xmlns:m="http://schemas.openxmlformats.org/officeDocument/2006/math">
                    <m:r>
                      <m:rPr>
                        <m:sty m:val="p"/>
                      </m:rPr>
                      <a:rPr lang="en-US" sz="2800" i="0" dirty="0" smtClean="0">
                        <a:latin typeface="Cambria Math" panose="02040503050406030204" pitchFamily="18" charset="0"/>
                      </a:rPr>
                      <m:t>Γ</m:t>
                    </m:r>
                  </m:oMath>
                </a14:m>
                <a:r>
                  <a:rPr lang="en-US" sz="2800" dirty="0"/>
                  <a:t>) Distribution</a:t>
                </a:r>
                <a:endParaRPr lang="en-ZA" sz="2800" dirty="0"/>
              </a:p>
            </p:txBody>
          </p:sp>
        </mc:Choice>
        <mc:Fallback xmlns="">
          <p:sp>
            <p:nvSpPr>
              <p:cNvPr id="16386" name="Rectangle 2"/>
              <p:cNvSpPr>
                <a:spLocks noRot="1" noChangeAspect="1" noMove="1" noResize="1" noEditPoints="1" noAdjustHandles="1" noChangeArrowheads="1" noChangeShapeType="1" noTextEdit="1"/>
              </p:cNvSpPr>
              <p:nvPr/>
            </p:nvSpPr>
            <p:spPr bwMode="auto">
              <a:xfrm>
                <a:off x="203199" y="90221"/>
                <a:ext cx="8534399" cy="480131"/>
              </a:xfrm>
              <a:prstGeom prst="rect">
                <a:avLst/>
              </a:prstGeom>
              <a:blipFill>
                <a:blip r:embed="rId3"/>
                <a:stretch>
                  <a:fillRect t="-22785" b="-3417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ZA">
                    <a:noFill/>
                  </a:rPr>
                  <a:t> </a:t>
                </a:r>
              </a:p>
            </p:txBody>
          </p:sp>
        </mc:Fallback>
      </mc:AlternateContent>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ZA" sz="1800" b="0" i="0" dirty="0">
                    <a:solidFill>
                      <a:srgbClr val="242021"/>
                    </a:solidFill>
                    <a:effectLst/>
                    <a:latin typeface="Arial" panose="020B0604020202020204" pitchFamily="34" charset="0"/>
                    <a:cs typeface="Arial" panose="020B0604020202020204" pitchFamily="34" charset="0"/>
                  </a:rPr>
                  <a:t>That is,</a:t>
                </a:r>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ZA" sz="2000" b="0" i="1" smtClean="0">
                          <a:solidFill>
                            <a:schemeClr val="bg2"/>
                          </a:solidFill>
                          <a:latin typeface="Cambria Math" panose="02040503050406030204" pitchFamily="18" charset="0"/>
                          <a:cs typeface="Arial" panose="020B0604020202020204" pitchFamily="34" charset="0"/>
                        </a:rPr>
                        <m:t>𝑀</m:t>
                      </m:r>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𝑡</m:t>
                          </m:r>
                        </m:e>
                      </m:d>
                      <m:r>
                        <a:rPr lang="en-ZA" sz="2000" b="0" i="1" smtClean="0">
                          <a:solidFill>
                            <a:schemeClr val="bg2"/>
                          </a:solidFill>
                          <a:latin typeface="Cambria Math" panose="02040503050406030204" pitchFamily="18" charset="0"/>
                          <a:cs typeface="Arial" panose="020B0604020202020204" pitchFamily="34" charset="0"/>
                        </a:rPr>
                        <m:t>=</m:t>
                      </m:r>
                      <m:sSup>
                        <m:sSupPr>
                          <m:ctrlP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d>
                            <m:dPr>
                              <m:ctrlP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f>
                                <m:fPr>
                                  <m:ctrlP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𝑡</m:t>
                                  </m:r>
                                </m:den>
                              </m:f>
                            </m:e>
                          </m:d>
                        </m:e>
                        <m:sup>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sup>
                      </m:sSup>
                      <m:nary>
                        <m:naryPr>
                          <m:limLoc m:val="undOvr"/>
                          <m:ctrlPr>
                            <a:rPr lang="en-ZA" sz="2000" b="0" i="1" smtClean="0">
                              <a:solidFill>
                                <a:schemeClr val="bg2"/>
                              </a:solidFill>
                              <a:latin typeface="Cambria Math" panose="02040503050406030204" pitchFamily="18" charset="0"/>
                              <a:cs typeface="Arial" panose="020B0604020202020204" pitchFamily="34" charset="0"/>
                            </a:rPr>
                          </m:ctrlPr>
                        </m:naryPr>
                        <m:sub>
                          <m:r>
                            <m:rPr>
                              <m:brk m:alnAt="24"/>
                            </m:rPr>
                            <a:rPr lang="en-ZA" sz="2000" b="0" i="1" smtClean="0">
                              <a:solidFill>
                                <a:schemeClr val="bg2"/>
                              </a:solidFill>
                              <a:latin typeface="Cambria Math" panose="02040503050406030204" pitchFamily="18" charset="0"/>
                              <a:cs typeface="Arial" panose="020B0604020202020204" pitchFamily="34" charset="0"/>
                            </a:rPr>
                            <m:t>0</m:t>
                          </m:r>
                        </m:sub>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e>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m:rPr>
                                  <m:sty m:val="p"/>
                                </m:rPr>
                                <a:rPr lang="el-GR" sz="2000" i="1">
                                  <a:solidFill>
                                    <a:schemeClr val="bg2"/>
                                  </a:solidFill>
                                  <a:latin typeface="Cambria Math" panose="02040503050406030204" pitchFamily="18" charset="0"/>
                                  <a:ea typeface="Cambria Math" panose="02040503050406030204" pitchFamily="18" charset="0"/>
                                  <a:cs typeface="Arial" panose="020B0604020202020204" pitchFamily="34" charset="0"/>
                                </a:rPr>
                                <m:t>Γ</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 </m:t>
                              </m:r>
                            </m:den>
                          </m:f>
                        </m:e>
                      </m:nary>
                      <m:sSup>
                        <m:sSupPr>
                          <m:ctrlP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p>
                      </m:sSup>
                      <m:sSup>
                        <m:sSup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𝑒</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sup>
                      </m:sSup>
                      <m:r>
                        <a:rPr lang="en-ZA" sz="2000" i="1">
                          <a:solidFill>
                            <a:schemeClr val="bg2"/>
                          </a:solidFill>
                          <a:latin typeface="Cambria Math" panose="02040503050406030204" pitchFamily="18" charset="0"/>
                          <a:cs typeface="Arial" panose="020B0604020202020204" pitchFamily="34" charset="0"/>
                        </a:rPr>
                        <m:t>𝑑</m:t>
                      </m:r>
                      <m:r>
                        <a:rPr lang="en-ZA" sz="2000" b="0" i="1" smtClean="0">
                          <a:solidFill>
                            <a:schemeClr val="bg2"/>
                          </a:solidFill>
                          <a:latin typeface="Cambria Math" panose="02040503050406030204" pitchFamily="18" charset="0"/>
                          <a:cs typeface="Arial" panose="020B0604020202020204" pitchFamily="34" charset="0"/>
                        </a:rPr>
                        <m:t>𝑦</m:t>
                      </m:r>
                    </m:oMath>
                  </m:oMathPara>
                </a14:m>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f>
                        <m:fPr>
                          <m:ctrlPr>
                            <a:rPr lang="en-ZA" sz="200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sSup>
                            <m:sSupPr>
                              <m:ctrlPr>
                                <a:rPr lang="en-ZA" sz="2000" i="1" smtClean="0">
                                  <a:solidFill>
                                    <a:schemeClr val="bg2"/>
                                  </a:solidFill>
                                  <a:latin typeface="Cambria Math" panose="02040503050406030204" pitchFamily="18" charset="0"/>
                                  <a:cs typeface="Arial" panose="020B0604020202020204" pitchFamily="34" charset="0"/>
                                </a:rPr>
                              </m:ctrlPr>
                            </m:sSupPr>
                            <m:e>
                              <m:d>
                                <m:dPr>
                                  <m:ctrlPr>
                                    <a:rPr lang="en-ZA" sz="2000" i="1" smtClean="0">
                                      <a:solidFill>
                                        <a:schemeClr val="bg2"/>
                                      </a:solidFill>
                                      <a:latin typeface="Cambria Math" panose="02040503050406030204" pitchFamily="18" charset="0"/>
                                      <a:cs typeface="Arial" panose="020B0604020202020204" pitchFamily="34" charset="0"/>
                                    </a:rPr>
                                  </m:ctrlPr>
                                </m:dPr>
                                <m:e>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𝑡</m:t>
                                  </m:r>
                                </m:e>
                              </m:d>
                            </m:e>
                            <m:sup>
                              <m: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sup>
                          </m:sSup>
                        </m:den>
                      </m:f>
                      <m:r>
                        <a:rPr lang="en-ZA" sz="2000" b="0" i="1" smtClean="0">
                          <a:solidFill>
                            <a:schemeClr val="bg2"/>
                          </a:solidFill>
                          <a:latin typeface="Cambria Math" panose="02040503050406030204" pitchFamily="18" charset="0"/>
                          <a:cs typeface="Arial" panose="020B0604020202020204" pitchFamily="34" charset="0"/>
                        </a:rPr>
                        <m:t>, </m:t>
                      </m:r>
                      <m:r>
                        <a:rPr lang="en-ZA" sz="2000" b="0" i="1" smtClean="0">
                          <a:solidFill>
                            <a:schemeClr val="bg2"/>
                          </a:solidFill>
                          <a:latin typeface="Cambria Math" panose="02040503050406030204" pitchFamily="18" charset="0"/>
                          <a:cs typeface="Arial" panose="020B0604020202020204" pitchFamily="34" charset="0"/>
                        </a:rPr>
                        <m:t>𝑡</m:t>
                      </m:r>
                      <m:r>
                        <a:rPr lang="en-ZA" sz="2000" b="0" i="1" smtClean="0">
                          <a:solidFill>
                            <a:schemeClr val="bg2"/>
                          </a:solidFill>
                          <a:latin typeface="Cambria Math" panose="02040503050406030204" pitchFamily="18" charset="0"/>
                          <a:cs typeface="Arial" panose="020B0604020202020204" pitchFamily="34" charset="0"/>
                        </a:rPr>
                        <m:t>&lt;</m:t>
                      </m:r>
                      <m:f>
                        <m:fP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1</m:t>
                          </m:r>
                        </m:num>
                        <m:den>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den>
                      </m:f>
                    </m:oMath>
                  </m:oMathPara>
                </a14:m>
                <a:endParaRPr lang="en-ZA" sz="2000" dirty="0">
                  <a:solidFill>
                    <a:schemeClr val="bg2"/>
                  </a:solidFill>
                  <a:latin typeface="Arial" panose="020B0604020202020204" pitchFamily="34" charset="0"/>
                  <a:cs typeface="Arial" panose="020B0604020202020204" pitchFamily="34" charset="0"/>
                </a:endParaRPr>
              </a:p>
              <a:p>
                <a:r>
                  <a:rPr lang="en-ZA" sz="1800" dirty="0">
                    <a:solidFill>
                      <a:srgbClr val="242021"/>
                    </a:solidFill>
                    <a:latin typeface="Arial" panose="020B0604020202020204" pitchFamily="34" charset="0"/>
                    <a:cs typeface="Arial" panose="020B0604020202020204" pitchFamily="34" charset="0"/>
                  </a:rPr>
                  <a:t>Now</a:t>
                </a:r>
              </a:p>
              <a:p>
                <a:pPr marL="0" indent="0">
                  <a:buNone/>
                </a:pPr>
                <a14:m>
                  <m:oMathPara xmlns:m="http://schemas.openxmlformats.org/officeDocument/2006/math">
                    <m:oMathParaPr>
                      <m:jc m:val="centerGroup"/>
                    </m:oMathParaPr>
                    <m:oMath xmlns:m="http://schemas.openxmlformats.org/officeDocument/2006/math">
                      <m:sSup>
                        <m:sSupPr>
                          <m:ctrlPr>
                            <a:rPr lang="en-ZA" sz="200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𝑀</m:t>
                          </m:r>
                        </m:e>
                        <m:sup>
                          <m:r>
                            <a:rPr lang="en-ZA" sz="2000" b="0" i="1" smtClean="0">
                              <a:solidFill>
                                <a:schemeClr val="bg2"/>
                              </a:solidFill>
                              <a:latin typeface="Cambria Math" panose="02040503050406030204" pitchFamily="18" charset="0"/>
                              <a:cs typeface="Arial" panose="020B0604020202020204" pitchFamily="34" charset="0"/>
                            </a:rPr>
                            <m:t>′</m:t>
                          </m:r>
                        </m:sup>
                      </m:sSup>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𝑡</m:t>
                          </m:r>
                        </m:e>
                      </m:d>
                      <m:r>
                        <a:rPr lang="en-ZA" sz="2000" b="0" i="1" smtClean="0">
                          <a:solidFill>
                            <a:schemeClr val="bg2"/>
                          </a:solidFill>
                          <a:latin typeface="Cambria Math" panose="02040503050406030204" pitchFamily="18" charset="0"/>
                          <a:cs typeface="Arial" panose="020B0604020202020204" pitchFamily="34" charset="0"/>
                        </a:rPr>
                        <m:t>=</m:t>
                      </m:r>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d>
                      <m:sSup>
                        <m:sSupPr>
                          <m:ctrlPr>
                            <a:rPr lang="en-ZA" sz="2000" i="1">
                              <a:solidFill>
                                <a:schemeClr val="bg2"/>
                              </a:solidFill>
                              <a:latin typeface="Cambria Math" panose="02040503050406030204" pitchFamily="18" charset="0"/>
                              <a:cs typeface="Arial" panose="020B0604020202020204" pitchFamily="34" charset="0"/>
                            </a:rPr>
                          </m:ctrlPr>
                        </m:sSupPr>
                        <m:e>
                          <m:d>
                            <m:dPr>
                              <m:ctrlPr>
                                <a:rPr lang="en-ZA" sz="2000" i="1">
                                  <a:solidFill>
                                    <a:schemeClr val="bg2"/>
                                  </a:solidFill>
                                  <a:latin typeface="Cambria Math" panose="02040503050406030204" pitchFamily="18" charset="0"/>
                                  <a:cs typeface="Arial" panose="020B0604020202020204" pitchFamily="34" charset="0"/>
                                </a:rPr>
                              </m:ctrlPr>
                            </m:dPr>
                            <m:e>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𝑡</m:t>
                              </m:r>
                            </m:e>
                          </m:d>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p>
                      </m:sSup>
                      <m:d>
                        <m:dPr>
                          <m:ctrlP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d>
                    </m:oMath>
                  </m:oMathPara>
                </a14:m>
                <a:endParaRPr lang="en-ZA" sz="2000" dirty="0">
                  <a:solidFill>
                    <a:schemeClr val="bg2"/>
                  </a:solidFill>
                  <a:latin typeface="Arial" panose="020B0604020202020204" pitchFamily="34" charset="0"/>
                  <a:cs typeface="Arial" panose="020B0604020202020204" pitchFamily="34" charset="0"/>
                </a:endParaRPr>
              </a:p>
              <a:p>
                <a:r>
                  <a:rPr lang="en-ZA" sz="1800" b="0" i="0" dirty="0">
                    <a:solidFill>
                      <a:srgbClr val="242021"/>
                    </a:solidFill>
                    <a:effectLst/>
                    <a:latin typeface="Arial" panose="020B0604020202020204" pitchFamily="34" charset="0"/>
                    <a:cs typeface="Arial" panose="020B0604020202020204" pitchFamily="34" charset="0"/>
                  </a:rPr>
                  <a:t>and</a:t>
                </a:r>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ZA" sz="200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𝑀</m:t>
                          </m:r>
                        </m:e>
                        <m:sup>
                          <m:r>
                            <a:rPr lang="en-ZA" sz="2000" b="0" i="1" smtClean="0">
                              <a:solidFill>
                                <a:schemeClr val="bg2"/>
                              </a:solidFill>
                              <a:latin typeface="Cambria Math" panose="02040503050406030204" pitchFamily="18" charset="0"/>
                              <a:cs typeface="Arial" panose="020B0604020202020204" pitchFamily="34" charset="0"/>
                            </a:rPr>
                            <m:t>′′</m:t>
                          </m:r>
                        </m:sup>
                      </m:sSup>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𝑡</m:t>
                          </m:r>
                        </m:e>
                      </m:d>
                      <m:r>
                        <a:rPr lang="en-ZA" sz="2000" b="0" i="1" smtClean="0">
                          <a:solidFill>
                            <a:schemeClr val="bg2"/>
                          </a:solidFill>
                          <a:latin typeface="Cambria Math" panose="02040503050406030204" pitchFamily="18" charset="0"/>
                          <a:cs typeface="Arial" panose="020B0604020202020204" pitchFamily="34" charset="0"/>
                        </a:rPr>
                        <m:t>=</m:t>
                      </m:r>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d>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e>
                      </m:d>
                      <m:sSup>
                        <m:sSupPr>
                          <m:ctrlPr>
                            <a:rPr lang="en-ZA" sz="2000" i="1">
                              <a:solidFill>
                                <a:schemeClr val="bg2"/>
                              </a:solidFill>
                              <a:latin typeface="Cambria Math" panose="02040503050406030204" pitchFamily="18" charset="0"/>
                              <a:cs typeface="Arial" panose="020B0604020202020204" pitchFamily="34" charset="0"/>
                            </a:rPr>
                          </m:ctrlPr>
                        </m:sSupPr>
                        <m:e>
                          <m:d>
                            <m:dPr>
                              <m:ctrlPr>
                                <a:rPr lang="en-ZA" sz="2000" i="1">
                                  <a:solidFill>
                                    <a:schemeClr val="bg2"/>
                                  </a:solidFill>
                                  <a:latin typeface="Cambria Math" panose="02040503050406030204" pitchFamily="18" charset="0"/>
                                  <a:cs typeface="Arial" panose="020B0604020202020204" pitchFamily="34" charset="0"/>
                                </a:rPr>
                              </m:ctrlPr>
                            </m:dPr>
                            <m:e>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𝑡</m:t>
                              </m:r>
                            </m:e>
                          </m:d>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sSup>
                        <m:sSup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d>
                            <m:dPr>
                              <m:ctrlP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i="1">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d>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oMath>
                  </m:oMathPara>
                </a14:m>
                <a:endParaRPr lang="en-ZA" sz="2000" dirty="0">
                  <a:solidFill>
                    <a:schemeClr val="bg2"/>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Hence, for a gamma distribution, we have</a:t>
                </a:r>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𝑀</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sSup>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e>
                      </m:d>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𝛼𝛽</m:t>
                      </m:r>
                    </m:oMath>
                  </m:oMathPara>
                </a14:m>
                <a:endParaRPr lang="en-ZA" sz="2000" dirty="0">
                  <a:solidFill>
                    <a:schemeClr val="bg2"/>
                  </a:solidFill>
                  <a:latin typeface="Arial" panose="020B0604020202020204" pitchFamily="34" charset="0"/>
                  <a:cs typeface="Arial" panose="020B0604020202020204" pitchFamily="34" charset="0"/>
                </a:endParaRPr>
              </a:p>
              <a:p>
                <a:r>
                  <a:rPr lang="en-ZA" sz="1800" b="0" i="0" dirty="0">
                    <a:solidFill>
                      <a:srgbClr val="242021"/>
                    </a:solidFill>
                    <a:effectLst/>
                    <a:latin typeface="Arial" panose="020B0604020202020204" pitchFamily="34" charset="0"/>
                    <a:cs typeface="Arial" panose="020B0604020202020204" pitchFamily="34" charset="0"/>
                  </a:rPr>
                  <a:t>and</a:t>
                </a:r>
                <a:endParaRPr lang="en-ZA" sz="2000" dirty="0">
                  <a:solidFill>
                    <a:schemeClr val="bg2"/>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ZA" sz="2000" i="1" smtClean="0">
                              <a:solidFill>
                                <a:schemeClr val="bg2"/>
                              </a:solidFill>
                              <a:latin typeface="Cambria Math" panose="02040503050406030204" pitchFamily="18" charset="0"/>
                              <a:cs typeface="Arial" panose="020B0604020202020204" pitchFamily="34" charset="0"/>
                            </a:rPr>
                          </m:ctrlPr>
                        </m:sSupPr>
                        <m:e>
                          <m: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2000" b="0" i="1" smtClean="0">
                              <a:solidFill>
                                <a:schemeClr val="bg2"/>
                              </a:solidFill>
                              <a:latin typeface="Cambria Math" panose="02040503050406030204" pitchFamily="18" charset="0"/>
                              <a:cs typeface="Arial" panose="020B0604020202020204" pitchFamily="34" charset="0"/>
                            </a:rPr>
                            <m:t>2</m:t>
                          </m:r>
                        </m:sup>
                      </m:sSup>
                      <m:r>
                        <a:rPr lang="en-ZA" sz="2000" b="0" i="1" smtClean="0">
                          <a:solidFill>
                            <a:schemeClr val="bg2"/>
                          </a:solidFill>
                          <a:latin typeface="Cambria Math" panose="02040503050406030204" pitchFamily="18" charset="0"/>
                          <a:cs typeface="Arial" panose="020B0604020202020204" pitchFamily="34" charset="0"/>
                        </a:rPr>
                        <m:t>=</m:t>
                      </m:r>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𝑀</m:t>
                          </m:r>
                        </m:e>
                        <m:sup>
                          <m:r>
                            <a:rPr lang="en-ZA" sz="2000" b="0" i="1" smtClean="0">
                              <a:solidFill>
                                <a:schemeClr val="bg2"/>
                              </a:solidFill>
                              <a:latin typeface="Cambria Math" panose="02040503050406030204" pitchFamily="18" charset="0"/>
                              <a:cs typeface="Arial" panose="020B0604020202020204" pitchFamily="34" charset="0"/>
                            </a:rPr>
                            <m:t>′′</m:t>
                          </m:r>
                        </m:sup>
                      </m:sSup>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0</m:t>
                          </m:r>
                        </m:e>
                      </m:d>
                      <m:r>
                        <a:rPr lang="en-ZA" sz="2000" b="0" i="1" smtClean="0">
                          <a:solidFill>
                            <a:schemeClr val="bg2"/>
                          </a:solidFill>
                          <a:latin typeface="Cambria Math" panose="02040503050406030204" pitchFamily="18" charset="0"/>
                          <a:cs typeface="Arial" panose="020B0604020202020204" pitchFamily="34" charset="0"/>
                        </a:rPr>
                        <m:t>−</m:t>
                      </m:r>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e>
                        <m:sup>
                          <m:r>
                            <a:rPr lang="en-ZA" sz="2000" b="0" i="1" smtClean="0">
                              <a:solidFill>
                                <a:schemeClr val="bg2"/>
                              </a:solidFill>
                              <a:latin typeface="Cambria Math" panose="02040503050406030204" pitchFamily="18" charset="0"/>
                              <a:cs typeface="Arial" panose="020B0604020202020204" pitchFamily="34" charset="0"/>
                            </a:rPr>
                            <m:t>2</m:t>
                          </m:r>
                        </m:sup>
                      </m:sSup>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e>
                      </m:d>
                      <m:sSup>
                        <m:sSup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sSup>
                        <m:sSup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sSup>
                        <m:sSup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𝛽</m:t>
                          </m:r>
                        </m:e>
                        <m:sup>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oMath>
                  </m:oMathPara>
                </a14:m>
                <a:endParaRPr lang="en-ZA" sz="2000" dirty="0">
                  <a:solidFill>
                    <a:schemeClr val="bg2"/>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Suppose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has a </a:t>
                </a:r>
                <a14:m>
                  <m:oMath xmlns:m="http://schemas.openxmlformats.org/officeDocument/2006/math">
                    <m:r>
                      <m:rPr>
                        <m:sty m:val="p"/>
                      </m:rPr>
                      <a:rPr lang="en-US" sz="1800" b="0" i="0" dirty="0" smtClean="0">
                        <a:solidFill>
                          <a:srgbClr val="242021"/>
                        </a:solidFill>
                        <a:effectLst/>
                        <a:latin typeface="Cambria Math" panose="02040503050406030204" pitchFamily="18" charset="0"/>
                      </a:rPr>
                      <m:t>Γ</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𝛼</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𝛽</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distribution. To calculate probabilities for this distribution in R, let </a:t>
                </a:r>
                <a14:m>
                  <m:oMath xmlns:m="http://schemas.openxmlformats.org/officeDocument/2006/math">
                    <m:r>
                      <a:rPr lang="en-US" sz="1800" b="0" i="1" dirty="0" smtClean="0">
                        <a:solidFill>
                          <a:srgbClr val="242021"/>
                        </a:solidFill>
                        <a:effectLst/>
                        <a:latin typeface="Cambria Math" panose="02040503050406030204" pitchFamily="18" charset="0"/>
                      </a:rPr>
                      <m:t>𝑎</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𝛼</m:t>
                    </m:r>
                  </m:oMath>
                </a14:m>
                <a:r>
                  <a:rPr lang="en-US" sz="1800" b="0" i="0" dirty="0">
                    <a:solidFill>
                      <a:srgbClr val="242021"/>
                    </a:solidFill>
                    <a:effectLst/>
                    <a:latin typeface="Arial" panose="020B0604020202020204" pitchFamily="34" charset="0"/>
                    <a:cs typeface="Arial" panose="020B0604020202020204" pitchFamily="34" charset="0"/>
                  </a:rPr>
                  <a:t> and </a:t>
                </a:r>
                <a14:m>
                  <m:oMath xmlns:m="http://schemas.openxmlformats.org/officeDocument/2006/math">
                    <m:r>
                      <a:rPr lang="en-US" sz="1800" b="0" i="1" dirty="0" smtClean="0">
                        <a:solidFill>
                          <a:srgbClr val="242021"/>
                        </a:solidFill>
                        <a:effectLst/>
                        <a:latin typeface="Cambria Math" panose="02040503050406030204" pitchFamily="18" charset="0"/>
                      </a:rPr>
                      <m:t>𝑏</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𝛽</m:t>
                    </m:r>
                  </m:oMath>
                </a14:m>
                <a:r>
                  <a:rPr lang="en-US" sz="1800" b="0" i="0" dirty="0">
                    <a:solidFill>
                      <a:srgbClr val="242021"/>
                    </a:solidFill>
                    <a:effectLst/>
                    <a:latin typeface="Arial" panose="020B0604020202020204" pitchFamily="34" charset="0"/>
                    <a:cs typeface="Arial" panose="020B0604020202020204" pitchFamily="34" charset="0"/>
                  </a:rPr>
                  <a:t>. Then the command </a:t>
                </a:r>
                <a:r>
                  <a:rPr lang="en-US" sz="1800" b="0" i="1" dirty="0">
                    <a:solidFill>
                      <a:srgbClr val="242021"/>
                    </a:solidFill>
                    <a:effectLst/>
                    <a:latin typeface="Arial" panose="020B0604020202020204" pitchFamily="34" charset="0"/>
                    <a:cs typeface="Arial" panose="020B0604020202020204" pitchFamily="34" charset="0"/>
                  </a:rPr>
                  <a:t>pgamma(x,shape=a,scale=b) </a:t>
                </a:r>
                <a:r>
                  <a:rPr lang="en-US" sz="1800" b="0" i="0" dirty="0">
                    <a:solidFill>
                      <a:srgbClr val="242021"/>
                    </a:solidFill>
                    <a:effectLst/>
                    <a:latin typeface="Arial" panose="020B0604020202020204" pitchFamily="34" charset="0"/>
                    <a:cs typeface="Arial" panose="020B0604020202020204" pitchFamily="34" charset="0"/>
                  </a:rPr>
                  <a:t>returns </a:t>
                </a:r>
                <a14:m>
                  <m:oMath xmlns:m="http://schemas.openxmlformats.org/officeDocument/2006/math">
                    <m:r>
                      <a:rPr lang="en-US" sz="1800" b="0" i="1" dirty="0" smtClean="0">
                        <a:solidFill>
                          <a:srgbClr val="242021"/>
                        </a:solidFill>
                        <a:effectLst/>
                        <a:latin typeface="Cambria Math" panose="02040503050406030204" pitchFamily="18" charset="0"/>
                      </a:rPr>
                      <m:t>𝑃</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𝑋</m:t>
                    </m:r>
                    <m:r>
                      <a:rPr lang="en-US" sz="1800" b="0" i="1" dirty="0" smtClean="0">
                        <a:solidFill>
                          <a:srgbClr val="242021"/>
                        </a:solidFill>
                        <a:effectLst/>
                        <a:latin typeface="Cambria Math" panose="02040503050406030204" pitchFamily="18" charset="0"/>
                      </a:rPr>
                      <m:t> ≤ </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while the value of the pdf of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at </a:t>
                </a:r>
                <a14:m>
                  <m:oMath xmlns:m="http://schemas.openxmlformats.org/officeDocument/2006/math">
                    <m:r>
                      <a:rPr lang="en-US" sz="1800" b="0" i="1" dirty="0" smtClean="0">
                        <a:solidFill>
                          <a:srgbClr val="242021"/>
                        </a:solidFill>
                        <a:effectLst/>
                        <a:latin typeface="Cambria Math" panose="02040503050406030204" pitchFamily="18" charset="0"/>
                      </a:rPr>
                      <m:t>𝑥</m:t>
                    </m:r>
                  </m:oMath>
                </a14:m>
                <a:r>
                  <a:rPr lang="en-US" sz="1800" b="0" i="0" dirty="0">
                    <a:solidFill>
                      <a:srgbClr val="242021"/>
                    </a:solidFill>
                    <a:effectLst/>
                    <a:latin typeface="Arial" panose="020B0604020202020204" pitchFamily="34" charset="0"/>
                    <a:cs typeface="Arial" panose="020B0604020202020204" pitchFamily="34" charset="0"/>
                  </a:rPr>
                  <a:t> is returned by the command </a:t>
                </a:r>
                <a:r>
                  <a:rPr lang="en-US" sz="1800" b="0" i="1" dirty="0">
                    <a:solidFill>
                      <a:srgbClr val="242021"/>
                    </a:solidFill>
                    <a:effectLst/>
                    <a:latin typeface="Arial" panose="020B0604020202020204" pitchFamily="34" charset="0"/>
                    <a:cs typeface="Arial" panose="020B0604020202020204" pitchFamily="34" charset="0"/>
                  </a:rPr>
                  <a:t>dgamma(x,shape=a,scale=b).</a:t>
                </a:r>
                <a:endParaRPr lang="en-ZA" sz="2000" i="1"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4"/>
                <a:stretch>
                  <a:fillRect l="-514" t="-650" r="-735" b="-758"/>
                </a:stretch>
              </a:blipFill>
            </p:spPr>
            <p:txBody>
              <a:bodyPr/>
              <a:lstStyle/>
              <a:p>
                <a:r>
                  <a:rPr lang="en-US">
                    <a:noFill/>
                  </a:rPr>
                  <a:t> </a:t>
                </a:r>
              </a:p>
            </p:txBody>
          </p:sp>
        </mc:Fallback>
      </mc:AlternateContent>
    </p:spTree>
    <p:extLst>
      <p:ext uri="{BB962C8B-B14F-4D97-AF65-F5344CB8AC3E}">
        <p14:creationId xmlns:p14="http://schemas.microsoft.com/office/powerpoint/2010/main" val="398559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Univariate Families</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Univariate parametric families, in which the sample space </a:t>
                </a:r>
                <a14:m>
                  <m:oMath xmlns:m="http://schemas.openxmlformats.org/officeDocument/2006/math">
                    <m:r>
                      <a:rPr lang="en-US" sz="1800" b="0" i="1" smtClean="0">
                        <a:solidFill>
                          <a:srgbClr val="242021"/>
                        </a:solidFill>
                        <a:effectLst/>
                        <a:latin typeface="Cambria Math" panose="02040503050406030204" pitchFamily="18" charset="0"/>
                        <a:ea typeface="Cambria Math" panose="02040503050406030204" pitchFamily="18" charset="0"/>
                      </a:rPr>
                      <m:t>𝜒</m:t>
                    </m:r>
                  </m:oMath>
                </a14:m>
                <a:r>
                  <a:rPr lang="en-US" sz="1800" b="0" i="0" dirty="0">
                    <a:solidFill>
                      <a:srgbClr val="242021"/>
                    </a:solidFill>
                    <a:effectLst/>
                    <a:latin typeface="Arial" panose="020B0604020202020204" pitchFamily="34" charset="0"/>
                    <a:cs typeface="Arial" panose="020B0604020202020204" pitchFamily="34" charset="0"/>
                  </a:rPr>
                  <a:t> of observation </a:t>
                </a:r>
                <a14:m>
                  <m:oMath xmlns:m="http://schemas.openxmlformats.org/officeDocument/2006/math">
                    <m:r>
                      <a:rPr lang="en-ZA" sz="1800" b="0" i="1" smtClean="0">
                        <a:solidFill>
                          <a:srgbClr val="242021"/>
                        </a:solidFill>
                        <a:effectLst/>
                        <a:latin typeface="Cambria Math" panose="02040503050406030204" pitchFamily="18" charset="0"/>
                      </a:rPr>
                      <m:t>𝑥</m:t>
                    </m:r>
                  </m:oMath>
                </a14:m>
                <a:r>
                  <a:rPr lang="en-US" sz="1800" dirty="0">
                    <a:solidFill>
                      <a:srgbClr val="242021"/>
                    </a:solidFill>
                    <a:latin typeface="Arial" panose="020B0604020202020204" pitchFamily="34" charset="0"/>
                    <a:cs typeface="Arial" panose="020B0604020202020204" pitchFamily="34" charset="0"/>
                  </a:rPr>
                  <a:t> </a:t>
                </a:r>
                <a:r>
                  <a:rPr lang="en-US" sz="1800" b="0" i="0" dirty="0">
                    <a:solidFill>
                      <a:srgbClr val="242021"/>
                    </a:solidFill>
                    <a:effectLst/>
                    <a:latin typeface="Arial" panose="020B0604020202020204" pitchFamily="34" charset="0"/>
                    <a:cs typeface="Arial" panose="020B0604020202020204" pitchFamily="34" charset="0"/>
                  </a:rPr>
                  <a:t>is a subset of the real line </a:t>
                </a:r>
                <a14:m>
                  <m:oMath xmlns:m="http://schemas.openxmlformats.org/officeDocument/2006/math">
                    <m:sSup>
                      <m:sSupPr>
                        <m:ctrlPr>
                          <a:rPr lang="en-US" sz="1800" b="0" i="1" smtClean="0">
                            <a:solidFill>
                              <a:srgbClr val="242021"/>
                            </a:solidFill>
                            <a:effectLst/>
                            <a:latin typeface="Cambria Math" panose="02040503050406030204" pitchFamily="18" charset="0"/>
                          </a:rPr>
                        </m:ctrlPr>
                      </m:sSupPr>
                      <m:e>
                        <m:r>
                          <a:rPr lang="en-US" sz="1800" b="0" i="1" smtClean="0">
                            <a:solidFill>
                              <a:srgbClr val="242021"/>
                            </a:solidFill>
                            <a:effectLst/>
                            <a:latin typeface="Cambria Math" panose="02040503050406030204" pitchFamily="18" charset="0"/>
                            <a:ea typeface="Cambria Math" panose="02040503050406030204" pitchFamily="18" charset="0"/>
                          </a:rPr>
                          <m:t>ℛ</m:t>
                        </m:r>
                      </m:e>
                      <m:sup>
                        <m:r>
                          <a:rPr lang="en-ZA" sz="1800" b="0" i="1" smtClean="0">
                            <a:solidFill>
                              <a:srgbClr val="242021"/>
                            </a:solidFill>
                            <a:effectLst/>
                            <a:latin typeface="Cambria Math" panose="02040503050406030204" pitchFamily="18" charset="0"/>
                          </a:rPr>
                          <m:t>1</m:t>
                        </m:r>
                      </m:sup>
                    </m:sSup>
                  </m:oMath>
                </a14:m>
                <a:r>
                  <a:rPr lang="en-US" sz="1800" b="0" i="0" dirty="0">
                    <a:solidFill>
                      <a:srgbClr val="242021"/>
                    </a:solidFill>
                    <a:effectLst/>
                    <a:latin typeface="Arial" panose="020B0604020202020204" pitchFamily="34" charset="0"/>
                    <a:cs typeface="Arial" panose="020B0604020202020204" pitchFamily="34" charset="0"/>
                  </a:rPr>
                  <a:t>, are the building blocks of most statistical analyses.</a:t>
                </a:r>
              </a:p>
              <a:p>
                <a:r>
                  <a:rPr lang="en-US" sz="1800" b="0" i="0" dirty="0">
                    <a:solidFill>
                      <a:srgbClr val="242021"/>
                    </a:solidFill>
                    <a:effectLst/>
                    <a:latin typeface="Arial" panose="020B0604020202020204" pitchFamily="34" charset="0"/>
                    <a:cs typeface="Arial" panose="020B0604020202020204" pitchFamily="34" charset="0"/>
                  </a:rPr>
                  <a:t>Table below names and describes the five most familiar univariate families: normal, Poisson, binomial, gamma, and beta.</a:t>
                </a:r>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a:stretch>
              </a:blipFill>
            </p:spPr>
            <p:txBody>
              <a:bodyPr/>
              <a:lstStyle/>
              <a:p>
                <a:r>
                  <a:rPr lang="en-ZA">
                    <a:noFill/>
                  </a:rPr>
                  <a:t> </a:t>
                </a:r>
              </a:p>
            </p:txBody>
          </p:sp>
        </mc:Fallback>
      </mc:AlternateContent>
      <p:pic>
        <p:nvPicPr>
          <p:cNvPr id="3" name="Picture 2">
            <a:extLst>
              <a:ext uri="{FF2B5EF4-FFF2-40B4-BE49-F238E27FC236}">
                <a16:creationId xmlns:a16="http://schemas.microsoft.com/office/drawing/2014/main" id="{D5A55174-073E-4D25-AD75-C6ACDE6F8DF8}"/>
              </a:ext>
            </a:extLst>
          </p:cNvPr>
          <p:cNvPicPr>
            <a:picLocks noChangeAspect="1"/>
          </p:cNvPicPr>
          <p:nvPr/>
        </p:nvPicPr>
        <p:blipFill>
          <a:blip r:embed="rId4"/>
          <a:stretch>
            <a:fillRect/>
          </a:stretch>
        </p:blipFill>
        <p:spPr>
          <a:xfrm>
            <a:off x="1069973" y="2551161"/>
            <a:ext cx="6800850" cy="3781425"/>
          </a:xfrm>
          <a:prstGeom prst="rect">
            <a:avLst/>
          </a:prstGeom>
        </p:spPr>
      </p:pic>
    </p:spTree>
    <p:extLst>
      <p:ext uri="{BB962C8B-B14F-4D97-AF65-F5344CB8AC3E}">
        <p14:creationId xmlns:p14="http://schemas.microsoft.com/office/powerpoint/2010/main" val="356588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96122" y="57733"/>
            <a:ext cx="7741478" cy="590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3600" dirty="0"/>
              <a:t>Objectives</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pPr marL="0" indent="0">
              <a:buNone/>
            </a:pPr>
            <a:endParaRPr lang="en-US" sz="2000" dirty="0">
              <a:solidFill>
                <a:schemeClr val="bg2"/>
              </a:solidFill>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1800" dirty="0">
                <a:solidFill>
                  <a:schemeClr val="bg2"/>
                </a:solidFill>
                <a:latin typeface="Arial" panose="020B0604020202020204" pitchFamily="34" charset="0"/>
                <a:cs typeface="Arial" panose="020B0604020202020204" pitchFamily="34" charset="0"/>
              </a:rPr>
              <a:t>Define statistics as a science</a:t>
            </a:r>
            <a:endParaRPr lang="en-US" sz="1800" i="1" dirty="0">
              <a:solidFill>
                <a:schemeClr val="bg2"/>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800" dirty="0">
              <a:solidFill>
                <a:schemeClr val="bg2"/>
              </a:solidFill>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1800" dirty="0">
                <a:solidFill>
                  <a:schemeClr val="bg2"/>
                </a:solidFill>
                <a:latin typeface="Arial" panose="020B0604020202020204" pitchFamily="34" charset="0"/>
                <a:cs typeface="Arial" panose="020B0604020202020204" pitchFamily="34" charset="0"/>
              </a:rPr>
              <a:t>Define discrete and continuous parametric models </a:t>
            </a:r>
          </a:p>
          <a:p>
            <a:pPr lvl="1">
              <a:buFont typeface="Wingdings" panose="05000000000000000000" pitchFamily="2" charset="2"/>
              <a:buChar char="Ø"/>
            </a:pPr>
            <a:endParaRPr lang="en-US" sz="1800" dirty="0">
              <a:solidFill>
                <a:schemeClr val="bg2"/>
              </a:solidFill>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1800" dirty="0">
                <a:solidFill>
                  <a:schemeClr val="bg2"/>
                </a:solidFill>
                <a:latin typeface="Arial" panose="020B0604020202020204" pitchFamily="34" charset="0"/>
                <a:cs typeface="Arial" panose="020B0604020202020204" pitchFamily="34" charset="0"/>
              </a:rPr>
              <a:t>Define the exponential family of distributions</a:t>
            </a:r>
          </a:p>
          <a:p>
            <a:pPr lvl="1">
              <a:buFont typeface="Wingdings" panose="05000000000000000000" pitchFamily="2" charset="2"/>
              <a:buChar char="Ø"/>
            </a:pPr>
            <a:endParaRPr lang="en-US" sz="1600" dirty="0">
              <a:solidFill>
                <a:schemeClr val="bg2"/>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6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707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ZA" sz="2800" dirty="0"/>
              <a:t>Introduction</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dirty="0">
                <a:solidFill>
                  <a:srgbClr val="242021"/>
                </a:solidFill>
                <a:latin typeface="Arial" panose="020B0604020202020204" pitchFamily="34" charset="0"/>
                <a:cs typeface="Arial" panose="020B0604020202020204" pitchFamily="34" charset="0"/>
              </a:rPr>
              <a:t>Statistics is the </a:t>
            </a:r>
            <a:r>
              <a:rPr lang="en-US" sz="1800" b="1" dirty="0">
                <a:solidFill>
                  <a:srgbClr val="242021"/>
                </a:solidFill>
                <a:latin typeface="Arial" panose="020B0604020202020204" pitchFamily="34" charset="0"/>
                <a:cs typeface="Arial" panose="020B0604020202020204" pitchFamily="34" charset="0"/>
              </a:rPr>
              <a:t>science</a:t>
            </a:r>
            <a:r>
              <a:rPr lang="en-US" sz="1800" dirty="0">
                <a:solidFill>
                  <a:srgbClr val="242021"/>
                </a:solidFill>
                <a:latin typeface="Arial" panose="020B0604020202020204" pitchFamily="34" charset="0"/>
                <a:cs typeface="Arial" panose="020B0604020202020204" pitchFamily="34" charset="0"/>
              </a:rPr>
              <a:t> of learning from experience, particularly experience that arrives a little bit at a time: the successes and failures of a new experimental drug, the uncertain measurements of an asteroid’s path toward Earth, etc.</a:t>
            </a:r>
          </a:p>
          <a:p>
            <a:endParaRPr lang="en-US" sz="1800" dirty="0">
              <a:solidFill>
                <a:srgbClr val="242021"/>
              </a:solidFill>
              <a:latin typeface="Arial" panose="020B0604020202020204" pitchFamily="34" charset="0"/>
              <a:cs typeface="Arial" panose="020B0604020202020204" pitchFamily="34" charset="0"/>
            </a:endParaRPr>
          </a:p>
          <a:p>
            <a:r>
              <a:rPr lang="en-US" sz="1800" dirty="0">
                <a:solidFill>
                  <a:srgbClr val="242021"/>
                </a:solidFill>
                <a:latin typeface="Arial" panose="020B0604020202020204" pitchFamily="34" charset="0"/>
                <a:cs typeface="Arial" panose="020B0604020202020204" pitchFamily="34" charset="0"/>
              </a:rPr>
              <a:t>There are two main statistical theories: </a:t>
            </a:r>
            <a:r>
              <a:rPr lang="en-US" sz="1800" b="1" dirty="0">
                <a:solidFill>
                  <a:srgbClr val="242021"/>
                </a:solidFill>
                <a:latin typeface="Arial" panose="020B0604020202020204" pitchFamily="34" charset="0"/>
                <a:cs typeface="Arial" panose="020B0604020202020204" pitchFamily="34" charset="0"/>
              </a:rPr>
              <a:t>Bayesianism</a:t>
            </a:r>
            <a:r>
              <a:rPr lang="en-US" sz="1800" dirty="0">
                <a:solidFill>
                  <a:srgbClr val="242021"/>
                </a:solidFill>
                <a:latin typeface="Arial" panose="020B0604020202020204" pitchFamily="34" charset="0"/>
                <a:cs typeface="Arial" panose="020B0604020202020204" pitchFamily="34" charset="0"/>
              </a:rPr>
              <a:t> and </a:t>
            </a:r>
            <a:r>
              <a:rPr lang="en-US" sz="1800" b="1" dirty="0">
                <a:solidFill>
                  <a:srgbClr val="242021"/>
                </a:solidFill>
                <a:latin typeface="Arial" panose="020B0604020202020204" pitchFamily="34" charset="0"/>
                <a:cs typeface="Arial" panose="020B0604020202020204" pitchFamily="34" charset="0"/>
              </a:rPr>
              <a:t>frequentism</a:t>
            </a:r>
            <a:r>
              <a:rPr lang="en-US" sz="1800" dirty="0">
                <a:solidFill>
                  <a:srgbClr val="242021"/>
                </a:solidFill>
                <a:latin typeface="Arial" panose="020B0604020202020204" pitchFamily="34" charset="0"/>
                <a:cs typeface="Arial" panose="020B0604020202020204" pitchFamily="34" charset="0"/>
              </a:rPr>
              <a:t>.</a:t>
            </a:r>
          </a:p>
          <a:p>
            <a:endParaRPr lang="en-US" sz="1800" dirty="0">
              <a:solidFill>
                <a:srgbClr val="242021"/>
              </a:solidFill>
              <a:latin typeface="Arial" panose="020B0604020202020204" pitchFamily="34" charset="0"/>
              <a:cs typeface="Arial" panose="020B0604020202020204" pitchFamily="34" charset="0"/>
            </a:endParaRPr>
          </a:p>
          <a:p>
            <a:r>
              <a:rPr lang="en-US" sz="1800" b="1" i="1" dirty="0">
                <a:solidFill>
                  <a:srgbClr val="242021"/>
                </a:solidFill>
                <a:latin typeface="Arial" panose="020B0604020202020204" pitchFamily="34" charset="0"/>
                <a:cs typeface="Arial" panose="020B0604020202020204" pitchFamily="34" charset="0"/>
              </a:rPr>
              <a:t>Frequentism</a:t>
            </a:r>
            <a:r>
              <a:rPr lang="en-US" sz="1800" dirty="0">
                <a:solidFill>
                  <a:srgbClr val="242021"/>
                </a:solidFill>
                <a:latin typeface="Arial" panose="020B0604020202020204" pitchFamily="34" charset="0"/>
                <a:cs typeface="Arial" panose="020B0604020202020204" pitchFamily="34" charset="0"/>
              </a:rPr>
              <a:t> refers to the idea that probabilities represent long-term frequencies of repeatable random experiments.</a:t>
            </a:r>
          </a:p>
          <a:p>
            <a:endParaRPr lang="en-US" sz="1800" dirty="0">
              <a:solidFill>
                <a:srgbClr val="242021"/>
              </a:solidFill>
              <a:latin typeface="Arial" panose="020B0604020202020204" pitchFamily="34" charset="0"/>
              <a:cs typeface="Arial" panose="020B0604020202020204" pitchFamily="34" charset="0"/>
            </a:endParaRPr>
          </a:p>
          <a:p>
            <a:r>
              <a:rPr lang="en-US" sz="1800" b="1" dirty="0">
                <a:solidFill>
                  <a:srgbClr val="242021"/>
                </a:solidFill>
                <a:latin typeface="Arial" panose="020B0604020202020204" pitchFamily="34" charset="0"/>
                <a:cs typeface="Arial" panose="020B0604020202020204" pitchFamily="34" charset="0"/>
              </a:rPr>
              <a:t>Bayesianism</a:t>
            </a:r>
            <a:r>
              <a:rPr lang="en-US" sz="1800" dirty="0">
                <a:solidFill>
                  <a:srgbClr val="242021"/>
                </a:solidFill>
                <a:latin typeface="Arial" panose="020B0604020202020204" pitchFamily="34" charset="0"/>
                <a:cs typeface="Arial" panose="020B0604020202020204" pitchFamily="34" charset="0"/>
              </a:rPr>
              <a:t> assumes that parameters are random and hence follow a probability model.</a:t>
            </a:r>
          </a:p>
          <a:p>
            <a:pPr marL="0" indent="0">
              <a:buNone/>
            </a:pPr>
            <a:endParaRPr lang="en-ZA" sz="1800" dirty="0">
              <a:solidFill>
                <a:srgbClr val="242021"/>
              </a:solidFill>
              <a:latin typeface="Arial" panose="020B0604020202020204" pitchFamily="34" charset="0"/>
              <a:cs typeface="Arial" panose="020B0604020202020204" pitchFamily="34" charset="0"/>
            </a:endParaRPr>
          </a:p>
          <a:p>
            <a:r>
              <a:rPr lang="en-US" sz="1800" dirty="0">
                <a:solidFill>
                  <a:srgbClr val="242021"/>
                </a:solidFill>
                <a:latin typeface="Arial" panose="020B0604020202020204" pitchFamily="34" charset="0"/>
                <a:cs typeface="Arial" panose="020B0604020202020204" pitchFamily="34" charset="0"/>
              </a:rPr>
              <a:t>Bayesians use probability to describe their incomplete knowledge of a fixed parameter, while frequentists reject the use of probability to quantify degree of belief in hypotheses.</a:t>
            </a:r>
            <a:endParaRPr lang="en-ZA" sz="1800" dirty="0">
              <a:solidFill>
                <a:srgbClr val="242021"/>
              </a:solidFill>
              <a:latin typeface="Arial" panose="020B0604020202020204" pitchFamily="34" charset="0"/>
              <a:cs typeface="Arial" panose="020B0604020202020204" pitchFamily="34" charset="0"/>
            </a:endParaRPr>
          </a:p>
          <a:p>
            <a:endParaRPr lang="en-ZA" sz="1800" dirty="0">
              <a:solidFill>
                <a:srgbClr val="242021"/>
              </a:solidFill>
              <a:latin typeface="Arial" panose="020B0604020202020204" pitchFamily="34" charset="0"/>
              <a:cs typeface="Arial" panose="020B0604020202020204" pitchFamily="34" charset="0"/>
            </a:endParaRPr>
          </a:p>
          <a:p>
            <a:endParaRPr lang="en-ZA" sz="1800" dirty="0">
              <a:solidFill>
                <a:schemeClr val="bg2"/>
              </a:solidFill>
              <a:latin typeface="Arial" panose="020B0604020202020204" pitchFamily="34" charset="0"/>
              <a:cs typeface="Arial" panose="020B0604020202020204" pitchFamily="34" charset="0"/>
            </a:endParaRPr>
          </a:p>
          <a:p>
            <a:endParaRPr lang="en-ZA" sz="18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054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sz="2800" dirty="0"/>
              <a:t>Parametric Models and Exponential Families</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dirty="0">
                <a:solidFill>
                  <a:srgbClr val="242021"/>
                </a:solidFill>
                <a:latin typeface="Arial" panose="020B0604020202020204" pitchFamily="34" charset="0"/>
                <a:cs typeface="Arial" panose="020B0604020202020204" pitchFamily="34" charset="0"/>
              </a:rPr>
              <a:t>The exponential family is a practically convenient and widely used unified family of distributions on finite dimensional Euclidean spaces, parametrized by a finite dimensional parameter vector.</a:t>
            </a:r>
          </a:p>
          <a:p>
            <a:pPr marL="0" indent="0">
              <a:buNone/>
            </a:pPr>
            <a:endParaRPr lang="en-US" sz="1800" dirty="0">
              <a:solidFill>
                <a:srgbClr val="242021"/>
              </a:solidFill>
              <a:latin typeface="Arial" panose="020B0604020202020204" pitchFamily="34" charset="0"/>
              <a:cs typeface="Arial" panose="020B0604020202020204" pitchFamily="34" charset="0"/>
            </a:endParaRPr>
          </a:p>
          <a:p>
            <a:r>
              <a:rPr lang="en-US" sz="1800" dirty="0">
                <a:solidFill>
                  <a:srgbClr val="242021"/>
                </a:solidFill>
                <a:latin typeface="Arial" panose="020B0604020202020204" pitchFamily="34" charset="0"/>
                <a:cs typeface="Arial" panose="020B0604020202020204" pitchFamily="34" charset="0"/>
              </a:rPr>
              <a:t>Exponential family contains as special cases most of the standard discrete and continuous distributions that we use for practical modelling, such as the </a:t>
            </a:r>
            <a:r>
              <a:rPr lang="en-US" sz="1800" b="1" dirty="0">
                <a:solidFill>
                  <a:srgbClr val="242021"/>
                </a:solidFill>
                <a:latin typeface="Arial" panose="020B0604020202020204" pitchFamily="34" charset="0"/>
                <a:cs typeface="Arial" panose="020B0604020202020204" pitchFamily="34" charset="0"/>
              </a:rPr>
              <a:t>normal, Poisson, binomial, exponential, Gamma, multivariate normal</a:t>
            </a:r>
            <a:r>
              <a:rPr lang="en-US" sz="1800" dirty="0">
                <a:solidFill>
                  <a:srgbClr val="242021"/>
                </a:solidFill>
                <a:latin typeface="Arial" panose="020B0604020202020204" pitchFamily="34" charset="0"/>
                <a:cs typeface="Arial" panose="020B0604020202020204" pitchFamily="34" charset="0"/>
              </a:rPr>
              <a:t>, etc.</a:t>
            </a:r>
          </a:p>
          <a:p>
            <a:endParaRPr lang="en-ZA" sz="20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19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sz="2800" dirty="0"/>
              <a:t>Parametric Models and Exponential Families</a:t>
            </a: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dirty="0">
                <a:solidFill>
                  <a:srgbClr val="242021"/>
                </a:solidFill>
                <a:latin typeface="Arial" panose="020B0604020202020204" pitchFamily="34" charset="0"/>
                <a:cs typeface="Arial" panose="020B0604020202020204" pitchFamily="34" charset="0"/>
              </a:rPr>
              <a:t>The exponential family is a practically convenient and widely used unified family of distributions on finite dimensional Euclidean spaces, parametrized by a finite dimensional parameter vector.</a:t>
            </a:r>
          </a:p>
          <a:p>
            <a:pPr marL="0" indent="0">
              <a:buNone/>
            </a:pPr>
            <a:endParaRPr lang="en-US" sz="1800" dirty="0">
              <a:solidFill>
                <a:srgbClr val="242021"/>
              </a:solidFill>
              <a:latin typeface="Arial" panose="020B0604020202020204" pitchFamily="34" charset="0"/>
              <a:cs typeface="Arial" panose="020B0604020202020204" pitchFamily="34" charset="0"/>
            </a:endParaRPr>
          </a:p>
          <a:p>
            <a:r>
              <a:rPr lang="en-US" sz="1800" dirty="0">
                <a:solidFill>
                  <a:srgbClr val="242021"/>
                </a:solidFill>
                <a:latin typeface="Arial" panose="020B0604020202020204" pitchFamily="34" charset="0"/>
                <a:cs typeface="Arial" panose="020B0604020202020204" pitchFamily="34" charset="0"/>
              </a:rPr>
              <a:t>Exponential family contains as special cases most of the standard discrete and continuous distributions that we use for practical modelling, such as the </a:t>
            </a:r>
            <a:r>
              <a:rPr lang="en-US" sz="1800" b="1" dirty="0">
                <a:solidFill>
                  <a:srgbClr val="242021"/>
                </a:solidFill>
                <a:latin typeface="Arial" panose="020B0604020202020204" pitchFamily="34" charset="0"/>
                <a:cs typeface="Arial" panose="020B0604020202020204" pitchFamily="34" charset="0"/>
              </a:rPr>
              <a:t>normal, Poisson, binomial, exponential, Gamma, multivariate normal</a:t>
            </a:r>
            <a:r>
              <a:rPr lang="en-US" sz="1800" dirty="0">
                <a:solidFill>
                  <a:srgbClr val="242021"/>
                </a:solidFill>
                <a:latin typeface="Arial" panose="020B0604020202020204" pitchFamily="34" charset="0"/>
                <a:cs typeface="Arial" panose="020B0604020202020204" pitchFamily="34" charset="0"/>
              </a:rPr>
              <a:t>, etc.</a:t>
            </a:r>
          </a:p>
          <a:p>
            <a:endParaRPr lang="en-ZA" sz="20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69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1298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The Binomial and Related Distributions</a:t>
            </a:r>
          </a:p>
          <a:p>
            <a:pPr>
              <a:lnSpc>
                <a:spcPct val="90000"/>
              </a:lnSpc>
              <a:spcBef>
                <a:spcPct val="55000"/>
              </a:spcBef>
              <a:spcAft>
                <a:spcPct val="45000"/>
              </a:spcAft>
            </a:pPr>
            <a:endParaRPr lang="en-US" altLang="en-US" sz="2800" dirty="0"/>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Here, we discuss some important distributions of random variables frequently used in statistics.</a:t>
                </a:r>
              </a:p>
              <a:p>
                <a:r>
                  <a:rPr lang="en-US" sz="1800" b="1" i="0" dirty="0">
                    <a:solidFill>
                      <a:srgbClr val="242021"/>
                    </a:solidFill>
                    <a:effectLst/>
                    <a:latin typeface="Arial" panose="020B0604020202020204" pitchFamily="34" charset="0"/>
                    <a:cs typeface="Arial" panose="020B0604020202020204" pitchFamily="34" charset="0"/>
                  </a:rPr>
                  <a:t>Bernoulli experiment </a:t>
                </a:r>
                <a:r>
                  <a:rPr lang="en-US" sz="1800" b="0" i="0" dirty="0">
                    <a:solidFill>
                      <a:srgbClr val="242021"/>
                    </a:solidFill>
                    <a:effectLst/>
                    <a:latin typeface="Arial" panose="020B0604020202020204" pitchFamily="34" charset="0"/>
                    <a:cs typeface="Arial" panose="020B0604020202020204" pitchFamily="34" charset="0"/>
                  </a:rPr>
                  <a:t>is a random experiment, the outcome of which can be classified in but one of two mutually exclusive and exhaustive ways, for instance, success or failure (e.g., female or male, life or death, non-defective or defective).</a:t>
                </a:r>
              </a:p>
              <a:p>
                <a:r>
                  <a:rPr lang="en-US" sz="1800" b="0" i="0" dirty="0">
                    <a:solidFill>
                      <a:srgbClr val="242021"/>
                    </a:solidFill>
                    <a:effectLst/>
                    <a:latin typeface="Arial" panose="020B0604020202020204" pitchFamily="34" charset="0"/>
                    <a:cs typeface="Arial" panose="020B0604020202020204" pitchFamily="34" charset="0"/>
                  </a:rPr>
                  <a:t>A sequence of </a:t>
                </a:r>
                <a:r>
                  <a:rPr lang="en-US" sz="1800" b="1" i="0" dirty="0">
                    <a:solidFill>
                      <a:srgbClr val="242021"/>
                    </a:solidFill>
                    <a:effectLst/>
                    <a:latin typeface="Arial" panose="020B0604020202020204" pitchFamily="34" charset="0"/>
                    <a:cs typeface="Arial" panose="020B0604020202020204" pitchFamily="34" charset="0"/>
                  </a:rPr>
                  <a:t>Bernoulli trials</a:t>
                </a:r>
                <a:r>
                  <a:rPr lang="en-US" sz="1800" b="0" i="0" dirty="0">
                    <a:solidFill>
                      <a:srgbClr val="242021"/>
                    </a:solidFill>
                    <a:effectLst/>
                    <a:latin typeface="Arial" panose="020B0604020202020204" pitchFamily="34" charset="0"/>
                    <a:cs typeface="Arial" panose="020B0604020202020204" pitchFamily="34" charset="0"/>
                  </a:rPr>
                  <a:t> occurs when a Bernoulli experiment is performed several </a:t>
                </a:r>
                <a:r>
                  <a:rPr lang="en-US" sz="1800" b="1" i="0" dirty="0">
                    <a:solidFill>
                      <a:srgbClr val="242021"/>
                    </a:solidFill>
                    <a:effectLst/>
                    <a:latin typeface="Arial" panose="020B0604020202020204" pitchFamily="34" charset="0"/>
                    <a:cs typeface="Arial" panose="020B0604020202020204" pitchFamily="34" charset="0"/>
                  </a:rPr>
                  <a:t>independent</a:t>
                </a:r>
                <a:r>
                  <a:rPr lang="en-US" sz="1800" b="0" i="0" dirty="0">
                    <a:solidFill>
                      <a:srgbClr val="242021"/>
                    </a:solidFill>
                    <a:effectLst/>
                    <a:latin typeface="Arial" panose="020B0604020202020204" pitchFamily="34" charset="0"/>
                    <a:cs typeface="Arial" panose="020B0604020202020204" pitchFamily="34" charset="0"/>
                  </a:rPr>
                  <a:t> times so that the probability of </a:t>
                </a:r>
                <a:r>
                  <a:rPr lang="en-US" sz="1800" b="1" i="0" dirty="0">
                    <a:solidFill>
                      <a:srgbClr val="242021"/>
                    </a:solidFill>
                    <a:effectLst/>
                    <a:latin typeface="Arial" panose="020B0604020202020204" pitchFamily="34" charset="0"/>
                    <a:cs typeface="Arial" panose="020B0604020202020204" pitchFamily="34" charset="0"/>
                  </a:rPr>
                  <a:t>success</a:t>
                </a:r>
                <a:r>
                  <a:rPr lang="en-US" sz="1800" b="0" i="0" dirty="0">
                    <a:solidFill>
                      <a:srgbClr val="242021"/>
                    </a:solidFill>
                    <a:effectLst/>
                    <a:latin typeface="Arial" panose="020B0604020202020204" pitchFamily="34" charset="0"/>
                    <a:cs typeface="Arial" panose="020B0604020202020204" pitchFamily="34" charset="0"/>
                  </a:rPr>
                  <a:t>, say p, remains the same from trial to trial.</a:t>
                </a:r>
              </a:p>
              <a:p>
                <a:r>
                  <a:rPr lang="en-US" sz="1800" b="0" i="0" dirty="0">
                    <a:solidFill>
                      <a:srgbClr val="242021"/>
                    </a:solidFill>
                    <a:effectLst/>
                    <a:latin typeface="Arial" panose="020B0604020202020204" pitchFamily="34" charset="0"/>
                    <a:cs typeface="Arial" panose="020B0604020202020204" pitchFamily="34" charset="0"/>
                  </a:rPr>
                  <a:t>That is, in such a sequence, we let </a:t>
                </a:r>
                <a14:m>
                  <m:oMath xmlns:m="http://schemas.openxmlformats.org/officeDocument/2006/math">
                    <m:r>
                      <a:rPr lang="en-US" sz="1800" b="0" i="1" dirty="0" smtClean="0">
                        <a:solidFill>
                          <a:srgbClr val="242021"/>
                        </a:solidFill>
                        <a:effectLst/>
                        <a:latin typeface="Cambria Math" panose="02040503050406030204" pitchFamily="18" charset="0"/>
                      </a:rPr>
                      <m:t>𝑝</m:t>
                    </m:r>
                  </m:oMath>
                </a14:m>
                <a:r>
                  <a:rPr lang="en-US" sz="1800" b="0" i="0" dirty="0">
                    <a:solidFill>
                      <a:srgbClr val="242021"/>
                    </a:solidFill>
                    <a:effectLst/>
                    <a:latin typeface="Arial" panose="020B0604020202020204" pitchFamily="34" charset="0"/>
                    <a:cs typeface="Arial" panose="020B0604020202020204" pitchFamily="34" charset="0"/>
                  </a:rPr>
                  <a:t> denote the probability of success on each trial.</a:t>
                </a:r>
              </a:p>
              <a:p>
                <a:r>
                  <a:rPr lang="en-US" sz="1800" b="0" i="0" dirty="0">
                    <a:solidFill>
                      <a:srgbClr val="242021"/>
                    </a:solidFill>
                    <a:effectLst/>
                    <a:latin typeface="Arial" panose="020B0604020202020204" pitchFamily="34" charset="0"/>
                    <a:cs typeface="Arial" panose="020B0604020202020204" pitchFamily="34" charset="0"/>
                  </a:rPr>
                  <a:t>Let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be a random variable associated with a Bernoulli trial by defining it as follows:</a:t>
                </a:r>
              </a:p>
              <a:p>
                <a:pPr marL="0" indent="0">
                  <a:buNone/>
                </a:pPr>
                <a14:m>
                  <m:oMathPara xmlns:m="http://schemas.openxmlformats.org/officeDocument/2006/math">
                    <m:oMathParaPr>
                      <m:jc m:val="centerGroup"/>
                    </m:oMathParaPr>
                    <m:oMath xmlns:m="http://schemas.openxmlformats.org/officeDocument/2006/math">
                      <m:r>
                        <a:rPr lang="en-ZA" sz="2000" b="0" i="1" smtClean="0">
                          <a:solidFill>
                            <a:schemeClr val="bg2"/>
                          </a:solidFill>
                          <a:latin typeface="Cambria Math" panose="02040503050406030204" pitchFamily="18" charset="0"/>
                          <a:cs typeface="Arial" panose="020B0604020202020204" pitchFamily="34" charset="0"/>
                        </a:rPr>
                        <m:t>𝑋</m:t>
                      </m:r>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𝑠𝑢𝑐𝑐𝑒𝑠𝑠</m:t>
                          </m:r>
                        </m:e>
                      </m:d>
                      <m:r>
                        <a:rPr lang="en-ZA" sz="2000" b="0" i="1" smtClean="0">
                          <a:solidFill>
                            <a:schemeClr val="bg2"/>
                          </a:solidFill>
                          <a:latin typeface="Cambria Math" panose="02040503050406030204" pitchFamily="18" charset="0"/>
                          <a:cs typeface="Arial" panose="020B0604020202020204" pitchFamily="34" charset="0"/>
                        </a:rPr>
                        <m:t>=1 </m:t>
                      </m:r>
                      <m:r>
                        <a:rPr lang="en-ZA" sz="2000" b="0" i="1" smtClean="0">
                          <a:solidFill>
                            <a:schemeClr val="bg2"/>
                          </a:solidFill>
                          <a:latin typeface="Cambria Math" panose="02040503050406030204" pitchFamily="18" charset="0"/>
                          <a:cs typeface="Arial" panose="020B0604020202020204" pitchFamily="34" charset="0"/>
                        </a:rPr>
                        <m:t>𝑎𝑛𝑑</m:t>
                      </m:r>
                      <m:r>
                        <a:rPr lang="en-ZA" sz="2000" b="0" i="1" smtClean="0">
                          <a:solidFill>
                            <a:schemeClr val="bg2"/>
                          </a:solidFill>
                          <a:latin typeface="Cambria Math" panose="02040503050406030204" pitchFamily="18" charset="0"/>
                          <a:cs typeface="Arial" panose="020B0604020202020204" pitchFamily="34" charset="0"/>
                        </a:rPr>
                        <m:t> </m:t>
                      </m:r>
                      <m:r>
                        <a:rPr lang="en-ZA" sz="2000" b="0" i="1" smtClean="0">
                          <a:solidFill>
                            <a:schemeClr val="bg2"/>
                          </a:solidFill>
                          <a:latin typeface="Cambria Math" panose="02040503050406030204" pitchFamily="18" charset="0"/>
                          <a:cs typeface="Arial" panose="020B0604020202020204" pitchFamily="34" charset="0"/>
                        </a:rPr>
                        <m:t>𝑋</m:t>
                      </m:r>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𝑓𝑎𝑖𝑙𝑢𝑟𝑒</m:t>
                          </m:r>
                        </m:e>
                      </m:d>
                      <m:r>
                        <a:rPr lang="en-ZA" sz="2000" b="0" i="1" smtClean="0">
                          <a:solidFill>
                            <a:schemeClr val="bg2"/>
                          </a:solidFill>
                          <a:latin typeface="Cambria Math" panose="02040503050406030204" pitchFamily="18" charset="0"/>
                          <a:cs typeface="Arial" panose="020B0604020202020204" pitchFamily="34" charset="0"/>
                        </a:rPr>
                        <m:t>=0</m:t>
                      </m:r>
                    </m:oMath>
                  </m:oMathPara>
                </a14:m>
                <a:endParaRPr lang="en-ZA" sz="2000" dirty="0">
                  <a:solidFill>
                    <a:schemeClr val="bg2"/>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That is, the two outcomes, success and failure, are denoted by one and zero, respectively. The </a:t>
                </a:r>
                <a:r>
                  <a:rPr lang="en-US" sz="1800" b="0" i="1" dirty="0">
                    <a:solidFill>
                      <a:srgbClr val="242021"/>
                    </a:solidFill>
                    <a:effectLst/>
                    <a:latin typeface="Arial" panose="020B0604020202020204" pitchFamily="34" charset="0"/>
                    <a:cs typeface="Arial" panose="020B0604020202020204" pitchFamily="34" charset="0"/>
                  </a:rPr>
                  <a:t>p.m. f</a:t>
                </a:r>
                <a:r>
                  <a:rPr lang="en-US" sz="1800" b="0" i="0" dirty="0">
                    <a:solidFill>
                      <a:srgbClr val="242021"/>
                    </a:solidFill>
                    <a:effectLst/>
                    <a:latin typeface="Arial" panose="020B0604020202020204" pitchFamily="34" charset="0"/>
                    <a:cs typeface="Arial" panose="020B0604020202020204" pitchFamily="34" charset="0"/>
                  </a:rPr>
                  <a:t> of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can be written as</a:t>
                </a:r>
              </a:p>
              <a:p>
                <a:pPr marL="0" indent="0" algn="ctr">
                  <a:buNone/>
                </a:pPr>
                <a:r>
                  <a:rPr lang="en-ZA" sz="1800" dirty="0">
                    <a:solidFill>
                      <a:srgbClr val="242021"/>
                    </a:solidFill>
                    <a:cs typeface="Arial" panose="020B0604020202020204" pitchFamily="34" charset="0"/>
                  </a:rPr>
                  <a:t>f</a:t>
                </a:r>
                <a:r>
                  <a:rPr lang="en-ZA" sz="1800" b="0" dirty="0">
                    <a:solidFill>
                      <a:srgbClr val="242021"/>
                    </a:solidFill>
                    <a:cs typeface="Arial" panose="020B0604020202020204" pitchFamily="34" charset="0"/>
                  </a:rPr>
                  <a:t>(x) = P(X </a:t>
                </a:r>
                <a:r>
                  <a:rPr lang="en-ZA" sz="1800" b="0">
                    <a:solidFill>
                      <a:srgbClr val="242021"/>
                    </a:solidFill>
                    <a:cs typeface="Arial" panose="020B0604020202020204" pitchFamily="34" charset="0"/>
                  </a:rPr>
                  <a:t>= x) = P</a:t>
                </a:r>
                <a14:m>
                  <m:oMath xmlns:m="http://schemas.openxmlformats.org/officeDocument/2006/math">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𝑥</m:t>
                        </m:r>
                      </m:e>
                    </m:d>
                    <m:r>
                      <a:rPr lang="en-ZA" sz="1800" b="0" i="1" smtClean="0">
                        <a:solidFill>
                          <a:srgbClr val="242021"/>
                        </a:solidFill>
                        <a:latin typeface="Cambria Math" panose="02040503050406030204" pitchFamily="18" charset="0"/>
                        <a:cs typeface="Arial" panose="020B0604020202020204" pitchFamily="34" charset="0"/>
                      </a:rPr>
                      <m:t>=</m:t>
                    </m:r>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b="0" i="1" smtClean="0">
                            <a:solidFill>
                              <a:srgbClr val="242021"/>
                            </a:solidFill>
                            <a:latin typeface="Cambria Math" panose="02040503050406030204" pitchFamily="18" charset="0"/>
                            <a:cs typeface="Arial" panose="020B0604020202020204" pitchFamily="34" charset="0"/>
                          </a:rPr>
                          <m:t>𝑝</m:t>
                        </m:r>
                      </m:e>
                      <m:sup>
                        <m:r>
                          <a:rPr lang="en-ZA" sz="1800" b="0" i="1" smtClean="0">
                            <a:solidFill>
                              <a:srgbClr val="242021"/>
                            </a:solidFill>
                            <a:latin typeface="Cambria Math" panose="02040503050406030204" pitchFamily="18" charset="0"/>
                            <a:cs typeface="Arial" panose="020B0604020202020204" pitchFamily="34" charset="0"/>
                          </a:rPr>
                          <m:t>𝑥</m:t>
                        </m:r>
                      </m:sup>
                    </m:sSup>
                    <m:sSup>
                      <m:sSupPr>
                        <m:ctrlPr>
                          <a:rPr lang="en-ZA" sz="1800" b="0" i="1" smtClean="0">
                            <a:solidFill>
                              <a:srgbClr val="242021"/>
                            </a:solidFill>
                            <a:latin typeface="Cambria Math" panose="02040503050406030204" pitchFamily="18" charset="0"/>
                            <a:cs typeface="Arial" panose="020B0604020202020204" pitchFamily="34" charset="0"/>
                          </a:rPr>
                        </m:ctrlPr>
                      </m:sSupPr>
                      <m:e>
                        <m:r>
                          <a:rPr lang="en-ZA" sz="1800" i="1">
                            <a:solidFill>
                              <a:srgbClr val="242021"/>
                            </a:solidFill>
                            <a:latin typeface="Cambria Math" panose="02040503050406030204" pitchFamily="18" charset="0"/>
                            <a:cs typeface="Arial" panose="020B0604020202020204" pitchFamily="34" charset="0"/>
                          </a:rPr>
                          <m:t>(1−</m:t>
                        </m:r>
                        <m:r>
                          <a:rPr lang="en-ZA" sz="1800" i="1">
                            <a:solidFill>
                              <a:srgbClr val="242021"/>
                            </a:solidFill>
                            <a:latin typeface="Cambria Math" panose="02040503050406030204" pitchFamily="18" charset="0"/>
                            <a:cs typeface="Arial" panose="020B0604020202020204" pitchFamily="34" charset="0"/>
                          </a:rPr>
                          <m:t>𝑝</m:t>
                        </m:r>
                        <m:r>
                          <a:rPr lang="en-ZA" sz="1800" i="1">
                            <a:solidFill>
                              <a:srgbClr val="242021"/>
                            </a:solidFill>
                            <a:latin typeface="Cambria Math" panose="02040503050406030204" pitchFamily="18" charset="0"/>
                            <a:cs typeface="Arial" panose="020B0604020202020204" pitchFamily="34" charset="0"/>
                          </a:rPr>
                          <m:t>)</m:t>
                        </m:r>
                      </m:e>
                      <m:sup>
                        <m:r>
                          <a:rPr lang="en-ZA" sz="1800" b="0" i="1" smtClean="0">
                            <a:solidFill>
                              <a:srgbClr val="242021"/>
                            </a:solidFill>
                            <a:latin typeface="Cambria Math" panose="02040503050406030204" pitchFamily="18" charset="0"/>
                            <a:cs typeface="Arial" panose="020B0604020202020204" pitchFamily="34" charset="0"/>
                          </a:rPr>
                          <m:t>1−</m:t>
                        </m:r>
                        <m:r>
                          <a:rPr lang="en-ZA" sz="1800" b="0" i="1" smtClean="0">
                            <a:solidFill>
                              <a:srgbClr val="242021"/>
                            </a:solidFill>
                            <a:latin typeface="Cambria Math" panose="02040503050406030204" pitchFamily="18" charset="0"/>
                            <a:cs typeface="Arial" panose="020B0604020202020204" pitchFamily="34" charset="0"/>
                          </a:rPr>
                          <m:t>𝑥</m:t>
                        </m:r>
                      </m:sup>
                    </m:sSup>
                    <m:r>
                      <a:rPr lang="en-ZA" sz="1800" b="0" i="1" smtClean="0">
                        <a:solidFill>
                          <a:srgbClr val="242021"/>
                        </a:solidFill>
                        <a:latin typeface="Cambria Math" panose="02040503050406030204" pitchFamily="18" charset="0"/>
                        <a:cs typeface="Arial" panose="020B0604020202020204" pitchFamily="34" charset="0"/>
                      </a:rPr>
                      <m:t>,   </m:t>
                    </m:r>
                    <m:r>
                      <a:rPr lang="en-ZA" sz="1800" b="0" i="1" smtClean="0">
                        <a:solidFill>
                          <a:srgbClr val="242021"/>
                        </a:solidFill>
                        <a:latin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cs typeface="Arial" panose="020B0604020202020204" pitchFamily="34" charset="0"/>
                      </a:rPr>
                      <m:t>=0,1</m:t>
                    </m:r>
                  </m:oMath>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Then we say that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has a Bernoulli distribution.</a:t>
                </a:r>
                <a:endParaRPr lang="en-ZA" sz="2000" dirty="0">
                  <a:solidFill>
                    <a:schemeClr val="bg2"/>
                  </a:solidFill>
                  <a:latin typeface="Arial" panose="020B0604020202020204" pitchFamily="34" charset="0"/>
                  <a:cs typeface="Arial" panose="020B0604020202020204" pitchFamily="34" charset="0"/>
                </a:endParaRPr>
              </a:p>
            </p:txBody>
          </p:sp>
        </mc:Choice>
        <mc:Fallback>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r="-1176"/>
                </a:stretch>
              </a:blipFill>
            </p:spPr>
            <p:txBody>
              <a:bodyPr/>
              <a:lstStyle/>
              <a:p>
                <a:r>
                  <a:rPr lang="en-US">
                    <a:noFill/>
                  </a:rPr>
                  <a:t> </a:t>
                </a:r>
              </a:p>
            </p:txBody>
          </p:sp>
        </mc:Fallback>
      </mc:AlternateContent>
    </p:spTree>
    <p:extLst>
      <p:ext uri="{BB962C8B-B14F-4D97-AF65-F5344CB8AC3E}">
        <p14:creationId xmlns:p14="http://schemas.microsoft.com/office/powerpoint/2010/main" val="275220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The Binomial and Related Distributions</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US" sz="1800" b="0" i="0" dirty="0">
                    <a:solidFill>
                      <a:srgbClr val="242021"/>
                    </a:solidFill>
                    <a:effectLst/>
                    <a:latin typeface="Arial" panose="020B0604020202020204" pitchFamily="34" charset="0"/>
                    <a:cs typeface="Arial" panose="020B0604020202020204" pitchFamily="34" charset="0"/>
                  </a:rPr>
                  <a:t>The mean/expected value of X is</a:t>
                </a:r>
              </a:p>
              <a:p>
                <a:pPr marL="0" indent="0">
                  <a:buNone/>
                </a:pPr>
                <a14:m>
                  <m:oMathPara xmlns:m="http://schemas.openxmlformats.org/officeDocument/2006/math">
                    <m:oMathParaPr>
                      <m:jc m:val="centerGroup"/>
                    </m:oMathParaPr>
                    <m:oMath xmlns:m="http://schemas.openxmlformats.org/officeDocument/2006/math">
                      <m: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m:rPr>
                          <m:sty m:val="p"/>
                        </m:rPr>
                        <a:rPr lang="el-GR"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Ε</m:t>
                      </m:r>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d>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e>
                      </m:d>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𝑝</m:t>
                          </m:r>
                        </m:e>
                      </m:d>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e>
                      </m:d>
                      <m:d>
                        <m:dPr>
                          <m:ctrlP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𝑝</m:t>
                          </m:r>
                        </m:e>
                      </m:d>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𝑝</m:t>
                      </m:r>
                    </m:oMath>
                  </m:oMathPara>
                </a14:m>
                <a:endParaRPr lang="en-ZA" sz="2000" dirty="0">
                  <a:solidFill>
                    <a:schemeClr val="bg2"/>
                  </a:solidFill>
                  <a:latin typeface="Arial" panose="020B0604020202020204" pitchFamily="34" charset="0"/>
                  <a:cs typeface="Arial" panose="020B0604020202020204" pitchFamily="34" charset="0"/>
                </a:endParaRPr>
              </a:p>
              <a:p>
                <a:r>
                  <a:rPr lang="en-US" sz="1800" dirty="0">
                    <a:solidFill>
                      <a:srgbClr val="242021"/>
                    </a:solidFill>
                    <a:latin typeface="Arial" panose="020B0604020202020204" pitchFamily="34" charset="0"/>
                    <a:cs typeface="Arial" panose="020B0604020202020204" pitchFamily="34" charset="0"/>
                  </a:rPr>
                  <a:t>T</a:t>
                </a:r>
                <a:r>
                  <a:rPr lang="en-US" sz="1800" b="0" i="0" dirty="0">
                    <a:solidFill>
                      <a:srgbClr val="242021"/>
                    </a:solidFill>
                    <a:effectLst/>
                    <a:latin typeface="Arial" panose="020B0604020202020204" pitchFamily="34" charset="0"/>
                    <a:cs typeface="Arial" panose="020B0604020202020204" pitchFamily="34" charset="0"/>
                  </a:rPr>
                  <a:t>he variance of X is</a:t>
                </a:r>
              </a:p>
              <a:p>
                <a:pPr marL="0" indent="0">
                  <a:buNone/>
                </a:pPr>
                <a14:m>
                  <m:oMathPara xmlns:m="http://schemas.openxmlformats.org/officeDocument/2006/math">
                    <m:oMathParaPr>
                      <m:jc m:val="centerGroup"/>
                    </m:oMathParaPr>
                    <m:oMath xmlns:m="http://schemas.openxmlformats.org/officeDocument/2006/math">
                      <m:sSup>
                        <m:sSupPr>
                          <m:ctrlPr>
                            <a:rPr lang="en-ZA" sz="2000" i="1" smtClean="0">
                              <a:solidFill>
                                <a:schemeClr val="bg2"/>
                              </a:solidFill>
                              <a:latin typeface="Cambria Math" panose="02040503050406030204" pitchFamily="18" charset="0"/>
                              <a:cs typeface="Arial" panose="020B0604020202020204" pitchFamily="34" charset="0"/>
                            </a:rPr>
                          </m:ctrlPr>
                        </m:sSupPr>
                        <m:e>
                          <m:r>
                            <a:rPr lang="en-ZA" sz="20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2000" b="0" i="1" smtClean="0">
                              <a:solidFill>
                                <a:schemeClr val="bg2"/>
                              </a:solidFill>
                              <a:latin typeface="Cambria Math" panose="02040503050406030204" pitchFamily="18" charset="0"/>
                              <a:cs typeface="Arial" panose="020B0604020202020204" pitchFamily="34" charset="0"/>
                            </a:rPr>
                            <m:t>2</m:t>
                          </m:r>
                        </m:sup>
                      </m:sSup>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cs typeface="Arial" panose="020B0604020202020204" pitchFamily="34" charset="0"/>
                        </a:rPr>
                        <m:t>𝑣𝑎𝑟</m:t>
                      </m:r>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𝑋</m:t>
                          </m:r>
                        </m:e>
                      </m:d>
                      <m:r>
                        <a:rPr lang="en-ZA" sz="2000" b="0" i="1" smtClean="0">
                          <a:solidFill>
                            <a:schemeClr val="bg2"/>
                          </a:solidFill>
                          <a:latin typeface="Cambria Math" panose="02040503050406030204" pitchFamily="18" charset="0"/>
                          <a:cs typeface="Arial" panose="020B0604020202020204" pitchFamily="34" charset="0"/>
                        </a:rPr>
                        <m:t>=</m:t>
                      </m:r>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𝑝</m:t>
                          </m:r>
                        </m:e>
                        <m:sup>
                          <m:r>
                            <a:rPr lang="en-ZA" sz="2000" b="0" i="1" smtClean="0">
                              <a:solidFill>
                                <a:schemeClr val="bg2"/>
                              </a:solidFill>
                              <a:latin typeface="Cambria Math" panose="02040503050406030204" pitchFamily="18" charset="0"/>
                              <a:cs typeface="Arial" panose="020B0604020202020204" pitchFamily="34" charset="0"/>
                            </a:rPr>
                            <m:t>2</m:t>
                          </m:r>
                        </m:sup>
                      </m:sSup>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1−</m:t>
                          </m:r>
                          <m:r>
                            <a:rPr lang="en-ZA" sz="2000" b="0" i="1" smtClean="0">
                              <a:solidFill>
                                <a:schemeClr val="bg2"/>
                              </a:solidFill>
                              <a:latin typeface="Cambria Math" panose="02040503050406030204" pitchFamily="18" charset="0"/>
                              <a:cs typeface="Arial" panose="020B0604020202020204" pitchFamily="34" charset="0"/>
                            </a:rPr>
                            <m:t>𝑝</m:t>
                          </m:r>
                        </m:e>
                      </m:d>
                      <m:r>
                        <a:rPr lang="en-ZA" sz="2000" b="0" i="1" smtClean="0">
                          <a:solidFill>
                            <a:schemeClr val="bg2"/>
                          </a:solidFill>
                          <a:latin typeface="Cambria Math" panose="02040503050406030204" pitchFamily="18" charset="0"/>
                          <a:cs typeface="Arial" panose="020B0604020202020204" pitchFamily="34" charset="0"/>
                        </a:rPr>
                        <m:t>+ </m:t>
                      </m:r>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(1−</m:t>
                          </m:r>
                          <m:r>
                            <a:rPr lang="en-ZA" sz="2000" b="0" i="1" smtClean="0">
                              <a:solidFill>
                                <a:schemeClr val="bg2"/>
                              </a:solidFill>
                              <a:latin typeface="Cambria Math" panose="02040503050406030204" pitchFamily="18" charset="0"/>
                              <a:cs typeface="Arial" panose="020B0604020202020204" pitchFamily="34" charset="0"/>
                            </a:rPr>
                            <m:t>𝑝</m:t>
                          </m:r>
                          <m:r>
                            <a:rPr lang="en-ZA" sz="2000" b="0" i="1" smtClean="0">
                              <a:solidFill>
                                <a:schemeClr val="bg2"/>
                              </a:solidFill>
                              <a:latin typeface="Cambria Math" panose="02040503050406030204" pitchFamily="18" charset="0"/>
                              <a:cs typeface="Arial" panose="020B0604020202020204" pitchFamily="34" charset="0"/>
                            </a:rPr>
                            <m:t>)</m:t>
                          </m:r>
                        </m:e>
                        <m:sup>
                          <m:r>
                            <a:rPr lang="en-ZA" sz="2000" b="0" i="1" smtClean="0">
                              <a:solidFill>
                                <a:schemeClr val="bg2"/>
                              </a:solidFill>
                              <a:latin typeface="Cambria Math" panose="02040503050406030204" pitchFamily="18" charset="0"/>
                              <a:cs typeface="Arial" panose="020B0604020202020204" pitchFamily="34" charset="0"/>
                            </a:rPr>
                            <m:t>2</m:t>
                          </m:r>
                        </m:sup>
                      </m:sSup>
                      <m:r>
                        <a:rPr lang="en-ZA" sz="2000" b="0" i="1" smtClean="0">
                          <a:solidFill>
                            <a:schemeClr val="bg2"/>
                          </a:solidFill>
                          <a:latin typeface="Cambria Math" panose="02040503050406030204" pitchFamily="18" charset="0"/>
                          <a:cs typeface="Arial" panose="020B0604020202020204" pitchFamily="34" charset="0"/>
                        </a:rPr>
                        <m:t>𝑝</m:t>
                      </m:r>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cs typeface="Arial" panose="020B0604020202020204" pitchFamily="34" charset="0"/>
                        </a:rPr>
                        <m:t>𝑝</m:t>
                      </m:r>
                      <m:r>
                        <a:rPr lang="en-ZA" sz="2000" b="0" i="1" smtClean="0">
                          <a:solidFill>
                            <a:schemeClr val="bg2"/>
                          </a:solidFill>
                          <a:latin typeface="Cambria Math" panose="02040503050406030204" pitchFamily="18" charset="0"/>
                          <a:cs typeface="Arial" panose="020B0604020202020204" pitchFamily="34" charset="0"/>
                        </a:rPr>
                        <m:t>(1−</m:t>
                      </m:r>
                      <m:r>
                        <a:rPr lang="en-ZA" sz="2000" b="0" i="1" smtClean="0">
                          <a:solidFill>
                            <a:schemeClr val="bg2"/>
                          </a:solidFill>
                          <a:latin typeface="Cambria Math" panose="02040503050406030204" pitchFamily="18" charset="0"/>
                          <a:cs typeface="Arial" panose="020B0604020202020204" pitchFamily="34" charset="0"/>
                        </a:rPr>
                        <m:t>𝑝</m:t>
                      </m:r>
                      <m:r>
                        <a:rPr lang="en-ZA" sz="2000" b="0" i="1" smtClean="0">
                          <a:solidFill>
                            <a:schemeClr val="bg2"/>
                          </a:solidFill>
                          <a:latin typeface="Cambria Math" panose="02040503050406030204" pitchFamily="18" charset="0"/>
                          <a:cs typeface="Arial" panose="020B0604020202020204" pitchFamily="34" charset="0"/>
                        </a:rPr>
                        <m:t>)</m:t>
                      </m:r>
                    </m:oMath>
                  </m:oMathPara>
                </a14:m>
                <a:endParaRPr lang="en-ZA" sz="2000" dirty="0">
                  <a:solidFill>
                    <a:schemeClr val="bg2"/>
                  </a:solidFill>
                  <a:latin typeface="Arial" panose="020B0604020202020204" pitchFamily="34" charset="0"/>
                  <a:cs typeface="Arial" panose="020B0604020202020204" pitchFamily="34" charset="0"/>
                </a:endParaRPr>
              </a:p>
              <a:p>
                <a:endParaRPr lang="en-ZA" sz="2000" dirty="0">
                  <a:solidFill>
                    <a:schemeClr val="bg2"/>
                  </a:solidFill>
                  <a:latin typeface="Arial" panose="020B0604020202020204" pitchFamily="34" charset="0"/>
                  <a:cs typeface="Arial" panose="020B0604020202020204" pitchFamily="34" charset="0"/>
                </a:endParaRPr>
              </a:p>
              <a:p>
                <a:endParaRPr lang="en-ZA" sz="2000" dirty="0">
                  <a:solidFill>
                    <a:schemeClr val="bg2"/>
                  </a:solidFill>
                  <a:latin typeface="Arial" panose="020B0604020202020204" pitchFamily="34" charset="0"/>
                  <a:cs typeface="Arial" panose="020B0604020202020204" pitchFamily="34" charset="0"/>
                </a:endParaRPr>
              </a:p>
              <a:p>
                <a:endParaRPr lang="en-ZA" sz="2000" dirty="0">
                  <a:solidFill>
                    <a:schemeClr val="bg2"/>
                  </a:solidFill>
                  <a:latin typeface="Arial" panose="020B0604020202020204" pitchFamily="34" charset="0"/>
                  <a:cs typeface="Arial" panose="020B0604020202020204" pitchFamily="34" charset="0"/>
                </a:endParaRPr>
              </a:p>
              <a:p>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650"/>
                </a:stretch>
              </a:blipFill>
            </p:spPr>
            <p:txBody>
              <a:bodyPr/>
              <a:lstStyle/>
              <a:p>
                <a:r>
                  <a:rPr lang="en-US">
                    <a:noFill/>
                  </a:rPr>
                  <a:t> </a:t>
                </a:r>
              </a:p>
            </p:txBody>
          </p:sp>
        </mc:Fallback>
      </mc:AlternateContent>
    </p:spTree>
    <p:extLst>
      <p:ext uri="{BB962C8B-B14F-4D97-AF65-F5344CB8AC3E}">
        <p14:creationId xmlns:p14="http://schemas.microsoft.com/office/powerpoint/2010/main" val="328447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The Binomial and Related Distributions</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14512"/>
                <a:ext cx="8300278" cy="5859080"/>
              </a:xfrm>
            </p:spPr>
            <p:txBody>
              <a:bodyPr/>
              <a:lstStyle/>
              <a:p>
                <a:r>
                  <a:rPr lang="en-US" sz="1800" b="0" i="0" dirty="0">
                    <a:solidFill>
                      <a:srgbClr val="242021"/>
                    </a:solidFill>
                    <a:effectLst/>
                    <a:latin typeface="Arial" panose="020B0604020202020204" pitchFamily="34" charset="0"/>
                    <a:cs typeface="Arial" panose="020B0604020202020204" pitchFamily="34" charset="0"/>
                  </a:rPr>
                  <a:t>In a sequence of </a:t>
                </a:r>
                <a:r>
                  <a:rPr lang="en-US" sz="1800" b="0" i="1" dirty="0">
                    <a:solidFill>
                      <a:srgbClr val="242021"/>
                    </a:solidFill>
                    <a:effectLst/>
                    <a:latin typeface="Arial" panose="020B0604020202020204" pitchFamily="34" charset="0"/>
                    <a:cs typeface="Arial" panose="020B0604020202020204" pitchFamily="34" charset="0"/>
                  </a:rPr>
                  <a:t>n</a:t>
                </a:r>
                <a:r>
                  <a:rPr lang="en-US" sz="1800" b="0" i="0" dirty="0">
                    <a:solidFill>
                      <a:srgbClr val="242021"/>
                    </a:solidFill>
                    <a:effectLst/>
                    <a:latin typeface="Arial" panose="020B0604020202020204" pitchFamily="34" charset="0"/>
                    <a:cs typeface="Arial" panose="020B0604020202020204" pitchFamily="34" charset="0"/>
                  </a:rPr>
                  <a:t> independent Bernoulli trials, where the probability of success remains constant, let </a:t>
                </a:r>
                <a14:m>
                  <m:oMath xmlns:m="http://schemas.openxmlformats.org/officeDocument/2006/math">
                    <m:sSub>
                      <m:sSubPr>
                        <m:ctrlPr>
                          <a:rPr lang="en-US" sz="1800" b="0" i="1" smtClean="0">
                            <a:solidFill>
                              <a:srgbClr val="242021"/>
                            </a:solidFill>
                            <a:effectLst/>
                            <a:latin typeface="Cambria Math" panose="02040503050406030204" pitchFamily="18" charset="0"/>
                          </a:rPr>
                        </m:ctrlPr>
                      </m:sSubPr>
                      <m:e>
                        <m:r>
                          <a:rPr lang="en-ZA" sz="1800" b="0" i="1" smtClean="0">
                            <a:solidFill>
                              <a:srgbClr val="242021"/>
                            </a:solidFill>
                            <a:effectLst/>
                            <a:latin typeface="Cambria Math" panose="02040503050406030204" pitchFamily="18" charset="0"/>
                          </a:rPr>
                          <m:t>𝑋</m:t>
                        </m:r>
                      </m:e>
                      <m:sub>
                        <m:r>
                          <a:rPr lang="en-ZA" sz="1800" b="0" i="1" smtClean="0">
                            <a:solidFill>
                              <a:srgbClr val="242021"/>
                            </a:solidFill>
                            <a:effectLst/>
                            <a:latin typeface="Cambria Math" panose="02040503050406030204" pitchFamily="18" charset="0"/>
                          </a:rPr>
                          <m:t>𝑖</m:t>
                        </m:r>
                      </m:sub>
                    </m:sSub>
                  </m:oMath>
                </a14:m>
                <a:r>
                  <a:rPr lang="en-US" sz="1800" b="0" i="0" dirty="0">
                    <a:solidFill>
                      <a:srgbClr val="242021"/>
                    </a:solidFill>
                    <a:effectLst/>
                    <a:latin typeface="Arial" panose="020B0604020202020204" pitchFamily="34" charset="0"/>
                    <a:cs typeface="Arial" panose="020B0604020202020204" pitchFamily="34" charset="0"/>
                  </a:rPr>
                  <a:t> denote the Bernoulli random variable associated with the </a:t>
                </a:r>
                <a14:m>
                  <m:oMath xmlns:m="http://schemas.openxmlformats.org/officeDocument/2006/math">
                    <m:r>
                      <a:rPr lang="en-US" sz="1800" b="0" i="1" dirty="0" smtClean="0">
                        <a:solidFill>
                          <a:srgbClr val="242021"/>
                        </a:solidFill>
                        <a:effectLst/>
                        <a:latin typeface="Cambria Math" panose="02040503050406030204" pitchFamily="18" charset="0"/>
                      </a:rPr>
                      <m:t>𝑖</m:t>
                    </m:r>
                  </m:oMath>
                </a14:m>
                <a:r>
                  <a:rPr lang="en-US" sz="1800" b="0" i="0" dirty="0">
                    <a:solidFill>
                      <a:srgbClr val="242021"/>
                    </a:solidFill>
                    <a:effectLst/>
                    <a:latin typeface="Arial" panose="020B0604020202020204" pitchFamily="34" charset="0"/>
                    <a:cs typeface="Arial" panose="020B0604020202020204" pitchFamily="34" charset="0"/>
                  </a:rPr>
                  <a:t>-th trial. An observed sequence of </a:t>
                </a:r>
                <a14:m>
                  <m:oMath xmlns:m="http://schemas.openxmlformats.org/officeDocument/2006/math">
                    <m:r>
                      <a:rPr lang="en-US" sz="1800" b="0" i="1" dirty="0" smtClean="0">
                        <a:solidFill>
                          <a:srgbClr val="242021"/>
                        </a:solidFill>
                        <a:effectLst/>
                        <a:latin typeface="Cambria Math" panose="02040503050406030204" pitchFamily="18" charset="0"/>
                      </a:rPr>
                      <m:t>𝑛</m:t>
                    </m:r>
                  </m:oMath>
                </a14:m>
                <a:r>
                  <a:rPr lang="en-US" sz="1800" b="0" i="0" dirty="0">
                    <a:solidFill>
                      <a:srgbClr val="242021"/>
                    </a:solidFill>
                    <a:effectLst/>
                    <a:latin typeface="Arial" panose="020B0604020202020204" pitchFamily="34" charset="0"/>
                    <a:cs typeface="Arial" panose="020B0604020202020204" pitchFamily="34" charset="0"/>
                  </a:rPr>
                  <a:t> Bernoulli trials is then an </a:t>
                </a:r>
                <a14:m>
                  <m:oMath xmlns:m="http://schemas.openxmlformats.org/officeDocument/2006/math">
                    <m:r>
                      <a:rPr lang="en-US" sz="1800" b="0" i="1" dirty="0" smtClean="0">
                        <a:solidFill>
                          <a:srgbClr val="242021"/>
                        </a:solidFill>
                        <a:effectLst/>
                        <a:latin typeface="Cambria Math" panose="02040503050406030204" pitchFamily="18" charset="0"/>
                      </a:rPr>
                      <m:t>𝑛</m:t>
                    </m:r>
                  </m:oMath>
                </a14:m>
                <a:r>
                  <a:rPr lang="en-US" sz="1800" b="0" i="0" dirty="0">
                    <a:solidFill>
                      <a:srgbClr val="242021"/>
                    </a:solidFill>
                    <a:effectLst/>
                    <a:latin typeface="Arial" panose="020B0604020202020204" pitchFamily="34" charset="0"/>
                    <a:cs typeface="Arial" panose="020B0604020202020204" pitchFamily="34" charset="0"/>
                  </a:rPr>
                  <a:t>-tuple of zeros and ones. In such a sequence of Bernoulli trials, we are often interested in the total number of successes and not in the order of their occurrence. If we let the random variable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equal the number of observed successes in </a:t>
                </a:r>
                <a14:m>
                  <m:oMath xmlns:m="http://schemas.openxmlformats.org/officeDocument/2006/math">
                    <m:r>
                      <a:rPr lang="en-US" sz="1800" b="0" i="1" dirty="0" smtClean="0">
                        <a:solidFill>
                          <a:srgbClr val="242021"/>
                        </a:solidFill>
                        <a:effectLst/>
                        <a:latin typeface="Cambria Math" panose="02040503050406030204" pitchFamily="18" charset="0"/>
                      </a:rPr>
                      <m:t>𝑛</m:t>
                    </m:r>
                  </m:oMath>
                </a14:m>
                <a:r>
                  <a:rPr lang="en-US" sz="1800" b="0" i="0" dirty="0">
                    <a:solidFill>
                      <a:srgbClr val="242021"/>
                    </a:solidFill>
                    <a:effectLst/>
                    <a:latin typeface="Arial" panose="020B0604020202020204" pitchFamily="34" charset="0"/>
                    <a:cs typeface="Arial" panose="020B0604020202020204" pitchFamily="34" charset="0"/>
                  </a:rPr>
                  <a:t> Bernoulli trials, the possible values of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are </a:t>
                </a:r>
                <a14:m>
                  <m:oMath xmlns:m="http://schemas.openxmlformats.org/officeDocument/2006/math">
                    <m:r>
                      <a:rPr lang="en-US" sz="1800" b="0" i="1" dirty="0" smtClean="0">
                        <a:solidFill>
                          <a:srgbClr val="242021"/>
                        </a:solidFill>
                        <a:effectLst/>
                        <a:latin typeface="Cambria Math" panose="02040503050406030204" pitchFamily="18" charset="0"/>
                      </a:rPr>
                      <m:t>0, 1, 2, . . . , </m:t>
                    </m:r>
                    <m:r>
                      <a:rPr lang="en-US" sz="1800" b="0" i="1" dirty="0" smtClean="0">
                        <a:solidFill>
                          <a:srgbClr val="242021"/>
                        </a:solidFill>
                        <a:effectLst/>
                        <a:latin typeface="Cambria Math" panose="02040503050406030204" pitchFamily="18" charset="0"/>
                      </a:rPr>
                      <m:t>𝑛</m:t>
                    </m:r>
                  </m:oMath>
                </a14:m>
                <a:r>
                  <a:rPr lang="en-US" sz="1800" b="0" i="0" dirty="0">
                    <a:solidFill>
                      <a:srgbClr val="242021"/>
                    </a:solidFill>
                    <a:effectLst/>
                    <a:latin typeface="Arial" panose="020B0604020202020204" pitchFamily="34" charset="0"/>
                    <a:cs typeface="Arial" panose="020B0604020202020204" pitchFamily="34" charset="0"/>
                  </a:rPr>
                  <a:t>. If </a:t>
                </a:r>
                <a14:m>
                  <m:oMath xmlns:m="http://schemas.openxmlformats.org/officeDocument/2006/math">
                    <m:r>
                      <a:rPr lang="en-US" sz="1800" b="0" i="1" dirty="0" smtClean="0">
                        <a:solidFill>
                          <a:srgbClr val="242021"/>
                        </a:solidFill>
                        <a:effectLst/>
                        <a:latin typeface="Cambria Math" panose="02040503050406030204" pitchFamily="18" charset="0"/>
                      </a:rPr>
                      <m:t>𝑥</m:t>
                    </m:r>
                  </m:oMath>
                </a14:m>
                <a:r>
                  <a:rPr lang="en-US" sz="1800" b="0" i="0" dirty="0">
                    <a:solidFill>
                      <a:srgbClr val="242021"/>
                    </a:solidFill>
                    <a:effectLst/>
                    <a:latin typeface="Arial" panose="020B0604020202020204" pitchFamily="34" charset="0"/>
                    <a:cs typeface="Arial" panose="020B0604020202020204" pitchFamily="34" charset="0"/>
                  </a:rPr>
                  <a:t> successes occur, where </a:t>
                </a:r>
                <a14:m>
                  <m:oMath xmlns:m="http://schemas.openxmlformats.org/officeDocument/2006/math">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 = 0, 1, 2, . . . , </m:t>
                    </m:r>
                    <m:r>
                      <a:rPr lang="en-US" sz="1800" b="0" i="1" dirty="0" smtClean="0">
                        <a:solidFill>
                          <a:srgbClr val="242021"/>
                        </a:solidFill>
                        <a:effectLst/>
                        <a:latin typeface="Cambria Math" panose="02040503050406030204" pitchFamily="18" charset="0"/>
                      </a:rPr>
                      <m:t>𝑛</m:t>
                    </m:r>
                  </m:oMath>
                </a14:m>
                <a:r>
                  <a:rPr lang="en-US" sz="1800" b="0" i="0" dirty="0">
                    <a:solidFill>
                      <a:srgbClr val="242021"/>
                    </a:solidFill>
                    <a:effectLst/>
                    <a:latin typeface="Arial" panose="020B0604020202020204" pitchFamily="34" charset="0"/>
                    <a:cs typeface="Arial" panose="020B0604020202020204" pitchFamily="34" charset="0"/>
                  </a:rPr>
                  <a:t>, then </a:t>
                </a:r>
                <a14:m>
                  <m:oMath xmlns:m="http://schemas.openxmlformats.org/officeDocument/2006/math">
                    <m:r>
                      <a:rPr lang="en-US" sz="1800" b="0" i="1" dirty="0" smtClean="0">
                        <a:solidFill>
                          <a:srgbClr val="242021"/>
                        </a:solidFill>
                        <a:effectLst/>
                        <a:latin typeface="Cambria Math" panose="02040503050406030204" pitchFamily="18" charset="0"/>
                      </a:rPr>
                      <m:t>𝑛</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oMath>
                </a14:m>
                <a:r>
                  <a:rPr lang="en-US" sz="1800" b="0" i="0" dirty="0">
                    <a:solidFill>
                      <a:srgbClr val="242021"/>
                    </a:solidFill>
                    <a:effectLst/>
                    <a:latin typeface="Arial" panose="020B0604020202020204" pitchFamily="34" charset="0"/>
                    <a:cs typeface="Arial" panose="020B0604020202020204" pitchFamily="34" charset="0"/>
                  </a:rPr>
                  <a:t> failures occur. The number of ways of selecting the </a:t>
                </a:r>
                <a14:m>
                  <m:oMath xmlns:m="http://schemas.openxmlformats.org/officeDocument/2006/math">
                    <m:r>
                      <a:rPr lang="en-US" sz="1800" b="0" i="1" dirty="0" smtClean="0">
                        <a:solidFill>
                          <a:srgbClr val="242021"/>
                        </a:solidFill>
                        <a:effectLst/>
                        <a:latin typeface="Cambria Math" panose="02040503050406030204" pitchFamily="18" charset="0"/>
                      </a:rPr>
                      <m:t>𝑥</m:t>
                    </m:r>
                  </m:oMath>
                </a14:m>
                <a:r>
                  <a:rPr lang="en-US" sz="1800" b="0" i="0" dirty="0">
                    <a:solidFill>
                      <a:srgbClr val="242021"/>
                    </a:solidFill>
                    <a:effectLst/>
                    <a:latin typeface="Arial" panose="020B0604020202020204" pitchFamily="34" charset="0"/>
                    <a:cs typeface="Arial" panose="020B0604020202020204" pitchFamily="34" charset="0"/>
                  </a:rPr>
                  <a:t> positions for the </a:t>
                </a:r>
                <a14:m>
                  <m:oMath xmlns:m="http://schemas.openxmlformats.org/officeDocument/2006/math">
                    <m:r>
                      <a:rPr lang="en-US" sz="1800" b="0" i="1" dirty="0" smtClean="0">
                        <a:solidFill>
                          <a:srgbClr val="242021"/>
                        </a:solidFill>
                        <a:effectLst/>
                        <a:latin typeface="Cambria Math" panose="02040503050406030204" pitchFamily="18" charset="0"/>
                      </a:rPr>
                      <m:t>𝑥</m:t>
                    </m:r>
                  </m:oMath>
                </a14:m>
                <a:r>
                  <a:rPr lang="en-US" sz="1800" b="0" i="0" dirty="0">
                    <a:solidFill>
                      <a:srgbClr val="242021"/>
                    </a:solidFill>
                    <a:effectLst/>
                    <a:latin typeface="Arial" panose="020B0604020202020204" pitchFamily="34" charset="0"/>
                    <a:cs typeface="Arial" panose="020B0604020202020204" pitchFamily="34" charset="0"/>
                  </a:rPr>
                  <a:t> successes in the </a:t>
                </a:r>
                <a14:m>
                  <m:oMath xmlns:m="http://schemas.openxmlformats.org/officeDocument/2006/math">
                    <m:r>
                      <a:rPr lang="en-US" sz="1800" b="0" i="1" dirty="0" smtClean="0">
                        <a:solidFill>
                          <a:srgbClr val="242021"/>
                        </a:solidFill>
                        <a:effectLst/>
                        <a:latin typeface="Cambria Math" panose="02040503050406030204" pitchFamily="18" charset="0"/>
                      </a:rPr>
                      <m:t>𝑛</m:t>
                    </m:r>
                  </m:oMath>
                </a14:m>
                <a:r>
                  <a:rPr lang="en-US" sz="1800" b="0" i="0" dirty="0">
                    <a:solidFill>
                      <a:srgbClr val="242021"/>
                    </a:solidFill>
                    <a:effectLst/>
                    <a:latin typeface="Arial" panose="020B0604020202020204" pitchFamily="34" charset="0"/>
                    <a:cs typeface="Arial" panose="020B0604020202020204" pitchFamily="34" charset="0"/>
                  </a:rPr>
                  <a:t> trials is</a:t>
                </a:r>
              </a:p>
              <a:p>
                <a:pPr marL="0" indent="0">
                  <a:buNone/>
                </a:pPr>
                <a14:m>
                  <m:oMathPara xmlns:m="http://schemas.openxmlformats.org/officeDocument/2006/math">
                    <m:oMathParaPr>
                      <m:jc m:val="centerGroup"/>
                    </m:oMathParaPr>
                    <m:oMath xmlns:m="http://schemas.openxmlformats.org/officeDocument/2006/math">
                      <m:d>
                        <m:dPr>
                          <m:ctrlPr>
                            <a:rPr lang="en-US" sz="1800" i="1" smtClean="0">
                              <a:solidFill>
                                <a:srgbClr val="242021"/>
                              </a:solidFill>
                              <a:latin typeface="Cambria Math" panose="02040503050406030204" pitchFamily="18" charset="0"/>
                              <a:cs typeface="Arial" panose="020B0604020202020204" pitchFamily="34" charset="0"/>
                            </a:rPr>
                          </m:ctrlPr>
                        </m:dPr>
                        <m:e>
                          <m:f>
                            <m:fPr>
                              <m:type m:val="noBar"/>
                              <m:ctrlPr>
                                <a:rPr lang="en-US" sz="180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𝑛</m:t>
                              </m:r>
                            </m:num>
                            <m:den>
                              <m:r>
                                <a:rPr lang="en-ZA" sz="1800" b="0" i="1" smtClean="0">
                                  <a:solidFill>
                                    <a:srgbClr val="242021"/>
                                  </a:solidFill>
                                  <a:latin typeface="Cambria Math" panose="02040503050406030204" pitchFamily="18" charset="0"/>
                                  <a:cs typeface="Arial" panose="020B0604020202020204" pitchFamily="34" charset="0"/>
                                </a:rPr>
                                <m:t>𝑥</m:t>
                              </m:r>
                            </m:den>
                          </m:f>
                        </m:e>
                      </m:d>
                      <m:r>
                        <a:rPr lang="en-ZA" sz="1800" b="0" i="1" smtClean="0">
                          <a:solidFill>
                            <a:srgbClr val="242021"/>
                          </a:solidFill>
                          <a:latin typeface="Cambria Math" panose="02040503050406030204" pitchFamily="18" charset="0"/>
                          <a:cs typeface="Arial" panose="020B0604020202020204" pitchFamily="34" charset="0"/>
                        </a:rPr>
                        <m:t>=</m:t>
                      </m:r>
                      <m:f>
                        <m:fPr>
                          <m:ctrlPr>
                            <a:rPr lang="en-ZA" sz="1800" b="0" i="1" smtClean="0">
                              <a:solidFill>
                                <a:srgbClr val="242021"/>
                              </a:solidFill>
                              <a:latin typeface="Cambria Math" panose="02040503050406030204" pitchFamily="18" charset="0"/>
                              <a:cs typeface="Arial" panose="020B0604020202020204" pitchFamily="34" charset="0"/>
                            </a:rPr>
                          </m:ctrlPr>
                        </m:fPr>
                        <m:num>
                          <m:r>
                            <a:rPr lang="en-ZA" sz="1800" b="0" i="1" smtClean="0">
                              <a:solidFill>
                                <a:srgbClr val="242021"/>
                              </a:solidFill>
                              <a:latin typeface="Cambria Math" panose="02040503050406030204" pitchFamily="18" charset="0"/>
                              <a:cs typeface="Arial" panose="020B0604020202020204" pitchFamily="34" charset="0"/>
                            </a:rPr>
                            <m:t>𝑛</m:t>
                          </m:r>
                          <m:r>
                            <a:rPr lang="en-ZA" sz="1800" b="0" i="1" smtClean="0">
                              <a:solidFill>
                                <a:srgbClr val="242021"/>
                              </a:solidFill>
                              <a:latin typeface="Cambria Math" panose="02040503050406030204" pitchFamily="18" charset="0"/>
                              <a:cs typeface="Arial" panose="020B0604020202020204" pitchFamily="34" charset="0"/>
                            </a:rPr>
                            <m:t>!</m:t>
                          </m:r>
                        </m:num>
                        <m:den>
                          <m:r>
                            <a:rPr lang="en-ZA" sz="1800" b="0" i="1" smtClean="0">
                              <a:solidFill>
                                <a:srgbClr val="242021"/>
                              </a:solidFill>
                              <a:latin typeface="Cambria Math" panose="02040503050406030204" pitchFamily="18" charset="0"/>
                              <a:cs typeface="Arial" panose="020B0604020202020204" pitchFamily="34" charset="0"/>
                            </a:rPr>
                            <m:t>𝑥</m:t>
                          </m:r>
                          <m:r>
                            <a:rPr lang="en-ZA" sz="1800" b="0" i="1" smtClean="0">
                              <a:solidFill>
                                <a:srgbClr val="242021"/>
                              </a:solidFill>
                              <a:latin typeface="Cambria Math" panose="02040503050406030204" pitchFamily="18" charset="0"/>
                              <a:cs typeface="Arial" panose="020B0604020202020204" pitchFamily="34" charset="0"/>
                            </a:rPr>
                            <m:t>!</m:t>
                          </m:r>
                          <m:d>
                            <m:dPr>
                              <m:ctrlPr>
                                <a:rPr lang="en-ZA" sz="1800" b="0" i="1" smtClean="0">
                                  <a:solidFill>
                                    <a:srgbClr val="242021"/>
                                  </a:solidFill>
                                  <a:latin typeface="Cambria Math" panose="02040503050406030204" pitchFamily="18" charset="0"/>
                                  <a:cs typeface="Arial" panose="020B0604020202020204" pitchFamily="34" charset="0"/>
                                </a:rPr>
                              </m:ctrlPr>
                            </m:dPr>
                            <m:e>
                              <m:r>
                                <a:rPr lang="en-ZA" sz="1800" b="0" i="1" smtClean="0">
                                  <a:solidFill>
                                    <a:srgbClr val="242021"/>
                                  </a:solidFill>
                                  <a:latin typeface="Cambria Math" panose="02040503050406030204" pitchFamily="18" charset="0"/>
                                  <a:cs typeface="Arial" panose="020B0604020202020204" pitchFamily="34" charset="0"/>
                                </a:rPr>
                                <m:t>𝑛</m:t>
                              </m:r>
                              <m:r>
                                <a:rPr lang="en-ZA" sz="1800" b="0" i="1" smtClean="0">
                                  <a:solidFill>
                                    <a:srgbClr val="242021"/>
                                  </a:solidFill>
                                  <a:latin typeface="Cambria Math" panose="02040503050406030204" pitchFamily="18" charset="0"/>
                                  <a:cs typeface="Arial" panose="020B0604020202020204" pitchFamily="34" charset="0"/>
                                </a:rPr>
                                <m:t>−</m:t>
                              </m:r>
                              <m:r>
                                <a:rPr lang="en-ZA" sz="1800" b="0" i="1" smtClean="0">
                                  <a:solidFill>
                                    <a:srgbClr val="242021"/>
                                  </a:solidFill>
                                  <a:latin typeface="Cambria Math" panose="02040503050406030204" pitchFamily="18" charset="0"/>
                                  <a:cs typeface="Arial" panose="020B0604020202020204" pitchFamily="34" charset="0"/>
                                </a:rPr>
                                <m:t>𝑥</m:t>
                              </m:r>
                            </m:e>
                          </m:d>
                          <m:r>
                            <a:rPr lang="en-ZA" sz="1800" b="0" i="1" smtClean="0">
                              <a:solidFill>
                                <a:srgbClr val="242021"/>
                              </a:solidFill>
                              <a:latin typeface="Cambria Math" panose="02040503050406030204" pitchFamily="18" charset="0"/>
                              <a:cs typeface="Arial" panose="020B0604020202020204" pitchFamily="34" charset="0"/>
                            </a:rPr>
                            <m:t>!</m:t>
                          </m:r>
                        </m:den>
                      </m:f>
                    </m:oMath>
                  </m:oMathPara>
                </a14:m>
                <a:endParaRPr lang="en-US" sz="1800" dirty="0">
                  <a:solidFill>
                    <a:srgbClr val="242021"/>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Since the trials are independent and the probabilities of success and failure on each trial are, respectively, </a:t>
                </a:r>
                <a14:m>
                  <m:oMath xmlns:m="http://schemas.openxmlformats.org/officeDocument/2006/math">
                    <m:r>
                      <a:rPr lang="en-US" sz="1800" b="0" i="1" dirty="0" smtClean="0">
                        <a:solidFill>
                          <a:srgbClr val="242021"/>
                        </a:solidFill>
                        <a:effectLst/>
                        <a:latin typeface="Cambria Math" panose="02040503050406030204" pitchFamily="18" charset="0"/>
                      </a:rPr>
                      <m:t>𝑝</m:t>
                    </m:r>
                  </m:oMath>
                </a14:m>
                <a:r>
                  <a:rPr lang="en-US" sz="1800" b="0" i="0" dirty="0">
                    <a:solidFill>
                      <a:srgbClr val="242021"/>
                    </a:solidFill>
                    <a:effectLst/>
                    <a:latin typeface="Arial" panose="020B0604020202020204" pitchFamily="34" charset="0"/>
                    <a:cs typeface="Arial" panose="020B0604020202020204" pitchFamily="34" charset="0"/>
                  </a:rPr>
                  <a:t> and </a:t>
                </a:r>
                <a14:m>
                  <m:oMath xmlns:m="http://schemas.openxmlformats.org/officeDocument/2006/math">
                    <m:r>
                      <a:rPr lang="en-US" sz="1800" b="0" i="1" dirty="0" smtClean="0">
                        <a:solidFill>
                          <a:srgbClr val="242021"/>
                        </a:solidFill>
                        <a:effectLst/>
                        <a:latin typeface="Cambria Math" panose="02040503050406030204" pitchFamily="18" charset="0"/>
                      </a:rPr>
                      <m:t>1 − </m:t>
                    </m:r>
                    <m:r>
                      <a:rPr lang="en-US" sz="1800" b="0" i="1" dirty="0" smtClean="0">
                        <a:solidFill>
                          <a:srgbClr val="242021"/>
                        </a:solidFill>
                        <a:effectLst/>
                        <a:latin typeface="Cambria Math" panose="02040503050406030204" pitchFamily="18" charset="0"/>
                      </a:rPr>
                      <m:t>𝑝</m:t>
                    </m:r>
                  </m:oMath>
                </a14:m>
                <a:r>
                  <a:rPr lang="en-US" sz="1800" b="0" i="0" dirty="0">
                    <a:solidFill>
                      <a:srgbClr val="242021"/>
                    </a:solidFill>
                    <a:effectLst/>
                    <a:latin typeface="Arial" panose="020B0604020202020204" pitchFamily="34" charset="0"/>
                    <a:cs typeface="Arial" panose="020B0604020202020204" pitchFamily="34" charset="0"/>
                  </a:rPr>
                  <a:t>, the probability of each of these ways is </a:t>
                </a:r>
                <a14:m>
                  <m:oMath xmlns:m="http://schemas.openxmlformats.org/officeDocument/2006/math">
                    <m:sSup>
                      <m:sSupPr>
                        <m:ctrlPr>
                          <a:rPr lang="en-US" sz="1800" b="0" i="1" smtClean="0">
                            <a:solidFill>
                              <a:srgbClr val="242021"/>
                            </a:solidFill>
                            <a:effectLst/>
                            <a:latin typeface="Cambria Math" panose="02040503050406030204" pitchFamily="18" charset="0"/>
                          </a:rPr>
                        </m:ctrlPr>
                      </m:sSupPr>
                      <m:e>
                        <m:r>
                          <a:rPr lang="en-ZA" sz="1800" b="0" i="1" smtClean="0">
                            <a:solidFill>
                              <a:srgbClr val="242021"/>
                            </a:solidFill>
                            <a:effectLst/>
                            <a:latin typeface="Cambria Math" panose="02040503050406030204" pitchFamily="18" charset="0"/>
                          </a:rPr>
                          <m:t>𝑝</m:t>
                        </m:r>
                      </m:e>
                      <m:sup>
                        <m:r>
                          <a:rPr lang="en-ZA" sz="1800" b="0" i="1" smtClean="0">
                            <a:solidFill>
                              <a:srgbClr val="242021"/>
                            </a:solidFill>
                            <a:effectLst/>
                            <a:latin typeface="Cambria Math" panose="02040503050406030204" pitchFamily="18" charset="0"/>
                          </a:rPr>
                          <m:t>𝑥</m:t>
                        </m:r>
                      </m:sup>
                    </m:sSup>
                    <m:sSup>
                      <m:sSupPr>
                        <m:ctrlPr>
                          <a:rPr lang="en-US" sz="1800" b="0" i="1" smtClean="0">
                            <a:solidFill>
                              <a:srgbClr val="242021"/>
                            </a:solidFill>
                            <a:effectLst/>
                            <a:latin typeface="Cambria Math" panose="02040503050406030204" pitchFamily="18" charset="0"/>
                          </a:rPr>
                        </m:ctrlPr>
                      </m:sSupPr>
                      <m:e>
                        <m:r>
                          <a:rPr lang="en-ZA" sz="1800" b="0" i="1" smtClean="0">
                            <a:solidFill>
                              <a:srgbClr val="242021"/>
                            </a:solidFill>
                            <a:effectLst/>
                            <a:latin typeface="Cambria Math" panose="02040503050406030204" pitchFamily="18" charset="0"/>
                          </a:rPr>
                          <m:t>(1−</m:t>
                        </m:r>
                        <m:r>
                          <a:rPr lang="en-ZA" sz="1800" b="0" i="1" smtClean="0">
                            <a:solidFill>
                              <a:srgbClr val="242021"/>
                            </a:solidFill>
                            <a:effectLst/>
                            <a:latin typeface="Cambria Math" panose="02040503050406030204" pitchFamily="18" charset="0"/>
                          </a:rPr>
                          <m:t>𝑝</m:t>
                        </m:r>
                        <m:r>
                          <a:rPr lang="en-ZA" sz="1800" b="0" i="1" smtClean="0">
                            <a:solidFill>
                              <a:srgbClr val="242021"/>
                            </a:solidFill>
                            <a:effectLst/>
                            <a:latin typeface="Cambria Math" panose="02040503050406030204" pitchFamily="18" charset="0"/>
                          </a:rPr>
                          <m:t>)</m:t>
                        </m:r>
                      </m:e>
                      <m:sup>
                        <m:r>
                          <a:rPr lang="en-ZA" sz="1800" b="0" i="1" smtClean="0">
                            <a:solidFill>
                              <a:srgbClr val="242021"/>
                            </a:solidFill>
                            <a:effectLst/>
                            <a:latin typeface="Cambria Math" panose="02040503050406030204" pitchFamily="18" charset="0"/>
                          </a:rPr>
                          <m:t>𝑛</m:t>
                        </m:r>
                        <m:r>
                          <a:rPr lang="en-ZA" sz="1800" b="0" i="1" smtClean="0">
                            <a:solidFill>
                              <a:srgbClr val="242021"/>
                            </a:solidFill>
                            <a:effectLst/>
                            <a:latin typeface="Cambria Math" panose="02040503050406030204" pitchFamily="18" charset="0"/>
                          </a:rPr>
                          <m:t>−</m:t>
                        </m:r>
                        <m:r>
                          <a:rPr lang="en-ZA" sz="1800" b="0" i="1" smtClean="0">
                            <a:solidFill>
                              <a:srgbClr val="242021"/>
                            </a:solidFill>
                            <a:effectLst/>
                            <a:latin typeface="Cambria Math" panose="02040503050406030204" pitchFamily="18" charset="0"/>
                          </a:rPr>
                          <m:t>𝑥</m:t>
                        </m:r>
                      </m:sup>
                    </m:sSup>
                  </m:oMath>
                </a14:m>
                <a:r>
                  <a:rPr lang="en-US" sz="1800" b="0" i="0" dirty="0">
                    <a:solidFill>
                      <a:srgbClr val="242021"/>
                    </a:solidFill>
                    <a:effectLst/>
                    <a:latin typeface="Arial" panose="020B0604020202020204" pitchFamily="34" charset="0"/>
                    <a:cs typeface="Arial" panose="020B0604020202020204" pitchFamily="34" charset="0"/>
                  </a:rPr>
                  <a:t>. Thus the pmf of </a:t>
                </a:r>
                <a14:m>
                  <m:oMath xmlns:m="http://schemas.openxmlformats.org/officeDocument/2006/math">
                    <m:r>
                      <a:rPr lang="en-US" sz="1800" b="0" i="1" dirty="0" smtClean="0">
                        <a:solidFill>
                          <a:srgbClr val="242021"/>
                        </a:solidFill>
                        <a:effectLst/>
                        <a:latin typeface="Cambria Math" panose="02040503050406030204" pitchFamily="18" charset="0"/>
                      </a:rPr>
                      <m:t>𝑋</m:t>
                    </m:r>
                  </m:oMath>
                </a14:m>
                <a:r>
                  <a:rPr lang="en-US" sz="1800" b="0" i="0" dirty="0">
                    <a:solidFill>
                      <a:srgbClr val="242021"/>
                    </a:solidFill>
                    <a:effectLst/>
                    <a:latin typeface="Arial" panose="020B0604020202020204" pitchFamily="34" charset="0"/>
                    <a:cs typeface="Arial" panose="020B0604020202020204" pitchFamily="34" charset="0"/>
                  </a:rPr>
                  <a:t>, say </a:t>
                </a:r>
                <a14:m>
                  <m:oMath xmlns:m="http://schemas.openxmlformats.org/officeDocument/2006/math">
                    <m:r>
                      <a:rPr lang="en-US" sz="1800" b="0" i="1" dirty="0" smtClean="0">
                        <a:solidFill>
                          <a:srgbClr val="242021"/>
                        </a:solidFill>
                        <a:effectLst/>
                        <a:latin typeface="Cambria Math" panose="02040503050406030204" pitchFamily="18" charset="0"/>
                      </a:rPr>
                      <m:t>𝑝</m:t>
                    </m:r>
                    <m:r>
                      <a:rPr lang="en-US" sz="1800" b="0" i="1" dirty="0" smtClean="0">
                        <a:solidFill>
                          <a:srgbClr val="242021"/>
                        </a:solidFill>
                        <a:effectLst/>
                        <a:latin typeface="Cambria Math" panose="02040503050406030204" pitchFamily="18" charset="0"/>
                      </a:rPr>
                      <m:t>(</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m:t>
                    </m:r>
                  </m:oMath>
                </a14:m>
                <a:r>
                  <a:rPr lang="en-US" sz="1800" b="0" i="0" dirty="0">
                    <a:solidFill>
                      <a:srgbClr val="242021"/>
                    </a:solidFill>
                    <a:effectLst/>
                    <a:latin typeface="Arial" panose="020B0604020202020204" pitchFamily="34" charset="0"/>
                    <a:cs typeface="Arial" panose="020B0604020202020204" pitchFamily="34" charset="0"/>
                  </a:rPr>
                  <a:t>, is the sum of the probabilities of these </a:t>
                </a:r>
                <a14:m>
                  <m:oMath xmlns:m="http://schemas.openxmlformats.org/officeDocument/2006/math">
                    <m:d>
                      <m:dPr>
                        <m:ctrlPr>
                          <a:rPr lang="en-US" sz="1800" i="1">
                            <a:solidFill>
                              <a:srgbClr val="242021"/>
                            </a:solidFill>
                            <a:latin typeface="Cambria Math" panose="02040503050406030204" pitchFamily="18" charset="0"/>
                            <a:cs typeface="Arial" panose="020B0604020202020204" pitchFamily="34" charset="0"/>
                          </a:rPr>
                        </m:ctrlPr>
                      </m:dPr>
                      <m:e>
                        <m:f>
                          <m:fPr>
                            <m:type m:val="noBar"/>
                            <m:ctrlPr>
                              <a:rPr lang="en-US" sz="1800" i="1">
                                <a:solidFill>
                                  <a:srgbClr val="242021"/>
                                </a:solidFill>
                                <a:latin typeface="Cambria Math" panose="02040503050406030204" pitchFamily="18" charset="0"/>
                                <a:cs typeface="Arial" panose="020B0604020202020204" pitchFamily="34" charset="0"/>
                              </a:rPr>
                            </m:ctrlPr>
                          </m:fPr>
                          <m:num>
                            <m:r>
                              <a:rPr lang="en-ZA" sz="1800" i="1">
                                <a:solidFill>
                                  <a:srgbClr val="242021"/>
                                </a:solidFill>
                                <a:latin typeface="Cambria Math" panose="02040503050406030204" pitchFamily="18" charset="0"/>
                                <a:cs typeface="Arial" panose="020B0604020202020204" pitchFamily="34" charset="0"/>
                              </a:rPr>
                              <m:t>𝑛</m:t>
                            </m:r>
                          </m:num>
                          <m:den>
                            <m:r>
                              <a:rPr lang="en-ZA" sz="1800" i="1">
                                <a:solidFill>
                                  <a:srgbClr val="242021"/>
                                </a:solidFill>
                                <a:latin typeface="Cambria Math" panose="02040503050406030204" pitchFamily="18" charset="0"/>
                                <a:cs typeface="Arial" panose="020B0604020202020204" pitchFamily="34" charset="0"/>
                              </a:rPr>
                              <m:t>𝑥</m:t>
                            </m:r>
                          </m:den>
                        </m:f>
                      </m:e>
                    </m:d>
                  </m:oMath>
                </a14:m>
                <a:r>
                  <a:rPr lang="en-US" sz="1800" b="0" i="0" dirty="0">
                    <a:solidFill>
                      <a:srgbClr val="242021"/>
                    </a:solidFill>
                    <a:effectLst/>
                    <a:latin typeface="Arial" panose="020B0604020202020204" pitchFamily="34" charset="0"/>
                    <a:cs typeface="Arial" panose="020B0604020202020204" pitchFamily="34" charset="0"/>
                  </a:rPr>
                  <a:t> mutually exclusive events; that is,</a:t>
                </a:r>
              </a:p>
              <a:p>
                <a:pPr marL="0" indent="0" algn="ctr">
                  <a:buNone/>
                </a:pPr>
                <a:r>
                  <a:rPr lang="en-ZA" sz="2000" dirty="0">
                    <a:solidFill>
                      <a:schemeClr val="bg2"/>
                    </a:solidFill>
                    <a:cs typeface="Arial" panose="020B0604020202020204" pitchFamily="34" charset="0"/>
                  </a:rPr>
                  <a:t>P</a:t>
                </a:r>
                <a14:m>
                  <m:oMath xmlns:m="http://schemas.openxmlformats.org/officeDocument/2006/math">
                    <m:d>
                      <m:dPr>
                        <m:ctrlPr>
                          <a:rPr lang="en-ZA" sz="2000" b="0" i="1" smtClean="0">
                            <a:solidFill>
                              <a:schemeClr val="bg2"/>
                            </a:solidFill>
                            <a:latin typeface="Cambria Math" panose="02040503050406030204" pitchFamily="18" charset="0"/>
                            <a:cs typeface="Arial" panose="020B0604020202020204" pitchFamily="34" charset="0"/>
                          </a:rPr>
                        </m:ctrlPr>
                      </m:dPr>
                      <m:e>
                        <m:r>
                          <a:rPr lang="en-ZA" sz="2000" b="0" i="1" smtClean="0">
                            <a:solidFill>
                              <a:schemeClr val="bg2"/>
                            </a:solidFill>
                            <a:latin typeface="Cambria Math" panose="02040503050406030204" pitchFamily="18" charset="0"/>
                            <a:cs typeface="Arial" panose="020B0604020202020204" pitchFamily="34" charset="0"/>
                          </a:rPr>
                          <m:t>𝑥</m:t>
                        </m:r>
                      </m:e>
                    </m:d>
                    <m:r>
                      <a:rPr lang="en-ZA" sz="2000" b="0" i="1" smtClean="0">
                        <a:solidFill>
                          <a:schemeClr val="bg2"/>
                        </a:solidFill>
                        <a:latin typeface="Cambria Math" panose="02040503050406030204" pitchFamily="18" charset="0"/>
                        <a:cs typeface="Arial" panose="020B0604020202020204" pitchFamily="34" charset="0"/>
                      </a:rPr>
                      <m:t>=</m:t>
                    </m:r>
                    <m:d>
                      <m:dPr>
                        <m:begChr m:val="{"/>
                        <m:endChr m:val=""/>
                        <m:ctrlPr>
                          <a:rPr lang="en-ZA" sz="2000" b="0" i="1" smtClean="0">
                            <a:solidFill>
                              <a:schemeClr val="bg2"/>
                            </a:solidFill>
                            <a:latin typeface="Cambria Math" panose="02040503050406030204" pitchFamily="18" charset="0"/>
                            <a:cs typeface="Arial" panose="020B0604020202020204" pitchFamily="34" charset="0"/>
                          </a:rPr>
                        </m:ctrlPr>
                      </m:dPr>
                      <m:e>
                        <m:eqArr>
                          <m:eqArrPr>
                            <m:ctrlPr>
                              <a:rPr lang="en-ZA" sz="2000" b="0" i="1" smtClean="0">
                                <a:solidFill>
                                  <a:schemeClr val="bg2"/>
                                </a:solidFill>
                                <a:latin typeface="Cambria Math" panose="02040503050406030204" pitchFamily="18" charset="0"/>
                                <a:cs typeface="Arial" panose="020B0604020202020204" pitchFamily="34" charset="0"/>
                              </a:rPr>
                            </m:ctrlPr>
                          </m:eqArrPr>
                          <m:e>
                            <m:d>
                              <m:dPr>
                                <m:ctrlPr>
                                  <a:rPr lang="en-ZA" sz="2000" b="0" i="1" smtClean="0">
                                    <a:solidFill>
                                      <a:schemeClr val="bg2"/>
                                    </a:solidFill>
                                    <a:latin typeface="Cambria Math" panose="02040503050406030204" pitchFamily="18" charset="0"/>
                                    <a:cs typeface="Arial" panose="020B0604020202020204" pitchFamily="34" charset="0"/>
                                  </a:rPr>
                                </m:ctrlPr>
                              </m:dPr>
                              <m:e>
                                <m:f>
                                  <m:fPr>
                                    <m:type m:val="noBar"/>
                                    <m:ctrlPr>
                                      <a:rPr lang="en-ZA" sz="2000" b="0" i="1" smtClean="0">
                                        <a:solidFill>
                                          <a:schemeClr val="bg2"/>
                                        </a:solidFill>
                                        <a:latin typeface="Cambria Math" panose="02040503050406030204" pitchFamily="18" charset="0"/>
                                        <a:cs typeface="Arial" panose="020B0604020202020204" pitchFamily="34" charset="0"/>
                                      </a:rPr>
                                    </m:ctrlPr>
                                  </m:fPr>
                                  <m:num>
                                    <m:r>
                                      <a:rPr lang="en-ZA" sz="2000" b="0" i="1" smtClean="0">
                                        <a:solidFill>
                                          <a:schemeClr val="bg2"/>
                                        </a:solidFill>
                                        <a:latin typeface="Cambria Math" panose="02040503050406030204" pitchFamily="18" charset="0"/>
                                        <a:cs typeface="Arial" panose="020B0604020202020204" pitchFamily="34" charset="0"/>
                                      </a:rPr>
                                      <m:t>𝑛</m:t>
                                    </m:r>
                                  </m:num>
                                  <m:den>
                                    <m:r>
                                      <a:rPr lang="en-ZA" sz="2000" b="0" i="1" smtClean="0">
                                        <a:solidFill>
                                          <a:schemeClr val="bg2"/>
                                        </a:solidFill>
                                        <a:latin typeface="Cambria Math" panose="02040503050406030204" pitchFamily="18" charset="0"/>
                                        <a:cs typeface="Arial" panose="020B0604020202020204" pitchFamily="34" charset="0"/>
                                      </a:rPr>
                                      <m:t>𝑥</m:t>
                                    </m:r>
                                  </m:den>
                                </m:f>
                              </m:e>
                            </m:d>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𝑝</m:t>
                                </m:r>
                              </m:e>
                              <m:sup>
                                <m:r>
                                  <a:rPr lang="en-ZA" sz="2000" b="0" i="1" smtClean="0">
                                    <a:solidFill>
                                      <a:schemeClr val="bg2"/>
                                    </a:solidFill>
                                    <a:latin typeface="Cambria Math" panose="02040503050406030204" pitchFamily="18" charset="0"/>
                                    <a:cs typeface="Arial" panose="020B0604020202020204" pitchFamily="34" charset="0"/>
                                  </a:rPr>
                                  <m:t>𝑥</m:t>
                                </m:r>
                              </m:sup>
                            </m:sSup>
                            <m:sSup>
                              <m:sSupPr>
                                <m:ctrlPr>
                                  <a:rPr lang="en-ZA" sz="2000" b="0" i="1" smtClean="0">
                                    <a:solidFill>
                                      <a:schemeClr val="bg2"/>
                                    </a:solidFill>
                                    <a:latin typeface="Cambria Math" panose="02040503050406030204" pitchFamily="18" charset="0"/>
                                    <a:cs typeface="Arial" panose="020B0604020202020204" pitchFamily="34" charset="0"/>
                                  </a:rPr>
                                </m:ctrlPr>
                              </m:sSupPr>
                              <m:e>
                                <m:r>
                                  <a:rPr lang="en-ZA" sz="2000" b="0" i="1" smtClean="0">
                                    <a:solidFill>
                                      <a:schemeClr val="bg2"/>
                                    </a:solidFill>
                                    <a:latin typeface="Cambria Math" panose="02040503050406030204" pitchFamily="18" charset="0"/>
                                    <a:cs typeface="Arial" panose="020B0604020202020204" pitchFamily="34" charset="0"/>
                                  </a:rPr>
                                  <m:t>(1−</m:t>
                                </m:r>
                                <m:r>
                                  <a:rPr lang="en-ZA" sz="2000" b="0" i="1" smtClean="0">
                                    <a:solidFill>
                                      <a:schemeClr val="bg2"/>
                                    </a:solidFill>
                                    <a:latin typeface="Cambria Math" panose="02040503050406030204" pitchFamily="18" charset="0"/>
                                    <a:cs typeface="Arial" panose="020B0604020202020204" pitchFamily="34" charset="0"/>
                                  </a:rPr>
                                  <m:t>𝑝</m:t>
                                </m:r>
                                <m:r>
                                  <a:rPr lang="en-ZA" sz="2000" b="0" i="1" smtClean="0">
                                    <a:solidFill>
                                      <a:schemeClr val="bg2"/>
                                    </a:solidFill>
                                    <a:latin typeface="Cambria Math" panose="02040503050406030204" pitchFamily="18" charset="0"/>
                                    <a:cs typeface="Arial" panose="020B0604020202020204" pitchFamily="34" charset="0"/>
                                  </a:rPr>
                                  <m:t>)</m:t>
                                </m:r>
                              </m:e>
                              <m:sup>
                                <m:r>
                                  <a:rPr lang="en-ZA" sz="2000" b="0" i="1" smtClean="0">
                                    <a:solidFill>
                                      <a:schemeClr val="bg2"/>
                                    </a:solidFill>
                                    <a:latin typeface="Cambria Math" panose="02040503050406030204" pitchFamily="18" charset="0"/>
                                    <a:cs typeface="Arial" panose="020B0604020202020204" pitchFamily="34" charset="0"/>
                                  </a:rPr>
                                  <m:t>𝑛</m:t>
                                </m:r>
                                <m:r>
                                  <a:rPr lang="en-ZA" sz="2000" b="0" i="1" smtClean="0">
                                    <a:solidFill>
                                      <a:schemeClr val="bg2"/>
                                    </a:solidFill>
                                    <a:latin typeface="Cambria Math" panose="02040503050406030204" pitchFamily="18" charset="0"/>
                                    <a:cs typeface="Arial" panose="020B0604020202020204" pitchFamily="34" charset="0"/>
                                  </a:rPr>
                                  <m:t>−</m:t>
                                </m:r>
                                <m:r>
                                  <a:rPr lang="en-ZA" sz="2000" b="0" i="1" smtClean="0">
                                    <a:solidFill>
                                      <a:schemeClr val="bg2"/>
                                    </a:solidFill>
                                    <a:latin typeface="Cambria Math" panose="02040503050406030204" pitchFamily="18" charset="0"/>
                                    <a:cs typeface="Arial" panose="020B0604020202020204" pitchFamily="34" charset="0"/>
                                  </a:rPr>
                                  <m:t>𝑥</m:t>
                                </m:r>
                              </m:sup>
                            </m:sSup>
                            <m:r>
                              <a:rPr lang="en-ZA" sz="2000" b="0" i="1" smtClean="0">
                                <a:solidFill>
                                  <a:schemeClr val="bg2"/>
                                </a:solidFill>
                                <a:latin typeface="Cambria Math" panose="02040503050406030204" pitchFamily="18" charset="0"/>
                                <a:cs typeface="Arial" panose="020B0604020202020204" pitchFamily="34" charset="0"/>
                              </a:rPr>
                              <m:t>    </m:t>
                            </m:r>
                            <m:r>
                              <a:rPr lang="en-ZA" sz="2000" b="0" i="1" smtClean="0">
                                <a:solidFill>
                                  <a:schemeClr val="bg2"/>
                                </a:solidFill>
                                <a:latin typeface="Cambria Math" panose="02040503050406030204" pitchFamily="18" charset="0"/>
                                <a:cs typeface="Arial" panose="020B0604020202020204" pitchFamily="34" charset="0"/>
                              </a:rPr>
                              <m:t>𝑥</m:t>
                            </m:r>
                            <m:r>
                              <a:rPr lang="en-ZA" sz="2000" b="0" i="1" smtClean="0">
                                <a:solidFill>
                                  <a:schemeClr val="bg2"/>
                                </a:solidFill>
                                <a:latin typeface="Cambria Math" panose="02040503050406030204" pitchFamily="18" charset="0"/>
                                <a:cs typeface="Arial" panose="020B0604020202020204" pitchFamily="34" charset="0"/>
                              </a:rPr>
                              <m:t>=0,1,2, …, </m:t>
                            </m:r>
                            <m:r>
                              <a:rPr lang="en-ZA" sz="2000" b="0" i="1" smtClean="0">
                                <a:solidFill>
                                  <a:schemeClr val="bg2"/>
                                </a:solidFill>
                                <a:latin typeface="Cambria Math" panose="02040503050406030204" pitchFamily="18" charset="0"/>
                                <a:cs typeface="Arial" panose="020B0604020202020204" pitchFamily="34" charset="0"/>
                              </a:rPr>
                              <m:t>𝑛</m:t>
                            </m:r>
                          </m:e>
                          <m:e>
                            <m:r>
                              <a:rPr lang="en-ZA" sz="2000" b="0" i="1" smtClean="0">
                                <a:solidFill>
                                  <a:schemeClr val="bg2"/>
                                </a:solidFill>
                                <a:latin typeface="Cambria Math" panose="02040503050406030204" pitchFamily="18" charset="0"/>
                                <a:cs typeface="Arial" panose="020B0604020202020204" pitchFamily="34" charset="0"/>
                              </a:rPr>
                              <m:t>0                                       </m:t>
                            </m:r>
                            <m:r>
                              <a:rPr lang="en-ZA" sz="2000" b="0" i="1" smtClean="0">
                                <a:solidFill>
                                  <a:schemeClr val="bg2"/>
                                </a:solidFill>
                                <a:latin typeface="Cambria Math" panose="02040503050406030204" pitchFamily="18" charset="0"/>
                                <a:cs typeface="Arial" panose="020B0604020202020204" pitchFamily="34" charset="0"/>
                              </a:rPr>
                              <m:t>𝑒𝑙𝑠𝑒𝑤h𝑒𝑟𝑒</m:t>
                            </m:r>
                            <m:r>
                              <a:rPr lang="en-ZA" sz="2000" b="0" i="1" smtClean="0">
                                <a:solidFill>
                                  <a:schemeClr val="bg2"/>
                                </a:solidFill>
                                <a:latin typeface="Cambria Math" panose="02040503050406030204" pitchFamily="18" charset="0"/>
                                <a:cs typeface="Arial" panose="020B0604020202020204" pitchFamily="34" charset="0"/>
                              </a:rPr>
                              <m:t>.</m:t>
                            </m:r>
                          </m:e>
                        </m:eqArr>
                      </m:e>
                    </m:d>
                  </m:oMath>
                </a14:m>
                <a:endParaRPr lang="en-ZA" sz="2000" dirty="0">
                  <a:solidFill>
                    <a:schemeClr val="bg2"/>
                  </a:solidFill>
                  <a:latin typeface="Arial" panose="020B0604020202020204" pitchFamily="34" charset="0"/>
                  <a:cs typeface="Arial" panose="020B0604020202020204" pitchFamily="34" charset="0"/>
                </a:endParaRPr>
              </a:p>
              <a:p>
                <a:r>
                  <a:rPr lang="en-US" sz="1800" b="0" i="0" dirty="0">
                    <a:solidFill>
                      <a:srgbClr val="242021"/>
                    </a:solidFill>
                    <a:effectLst/>
                    <a:latin typeface="Arial" panose="020B0604020202020204" pitchFamily="34" charset="0"/>
                    <a:cs typeface="Arial" panose="020B0604020202020204" pitchFamily="34" charset="0"/>
                  </a:rPr>
                  <a:t>It is clear that P(x) ≥ 0.</a:t>
                </a:r>
                <a:endParaRPr lang="en-ZA" sz="20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14512"/>
                <a:ext cx="8300278" cy="5859080"/>
              </a:xfrm>
              <a:blipFill>
                <a:blip r:embed="rId3"/>
                <a:stretch>
                  <a:fillRect l="-514" t="-520" r="-1029"/>
                </a:stretch>
              </a:blipFill>
            </p:spPr>
            <p:txBody>
              <a:bodyPr/>
              <a:lstStyle/>
              <a:p>
                <a:r>
                  <a:rPr lang="en-US">
                    <a:noFill/>
                  </a:rPr>
                  <a:t> </a:t>
                </a:r>
              </a:p>
            </p:txBody>
          </p:sp>
        </mc:Fallback>
      </mc:AlternateContent>
    </p:spTree>
    <p:extLst>
      <p:ext uri="{BB962C8B-B14F-4D97-AF65-F5344CB8AC3E}">
        <p14:creationId xmlns:p14="http://schemas.microsoft.com/office/powerpoint/2010/main" val="437836183"/>
      </p:ext>
    </p:extLst>
  </p:cSld>
  <p:clrMapOvr>
    <a:masterClrMapping/>
  </p:clrMapOvr>
</p:sld>
</file>

<file path=ppt/theme/theme1.xml><?xml version="1.0" encoding="utf-8"?>
<a:theme xmlns:a="http://schemas.openxmlformats.org/drawingml/2006/main" name="Blank Presentation">
  <a:themeElements>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50000"/>
          </a:lnSpc>
          <a:spcBef>
            <a:spcPct val="50000"/>
          </a:spcBef>
          <a:spcAft>
            <a:spcPts val="600"/>
          </a:spcAft>
          <a:buClrTx/>
          <a:buSzTx/>
          <a:buFontTx/>
          <a:buNone/>
          <a:tabLst/>
          <a:defRPr kumimoji="0" lang="en-US" sz="1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50000"/>
          </a:lnSpc>
          <a:spcBef>
            <a:spcPct val="50000"/>
          </a:spcBef>
          <a:spcAft>
            <a:spcPts val="600"/>
          </a:spcAft>
          <a:buClrTx/>
          <a:buSzTx/>
          <a:buFontTx/>
          <a:buNone/>
          <a:tabLst/>
          <a:defRPr kumimoji="0" lang="en-US" sz="1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291E63F58E8F4282F009C2C0B1FA30" ma:contentTypeVersion="13" ma:contentTypeDescription="Create a new document." ma:contentTypeScope="" ma:versionID="43a34d8d0fe4e24a4b8f7e5fd70598da">
  <xsd:schema xmlns:xsd="http://www.w3.org/2001/XMLSchema" xmlns:xs="http://www.w3.org/2001/XMLSchema" xmlns:p="http://schemas.microsoft.com/office/2006/metadata/properties" xmlns:ns1="http://schemas.microsoft.com/sharepoint/v3" xmlns:ns3="88116247-d89f-449a-a196-c1d5799a5f62" targetNamespace="http://schemas.microsoft.com/office/2006/metadata/properties" ma:root="true" ma:fieldsID="b8bed101c2a34de1f9a049c64ba41b86" ns1:_="" ns3:_="">
    <xsd:import namespace="http://schemas.microsoft.com/sharepoint/v3"/>
    <xsd:import namespace="88116247-d89f-449a-a196-c1d5799a5f6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3:MediaServiceLocation" minOccurs="0"/>
                <xsd:element ref="ns3:MediaServiceAutoKeyPoints" minOccurs="0"/>
                <xsd:element ref="ns3:MediaServiceKeyPoints" minOccurs="0"/>
                <xsd:element ref="ns3:MediaLengthInSecond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116247-d89f-449a-a196-c1d5799a5f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81E291-95B9-431B-BD3A-BFDF5808A7C2}">
  <ds:schemaRefs>
    <ds:schemaRef ds:uri="http://purl.org/dc/dcmitype/"/>
    <ds:schemaRef ds:uri="http://purl.org/dc/terms/"/>
    <ds:schemaRef ds:uri="http://schemas.microsoft.com/office/2006/documentManagement/types"/>
    <ds:schemaRef ds:uri="http://schemas.microsoft.com/sharepoint/v3"/>
    <ds:schemaRef ds:uri="http://www.w3.org/XML/1998/namespace"/>
    <ds:schemaRef ds:uri="88116247-d89f-449a-a196-c1d5799a5f62"/>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0464CE5-F670-4419-9C77-48A51D6F48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8116247-d89f-449a-a196-c1d5799a5f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EFE458-2491-4BA4-A160-3669B92A6E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66134</TotalTime>
  <Words>4289</Words>
  <Application>Microsoft Office PowerPoint</Application>
  <PresentationFormat>On-screen Show (4:3)</PresentationFormat>
  <Paragraphs>246</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Cambria Math</vt:lpstr>
      <vt:lpstr>Comic Sans MS</vt:lpstr>
      <vt:lpstr>Times New Roman</vt:lpstr>
      <vt:lpstr>Wingdings</vt:lpstr>
      <vt:lpstr>Blank Presentation</vt:lpstr>
      <vt:lpstr>DSA8301 – Stat Inference in Big Data</vt:lpstr>
      <vt:lpstr> 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SFBR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omolo, bernard</dc:creator>
  <cp:lastModifiedBy>Omolo, Bernard</cp:lastModifiedBy>
  <cp:revision>1819</cp:revision>
  <cp:lastPrinted>2002-03-25T19:52:15Z</cp:lastPrinted>
  <dcterms:created xsi:type="dcterms:W3CDTF">1999-10-20T21:41:02Z</dcterms:created>
  <dcterms:modified xsi:type="dcterms:W3CDTF">2023-03-23T17:05:25Z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0x010100AC291E63F58E8F4282F009C2C0B1FA30</vt:lpwstr>
  </property>
</Properties>
</file>