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1114" r:id="rId5"/>
    <p:sldId id="1115" r:id="rId6"/>
    <p:sldId id="1335" r:id="rId7"/>
    <p:sldId id="1354" r:id="rId8"/>
    <p:sldId id="1347" r:id="rId9"/>
    <p:sldId id="1372" r:id="rId10"/>
    <p:sldId id="1373" r:id="rId11"/>
    <p:sldId id="1375" r:id="rId12"/>
    <p:sldId id="1374" r:id="rId13"/>
    <p:sldId id="1376" r:id="rId14"/>
    <p:sldId id="1377" r:id="rId15"/>
    <p:sldId id="1378" r:id="rId16"/>
    <p:sldId id="1379" r:id="rId17"/>
    <p:sldId id="1380" r:id="rId18"/>
    <p:sldId id="1381" r:id="rId19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000" b="1" kern="1200">
        <a:solidFill>
          <a:schemeClr val="bg2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000" b="1" kern="1200">
        <a:solidFill>
          <a:schemeClr val="bg2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000" b="1" kern="1200">
        <a:solidFill>
          <a:schemeClr val="bg2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000" b="1" kern="1200">
        <a:solidFill>
          <a:schemeClr val="bg2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99">
          <p15:clr>
            <a:srgbClr val="A4A3A4"/>
          </p15:clr>
        </p15:guide>
        <p15:guide id="2" pos="28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8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BCFCFE"/>
    <a:srgbClr val="0000CC"/>
    <a:srgbClr val="000099"/>
    <a:srgbClr val="FF99FF"/>
    <a:srgbClr val="FF00FF"/>
    <a:srgbClr val="00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9042" autoAdjust="0"/>
  </p:normalViewPr>
  <p:slideViewPr>
    <p:cSldViewPr snapToGrid="0">
      <p:cViewPr varScale="1">
        <p:scale>
          <a:sx n="85" d="100"/>
          <a:sy n="85" d="100"/>
        </p:scale>
        <p:origin x="960" y="84"/>
      </p:cViewPr>
      <p:guideLst>
        <p:guide orient="horz" pos="2199"/>
        <p:guide pos="286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-2280" y="-84"/>
      </p:cViewPr>
      <p:guideLst>
        <p:guide orient="horz" pos="2178"/>
        <p:guide pos="214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olo, Bernard" userId="e1878227-797d-4a9c-8cdb-3da6ffcddf00" providerId="ADAL" clId="{B26E3EE4-AD0C-4A25-AF5B-500A8C2A9073}"/>
  </pc:docChgLst>
  <pc:docChgLst>
    <pc:chgData name="Omolo, Bernard" userId="e1878227-797d-4a9c-8cdb-3da6ffcddf00" providerId="ADAL" clId="{AF80E697-8939-45E3-B016-2BE7D2657F74}"/>
    <pc:docChg chg="modSld">
      <pc:chgData name="Omolo, Bernard" userId="e1878227-797d-4a9c-8cdb-3da6ffcddf00" providerId="ADAL" clId="{AF80E697-8939-45E3-B016-2BE7D2657F74}" dt="2023-04-13T16:53:59.128" v="6" actId="20577"/>
      <pc:docMkLst>
        <pc:docMk/>
      </pc:docMkLst>
      <pc:sldChg chg="modSp">
        <pc:chgData name="Omolo, Bernard" userId="e1878227-797d-4a9c-8cdb-3da6ffcddf00" providerId="ADAL" clId="{AF80E697-8939-45E3-B016-2BE7D2657F74}" dt="2023-04-13T16:45:33.279" v="3" actId="20577"/>
        <pc:sldMkLst>
          <pc:docMk/>
          <pc:sldMk cId="3485619537" sldId="1378"/>
        </pc:sldMkLst>
        <pc:spChg chg="mod">
          <ac:chgData name="Omolo, Bernard" userId="e1878227-797d-4a9c-8cdb-3da6ffcddf00" providerId="ADAL" clId="{AF80E697-8939-45E3-B016-2BE7D2657F74}" dt="2023-04-13T16:45:33.279" v="3" actId="20577"/>
          <ac:spMkLst>
            <pc:docMk/>
            <pc:sldMk cId="3485619537" sldId="1378"/>
            <ac:spMk id="4" creationId="{D601D4B6-05B5-4A43-AF65-67CB3A7A16D2}"/>
          </ac:spMkLst>
        </pc:spChg>
      </pc:sldChg>
      <pc:sldChg chg="modSp">
        <pc:chgData name="Omolo, Bernard" userId="e1878227-797d-4a9c-8cdb-3da6ffcddf00" providerId="ADAL" clId="{AF80E697-8939-45E3-B016-2BE7D2657F74}" dt="2023-04-13T16:53:59.128" v="6" actId="20577"/>
        <pc:sldMkLst>
          <pc:docMk/>
          <pc:sldMk cId="2065050939" sldId="1379"/>
        </pc:sldMkLst>
        <pc:spChg chg="mod">
          <ac:chgData name="Omolo, Bernard" userId="e1878227-797d-4a9c-8cdb-3da6ffcddf00" providerId="ADAL" clId="{AF80E697-8939-45E3-B016-2BE7D2657F74}" dt="2023-04-13T16:53:59.128" v="6" actId="20577"/>
          <ac:spMkLst>
            <pc:docMk/>
            <pc:sldMk cId="2065050939" sldId="1379"/>
            <ac:spMk id="4" creationId="{D601D4B6-05B5-4A43-AF65-67CB3A7A16D2}"/>
          </ac:spMkLst>
        </pc:spChg>
      </pc:sldChg>
    </pc:docChg>
  </pc:docChgLst>
  <pc:docChgLst>
    <pc:chgData name="Omolo, Bernard" userId="e1878227-797d-4a9c-8cdb-3da6ffcddf00" providerId="ADAL" clId="{679A9C90-FFA2-4716-958E-F2379CBAE866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7" rIns="91311" bIns="45657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50000"/>
              </a:spcBef>
              <a:buFontTx/>
              <a:buChar char="•"/>
              <a:defRPr sz="11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7" rIns="91311" bIns="45657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50000"/>
              </a:spcBef>
              <a:buFontTx/>
              <a:buChar char="•"/>
              <a:defRPr sz="11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7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900"/>
            <a:ext cx="3027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7" rIns="91311" bIns="45657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50000"/>
              </a:spcBef>
              <a:buFontTx/>
              <a:buChar char="•"/>
              <a:defRPr sz="11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7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51900"/>
            <a:ext cx="30273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7" rIns="91311" bIns="45657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50000"/>
              </a:spcBef>
              <a:buFontTx/>
              <a:buChar char="•"/>
              <a:defRPr sz="11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120BD31-052C-4E0E-9060-F87DFD5E909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7" rIns="91311" bIns="45657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100" b="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7" rIns="91311" bIns="45657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100" b="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3163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1810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7" rIns="91311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7" rIns="91311" bIns="45657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100" b="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201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7" rIns="91311" bIns="45657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100" b="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8C2DBE3-97D6-4F10-8386-2F83060BA73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5325"/>
            <a:ext cx="4641850" cy="3481388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212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5325"/>
            <a:ext cx="4641850" cy="3481388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212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The genetic material that carries the instructions that allow cells to make proteins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Composed of a sugar phosphate backbone from which four nitrogenous bases- adenine (A), guanine (G), cytosine (C), and thymine (T) protrude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Arranged in a double helix- two strands are held together by specific pairings between bases A </a:t>
            </a:r>
            <a:r>
              <a:rPr lang="en-US" altLang="en-US" sz="2000" b="1" dirty="0">
                <a:cs typeface="Times New Roman" panose="02020603050405020304" pitchFamily="18" charset="0"/>
              </a:rPr>
              <a:t>–</a:t>
            </a: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T pair and G </a:t>
            </a:r>
            <a:r>
              <a:rPr lang="en-US" altLang="en-US" sz="2000" b="1" dirty="0">
                <a:cs typeface="Times New Roman" panose="02020603050405020304" pitchFamily="18" charset="0"/>
              </a:rPr>
              <a:t>–</a:t>
            </a: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C pair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00409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5325"/>
            <a:ext cx="4641850" cy="3481388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212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The genetic material that carries the instructions that allow cells to make proteins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Composed of a sugar phosphate backbone from which four nitrogenous bases- adenine (A), guanine (G), cytosine (C), and thymine (T) protrude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Arranged in a double helix- two strands are held together by specific pairings between bases A </a:t>
            </a:r>
            <a:r>
              <a:rPr lang="en-US" altLang="en-US" sz="2000" b="1" dirty="0">
                <a:cs typeface="Times New Roman" panose="02020603050405020304" pitchFamily="18" charset="0"/>
              </a:rPr>
              <a:t>–</a:t>
            </a: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T pair and G </a:t>
            </a:r>
            <a:r>
              <a:rPr lang="en-US" altLang="en-US" sz="2000" b="1" dirty="0">
                <a:cs typeface="Times New Roman" panose="02020603050405020304" pitchFamily="18" charset="0"/>
              </a:rPr>
              <a:t>–</a:t>
            </a: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C pair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2276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5325"/>
            <a:ext cx="4641850" cy="3481388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212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The genetic material that carries the instructions that allow cells to make proteins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Composed of a sugar phosphate backbone from which four nitrogenous bases- adenine (A), guanine (G), cytosine (C), and thymine (T) protrude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Arranged in a double helix- two strands are held together by specific pairings between bases A </a:t>
            </a:r>
            <a:r>
              <a:rPr lang="en-US" altLang="en-US" sz="2000" b="1" dirty="0">
                <a:cs typeface="Times New Roman" panose="02020603050405020304" pitchFamily="18" charset="0"/>
              </a:rPr>
              <a:t>–</a:t>
            </a: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T pair and G </a:t>
            </a:r>
            <a:r>
              <a:rPr lang="en-US" altLang="en-US" sz="2000" b="1" dirty="0">
                <a:cs typeface="Times New Roman" panose="02020603050405020304" pitchFamily="18" charset="0"/>
              </a:rPr>
              <a:t>–</a:t>
            </a: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C pair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60124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5325"/>
            <a:ext cx="4641850" cy="3481388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212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The genetic material that carries the instructions that allow cells to make proteins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Composed of a sugar phosphate backbone from which four nitrogenous bases- adenine (A), guanine (G), cytosine (C), and thymine (T) protrude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Arranged in a double helix- two strands are held together by specific pairings between bases A </a:t>
            </a:r>
            <a:r>
              <a:rPr lang="en-US" altLang="en-US" sz="2000" b="1" dirty="0">
                <a:cs typeface="Times New Roman" panose="02020603050405020304" pitchFamily="18" charset="0"/>
              </a:rPr>
              <a:t>–</a:t>
            </a: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T pair and G </a:t>
            </a:r>
            <a:r>
              <a:rPr lang="en-US" altLang="en-US" sz="2000" b="1" dirty="0">
                <a:cs typeface="Times New Roman" panose="02020603050405020304" pitchFamily="18" charset="0"/>
              </a:rPr>
              <a:t>–</a:t>
            </a: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C pair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43185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5325"/>
            <a:ext cx="4641850" cy="3481388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212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The genetic material that carries the instructions that allow cells to make proteins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Composed of a sugar phosphate backbone from which four nitrogenous bases- adenine (A), guanine (G), cytosine (C), and thymine (T) protrude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Arranged in a double helix- two strands are held together by specific pairings between bases A </a:t>
            </a:r>
            <a:r>
              <a:rPr lang="en-US" altLang="en-US" sz="2000" b="1" dirty="0">
                <a:cs typeface="Times New Roman" panose="02020603050405020304" pitchFamily="18" charset="0"/>
              </a:rPr>
              <a:t>–</a:t>
            </a: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T pair and G </a:t>
            </a:r>
            <a:r>
              <a:rPr lang="en-US" altLang="en-US" sz="2000" b="1" dirty="0">
                <a:cs typeface="Times New Roman" panose="02020603050405020304" pitchFamily="18" charset="0"/>
              </a:rPr>
              <a:t>–</a:t>
            </a: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C pair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49978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5325"/>
            <a:ext cx="4641850" cy="3481388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212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The genetic material that carries the instructions that allow cells to make proteins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Composed of a sugar phosphate backbone from which four nitrogenous bases- adenine (A), guanine (G), cytosine (C), and thymine (T) protrude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Arranged in a double helix- two strands are held together by specific pairings between bases A </a:t>
            </a:r>
            <a:r>
              <a:rPr lang="en-US" altLang="en-US" sz="2000" b="1" dirty="0">
                <a:cs typeface="Times New Roman" panose="02020603050405020304" pitchFamily="18" charset="0"/>
              </a:rPr>
              <a:t>–</a:t>
            </a: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T pair and G </a:t>
            </a:r>
            <a:r>
              <a:rPr lang="en-US" altLang="en-US" sz="2000" b="1" dirty="0">
                <a:cs typeface="Times New Roman" panose="02020603050405020304" pitchFamily="18" charset="0"/>
              </a:rPr>
              <a:t>–</a:t>
            </a: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C pair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60302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5325"/>
            <a:ext cx="4641850" cy="3481388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212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The genetic material that carries the instructions that allow cells to make proteins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Composed of a sugar phosphate backbone from which four nitrogenous bases- adenine (A), guanine (G), cytosine (C), and thymine (T) protrude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Arranged in a double helix- two strands are held together by specific pairings between bases A </a:t>
            </a:r>
            <a:r>
              <a:rPr lang="en-US" altLang="en-US" sz="2000" b="1" dirty="0">
                <a:cs typeface="Times New Roman" panose="02020603050405020304" pitchFamily="18" charset="0"/>
              </a:rPr>
              <a:t>–</a:t>
            </a: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T pair and G </a:t>
            </a:r>
            <a:r>
              <a:rPr lang="en-US" altLang="en-US" sz="2000" b="1" dirty="0">
                <a:cs typeface="Times New Roman" panose="02020603050405020304" pitchFamily="18" charset="0"/>
              </a:rPr>
              <a:t>–</a:t>
            </a: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C pair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616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5325"/>
            <a:ext cx="4641850" cy="3481388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212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The genetic material that carries the instructions that allow cells to make proteins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Composed of a sugar phosphate backbone from which four nitrogenous bases- adenine (A), guanine (G), cytosine (C), and thymine (T) protrude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Arranged in a double helix- two strands are held together by specific pairings between bases A </a:t>
            </a:r>
            <a:r>
              <a:rPr lang="en-US" altLang="en-US" sz="2000" b="1" dirty="0">
                <a:cs typeface="Times New Roman" panose="02020603050405020304" pitchFamily="18" charset="0"/>
              </a:rPr>
              <a:t>–</a:t>
            </a: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T pair and G </a:t>
            </a:r>
            <a:r>
              <a:rPr lang="en-US" altLang="en-US" sz="2000" b="1" dirty="0">
                <a:cs typeface="Times New Roman" panose="02020603050405020304" pitchFamily="18" charset="0"/>
              </a:rPr>
              <a:t>–</a:t>
            </a: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C pair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76074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5325"/>
            <a:ext cx="4641850" cy="3481388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212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The genetic material that carries the instructions that allow cells to make proteins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Composed of a sugar phosphate backbone from which four nitrogenous bases- adenine (A), guanine (G), cytosine (C), and thymine (T) protrude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Arranged in a double helix- two strands are held together by specific pairings between bases A </a:t>
            </a:r>
            <a:r>
              <a:rPr lang="en-US" altLang="en-US" sz="2000" b="1" dirty="0">
                <a:cs typeface="Times New Roman" panose="02020603050405020304" pitchFamily="18" charset="0"/>
              </a:rPr>
              <a:t>–</a:t>
            </a: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T pair and G </a:t>
            </a:r>
            <a:r>
              <a:rPr lang="en-US" altLang="en-US" sz="2000" b="1" dirty="0">
                <a:cs typeface="Times New Roman" panose="02020603050405020304" pitchFamily="18" charset="0"/>
              </a:rPr>
              <a:t>–</a:t>
            </a: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C pair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35318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5325"/>
            <a:ext cx="4641850" cy="3481388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212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The genetic material that carries the instructions that allow cells to make proteins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Composed of a sugar phosphate backbone from which four nitrogenous bases- adenine (A), guanine (G), cytosine (C), and thymine (T) protrude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Arranged in a double helix- two strands are held together by specific pairings between bases A </a:t>
            </a:r>
            <a:r>
              <a:rPr lang="en-US" altLang="en-US" sz="2000" b="1" dirty="0">
                <a:cs typeface="Times New Roman" panose="02020603050405020304" pitchFamily="18" charset="0"/>
              </a:rPr>
              <a:t>–</a:t>
            </a: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T pair and G </a:t>
            </a:r>
            <a:r>
              <a:rPr lang="en-US" altLang="en-US" sz="2000" b="1" dirty="0">
                <a:cs typeface="Times New Roman" panose="02020603050405020304" pitchFamily="18" charset="0"/>
              </a:rPr>
              <a:t>–</a:t>
            </a: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C pair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33499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5325"/>
            <a:ext cx="4641850" cy="3481388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212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The genetic material that carries the instructions that allow cells to make proteins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Composed of a sugar phosphate backbone from which four nitrogenous bases- adenine (A), guanine (G), cytosine (C), and thymine (T) protrude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Arranged in a double helix- two strands are held together by specific pairings between bases A </a:t>
            </a:r>
            <a:r>
              <a:rPr lang="en-US" altLang="en-US" sz="2000" b="1" dirty="0">
                <a:cs typeface="Times New Roman" panose="02020603050405020304" pitchFamily="18" charset="0"/>
              </a:rPr>
              <a:t>–</a:t>
            </a: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T pair and G </a:t>
            </a:r>
            <a:r>
              <a:rPr lang="en-US" altLang="en-US" sz="2000" b="1" dirty="0">
                <a:cs typeface="Times New Roman" panose="02020603050405020304" pitchFamily="18" charset="0"/>
              </a:rPr>
              <a:t>–</a:t>
            </a: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C pair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11182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5325"/>
            <a:ext cx="4641850" cy="3481388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212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The genetic material that carries the instructions that allow cells to make proteins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Composed of a sugar phosphate backbone from which four nitrogenous bases- adenine (A), guanine (G), cytosine (C), and thymine (T) protrude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Arranged in a double helix- two strands are held together by specific pairings between bases A </a:t>
            </a:r>
            <a:r>
              <a:rPr lang="en-US" altLang="en-US" sz="2000" b="1" dirty="0">
                <a:cs typeface="Times New Roman" panose="02020603050405020304" pitchFamily="18" charset="0"/>
              </a:rPr>
              <a:t>–</a:t>
            </a: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T pair and G </a:t>
            </a:r>
            <a:r>
              <a:rPr lang="en-US" altLang="en-US" sz="2000" b="1" dirty="0">
                <a:cs typeface="Times New Roman" panose="02020603050405020304" pitchFamily="18" charset="0"/>
              </a:rPr>
              <a:t>–</a:t>
            </a: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C pair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3224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5325"/>
            <a:ext cx="4641850" cy="3481388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212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The genetic material that carries the instructions that allow cells to make proteins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Composed of a sugar phosphate backbone from which four nitrogenous bases- adenine (A), guanine (G), cytosine (C), and thymine (T) protrude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Arranged in a double helix- two strands are held together by specific pairings between bases A </a:t>
            </a:r>
            <a:r>
              <a:rPr lang="en-US" altLang="en-US" sz="2000" b="1" dirty="0">
                <a:cs typeface="Times New Roman" panose="02020603050405020304" pitchFamily="18" charset="0"/>
              </a:rPr>
              <a:t>–</a:t>
            </a: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T pair and G </a:t>
            </a:r>
            <a:r>
              <a:rPr lang="en-US" altLang="en-US" sz="2000" b="1" dirty="0">
                <a:cs typeface="Times New Roman" panose="02020603050405020304" pitchFamily="18" charset="0"/>
              </a:rPr>
              <a:t>–</a:t>
            </a: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C pair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404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724650" y="6199188"/>
            <a:ext cx="2419350" cy="4572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EPI 743, 01/29/2008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5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EPI 743, 01/10/2008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8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EPI 743, 01/10/2008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4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EPI 743, 01/10/2008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14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EPI 743, 01/10/2008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EPI 743, 01/10/2008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5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EPI 743, 01/10/2008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2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42150" y="6343650"/>
            <a:ext cx="241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sz="1200" dirty="0"/>
          </a:p>
          <a:p>
            <a:pPr>
              <a:defRPr/>
            </a:pPr>
            <a:r>
              <a:rPr lang="en-US" dirty="0"/>
              <a:t>EPI 743, 01/29/2008</a:t>
            </a:r>
          </a:p>
          <a:p>
            <a:pPr>
              <a:defRPr/>
            </a:pP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32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rgbClr val="0066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rgbClr val="00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rgbClr val="0066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rgbClr val="0066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22325" y="114300"/>
            <a:ext cx="7788275" cy="1596934"/>
          </a:xfrm>
        </p:spPr>
        <p:txBody>
          <a:bodyPr/>
          <a:lstStyle/>
          <a:p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DSA 8301 – Stat </a:t>
            </a:r>
            <a:r>
              <a:rPr lang="en-US" altLang="en-US" sz="3600" b="1">
                <a:latin typeface="Arial" panose="020B0604020202020204" pitchFamily="34" charset="0"/>
                <a:cs typeface="Arial" panose="020B0604020202020204" pitchFamily="34" charset="0"/>
              </a:rPr>
              <a:t>Inference in </a:t>
            </a: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Big Data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554288" y="1976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90563" y="2074863"/>
            <a:ext cx="8021637" cy="20193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147763" y="2463800"/>
            <a:ext cx="70564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en-US" sz="3600" dirty="0"/>
              <a:t>Lecture 3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en-US" sz="3600" dirty="0"/>
              <a:t>Fitting Models to Data - I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03199" y="90221"/>
            <a:ext cx="8534399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5000"/>
              </a:spcBef>
              <a:spcAft>
                <a:spcPct val="45000"/>
              </a:spcAft>
            </a:pPr>
            <a:r>
              <a:rPr lang="en-US" altLang="en-US" sz="2800" dirty="0"/>
              <a:t>Methods for Fitting Models to Data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203200" y="676275"/>
            <a:ext cx="8534400" cy="0"/>
          </a:xfrm>
          <a:prstGeom prst="line">
            <a:avLst/>
          </a:prstGeom>
          <a:noFill/>
          <a:ln w="38100" cmpd="dbl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601D4B6-05B5-4A43-AF65-67CB3A7A16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322" y="998920"/>
                <a:ext cx="8300278" cy="5627159"/>
              </a:xfrm>
            </p:spPr>
            <p:txBody>
              <a:bodyPr/>
              <a:lstStyle/>
              <a:p>
                <a:r>
                  <a:rPr lang="en-ZA" sz="18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Method of Maximum Likelihood</a:t>
                </a:r>
              </a:p>
              <a:p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…,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 random sample on a random variable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with pdf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;</m:t>
                          </m:r>
                          <m: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</m:oMath>
                  </m:oMathPara>
                </a14:m>
                <a:endParaRPr lang="en-ZA" sz="1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Then the joint distribution of the random sample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ZA" sz="18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n-US" sz="1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sz="1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;</m:t>
                              </m:r>
                              <m:r>
                                <a:rPr lang="en-US" sz="1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ZA" sz="1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can express this function of </a:t>
                </a:r>
                <a14:m>
                  <m:oMath xmlns:m="http://schemas.openxmlformats.org/officeDocument/2006/math">
                    <m:r>
                      <a:rPr lang="en-ZA" sz="18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ZA" sz="1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ZA" sz="1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n-US" sz="1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sz="1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;</m:t>
                              </m:r>
                              <m:r>
                                <a:rPr lang="en-US" sz="1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ZA" sz="1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the likelihood function</a:t>
                </a:r>
              </a:p>
              <a:p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maximum likelihood estimator (MLE)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the value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that maximize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denoted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ZA" sz="18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ZA" sz="18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</m:acc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𝑎𝑟𝑔𝑚𝑎𝑥</m:t>
                      </m:r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ZA" sz="1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601D4B6-05B5-4A43-AF65-67CB3A7A1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322" y="998920"/>
                <a:ext cx="8300278" cy="5627159"/>
              </a:xfrm>
              <a:blipFill>
                <a:blip r:embed="rId3"/>
                <a:stretch>
                  <a:fillRect l="-588" t="-650" r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069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03199" y="90221"/>
            <a:ext cx="8534399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5000"/>
              </a:spcBef>
              <a:spcAft>
                <a:spcPct val="45000"/>
              </a:spcAft>
            </a:pPr>
            <a:r>
              <a:rPr lang="en-US" altLang="en-US" sz="2800" dirty="0"/>
              <a:t>Methods for Fitting Models to Data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203200" y="676275"/>
            <a:ext cx="8534400" cy="0"/>
          </a:xfrm>
          <a:prstGeom prst="line">
            <a:avLst/>
          </a:prstGeom>
          <a:noFill/>
          <a:ln w="38100" cmpd="dbl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601D4B6-05B5-4A43-AF65-67CB3A7A16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322" y="998920"/>
                <a:ext cx="8300278" cy="5627159"/>
              </a:xfrm>
            </p:spPr>
            <p:txBody>
              <a:bodyPr/>
              <a:lstStyle/>
              <a:p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Working with the log of the likelihood is normally preferred, i.e.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ZA" sz="1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ZA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ZA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ZA" sz="18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defined as a solution of the equation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sz="1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den>
                    </m:f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(or estimating equations when </a:t>
                </a:r>
                <a14:m>
                  <m:oMath xmlns:m="http://schemas.openxmlformats.org/officeDocument/2006/math"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a vector)</a:t>
                </a:r>
              </a:p>
              <a:p>
                <a:r>
                  <a:rPr lang="en-ZA" sz="18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Example1: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∼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exp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ZA" sz="18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</m:oMath>
                </a14:m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8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;</m:t>
                        </m:r>
                        <m:r>
                          <a:rPr lang="en-US" sz="18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</m:d>
                    <m:r>
                      <a:rPr lang="en-US" sz="18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den>
                    </m:f>
                    <m:sSup>
                      <m:sSupPr>
                        <m:ctrlPr>
                          <a:rPr lang="en-US" sz="18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sz="1800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1800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1800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den>
                        </m:f>
                      </m:sup>
                    </m:sSup>
                    <m:r>
                      <a:rPr lang="en-US" sz="18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8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  <m:r>
                      <a:rPr lang="en-US" sz="18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&gt;0, </m:t>
                    </m:r>
                    <m:r>
                      <a:rPr lang="en-US" sz="18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18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endParaRPr lang="en-ZA" sz="1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𝑙𝑜𝑔</m:t>
                    </m:r>
                    <m:nary>
                      <m:naryPr>
                        <m:chr m:val="∏"/>
                        <m:ctrlP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den>
                        </m:f>
                      </m:e>
                    </m:nary>
                    <m:sSup>
                      <m:sSupPr>
                        <m:ctrlPr>
                          <a:rPr lang="en-US" sz="18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sz="1800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i="1" dirty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den>
                        </m:f>
                      </m:sup>
                    </m:sSup>
                    <m:r>
                      <a:rPr lang="en-US" sz="18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=−</m:t>
                    </m:r>
                    <m:r>
                      <a:rPr lang="en-US" sz="18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func>
                      <m:funcPr>
                        <m:ctrlPr>
                          <a:rPr lang="en-US" sz="18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</m:func>
                    <m:r>
                      <a:rPr lang="en-US" sz="18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8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18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18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ZA" sz="1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ZA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den>
                    </m:f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den>
                    </m:f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endParaRPr lang="en-ZA" sz="1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18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</m:acc>
                    <m:r>
                      <a:rPr lang="en-US" sz="18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800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18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den>
                    </m:f>
                    <m:r>
                      <a:rPr lang="en-US" sz="18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8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</m:oMath>
                </a14:m>
                <a:endParaRPr lang="en-ZA" sz="1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601D4B6-05B5-4A43-AF65-67CB3A7A1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322" y="998920"/>
                <a:ext cx="8300278" cy="5627159"/>
              </a:xfrm>
              <a:blipFill>
                <a:blip r:embed="rId3"/>
                <a:stretch>
                  <a:fillRect l="-588" t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018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03199" y="90221"/>
            <a:ext cx="8534399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5000"/>
              </a:spcBef>
              <a:spcAft>
                <a:spcPct val="45000"/>
              </a:spcAft>
            </a:pPr>
            <a:r>
              <a:rPr lang="en-US" altLang="en-US" sz="2800" dirty="0"/>
              <a:t>Methods for Fitting Models to Data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203200" y="676275"/>
            <a:ext cx="8534400" cy="0"/>
          </a:xfrm>
          <a:prstGeom prst="line">
            <a:avLst/>
          </a:prstGeom>
          <a:noFill/>
          <a:ln w="38100" cmpd="dbl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601D4B6-05B5-4A43-AF65-67CB3A7A16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322" y="676276"/>
                <a:ext cx="8300278" cy="6181724"/>
              </a:xfrm>
            </p:spPr>
            <p:txBody>
              <a:bodyPr/>
              <a:lstStyle/>
              <a:p>
                <a:r>
                  <a:rPr lang="en-ZA" sz="18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Example2: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∼</m:t>
                    </m:r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1, </m:t>
                        </m:r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;</m:t>
                        </m:r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1−</m:t>
                            </m:r>
                            <m:r>
                              <a:rPr lang="en-US" sz="1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1−</m:t>
                        </m:r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=0,1</m:t>
                    </m:r>
                  </m:oMath>
                </a14:m>
                <a:endParaRPr lang="en-ZA" sz="1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a random sample of size n:</a:t>
                </a:r>
              </a:p>
              <a:p>
                <a:r>
                  <a:rPr lang="en-US" sz="1800" dirty="0">
                    <a:solidFill>
                      <a:schemeClr val="bg2"/>
                    </a:solidFill>
                    <a:cs typeface="Arial" panose="020B0604020202020204" pitchFamily="34" charset="0"/>
                  </a:rPr>
                  <a:t>L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</m:d>
                    <m:r>
                      <a:rPr lang="en-US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  <m:e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; </m:t>
                            </m:r>
                            <m: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p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sup>
                        </m:sSup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(1−</m:t>
                            </m:r>
                            <m:r>
                              <a:rPr lang="en-US" sz="1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  <m:r>
                              <a:rPr lang="en-US" sz="1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sup>
                        </m:sSup>
                      </m:e>
                    </m:nary>
                  </m:oMath>
                </a14:m>
                <a:endParaRPr lang="en-ZA" sz="1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  <m:d>
                      <m:dPr>
                        <m:ctrlP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</m:d>
                    <m:r>
                      <a:rPr lang="en-US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8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</m:func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func>
                      <m:funcPr>
                        <m:ctrlP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(1−</m:t>
                        </m:r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=0,1</m:t>
                    </m:r>
                  </m:oMath>
                </a14:m>
                <a:endParaRPr lang="en-ZA" sz="1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ZA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den>
                    </m:f>
                    <m:r>
                      <a:rPr lang="en-US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1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den>
                    </m:f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1−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den>
                    </m:f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endParaRPr lang="en-ZA" sz="1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18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</m:acc>
                    <m:r>
                      <a:rPr lang="en-US" sz="18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8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8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18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</m:oMath>
                </a14:m>
                <a:endParaRPr lang="en-ZA" sz="1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ZA" sz="18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Example3: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∼</m:t>
                    </m:r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i="1" dirty="0">
                    <a:solidFill>
                      <a:schemeClr val="bg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here let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1800" i="1" dirty="0">
                  <a:solidFill>
                    <a:schemeClr val="bg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  <m:r>
                      <a:rPr lang="en-US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;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</m:d>
                    <m:r>
                      <a:rPr lang="en-US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;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1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𝜇</m:t>
                                        </m:r>
                                      </m:num>
                                      <m:den>
                                        <m:r>
                                          <a:rPr lang="en-US" sz="18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1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1800" dirty="0">
                  <a:solidFill>
                    <a:schemeClr val="bg2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  <m:d>
                      <m:dPr>
                        <m:ctrlP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</m:d>
                    <m:r>
                      <a:rPr lang="en-US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en-US" sz="1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e>
                    </m:func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nary>
                      <m:naryPr>
                        <m:chr m:val="∑"/>
                        <m:ctrlP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sz="1800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ZA" sz="1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ZA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den>
                    </m:f>
                    <m:r>
                      <a:rPr lang="en-US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1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en-US" sz="1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sz="18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80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(1)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ZA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den>
                    </m:f>
                    <m:r>
                      <a:rPr lang="en-US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=−</m:t>
                    </m:r>
                    <m:f>
                      <m:fPr>
                        <m:ctrlP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num>
                      <m:den>
                        <m:r>
                          <a:rPr lang="en-US" sz="1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den>
                    </m:f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8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(2)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18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</m:acc>
                    <m:r>
                      <a:rPr lang="en-US" sz="18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80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  <m:r>
                          <a:rPr lang="en-US" sz="18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1800" b="0" i="1" dirty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sz="1800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8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800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800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18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1800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1800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800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1800" b="0" i="1" dirty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dirty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 dirty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i="1" dirty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800" i="1" dirty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 dirty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</m:oMath>
                </a14:m>
                <a:endParaRPr lang="en-ZA" sz="1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601D4B6-05B5-4A43-AF65-67CB3A7A1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322" y="676276"/>
                <a:ext cx="8300278" cy="6181724"/>
              </a:xfrm>
              <a:blipFill>
                <a:blip r:embed="rId3"/>
                <a:stretch>
                  <a:fillRect l="-588" t="-592" b="-8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619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03199" y="90221"/>
            <a:ext cx="8534399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5000"/>
              </a:spcBef>
              <a:spcAft>
                <a:spcPct val="45000"/>
              </a:spcAft>
            </a:pPr>
            <a:r>
              <a:rPr lang="en-US" altLang="en-US" sz="2800" dirty="0"/>
              <a:t>Methods for Fitting Models to Data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203200" y="676275"/>
            <a:ext cx="8534400" cy="0"/>
          </a:xfrm>
          <a:prstGeom prst="line">
            <a:avLst/>
          </a:prstGeom>
          <a:noFill/>
          <a:ln w="38100" cmpd="dbl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601D4B6-05B5-4A43-AF65-67CB3A7A16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322" y="998920"/>
                <a:ext cx="8300278" cy="5627159"/>
              </a:xfrm>
            </p:spPr>
            <p:txBody>
              <a:bodyPr/>
              <a:lstStyle/>
              <a:p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Recall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ZA" sz="1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800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unbiased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ZA" sz="1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ZA" sz="1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Bias =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1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lang="en-ZA" sz="1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ZA" sz="1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ZA" sz="1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ZA" sz="1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den>
                    </m:f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→0 </m:t>
                    </m:r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𝑎𝑠</m:t>
                    </m:r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→∞</m:t>
                    </m:r>
                  </m:oMath>
                </a14:m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so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ZA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preferred in practice.</a:t>
                </a:r>
              </a:p>
              <a:p>
                <a:r>
                  <a:rPr lang="en-ZA" sz="18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Example4</a:t>
                </a:r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∼</m:t>
                    </m:r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𝑈</m:t>
                    </m:r>
                    <m:d>
                      <m:dPr>
                        <m:ctrlP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</m:d>
                    <m:r>
                      <a:rPr lang="en-US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  <m:r>
                      <a:rPr lang="en-US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;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</m:d>
                    <m:r>
                      <a:rPr lang="en-US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den>
                    </m:f>
                    <m:r>
                      <a:rPr lang="en-US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sz="18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endParaRPr lang="en-ZA" sz="1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  <m:d>
                      <m:dPr>
                        <m:ctrlP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</m:d>
                    <m:r>
                      <a:rPr lang="en-US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18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I</m:t>
                    </m:r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endParaRPr lang="en-ZA" sz="1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  <m:d>
                      <m:dPr>
                        <m:ctrlP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a decreasing function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endParaRPr lang="en-ZA" sz="1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</m:t>
                    </m:r>
                    <m:r>
                      <a:rPr lang="en-US" sz="18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  <m:r>
                      <a:rPr lang="en-US" sz="18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func>
                      <m:funcPr>
                        <m:ctrlPr>
                          <a:rPr lang="en-US" sz="18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800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18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∴</m:t>
                    </m:r>
                    <m:acc>
                      <m:accPr>
                        <m:chr m:val="̂"/>
                        <m:ctrlPr>
                          <a:rPr lang="en-US" sz="18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18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</m:acc>
                    <m:r>
                      <a:rPr lang="en-US" sz="18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sz="18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800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ZA" sz="1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601D4B6-05B5-4A43-AF65-67CB3A7A1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322" y="998920"/>
                <a:ext cx="8300278" cy="5627159"/>
              </a:xfrm>
              <a:blipFill>
                <a:blip r:embed="rId3"/>
                <a:stretch>
                  <a:fillRect l="-588" t="-6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050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03199" y="90221"/>
            <a:ext cx="8534399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5000"/>
              </a:spcBef>
              <a:spcAft>
                <a:spcPct val="45000"/>
              </a:spcAft>
            </a:pPr>
            <a:r>
              <a:rPr lang="en-US" altLang="en-US" sz="2800" dirty="0"/>
              <a:t>Methods for Fitting Models to Data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203200" y="676275"/>
            <a:ext cx="8534400" cy="0"/>
          </a:xfrm>
          <a:prstGeom prst="line">
            <a:avLst/>
          </a:prstGeom>
          <a:noFill/>
          <a:ln w="38100" cmpd="dbl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601D4B6-05B5-4A43-AF65-67CB3A7A16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322" y="998920"/>
                <a:ext cx="8300278" cy="5627159"/>
              </a:xfrm>
            </p:spPr>
            <p:txBody>
              <a:bodyPr/>
              <a:lstStyle/>
              <a:p>
                <a:r>
                  <a:rPr lang="en-ZA" sz="18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Method of Moments</a:t>
                </a:r>
              </a:p>
              <a:p>
                <a:r>
                  <a:rPr lang="en-ZA" sz="18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Example1:</a:t>
                </a:r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sz="18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∼</m:t>
                    </m:r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𝑈</m:t>
                    </m:r>
                    <m:d>
                      <m:dPr>
                        <m:ctrlP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sz="1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</m:d>
                    <m:r>
                      <a:rPr lang="en-US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  <m:r>
                      <a:rPr lang="en-US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;</m:t>
                        </m:r>
                        <m:r>
                          <a:rPr lang="en-US" sz="1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</m:d>
                    <m:r>
                      <a:rPr lang="en-US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den>
                    </m:f>
                    <m:r>
                      <a:rPr lang="en-US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8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endParaRPr lang="en-ZA" sz="1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ctrlP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num>
                      <m:den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endParaRPr lang="en-ZA" sz="1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sSup>
                      <m:sSupPr>
                        <m:ctrlP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  <m: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ZA" sz="1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ZA" sz="1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𝛽</m:t>
                                </m:r>
                                <m:r>
                                  <a:rPr lang="en-ZA" sz="1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ZA" sz="1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e>
                            </m:d>
                          </m:e>
                          <m:sup>
                            <m: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12</m:t>
                        </m:r>
                      </m:den>
                    </m:f>
                  </m:oMath>
                </a14:m>
                <a:endParaRPr lang="en-ZA" sz="1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Equating the first(population) moment to the first sample moment and the second central moment to the second sample central moment.</a:t>
                </a:r>
              </a:p>
              <a:p>
                <a14:m>
                  <m:oMath xmlns:m="http://schemas.openxmlformats.org/officeDocument/2006/math"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num>
                      <m:den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ZA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ZA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en-ZA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ZA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ZA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ZA" sz="1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ZA" sz="1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ZA" sz="1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𝛽</m:t>
                                </m:r>
                                <m:r>
                                  <a:rPr lang="en-ZA" sz="1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ZA" sz="1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e>
                            </m:d>
                          </m:e>
                          <m:sup>
                            <m:r>
                              <a:rPr lang="en-ZA" sz="1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ZA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12</m:t>
                        </m:r>
                      </m:den>
                    </m:f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p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ZA" sz="1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ZA" sz="18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18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ZA" sz="18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ZA" sz="1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ZA" sz="18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ZA" sz="18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ZA" sz="1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ZA" sz="1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ZA" sz="1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</m:acc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acc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  <m:sSup>
                          <m:sSupPr>
                            <m:ctrlP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ZA" sz="1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ZA" sz="1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ZA" sz="1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</m:acc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acc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  <m:sSup>
                          <m:sSupPr>
                            <m:ctrlP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ZA" sz="1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601D4B6-05B5-4A43-AF65-67CB3A7A1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322" y="998920"/>
                <a:ext cx="8300278" cy="5627159"/>
              </a:xfrm>
              <a:blipFill>
                <a:blip r:embed="rId3"/>
                <a:stretch>
                  <a:fillRect l="-588" t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652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03199" y="90221"/>
            <a:ext cx="8534399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5000"/>
              </a:spcBef>
              <a:spcAft>
                <a:spcPct val="45000"/>
              </a:spcAft>
            </a:pPr>
            <a:r>
              <a:rPr lang="en-US" altLang="en-US" sz="2800" dirty="0"/>
              <a:t>Methods for Fitting Models to Data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203200" y="676275"/>
            <a:ext cx="8534400" cy="0"/>
          </a:xfrm>
          <a:prstGeom prst="line">
            <a:avLst/>
          </a:prstGeom>
          <a:noFill/>
          <a:ln w="38100" cmpd="dbl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601D4B6-05B5-4A43-AF65-67CB3A7A16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322" y="998920"/>
                <a:ext cx="8300278" cy="5627159"/>
              </a:xfrm>
            </p:spPr>
            <p:txBody>
              <a:bodyPr/>
              <a:lstStyle/>
              <a:p>
                <a:r>
                  <a:rPr lang="en-ZA" sz="18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Example2:</a:t>
                </a:r>
              </a:p>
              <a:p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∼</m:t>
                    </m:r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𝑜𝑖𝑠𝑠𝑜𝑛</m:t>
                    </m:r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ZA" sz="1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;</m:t>
                        </m:r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</m:d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sup>
                        </m:sSup>
                      </m:num>
                      <m:den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!</m:t>
                        </m:r>
                      </m:den>
                    </m:f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 </m:t>
                    </m:r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=0, 1, 2, …</m:t>
                    </m:r>
                  </m:oMath>
                </a14:m>
                <a:endParaRPr lang="en-ZA" sz="1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ctrlP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acc>
                  </m:oMath>
                </a14:m>
                <a:endParaRPr lang="en-ZA" sz="1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ZA" sz="18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Exercise (on your own)</a:t>
                </a:r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∼ </m:t>
                    </m:r>
                    <m:r>
                      <m:rPr>
                        <m:sty m:val="p"/>
                      </m:rPr>
                      <a:rPr lang="el-GR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Γ</m:t>
                    </m:r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α</m:t>
                    </m:r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find the MME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α</m:t>
                    </m:r>
                  </m:oMath>
                </a14:m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ZA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endParaRPr lang="en-ZA" sz="1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ZA" sz="18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601D4B6-05B5-4A43-AF65-67CB3A7A1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322" y="998920"/>
                <a:ext cx="8300278" cy="5627159"/>
              </a:xfrm>
              <a:blipFill>
                <a:blip r:embed="rId3"/>
                <a:stretch>
                  <a:fillRect l="-588" t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19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7983538" cy="4114800"/>
          </a:xfrm>
        </p:spPr>
        <p:txBody>
          <a:bodyPr/>
          <a:lstStyle/>
          <a:p>
            <a:pPr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Hogg, R. V., McKean, J., &amp; Craig, A. T. (2005). </a:t>
            </a:r>
            <a:r>
              <a:rPr lang="en-US" sz="2000" i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Mathematical Statistics</a:t>
            </a: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Pearson Education.</a:t>
            </a:r>
          </a:p>
          <a:p>
            <a:pPr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Efron, B., &amp; Hastie, T. (2016). </a:t>
            </a:r>
            <a:r>
              <a:rPr lang="en-US" sz="2000" i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age statistical inference</a:t>
            </a: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(Vol. 5). Cambridge University Press.</a:t>
            </a:r>
          </a:p>
          <a:p>
            <a:pPr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Akritas, M. (2015). Probability &amp; Statistics with R for Engineers and Scientists. Pearson Education</a:t>
            </a:r>
          </a:p>
          <a:p>
            <a:pPr>
              <a:spcBef>
                <a:spcPct val="40000"/>
              </a:spcBef>
              <a:spcAft>
                <a:spcPct val="40000"/>
              </a:spcAft>
              <a:defRPr/>
            </a:pPr>
            <a:endParaRPr lang="en-US" sz="20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 </a:t>
            </a: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271463" y="1219200"/>
            <a:ext cx="8534400" cy="0"/>
          </a:xfrm>
          <a:prstGeom prst="line">
            <a:avLst/>
          </a:prstGeom>
          <a:noFill/>
          <a:ln w="38100" cmpd="dbl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996122" y="57733"/>
            <a:ext cx="7741478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5000"/>
              </a:spcBef>
              <a:spcAft>
                <a:spcPct val="45000"/>
              </a:spcAft>
            </a:pPr>
            <a:r>
              <a:rPr lang="en-US" altLang="en-US" sz="3600" dirty="0"/>
              <a:t>Introduction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203200" y="676275"/>
            <a:ext cx="8534400" cy="0"/>
          </a:xfrm>
          <a:prstGeom prst="line">
            <a:avLst/>
          </a:prstGeom>
          <a:noFill/>
          <a:ln w="38100" cmpd="dbl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01D4B6-05B5-4A43-AF65-67CB3A7A1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998920"/>
            <a:ext cx="8300278" cy="5627159"/>
          </a:xfrm>
        </p:spPr>
        <p:txBody>
          <a:bodyPr/>
          <a:lstStyle/>
          <a:p>
            <a:r>
              <a:rPr lang="en-US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 typical statistical problem, we have a random variable X of interest, but its </a:t>
            </a:r>
            <a:r>
              <a:rPr lang="en-US" sz="1800" i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p.d.f</a:t>
            </a:r>
            <a:r>
              <a:rPr lang="en-US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800" i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p.m.f</a:t>
            </a:r>
            <a:r>
              <a:rPr lang="en-US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not known. We can classify the problem in one of two ways:</a:t>
            </a:r>
          </a:p>
          <a:p>
            <a:pPr lvl="1"/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distribution is completely unknown, or</a:t>
            </a:r>
          </a:p>
          <a:p>
            <a:pPr lvl="1"/>
            <a:r>
              <a:rPr lang="en-US" sz="16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form of the distribution is know down to a parameter(s)</a:t>
            </a:r>
          </a:p>
          <a:p>
            <a:r>
              <a:rPr lang="en-US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second case, we assume a model for the distribution </a:t>
            </a:r>
          </a:p>
          <a:p>
            <a:r>
              <a:rPr lang="en-US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 model for the distribution of the data is assumed, it is typically of interest to estimate the parameters of the assumed model. </a:t>
            </a:r>
          </a:p>
        </p:txBody>
      </p:sp>
    </p:spTree>
    <p:extLst>
      <p:ext uri="{BB962C8B-B14F-4D97-AF65-F5344CB8AC3E}">
        <p14:creationId xmlns:p14="http://schemas.microsoft.com/office/powerpoint/2010/main" val="417707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03199" y="90221"/>
            <a:ext cx="8534399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5000"/>
              </a:spcBef>
              <a:spcAft>
                <a:spcPct val="45000"/>
              </a:spcAft>
            </a:pPr>
            <a:r>
              <a:rPr lang="en-ZA" sz="2800" dirty="0"/>
              <a:t>Introduction</a:t>
            </a:r>
            <a:endParaRPr lang="en-US" altLang="en-US" sz="2800" dirty="0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203200" y="676275"/>
            <a:ext cx="8534400" cy="0"/>
          </a:xfrm>
          <a:prstGeom prst="line">
            <a:avLst/>
          </a:prstGeom>
          <a:noFill/>
          <a:ln w="38100" cmpd="dbl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01D4B6-05B5-4A43-AF65-67CB3A7A1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998920"/>
            <a:ext cx="8300278" cy="5627159"/>
          </a:xfrm>
        </p:spPr>
        <p:txBody>
          <a:bodyPr/>
          <a:lstStyle/>
          <a:p>
            <a:r>
              <a:rPr lang="en-US" sz="18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example,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it can be reasonably assumed that the data came from a </a:t>
            </a:r>
            <a:r>
              <a:rPr lang="en-US" sz="1800" b="1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uniform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distribution it would be of interest to estimate the two endpoints,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it can be reasonably assumed that the data came from a </a:t>
            </a:r>
            <a:r>
              <a:rPr lang="en-US" sz="1800" b="1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gamma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 a </a:t>
            </a:r>
            <a:r>
              <a:rPr lang="en-US" sz="1800" b="1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Weibull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distribution, both of which are governed by parameters denoted by </a:t>
            </a:r>
            <a:r>
              <a:rPr lang="en-US" sz="1800" b="0" i="1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b="0" i="1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it would be of interest to estimate these two parameters,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it can be reasonably assumed that the data came from the </a:t>
            </a:r>
            <a:r>
              <a:rPr lang="en-US" sz="1800" b="1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simple linear regression 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model, it would be of interest to estimate the regression line (i.e., the slope and the intercept) and the intrinsic error variance.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ZA" sz="1800" dirty="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X has an </a:t>
            </a:r>
            <a:r>
              <a:rPr lang="en-ZA" sz="1800" b="1" dirty="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exponential</a:t>
            </a:r>
            <a:r>
              <a:rPr lang="en-ZA" sz="1800" dirty="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distribution, then it would be of interest to estimate the mean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ZA" sz="1800" dirty="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X has the </a:t>
            </a:r>
            <a:r>
              <a:rPr lang="en-ZA" sz="1800" b="1" dirty="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binomial</a:t>
            </a:r>
            <a:r>
              <a:rPr lang="en-ZA" sz="1800" dirty="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distribution, then it would be of interest to estimate the parameter </a:t>
            </a:r>
            <a:r>
              <a:rPr lang="en-ZA" sz="1800" i="1" dirty="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r>
              <a:rPr lang="en-US" sz="18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statistical jargon, estimating the parameters of a particular model from a data set is called </a:t>
            </a:r>
            <a:r>
              <a:rPr lang="en-US" sz="1800" b="0" i="1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fitting 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model to the data.</a:t>
            </a:r>
            <a:endParaRPr lang="en-ZA" sz="1800" dirty="0">
              <a:solidFill>
                <a:srgbClr val="2420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1800" dirty="0">
              <a:solidFill>
                <a:srgbClr val="2420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18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18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543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03199" y="90221"/>
            <a:ext cx="8534399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5000"/>
              </a:spcBef>
              <a:spcAft>
                <a:spcPct val="45000"/>
              </a:spcAft>
            </a:pPr>
            <a:r>
              <a:rPr lang="en-US" sz="2800" dirty="0"/>
              <a:t>Introduction</a:t>
            </a:r>
            <a:endParaRPr lang="en-US" altLang="en-US" sz="2800" dirty="0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203200" y="676275"/>
            <a:ext cx="8534400" cy="0"/>
          </a:xfrm>
          <a:prstGeom prst="line">
            <a:avLst/>
          </a:prstGeom>
          <a:noFill/>
          <a:ln w="38100" cmpd="dbl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01D4B6-05B5-4A43-AF65-67CB3A7A1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998920"/>
            <a:ext cx="8300278" cy="5627159"/>
          </a:xfrm>
        </p:spPr>
        <p:txBody>
          <a:bodyPr/>
          <a:lstStyle/>
          <a:p>
            <a:r>
              <a:rPr lang="en-US" sz="18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Three methods of fitting models to data are: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b="0" i="1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 of moments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b="0" i="1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 of maximum likelihood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b="0" i="1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 of least squares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last is most commonly used for fitting regression models.</a:t>
            </a:r>
          </a:p>
          <a:p>
            <a:r>
              <a:rPr lang="en-US" sz="18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Estimation of the model parameters leads to an alternative way for estimating population parameters, called </a:t>
            </a:r>
            <a:r>
              <a:rPr lang="en-US" sz="1800" b="0" i="1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model-based estimation.</a:t>
            </a:r>
            <a:endParaRPr lang="en-US" sz="1800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solidFill>
                <a:srgbClr val="231F20"/>
              </a:solidFill>
              <a:latin typeface="TimesTen-Roman"/>
              <a:cs typeface="Arial" panose="020B0604020202020204" pitchFamily="34" charset="0"/>
            </a:endParaRPr>
          </a:p>
          <a:p>
            <a:endParaRPr lang="en-ZA" sz="20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198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03199" y="90221"/>
            <a:ext cx="8534399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5000"/>
              </a:spcBef>
              <a:spcAft>
                <a:spcPct val="45000"/>
              </a:spcAft>
            </a:pPr>
            <a:r>
              <a:rPr lang="en-US" altLang="en-US" sz="2800" dirty="0"/>
              <a:t>Some Estimation Concepts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203200" y="676275"/>
            <a:ext cx="8534400" cy="0"/>
          </a:xfrm>
          <a:prstGeom prst="line">
            <a:avLst/>
          </a:prstGeom>
          <a:noFill/>
          <a:ln w="38100" cmpd="dbl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601D4B6-05B5-4A43-AF65-67CB3A7A16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322" y="998920"/>
                <a:ext cx="8300278" cy="562715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ZA" sz="1800" b="1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Unbiased Estimation</a:t>
                </a:r>
                <a:r>
                  <a:rPr lang="en-ZA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1800" b="1" i="0" dirty="0">
                  <a:solidFill>
                    <a:srgbClr val="231F2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800" b="0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The Greek letter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b="0" i="1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0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will be used as a generic notation for any model or population parameter(s) that we are interested in estimating.</a:t>
                </a:r>
              </a:p>
              <a:p>
                <a:r>
                  <a:rPr lang="en-US" sz="1800" b="0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When a sample is denoted in capital letters,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8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ZA" sz="18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ZA" sz="1800" b="0" i="1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,  …,</m:t>
                    </m:r>
                    <m:sSub>
                      <m:sSubPr>
                        <m:ctrlPr>
                          <a:rPr lang="en-ZA" sz="18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8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ZA" sz="18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b="0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800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800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ZA" sz="1800" b="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b="0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’s are considered random variables, that is, before their values are observed.</a:t>
                </a:r>
              </a:p>
              <a:p>
                <a:r>
                  <a:rPr lang="en-US" sz="1800" b="0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The observed sample values, or data, are denoted in lowercase letters, 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8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ZA" sz="18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ZA" sz="1800" b="0" i="1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,  …,</m:t>
                    </m:r>
                    <m:sSub>
                      <m:sSubPr>
                        <m:ctrlPr>
                          <a:rPr lang="en-ZA" sz="18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8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ZA" sz="18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b="0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sz="1800" b="0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 quantity used to estimate the true value of a parameter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b="0" i="1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0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is denoted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ZA" sz="20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ZA" sz="2000" b="0" i="1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000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en-ZA" sz="2000" b="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000" i="1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ZA" sz="2000" i="1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ZA" sz="2000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,  …,</m:t>
                        </m:r>
                        <m:sSub>
                          <m:sSubPr>
                            <m:ctrlPr>
                              <a:rPr lang="en-ZA" sz="2000" i="1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000" i="1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ZA" sz="2000" i="1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ZA" sz="20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ZA" sz="2000" i="1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000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en-ZA" sz="2000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000" b="0" i="1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ZA" sz="2000" i="1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ZA" sz="2000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,  …,</m:t>
                        </m:r>
                        <m:sSub>
                          <m:sSubPr>
                            <m:ctrlPr>
                              <a:rPr lang="en-ZA" sz="2000" i="1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000" b="0" i="1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ZA" sz="2000" i="1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ZA" sz="20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800" b="0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In the former case,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1800" b="0" i="1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0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is called an </a:t>
                </a:r>
                <a:r>
                  <a:rPr lang="en-US" sz="1800" b="1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estimator</a:t>
                </a:r>
                <a:r>
                  <a:rPr lang="en-US" sz="1800" b="0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and in the latter, an </a:t>
                </a:r>
                <a:r>
                  <a:rPr lang="en-US" sz="1800" b="1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estimate</a:t>
                </a:r>
                <a:r>
                  <a:rPr lang="en-US" sz="1800" b="0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 Thus, an estimator is a random variable, while an estimate is an observed value.</a:t>
                </a:r>
              </a:p>
              <a:p>
                <a:r>
                  <a:rPr lang="en-US" sz="1800" dirty="0">
                    <a:solidFill>
                      <a:srgbClr val="231F2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Unbiased estimator can be defined as follow</a:t>
                </a:r>
                <a:endParaRPr lang="en-US" sz="1800" b="0" i="0" dirty="0">
                  <a:solidFill>
                    <a:srgbClr val="231F2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0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ZA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ZA" sz="20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ZA" sz="20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ZA" sz="200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ZA" sz="200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ZA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ZA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m:oMathPara>
                </a14:m>
                <a:endParaRPr lang="en-ZA" sz="20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ZA" sz="1800" dirty="0">
                    <a:solidFill>
                      <a:srgbClr val="231F2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Definition of the bias of an estimator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𝑏𝑖𝑎𝑠</m:t>
                      </m:r>
                      <m:d>
                        <m:dPr>
                          <m:ctrlPr>
                            <a:rPr lang="en-ZA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ZA" sz="20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ZA" sz="20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ZA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ZA" sz="2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ZA" sz="2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ZA" sz="2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ZA" sz="2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ZA" sz="20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ZA" sz="20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ZA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ZA" sz="20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m:oMathPara>
                </a14:m>
                <a:endParaRPr lang="en-ZA" sz="20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ZA" sz="20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601D4B6-05B5-4A43-AF65-67CB3A7A1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322" y="998920"/>
                <a:ext cx="8300278" cy="5627159"/>
              </a:xfrm>
              <a:blipFill>
                <a:blip r:embed="rId3"/>
                <a:stretch>
                  <a:fillRect l="-661" t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07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03199" y="90221"/>
            <a:ext cx="8534399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5000"/>
              </a:spcBef>
              <a:spcAft>
                <a:spcPct val="45000"/>
              </a:spcAft>
            </a:pPr>
            <a:r>
              <a:rPr lang="en-US" altLang="en-US" sz="2800" dirty="0"/>
              <a:t>Some Estimation Concepts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203200" y="676275"/>
            <a:ext cx="8534400" cy="0"/>
          </a:xfrm>
          <a:prstGeom prst="line">
            <a:avLst/>
          </a:prstGeom>
          <a:noFill/>
          <a:ln w="38100" cmpd="dbl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601D4B6-05B5-4A43-AF65-67CB3A7A16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322" y="998920"/>
                <a:ext cx="8300278" cy="5627159"/>
              </a:xfrm>
            </p:spPr>
            <p:txBody>
              <a:bodyPr/>
              <a:lstStyle/>
              <a:p>
                <a:r>
                  <a:rPr lang="en-US" sz="1800" b="0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sz="1800" b="1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standard error </a:t>
                </a:r>
                <a:r>
                  <a:rPr lang="en-US" sz="1800" b="0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of an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180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1800" b="0" i="1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0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is an alternative, but widely used, term for the estimator’s standard deviation: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1800" i="1" smtClean="0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 smtClean="0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</m:acc>
                        </m:sub>
                      </m:sSub>
                      <m:r>
                        <a:rPr lang="en-ZA" sz="1800" b="0" i="1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i="1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ZA" sz="1800" b="0" i="1" smtClean="0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𝑉𝑎𝑟</m:t>
                              </m:r>
                            </m:e>
                            <m:sub>
                              <m:acc>
                                <m:accPr>
                                  <m:chr m:val="̂"/>
                                  <m:ctrlPr>
                                    <a:rPr lang="en-US" sz="1800" i="1" smtClean="0">
                                      <a:solidFill>
                                        <a:srgbClr val="231F2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 smtClean="0">
                                      <a:solidFill>
                                        <a:srgbClr val="231F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</m:acc>
                            </m:sub>
                          </m:sSub>
                          <m:d>
                            <m:dPr>
                              <m:ctrlPr>
                                <a:rPr lang="en-US" sz="1800" i="1" smtClean="0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800" i="1" smtClean="0">
                                      <a:solidFill>
                                        <a:srgbClr val="231F2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 smtClean="0">
                                      <a:solidFill>
                                        <a:srgbClr val="231F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</m:rad>
                    </m:oMath>
                  </m:oMathPara>
                </a14:m>
                <a:endParaRPr lang="en-US" sz="1800" dirty="0">
                  <a:solidFill>
                    <a:srgbClr val="231F2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800" dirty="0">
                    <a:solidFill>
                      <a:srgbClr val="231F2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 we consider all possible unbiased estimators, the one with the smallest variance is called the </a:t>
                </a:r>
                <a:r>
                  <a:rPr lang="en-US" sz="1800" b="1" dirty="0">
                    <a:solidFill>
                      <a:srgbClr val="231F2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most efficient estimator</a:t>
                </a:r>
                <a:r>
                  <a:rPr lang="en-US" sz="1800" dirty="0">
                    <a:solidFill>
                      <a:srgbClr val="231F2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ZA" sz="1800" b="1" i="1" dirty="0">
                    <a:solidFill>
                      <a:srgbClr val="231F2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Model-free vs Model-based Estimation</a:t>
                </a:r>
                <a:endParaRPr lang="en-ZA" sz="1800" b="1" i="1" dirty="0">
                  <a:solidFill>
                    <a:srgbClr val="231F2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800" dirty="0">
                    <a:solidFill>
                      <a:srgbClr val="231F2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800" b="0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he population distribution is estimated by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ZA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ZA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 This has the following consequences: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sz="1800" b="0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There is no need to use a histogram of the data because the density is estimated by the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ZA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ZA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density. (Of course, histograms and Q-Q plots are indispensable for checking the appropriateness of an assumed model.)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sz="1800" b="0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Because the (1 - </a:t>
                </a:r>
                <a:r>
                  <a:rPr lang="en-US" sz="1800" b="0" i="1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α</a:t>
                </a:r>
                <a:r>
                  <a:rPr lang="en-US" sz="1800" b="0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)-100th percentile of a normal population is expressed as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µ + </m:t>
                    </m:r>
                    <m:r>
                      <a:rPr lang="en-US" sz="1800" b="0" i="1" dirty="0" err="1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en-US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sz="1800" b="0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it may be estimated 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ZA" sz="1800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1800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en-ZA" sz="1800" b="0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800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sz="1800" b="0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; in particular, the median is also estimated 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ZA" sz="1800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800" b="0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sz="1800" b="0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Because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l-GR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 − µ)/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such probabilities may be estimated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sz="1800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sz="1800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̅"/>
                        <m:ctrlPr>
                          <a:rPr lang="en-US" sz="180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ZA" sz="1800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1800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lang="en-ZA" sz="1800" b="0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231F2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0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ZA" sz="16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601D4B6-05B5-4A43-AF65-67CB3A7A1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322" y="998920"/>
                <a:ext cx="8300278" cy="5627159"/>
              </a:xfrm>
              <a:blipFill>
                <a:blip r:embed="rId3"/>
                <a:stretch>
                  <a:fillRect l="-514" t="-433" r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83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03199" y="90221"/>
            <a:ext cx="8534399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5000"/>
              </a:spcBef>
              <a:spcAft>
                <a:spcPct val="45000"/>
              </a:spcAft>
            </a:pPr>
            <a:r>
              <a:rPr lang="en-US" altLang="en-US" sz="2800" dirty="0"/>
              <a:t>Which is the efficient estimator here?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203200" y="676275"/>
            <a:ext cx="8534400" cy="0"/>
          </a:xfrm>
          <a:prstGeom prst="line">
            <a:avLst/>
          </a:prstGeom>
          <a:noFill/>
          <a:ln w="38100" cmpd="dbl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7" name="Picture 3" descr="09_01">
            <a:extLst>
              <a:ext uri="{FF2B5EF4-FFF2-40B4-BE49-F238E27FC236}">
                <a16:creationId xmlns:a16="http://schemas.microsoft.com/office/drawing/2014/main" id="{438F6BB1-2F8A-4203-9583-E8E4B0E0EB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1833696"/>
            <a:ext cx="8301037" cy="395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22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03199" y="90221"/>
            <a:ext cx="8534399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5000"/>
              </a:spcBef>
              <a:spcAft>
                <a:spcPct val="45000"/>
              </a:spcAft>
            </a:pPr>
            <a:r>
              <a:rPr lang="en-US" sz="2800" dirty="0"/>
              <a:t>Methods for Fitting Models to Data</a:t>
            </a:r>
            <a:endParaRPr lang="en-US" altLang="en-US" sz="2800" dirty="0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203200" y="676275"/>
            <a:ext cx="8534400" cy="0"/>
          </a:xfrm>
          <a:prstGeom prst="line">
            <a:avLst/>
          </a:prstGeom>
          <a:noFill/>
          <a:ln w="38100" cmpd="dbl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601D4B6-05B5-4A43-AF65-67CB3A7A16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322" y="998920"/>
                <a:ext cx="8300278" cy="5627159"/>
              </a:xfrm>
            </p:spPr>
            <p:txBody>
              <a:bodyPr/>
              <a:lstStyle/>
              <a:p>
                <a:r>
                  <a:rPr lang="en-ZA" sz="1800" b="1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Method of Moments</a:t>
                </a:r>
              </a:p>
              <a:p>
                <a:r>
                  <a:rPr lang="en-US" sz="1800" b="0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The method of moments relies on the empirical, or model-free, estimators of population parameter(s), such as the sample mean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ZA" sz="18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800" b="0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 or the sample mean and variance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ZA" sz="1800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800" b="0" i="1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0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sz="18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ZA" sz="18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b="0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), and reverses the process of model-based estimation in order to estimate the model parameter(s).</a:t>
                </a:r>
              </a:p>
              <a:p>
                <a:r>
                  <a:rPr lang="en-US" sz="1800" b="0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The method of moments derives its name from the fact that the expected value of the </a:t>
                </a:r>
                <a:r>
                  <a:rPr lang="en-US" sz="1800" b="0" i="1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sz="1800" b="0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 power of a random variable is called its </a:t>
                </a:r>
                <a:r>
                  <a:rPr lang="en-US" sz="1800" b="0" i="1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sz="1800" b="0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 </a:t>
                </a:r>
                <a:r>
                  <a:rPr lang="en-US" sz="1800" b="1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moment</a:t>
                </a:r>
                <a:r>
                  <a:rPr lang="en-US" sz="1800" b="0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; this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ZA" sz="18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b="0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ZA" sz="1800" b="0" i="1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ZA" sz="1800" b="0" i="1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ZA" sz="1800" b="0" i="1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ctrlPr>
                            <a:rPr lang="en-ZA" sz="1800" b="0" i="1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ZA" sz="1800" b="0" i="1" smtClean="0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ZA" sz="1800" b="0" i="1" smtClean="0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ZA" sz="1800" b="0" i="1" smtClean="0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800" dirty="0">
                  <a:solidFill>
                    <a:srgbClr val="231F2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800" dirty="0">
                    <a:solidFill>
                      <a:srgbClr val="231F2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k-th-sample moment of the random variable 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8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ZA" sz="180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ZA" sz="180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ZA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ZA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ZA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ZA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ZA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ZA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ZA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ZA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ZA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ZA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ZA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ZA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ZA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ZA" sz="1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ZA" sz="20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ZA" sz="20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601D4B6-05B5-4A43-AF65-67CB3A7A1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322" y="998920"/>
                <a:ext cx="8300278" cy="5627159"/>
              </a:xfrm>
              <a:blipFill>
                <a:blip r:embed="rId3"/>
                <a:stretch>
                  <a:fillRect l="-514" t="-650" r="-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08299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50000"/>
          </a:lnSpc>
          <a:spcBef>
            <a:spcPct val="50000"/>
          </a:spcBef>
          <a:spcAft>
            <a:spcPts val="60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50000"/>
          </a:lnSpc>
          <a:spcBef>
            <a:spcPct val="50000"/>
          </a:spcBef>
          <a:spcAft>
            <a:spcPts val="60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291E63F58E8F4282F009C2C0B1FA30" ma:contentTypeVersion="13" ma:contentTypeDescription="Create a new document." ma:contentTypeScope="" ma:versionID="43a34d8d0fe4e24a4b8f7e5fd70598da">
  <xsd:schema xmlns:xsd="http://www.w3.org/2001/XMLSchema" xmlns:xs="http://www.w3.org/2001/XMLSchema" xmlns:p="http://schemas.microsoft.com/office/2006/metadata/properties" xmlns:ns1="http://schemas.microsoft.com/sharepoint/v3" xmlns:ns3="88116247-d89f-449a-a196-c1d5799a5f62" targetNamespace="http://schemas.microsoft.com/office/2006/metadata/properties" ma:root="true" ma:fieldsID="b8bed101c2a34de1f9a049c64ba41b86" ns1:_="" ns3:_="">
    <xsd:import namespace="http://schemas.microsoft.com/sharepoint/v3"/>
    <xsd:import namespace="88116247-d89f-449a-a196-c1d5799a5f6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1:_ip_UnifiedCompliancePolicyProperties" minOccurs="0"/>
                <xsd:element ref="ns1:_ip_UnifiedCompliancePolicyUIActio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116247-d89f-449a-a196-c1d5799a5f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F88922-8106-466E-9E5A-E8730E690F18}">
  <ds:schemaRefs>
    <ds:schemaRef ds:uri="http://purl.org/dc/terms/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88116247-d89f-449a-a196-c1d5799a5f62"/>
    <ds:schemaRef ds:uri="http://schemas.microsoft.com/office/infopath/2007/PartnerControls"/>
    <ds:schemaRef ds:uri="http://schemas.openxmlformats.org/package/2006/metadata/core-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D82120E3-30BE-45E3-B944-F177DB7BA7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B9653B-801C-42FA-9A74-55B6CA4659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8116247-d89f-449a-a196-c1d5799a5f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65688</TotalTime>
  <Words>2330</Words>
  <Application>Microsoft Office PowerPoint</Application>
  <PresentationFormat>On-screen Show (4:3)</PresentationFormat>
  <Paragraphs>158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Cambria Math</vt:lpstr>
      <vt:lpstr>Comic Sans MS</vt:lpstr>
      <vt:lpstr>Times New Roman</vt:lpstr>
      <vt:lpstr>TimesTen-Roman</vt:lpstr>
      <vt:lpstr>Blank Presentation</vt:lpstr>
      <vt:lpstr>DSA 8301 – Stat Inference in Big Data</vt:lpstr>
      <vt:lpstr> References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SFBR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omolo, bernard</dc:creator>
  <cp:lastModifiedBy>Omolo, Bernard</cp:lastModifiedBy>
  <cp:revision>1847</cp:revision>
  <cp:lastPrinted>2002-03-25T19:52:15Z</cp:lastPrinted>
  <dcterms:created xsi:type="dcterms:W3CDTF">1999-10-20T21:41:02Z</dcterms:created>
  <dcterms:modified xsi:type="dcterms:W3CDTF">2023-04-13T16:54:06Z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0x010100AC291E63F58E8F4282F009C2C0B1FA30</vt:lpwstr>
  </property>
</Properties>
</file>