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1114" r:id="rId5"/>
    <p:sldId id="1382" r:id="rId6"/>
    <p:sldId id="1386" r:id="rId7"/>
    <p:sldId id="1383" r:id="rId8"/>
    <p:sldId id="1384" r:id="rId9"/>
    <p:sldId id="1385" r:id="rId10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b="1" kern="1200">
        <a:solidFill>
          <a:schemeClr val="bg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BCFCFE"/>
    <a:srgbClr val="0000CC"/>
    <a:srgbClr val="000099"/>
    <a:srgbClr val="FF99FF"/>
    <a:srgbClr val="FF00FF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9042" autoAdjust="0"/>
  </p:normalViewPr>
  <p:slideViewPr>
    <p:cSldViewPr snapToGrid="0">
      <p:cViewPr varScale="1">
        <p:scale>
          <a:sx n="107" d="100"/>
          <a:sy n="107" d="100"/>
        </p:scale>
        <p:origin x="114" y="384"/>
      </p:cViewPr>
      <p:guideLst>
        <p:guide orient="horz" pos="2199"/>
        <p:guide pos="28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280" y="-84"/>
      </p:cViewPr>
      <p:guideLst>
        <p:guide orient="horz" pos="2178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olo, Bernard" userId="e1878227-797d-4a9c-8cdb-3da6ffcddf00" providerId="ADAL" clId="{82F92FB1-83D4-4381-89AB-9CCFB64DD722}"/>
    <pc:docChg chg="custSel modSld">
      <pc:chgData name="Omolo, Bernard" userId="e1878227-797d-4a9c-8cdb-3da6ffcddf00" providerId="ADAL" clId="{82F92FB1-83D4-4381-89AB-9CCFB64DD722}" dt="2023-04-20T14:18:00.893" v="80" actId="114"/>
      <pc:docMkLst>
        <pc:docMk/>
      </pc:docMkLst>
      <pc:sldChg chg="modSp">
        <pc:chgData name="Omolo, Bernard" userId="e1878227-797d-4a9c-8cdb-3da6ffcddf00" providerId="ADAL" clId="{82F92FB1-83D4-4381-89AB-9CCFB64DD722}" dt="2023-04-20T14:17:10.131" v="79" actId="313"/>
        <pc:sldMkLst>
          <pc:docMk/>
          <pc:sldMk cId="4112734137" sldId="1385"/>
        </pc:sldMkLst>
        <pc:spChg chg="mod">
          <ac:chgData name="Omolo, Bernard" userId="e1878227-797d-4a9c-8cdb-3da6ffcddf00" providerId="ADAL" clId="{82F92FB1-83D4-4381-89AB-9CCFB64DD722}" dt="2023-04-20T14:17:10.131" v="79" actId="313"/>
          <ac:spMkLst>
            <pc:docMk/>
            <pc:sldMk cId="4112734137" sldId="1385"/>
            <ac:spMk id="4" creationId="{D601D4B6-05B5-4A43-AF65-67CB3A7A16D2}"/>
          </ac:spMkLst>
        </pc:spChg>
      </pc:sldChg>
      <pc:sldChg chg="modSp">
        <pc:chgData name="Omolo, Bernard" userId="e1878227-797d-4a9c-8cdb-3da6ffcddf00" providerId="ADAL" clId="{82F92FB1-83D4-4381-89AB-9CCFB64DD722}" dt="2023-04-20T14:18:00.893" v="80" actId="114"/>
        <pc:sldMkLst>
          <pc:docMk/>
          <pc:sldMk cId="3943360741" sldId="1386"/>
        </pc:sldMkLst>
        <pc:spChg chg="mod">
          <ac:chgData name="Omolo, Bernard" userId="e1878227-797d-4a9c-8cdb-3da6ffcddf00" providerId="ADAL" clId="{82F92FB1-83D4-4381-89AB-9CCFB64DD722}" dt="2023-04-20T14:18:00.893" v="80" actId="114"/>
          <ac:spMkLst>
            <pc:docMk/>
            <pc:sldMk cId="3943360741" sldId="1386"/>
            <ac:spMk id="4" creationId="{D601D4B6-05B5-4A43-AF65-67CB3A7A16D2}"/>
          </ac:spMkLst>
        </pc:spChg>
      </pc:sldChg>
    </pc:docChg>
  </pc:docChgLst>
  <pc:docChgLst>
    <pc:chgData name="Omolo, Bernard" userId="e1878227-797d-4a9c-8cdb-3da6ffcddf00" providerId="ADAL" clId="{6F639057-F227-48C1-954E-ED1ADFE62A9C}"/>
  </pc:docChgLst>
  <pc:docChgLst>
    <pc:chgData name="Omolo, Bernard" userId="e1878227-797d-4a9c-8cdb-3da6ffcddf00" providerId="ADAL" clId="{D2B5F843-7AE8-451C-9322-0363771301D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50000"/>
              </a:spcBef>
              <a:buFontTx/>
              <a:buChar char="•"/>
              <a:defRPr sz="11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50000"/>
              </a:spcBef>
              <a:buFontTx/>
              <a:buChar char="•"/>
              <a:defRPr sz="11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50000"/>
              </a:spcBef>
              <a:buFontTx/>
              <a:buChar char="•"/>
              <a:defRPr sz="11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51900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50000"/>
              </a:spcBef>
              <a:buFontTx/>
              <a:buChar char="•"/>
              <a:defRPr sz="11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20BD31-052C-4E0E-9060-F87DFD5E90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1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1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181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1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7" rIns="91311" bIns="45657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1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C2DBE3-97D6-4F10-8386-2F83060BA7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652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260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694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305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5325"/>
            <a:ext cx="4641850" cy="34813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The genetic material that carries the instructions that allow cells to make proteins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Composed of a sugar phosphate backbone from which four nitrogenous bases- adenine (A), guanine (G), cytosine (C), and thymine (T) protrude</a:t>
            </a:r>
          </a:p>
          <a:p>
            <a:pPr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Arranged in a double helix- two strands are held together by specific pairings between bases A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T pair and G </a:t>
            </a:r>
            <a:r>
              <a:rPr lang="en-US" altLang="en-US" sz="2000" b="1" dirty="0">
                <a:cs typeface="Times New Roman" panose="02020603050405020304" pitchFamily="18" charset="0"/>
              </a:rPr>
              <a:t>–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 C pair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53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724650" y="6199188"/>
            <a:ext cx="2419350" cy="4572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01/29/2008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4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5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EPI 743, 01/10/2008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42150" y="634365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EPI 743, 01/29/2008</a:t>
            </a:r>
          </a:p>
          <a:p>
            <a:pPr>
              <a:defRPr/>
            </a:pP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rgbClr val="0066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2325" y="114300"/>
            <a:ext cx="7788275" cy="1596934"/>
          </a:xfrm>
        </p:spPr>
        <p:txBody>
          <a:bodyPr/>
          <a:lstStyle/>
          <a:p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DSA 8301 – Stat Inference in Big Data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54288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90563" y="2074863"/>
            <a:ext cx="8021637" cy="20193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47763" y="2463800"/>
            <a:ext cx="7056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3600" dirty="0"/>
              <a:t>Lecture 4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3600" dirty="0"/>
              <a:t>Fitting Models to Data - II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 of Least Squares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Recall the linear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random sample from a bivariate population </a:t>
                </a:r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that satisfies the simple linear regression model above.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Task: decide which of a pair of linear models provides a “better” fit to the data.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obtain vertical distances of each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=1,2, …,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the line and sum them.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the line with a smaller sum of squared vertical distances is said to provide a better fit of the data (</a:t>
                </a:r>
                <a:r>
                  <a:rPr lang="en-ZA" sz="1800" i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fitted regression line</a:t>
                </a:r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14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6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 of Least Squares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the </a:t>
                </a:r>
                <a:r>
                  <a:rPr lang="en-ZA" sz="1800" i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principle of least squares</a:t>
                </a:r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least squares estimators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the intercept and the slope of the best-fitting line.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vertical distance from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−(</m:t>
                      </m:r>
                      <m:sSub>
                        <m:sSubPr>
                          <m:ctrlPr>
                            <a:rPr lang="en-ZA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ZA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minimize </a:t>
                </a:r>
                <a14:m>
                  <m:oMath xmlns:m="http://schemas.openxmlformats.org/officeDocument/2006/math"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sz="18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ZA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ZA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ZA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14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6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 of Least Squares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Minimizing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ZA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ZA" sz="18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ZA" sz="18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ZA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18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ZA" sz="18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sz="18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ZA" sz="1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800" b="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sz="1800" b="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ZA" sz="180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ZA" sz="1800" b="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ZA" sz="1800" b="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ZA" sz="1800" b="0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ZA" sz="180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1800" b="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ZA" sz="1800" b="0" i="1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ZA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ZA" sz="18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ZA" sz="180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ZA" sz="180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ZA" sz="180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ZA" sz="1800" b="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ZA" sz="1800" b="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ZA" sz="1800" b="0" i="1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ZA" sz="180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ZA" sz="1800" b="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ZA" sz="1800" b="0" i="1">
                                                  <a:solidFill>
                                                    <a:schemeClr val="bg2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ZA" sz="18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ZA" sz="1800" i="1" dirty="0">
                  <a:solidFill>
                    <a:schemeClr val="bg2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180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ZA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1800" b="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ZA" sz="1800" b="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14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502B0F-A790-4B01-82D3-8446C45541B8}"/>
              </a:ext>
            </a:extLst>
          </p:cNvPr>
          <p:cNvCxnSpPr/>
          <p:nvPr/>
        </p:nvCxnSpPr>
        <p:spPr bwMode="auto">
          <a:xfrm>
            <a:off x="1913206" y="6105376"/>
            <a:ext cx="552860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97685-7E07-4C5F-8788-3E6C1C51623A}"/>
              </a:ext>
            </a:extLst>
          </p:cNvPr>
          <p:cNvCxnSpPr/>
          <p:nvPr/>
        </p:nvCxnSpPr>
        <p:spPr bwMode="auto">
          <a:xfrm flipV="1">
            <a:off x="2096086" y="2658794"/>
            <a:ext cx="0" cy="35591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9319C1-32D8-4E7E-AEBE-9242926B66C9}"/>
              </a:ext>
            </a:extLst>
          </p:cNvPr>
          <p:cNvCxnSpPr/>
          <p:nvPr/>
        </p:nvCxnSpPr>
        <p:spPr bwMode="auto">
          <a:xfrm flipV="1">
            <a:off x="2110154" y="2827606"/>
            <a:ext cx="3249637" cy="3277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5D0B6-0F02-4816-838D-11BB24027DA1}"/>
              </a:ext>
            </a:extLst>
          </p:cNvPr>
          <p:cNvCxnSpPr/>
          <p:nvPr/>
        </p:nvCxnSpPr>
        <p:spPr bwMode="auto">
          <a:xfrm flipV="1">
            <a:off x="2250831" y="3854548"/>
            <a:ext cx="4164037" cy="1505243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6FDAA1-AEAA-490B-AA01-F9EA821DCAA8}"/>
              </a:ext>
            </a:extLst>
          </p:cNvPr>
          <p:cNvSpPr/>
          <p:nvPr/>
        </p:nvSpPr>
        <p:spPr bwMode="auto">
          <a:xfrm>
            <a:off x="5359791" y="4375053"/>
            <a:ext cx="45719" cy="45719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D6BBB6-C567-4E9E-B66B-F41146F1E7D8}"/>
              </a:ext>
            </a:extLst>
          </p:cNvPr>
          <p:cNvSpPr/>
          <p:nvPr/>
        </p:nvSpPr>
        <p:spPr bwMode="auto">
          <a:xfrm>
            <a:off x="4035085" y="3120684"/>
            <a:ext cx="45719" cy="45719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AFF241-2A0F-4E79-9D21-781A88D15870}"/>
              </a:ext>
            </a:extLst>
          </p:cNvPr>
          <p:cNvSpPr/>
          <p:nvPr/>
        </p:nvSpPr>
        <p:spPr bwMode="auto">
          <a:xfrm>
            <a:off x="2288342" y="5186294"/>
            <a:ext cx="45719" cy="45719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894855-DB37-41F7-9F2E-1AB66ED2CE92}"/>
              </a:ext>
            </a:extLst>
          </p:cNvPr>
          <p:cNvSpPr/>
          <p:nvPr/>
        </p:nvSpPr>
        <p:spPr bwMode="auto">
          <a:xfrm>
            <a:off x="3594297" y="5198014"/>
            <a:ext cx="45719" cy="45719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18A967-5223-4183-A6FA-FB70C8D113E5}"/>
              </a:ext>
            </a:extLst>
          </p:cNvPr>
          <p:cNvSpPr/>
          <p:nvPr/>
        </p:nvSpPr>
        <p:spPr bwMode="auto">
          <a:xfrm>
            <a:off x="4548554" y="4661095"/>
            <a:ext cx="45719" cy="45719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190D2F-3578-4D89-B50A-5C3FD85FC209}"/>
              </a:ext>
            </a:extLst>
          </p:cNvPr>
          <p:cNvSpPr/>
          <p:nvPr/>
        </p:nvSpPr>
        <p:spPr bwMode="auto">
          <a:xfrm>
            <a:off x="3270738" y="4508700"/>
            <a:ext cx="45719" cy="45719"/>
          </a:xfrm>
          <a:prstGeom prst="ellipse">
            <a:avLst/>
          </a:prstGeom>
          <a:solidFill>
            <a:schemeClr val="bg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B9D5D-68F2-4547-A28F-85D4E895AA75}"/>
              </a:ext>
            </a:extLst>
          </p:cNvPr>
          <p:cNvSpPr txBox="1"/>
          <p:nvPr/>
        </p:nvSpPr>
        <p:spPr>
          <a:xfrm>
            <a:off x="5289452" y="257438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255C6-A35C-4093-A5A9-B62E01DCDA6F}"/>
              </a:ext>
            </a:extLst>
          </p:cNvPr>
          <p:cNvSpPr txBox="1"/>
          <p:nvPr/>
        </p:nvSpPr>
        <p:spPr>
          <a:xfrm>
            <a:off x="6414868" y="369980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1B6C57-678B-41EB-81E7-82FB65FF6D70}"/>
              </a:ext>
            </a:extLst>
          </p:cNvPr>
          <p:cNvSpPr txBox="1"/>
          <p:nvPr/>
        </p:nvSpPr>
        <p:spPr>
          <a:xfrm>
            <a:off x="1800665" y="26668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7301D-877D-4AAB-87D5-14D31D5EF0C0}"/>
              </a:ext>
            </a:extLst>
          </p:cNvPr>
          <p:cNvSpPr txBox="1"/>
          <p:nvPr/>
        </p:nvSpPr>
        <p:spPr>
          <a:xfrm>
            <a:off x="7441809" y="59938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x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AF99AE0-16C0-423B-A459-4771998687CF}"/>
              </a:ext>
            </a:extLst>
          </p:cNvPr>
          <p:cNvSpPr/>
          <p:nvPr/>
        </p:nvSpPr>
        <p:spPr bwMode="auto">
          <a:xfrm>
            <a:off x="4080804" y="3120684"/>
            <a:ext cx="140677" cy="89625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ZA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80EDB-D0FB-498A-9C93-25BE38311F30}"/>
              </a:ext>
            </a:extLst>
          </p:cNvPr>
          <p:cNvSpPr txBox="1"/>
          <p:nvPr/>
        </p:nvSpPr>
        <p:spPr>
          <a:xfrm rot="18801972">
            <a:off x="4066733" y="326019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Vert.dist</a:t>
            </a:r>
          </a:p>
        </p:txBody>
      </p:sp>
    </p:spTree>
    <p:extLst>
      <p:ext uri="{BB962C8B-B14F-4D97-AF65-F5344CB8AC3E}">
        <p14:creationId xmlns:p14="http://schemas.microsoft.com/office/powerpoint/2010/main" val="37835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 of Least Squares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</p:spPr>
            <p:txBody>
              <a:bodyPr/>
              <a:lstStyle/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Equation of the fitted regression line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sz="18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ZA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ZA" sz="1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ZA" sz="18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18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ZA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ZA" sz="18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𝐶𝑜𝑣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normal simple linear regression model, MLEs of slope and intercept coincide with the LSEs.</a:t>
                </a:r>
              </a:p>
              <a:p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ZA" sz="1800" dirty="0">
                    <a:solidFill>
                      <a:schemeClr val="bg2"/>
                    </a:solidFill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(residuals)</a:t>
                </a:r>
              </a:p>
              <a:p>
                <a:pPr marL="0" indent="0">
                  <a:buNone/>
                </a:pPr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b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ZA" sz="18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e>
                            </m:acc>
                          </m:e>
                          <m:sub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ZA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sz="180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ZA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ZA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ZA" sz="18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ZA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ZA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ZA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ZA" sz="1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ZA" sz="18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ZA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b>
                      <m:sup>
                        <m:r>
                          <a:rPr lang="en-ZA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en-ZA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    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ZA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𝑆𝑆𝐸</m:t>
                    </m:r>
                  </m:oMath>
                </a14:m>
                <a:r>
                  <a:rPr lang="en-ZA" sz="1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(error sum of squares)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601D4B6-05B5-4A43-AF65-67CB3A7A1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322" y="998920"/>
                <a:ext cx="8300278" cy="5627159"/>
              </a:xfrm>
              <a:blipFill>
                <a:blip r:embed="rId3"/>
                <a:stretch>
                  <a:fillRect l="-514" t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5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3199" y="90221"/>
            <a:ext cx="8534399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5000"/>
              </a:spcBef>
              <a:spcAft>
                <a:spcPct val="45000"/>
              </a:spcAft>
            </a:pPr>
            <a:r>
              <a:rPr lang="en-US" altLang="en-US" sz="2800" dirty="0"/>
              <a:t>Method of Least Squares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03200" y="676275"/>
            <a:ext cx="8534400" cy="0"/>
          </a:xfrm>
          <a:prstGeom prst="line">
            <a:avLst/>
          </a:prstGeom>
          <a:noFill/>
          <a:ln w="38100" cmpd="dbl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01D4B6-05B5-4A43-AF65-67CB3A7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998920"/>
            <a:ext cx="8300278" cy="5627159"/>
          </a:xfrm>
        </p:spPr>
        <p:txBody>
          <a:bodyPr/>
          <a:lstStyle/>
          <a:p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function is used to fit linear models (</a:t>
            </a:r>
            <a:r>
              <a:rPr lang="en-ZA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glm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for GLMs)</a:t>
            </a:r>
          </a:p>
          <a:p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(fitting_formula, data frame)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summary()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view the estimates from analysing the linear model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 viewing diagnostic plots and plotting raw data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ZA" sz="1800" i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abline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overlaying with abline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ZA" sz="18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(model, </a:t>
            </a:r>
            <a:r>
              <a:rPr lang="en-ZA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newdata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interval = ‘confidence’)</a:t>
            </a:r>
          </a:p>
          <a:p>
            <a:endParaRPr lang="en-ZA" sz="1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ZA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Example1: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help(airquality)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View(airquality)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attach(</a:t>
            </a:r>
            <a:r>
              <a:rPr lang="en-ZA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airquality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model &lt;- lm(Ozone ~ </a:t>
            </a:r>
            <a:r>
              <a:rPr lang="en-ZA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Solar.R</a:t>
            </a: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data=airquality)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plot(Solar.R, Ozone)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&gt; summary(model)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etc…..</a:t>
            </a:r>
          </a:p>
        </p:txBody>
      </p:sp>
    </p:spTree>
    <p:extLst>
      <p:ext uri="{BB962C8B-B14F-4D97-AF65-F5344CB8AC3E}">
        <p14:creationId xmlns:p14="http://schemas.microsoft.com/office/powerpoint/2010/main" val="41127341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50000"/>
          </a:spcBef>
          <a:spcAft>
            <a:spcPts val="60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50000"/>
          </a:lnSpc>
          <a:spcBef>
            <a:spcPct val="50000"/>
          </a:spcBef>
          <a:spcAft>
            <a:spcPts val="60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291E63F58E8F4282F009C2C0B1FA30" ma:contentTypeVersion="13" ma:contentTypeDescription="Create a new document." ma:contentTypeScope="" ma:versionID="43a34d8d0fe4e24a4b8f7e5fd70598da">
  <xsd:schema xmlns:xsd="http://www.w3.org/2001/XMLSchema" xmlns:xs="http://www.w3.org/2001/XMLSchema" xmlns:p="http://schemas.microsoft.com/office/2006/metadata/properties" xmlns:ns1="http://schemas.microsoft.com/sharepoint/v3" xmlns:ns3="88116247-d89f-449a-a196-c1d5799a5f62" targetNamespace="http://schemas.microsoft.com/office/2006/metadata/properties" ma:root="true" ma:fieldsID="b8bed101c2a34de1f9a049c64ba41b86" ns1:_="" ns3:_="">
    <xsd:import namespace="http://schemas.microsoft.com/sharepoint/v3"/>
    <xsd:import namespace="88116247-d89f-449a-a196-c1d5799a5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16247-d89f-449a-a196-c1d5799a5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9653B-801C-42FA-9A74-55B6CA465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8116247-d89f-449a-a196-c1d5799a5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F88922-8106-466E-9E5A-E8730E690F18}">
  <ds:schemaRefs>
    <ds:schemaRef ds:uri="http://schemas.microsoft.com/office/2006/metadata/properties"/>
    <ds:schemaRef ds:uri="88116247-d89f-449a-a196-c1d5799a5f6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2120E3-30BE-45E3-B944-F177DB7BA7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64720</TotalTime>
  <Words>770</Words>
  <Application>Microsoft Office PowerPoint</Application>
  <PresentationFormat>On-screen Show (4:3)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Blank Presentation</vt:lpstr>
      <vt:lpstr>DSA 8301 – Stat Inference in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omolo, bernard</dc:creator>
  <cp:lastModifiedBy>Omolo, Bernard</cp:lastModifiedBy>
  <cp:revision>1868</cp:revision>
  <cp:lastPrinted>2002-03-25T19:52:15Z</cp:lastPrinted>
  <dcterms:created xsi:type="dcterms:W3CDTF">1999-10-20T21:41:02Z</dcterms:created>
  <dcterms:modified xsi:type="dcterms:W3CDTF">2023-04-20T14:18:16Z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0x010100AC291E63F58E8F4282F009C2C0B1FA30</vt:lpwstr>
  </property>
</Properties>
</file>