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2"/>
  </p:notesMasterIdLst>
  <p:handoutMasterIdLst>
    <p:handoutMasterId r:id="rId13"/>
  </p:handoutMasterIdLst>
  <p:sldIdLst>
    <p:sldId id="1114" r:id="rId5"/>
    <p:sldId id="1382" r:id="rId6"/>
    <p:sldId id="1387" r:id="rId7"/>
    <p:sldId id="1388" r:id="rId8"/>
    <p:sldId id="1389" r:id="rId9"/>
    <p:sldId id="1390" r:id="rId10"/>
    <p:sldId id="1391" r:id="rId11"/>
  </p:sldIdLst>
  <p:sldSz cx="9144000" cy="6858000" type="screen4x3"/>
  <p:notesSz cx="6985000" cy="9283700"/>
  <p:defaultTextStyle>
    <a:defPPr>
      <a:defRPr lang="en-US"/>
    </a:defPPr>
    <a:lvl1pPr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1000" b="1" kern="1200">
        <a:solidFill>
          <a:schemeClr val="bg2"/>
        </a:solidFill>
        <a:latin typeface="Arial" panose="020B0604020202020204" pitchFamily="34" charset="0"/>
        <a:ea typeface="+mn-ea"/>
        <a:cs typeface="Arial" panose="020B0604020202020204" pitchFamily="34" charset="0"/>
      </a:defRPr>
    </a:lvl5pPr>
    <a:lvl6pPr marL="22860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6pPr>
    <a:lvl7pPr marL="27432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7pPr>
    <a:lvl8pPr marL="32004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8pPr>
    <a:lvl9pPr marL="3657600" algn="l" defTabSz="914400" rtl="0" eaLnBrk="1" latinLnBrk="0" hangingPunct="1">
      <a:defRPr sz="1000" b="1" kern="1200">
        <a:solidFill>
          <a:schemeClr val="bg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99">
          <p15:clr>
            <a:srgbClr val="A4A3A4"/>
          </p15:clr>
        </p15:guide>
        <p15:guide id="2" pos="2865">
          <p15:clr>
            <a:srgbClr val="A4A3A4"/>
          </p15:clr>
        </p15:guide>
      </p15:sldGuideLst>
    </p:ext>
    <p:ext uri="{2D200454-40CA-4A62-9FC3-DE9A4176ACB9}">
      <p15:notesGuideLst xmlns:p15="http://schemas.microsoft.com/office/powerpoint/2012/main">
        <p15:guide id="1" orient="horz" pos="2178">
          <p15:clr>
            <a:srgbClr val="A4A3A4"/>
          </p15:clr>
        </p15:guide>
        <p15:guide id="2" pos="21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BCFCFE"/>
    <a:srgbClr val="0000CC"/>
    <a:srgbClr val="000099"/>
    <a:srgbClr val="FF99FF"/>
    <a:srgbClr val="FF00FF"/>
    <a:srgbClr val="00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9042" autoAdjust="0"/>
  </p:normalViewPr>
  <p:slideViewPr>
    <p:cSldViewPr snapToGrid="0">
      <p:cViewPr varScale="1">
        <p:scale>
          <a:sx n="107" d="100"/>
          <a:sy n="107" d="100"/>
        </p:scale>
        <p:origin x="114" y="102"/>
      </p:cViewPr>
      <p:guideLst>
        <p:guide orient="horz" pos="2199"/>
        <p:guide pos="2865"/>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2280" y="-84"/>
      </p:cViewPr>
      <p:guideLst>
        <p:guide orient="horz" pos="2178"/>
        <p:guide pos="214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olo, Bernard" userId="e1878227-797d-4a9c-8cdb-3da6ffcddf00" providerId="ADAL" clId="{DBAD3022-F0BF-4313-A49E-E332E6AD145F}"/>
    <pc:docChg chg="undo custSel addSld delSld modSld sldOrd">
      <pc:chgData name="Omolo, Bernard" userId="e1878227-797d-4a9c-8cdb-3da6ffcddf00" providerId="ADAL" clId="{DBAD3022-F0BF-4313-A49E-E332E6AD145F}" dt="2022-03-01T13:58:09.748" v="1206" actId="113"/>
      <pc:docMkLst>
        <pc:docMk/>
      </pc:docMkLst>
      <pc:sldChg chg="modSp">
        <pc:chgData name="Omolo, Bernard" userId="e1878227-797d-4a9c-8cdb-3da6ffcddf00" providerId="ADAL" clId="{DBAD3022-F0BF-4313-A49E-E332E6AD145F}" dt="2022-03-01T08:48:05.752" v="7" actId="20577"/>
        <pc:sldMkLst>
          <pc:docMk/>
          <pc:sldMk cId="0" sldId="1114"/>
        </pc:sldMkLst>
        <pc:spChg chg="mod">
          <ac:chgData name="Omolo, Bernard" userId="e1878227-797d-4a9c-8cdb-3da6ffcddf00" providerId="ADAL" clId="{DBAD3022-F0BF-4313-A49E-E332E6AD145F}" dt="2022-03-01T08:48:05.752" v="7" actId="20577"/>
          <ac:spMkLst>
            <pc:docMk/>
            <pc:sldMk cId="0" sldId="1114"/>
            <ac:spMk id="11266" creationId="{00000000-0000-0000-0000-000000000000}"/>
          </ac:spMkLst>
        </pc:spChg>
      </pc:sldChg>
    </pc:docChg>
  </pc:docChgLst>
  <pc:docChgLst>
    <pc:chgData name="Omolo, Bernard" userId="e1878227-797d-4a9c-8cdb-3da6ffcddf00" providerId="ADAL" clId="{2A6A402C-6B6C-450E-BFD0-5A78A125A6C1}"/>
    <pc:docChg chg="modSld">
      <pc:chgData name="Omolo, Bernard" userId="e1878227-797d-4a9c-8cdb-3da6ffcddf00" providerId="ADAL" clId="{2A6A402C-6B6C-450E-BFD0-5A78A125A6C1}" dt="2022-04-23T19:43:25.517" v="28" actId="113"/>
      <pc:docMkLst>
        <pc:docMk/>
      </pc:docMkLst>
      <pc:sldChg chg="modSp">
        <pc:chgData name="Omolo, Bernard" userId="e1878227-797d-4a9c-8cdb-3da6ffcddf00" providerId="ADAL" clId="{2A6A402C-6B6C-450E-BFD0-5A78A125A6C1}" dt="2022-04-23T19:34:35.850" v="25" actId="20577"/>
        <pc:sldMkLst>
          <pc:docMk/>
          <pc:sldMk cId="0" sldId="1114"/>
        </pc:sldMkLst>
        <pc:spChg chg="mod">
          <ac:chgData name="Omolo, Bernard" userId="e1878227-797d-4a9c-8cdb-3da6ffcddf00" providerId="ADAL" clId="{2A6A402C-6B6C-450E-BFD0-5A78A125A6C1}" dt="2022-04-23T19:34:35.850" v="25" actId="20577"/>
          <ac:spMkLst>
            <pc:docMk/>
            <pc:sldMk cId="0" sldId="1114"/>
            <ac:spMk id="11266" creationId="{00000000-0000-0000-0000-000000000000}"/>
          </ac:spMkLst>
        </pc:spChg>
      </pc:sldChg>
      <pc:sldChg chg="modSp">
        <pc:chgData name="Omolo, Bernard" userId="e1878227-797d-4a9c-8cdb-3da6ffcddf00" providerId="ADAL" clId="{2A6A402C-6B6C-450E-BFD0-5A78A125A6C1}" dt="2022-04-23T19:43:25.517" v="28" actId="113"/>
        <pc:sldMkLst>
          <pc:docMk/>
          <pc:sldMk cId="2726269627" sldId="1382"/>
        </pc:sldMkLst>
        <pc:spChg chg="mod">
          <ac:chgData name="Omolo, Bernard" userId="e1878227-797d-4a9c-8cdb-3da6ffcddf00" providerId="ADAL" clId="{2A6A402C-6B6C-450E-BFD0-5A78A125A6C1}" dt="2022-04-23T19:43:25.517" v="28" actId="113"/>
          <ac:spMkLst>
            <pc:docMk/>
            <pc:sldMk cId="2726269627" sldId="1382"/>
            <ac:spMk id="4" creationId="{D601D4B6-05B5-4A43-AF65-67CB3A7A16D2}"/>
          </ac:spMkLst>
        </pc:spChg>
      </pc:sldChg>
      <pc:sldChg chg="modSp">
        <pc:chgData name="Omolo, Bernard" userId="e1878227-797d-4a9c-8cdb-3da6ffcddf00" providerId="ADAL" clId="{2A6A402C-6B6C-450E-BFD0-5A78A125A6C1}" dt="2022-03-29T13:25:30.402" v="13" actId="20577"/>
        <pc:sldMkLst>
          <pc:docMk/>
          <pc:sldMk cId="3365032056" sldId="1389"/>
        </pc:sldMkLst>
        <pc:spChg chg="mod">
          <ac:chgData name="Omolo, Bernard" userId="e1878227-797d-4a9c-8cdb-3da6ffcddf00" providerId="ADAL" clId="{2A6A402C-6B6C-450E-BFD0-5A78A125A6C1}" dt="2022-03-29T13:25:30.402" v="13" actId="20577"/>
          <ac:spMkLst>
            <pc:docMk/>
            <pc:sldMk cId="3365032056" sldId="1389"/>
            <ac:spMk id="4" creationId="{D601D4B6-05B5-4A43-AF65-67CB3A7A16D2}"/>
          </ac:spMkLst>
        </pc:spChg>
      </pc:sldChg>
      <pc:sldChg chg="modSp">
        <pc:chgData name="Omolo, Bernard" userId="e1878227-797d-4a9c-8cdb-3da6ffcddf00" providerId="ADAL" clId="{2A6A402C-6B6C-450E-BFD0-5A78A125A6C1}" dt="2022-03-29T13:26:10.508" v="19" actId="20577"/>
        <pc:sldMkLst>
          <pc:docMk/>
          <pc:sldMk cId="865784913" sldId="1391"/>
        </pc:sldMkLst>
        <pc:spChg chg="mod">
          <ac:chgData name="Omolo, Bernard" userId="e1878227-797d-4a9c-8cdb-3da6ffcddf00" providerId="ADAL" clId="{2A6A402C-6B6C-450E-BFD0-5A78A125A6C1}" dt="2022-03-29T13:26:10.508" v="19" actId="20577"/>
          <ac:spMkLst>
            <pc:docMk/>
            <pc:sldMk cId="865784913" sldId="1391"/>
            <ac:spMk id="4" creationId="{D601D4B6-05B5-4A43-AF65-67CB3A7A16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3027363" cy="461963"/>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defTabSz="912813" eaLnBrk="0" hangingPunct="0">
              <a:spcBef>
                <a:spcPct val="50000"/>
              </a:spcBef>
              <a:buFontTx/>
              <a:buChar char="•"/>
              <a:defRPr sz="1100" b="0">
                <a:solidFill>
                  <a:schemeClr val="tx1"/>
                </a:solidFill>
                <a:latin typeface="Arial" charset="0"/>
                <a:cs typeface="Arial" charset="0"/>
              </a:defRPr>
            </a:lvl1pPr>
          </a:lstStyle>
          <a:p>
            <a:pPr>
              <a:defRPr/>
            </a:pPr>
            <a:endParaRPr lang="en-US" dirty="0"/>
          </a:p>
        </p:txBody>
      </p:sp>
      <p:sp>
        <p:nvSpPr>
          <p:cNvPr id="277507" name="Rectangle 3"/>
          <p:cNvSpPr>
            <a:spLocks noGrp="1" noChangeArrowheads="1"/>
          </p:cNvSpPr>
          <p:nvPr>
            <p:ph type="dt" sz="quarter" idx="1"/>
          </p:nvPr>
        </p:nvSpPr>
        <p:spPr bwMode="auto">
          <a:xfrm>
            <a:off x="3957638" y="0"/>
            <a:ext cx="3027362" cy="461963"/>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algn="r" defTabSz="912813" eaLnBrk="0" hangingPunct="0">
              <a:spcBef>
                <a:spcPct val="50000"/>
              </a:spcBef>
              <a:buFontTx/>
              <a:buChar char="•"/>
              <a:defRPr sz="1100" b="0">
                <a:solidFill>
                  <a:schemeClr val="tx1"/>
                </a:solidFill>
                <a:latin typeface="Arial" charset="0"/>
                <a:cs typeface="Arial" charset="0"/>
              </a:defRPr>
            </a:lvl1pPr>
          </a:lstStyle>
          <a:p>
            <a:pPr>
              <a:defRPr/>
            </a:pPr>
            <a:endParaRPr lang="en-US" dirty="0"/>
          </a:p>
        </p:txBody>
      </p:sp>
      <p:sp>
        <p:nvSpPr>
          <p:cNvPr id="277508" name="Rectangle 4"/>
          <p:cNvSpPr>
            <a:spLocks noGrp="1" noChangeArrowheads="1"/>
          </p:cNvSpPr>
          <p:nvPr>
            <p:ph type="ftr" sz="quarter" idx="2"/>
          </p:nvPr>
        </p:nvSpPr>
        <p:spPr bwMode="auto">
          <a:xfrm>
            <a:off x="0" y="8851900"/>
            <a:ext cx="3027363" cy="461963"/>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defTabSz="912813" eaLnBrk="0" hangingPunct="0">
              <a:spcBef>
                <a:spcPct val="50000"/>
              </a:spcBef>
              <a:buFontTx/>
              <a:buChar char="•"/>
              <a:defRPr sz="1100" b="0">
                <a:solidFill>
                  <a:schemeClr val="tx1"/>
                </a:solidFill>
                <a:latin typeface="Arial" charset="0"/>
                <a:cs typeface="Arial" charset="0"/>
              </a:defRPr>
            </a:lvl1pPr>
          </a:lstStyle>
          <a:p>
            <a:pPr>
              <a:defRPr/>
            </a:pPr>
            <a:endParaRPr lang="en-US" dirty="0"/>
          </a:p>
        </p:txBody>
      </p:sp>
      <p:sp>
        <p:nvSpPr>
          <p:cNvPr id="277509" name="Rectangle 5"/>
          <p:cNvSpPr>
            <a:spLocks noGrp="1" noChangeArrowheads="1"/>
          </p:cNvSpPr>
          <p:nvPr>
            <p:ph type="sldNum" sz="quarter" idx="3"/>
          </p:nvPr>
        </p:nvSpPr>
        <p:spPr bwMode="auto">
          <a:xfrm>
            <a:off x="3957638" y="8851900"/>
            <a:ext cx="3027362" cy="461963"/>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algn="r" defTabSz="912813" eaLnBrk="0" hangingPunct="0">
              <a:spcBef>
                <a:spcPct val="50000"/>
              </a:spcBef>
              <a:buFontTx/>
              <a:buChar char="•"/>
              <a:defRPr sz="1100" b="0" smtClean="0">
                <a:solidFill>
                  <a:schemeClr val="tx1"/>
                </a:solidFill>
              </a:defRPr>
            </a:lvl1pPr>
          </a:lstStyle>
          <a:p>
            <a:pPr>
              <a:defRPr/>
            </a:pPr>
            <a:fld id="{4120BD31-052C-4E0E-9060-F87DFD5E9091}"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27363" cy="463550"/>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defTabSz="912813" eaLnBrk="0" hangingPunct="0">
              <a:defRPr sz="1100" b="0">
                <a:solidFill>
                  <a:schemeClr val="tx1"/>
                </a:solidFill>
                <a:latin typeface="Times New Roman" pitchFamily="18" charset="0"/>
                <a:cs typeface="Arial" charset="0"/>
              </a:defRPr>
            </a:lvl1pPr>
          </a:lstStyle>
          <a:p>
            <a:pPr>
              <a:defRPr/>
            </a:pPr>
            <a:endParaRPr lang="en-US" dirty="0"/>
          </a:p>
        </p:txBody>
      </p:sp>
      <p:sp>
        <p:nvSpPr>
          <p:cNvPr id="7171" name="Rectangle 3"/>
          <p:cNvSpPr>
            <a:spLocks noGrp="1" noChangeArrowheads="1"/>
          </p:cNvSpPr>
          <p:nvPr>
            <p:ph type="dt" idx="1"/>
          </p:nvPr>
        </p:nvSpPr>
        <p:spPr bwMode="auto">
          <a:xfrm>
            <a:off x="3957638" y="0"/>
            <a:ext cx="3027362" cy="463550"/>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lvl1pPr algn="r" defTabSz="912813" eaLnBrk="0" hangingPunct="0">
              <a:defRPr sz="1100" b="0">
                <a:solidFill>
                  <a:schemeClr val="tx1"/>
                </a:solidFill>
                <a:latin typeface="Times New Roman" pitchFamily="18" charset="0"/>
                <a:cs typeface="Arial" charset="0"/>
              </a:defRPr>
            </a:lvl1pPr>
          </a:lstStyle>
          <a:p>
            <a:pPr>
              <a:defRPr/>
            </a:pPr>
            <a:endParaRPr lang="en-US" dirty="0"/>
          </a:p>
        </p:txBody>
      </p:sp>
      <p:sp>
        <p:nvSpPr>
          <p:cNvPr id="9220" name="Rectangle 4"/>
          <p:cNvSpPr>
            <a:spLocks noGrp="1" noRot="1" noChangeAspect="1" noChangeArrowheads="1" noTextEdit="1"/>
          </p:cNvSpPr>
          <p:nvPr>
            <p:ph type="sldImg" idx="2"/>
          </p:nvPr>
        </p:nvSpPr>
        <p:spPr bwMode="auto">
          <a:xfrm>
            <a:off x="1173163" y="695325"/>
            <a:ext cx="4641850" cy="3481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33450" y="4410075"/>
            <a:ext cx="5118100" cy="4178300"/>
          </a:xfrm>
          <a:prstGeom prst="rect">
            <a:avLst/>
          </a:prstGeom>
          <a:noFill/>
          <a:ln w="9525">
            <a:noFill/>
            <a:miter lim="800000"/>
            <a:headEnd/>
            <a:tailEnd/>
          </a:ln>
        </p:spPr>
        <p:txBody>
          <a:bodyPr vert="horz" wrap="square" lIns="91311" tIns="45657" rIns="91311" bIns="456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0150"/>
            <a:ext cx="3027363" cy="463550"/>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defTabSz="912813" eaLnBrk="0" hangingPunct="0">
              <a:defRPr sz="1100" b="0">
                <a:solidFill>
                  <a:schemeClr val="tx1"/>
                </a:solidFill>
                <a:latin typeface="Times New Roman" pitchFamily="18" charset="0"/>
                <a:cs typeface="Arial" charset="0"/>
              </a:defRPr>
            </a:lvl1pPr>
          </a:lstStyle>
          <a:p>
            <a:pPr>
              <a:defRPr/>
            </a:pPr>
            <a:endParaRPr lang="en-US" dirty="0"/>
          </a:p>
        </p:txBody>
      </p:sp>
      <p:sp>
        <p:nvSpPr>
          <p:cNvPr id="7175" name="Rectangle 7"/>
          <p:cNvSpPr>
            <a:spLocks noGrp="1" noChangeArrowheads="1"/>
          </p:cNvSpPr>
          <p:nvPr>
            <p:ph type="sldNum" sz="quarter" idx="5"/>
          </p:nvPr>
        </p:nvSpPr>
        <p:spPr bwMode="auto">
          <a:xfrm>
            <a:off x="3957638" y="8820150"/>
            <a:ext cx="3027362" cy="463550"/>
          </a:xfrm>
          <a:prstGeom prst="rect">
            <a:avLst/>
          </a:prstGeom>
          <a:noFill/>
          <a:ln w="9525">
            <a:noFill/>
            <a:miter lim="800000"/>
            <a:headEnd/>
            <a:tailEnd/>
          </a:ln>
        </p:spPr>
        <p:txBody>
          <a:bodyPr vert="horz" wrap="square" lIns="91311" tIns="45657" rIns="91311" bIns="45657" numCol="1" anchor="b" anchorCtr="0" compatLnSpc="1">
            <a:prstTxWarp prst="textNoShape">
              <a:avLst/>
            </a:prstTxWarp>
          </a:bodyPr>
          <a:lstStyle>
            <a:lvl1pPr algn="r" defTabSz="912813" eaLnBrk="0" hangingPunct="0">
              <a:defRPr sz="1100" b="0" smtClean="0">
                <a:solidFill>
                  <a:schemeClr val="tx1"/>
                </a:solidFill>
                <a:latin typeface="Times New Roman" panose="02020603050405020304" pitchFamily="18" charset="0"/>
              </a:defRPr>
            </a:lvl1pPr>
          </a:lstStyle>
          <a:p>
            <a:pPr>
              <a:defRPr/>
            </a:pPr>
            <a:fld id="{48C2DBE3-97D6-4F10-8386-2F83060BA73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34652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65495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419912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394883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227068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171575" y="695325"/>
            <a:ext cx="4641850" cy="3481388"/>
          </a:xfrm>
          <a:ln/>
        </p:spPr>
      </p:sp>
      <p:sp>
        <p:nvSpPr>
          <p:cNvPr id="17411" name="Rectangle 3"/>
          <p:cNvSpPr>
            <a:spLocks noGrp="1" noChangeArrowheads="1"/>
          </p:cNvSpPr>
          <p:nvPr>
            <p:ph type="body" idx="1"/>
          </p:nvPr>
        </p:nvSpPr>
        <p:spPr>
          <a:xfrm>
            <a:off x="931863" y="4410075"/>
            <a:ext cx="51212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The genetic material that carries the instructions that allow cells to make proteins</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Composed of a sugar phosphate backbone from which four nitrogenous bases- adenine (A), guanine (G), cytosine (C), and thymine (T) protrude</a:t>
            </a:r>
          </a:p>
          <a:p>
            <a:pPr>
              <a:spcBef>
                <a:spcPct val="25000"/>
              </a:spcBef>
              <a:spcAft>
                <a:spcPct val="25000"/>
              </a:spcAft>
              <a:buFontTx/>
              <a:buChar char="•"/>
            </a:pPr>
            <a:r>
              <a:rPr lang="en-US" altLang="en-US" sz="2000" b="1" dirty="0">
                <a:latin typeface="Arial" panose="020B0604020202020204" pitchFamily="34" charset="0"/>
                <a:cs typeface="Times New Roman" panose="02020603050405020304" pitchFamily="18" charset="0"/>
              </a:rPr>
              <a:t> Arranged in a double helix- two strands are held together by specific pairings between bases A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T pair and G </a:t>
            </a:r>
            <a:r>
              <a:rPr lang="en-US" altLang="en-US" sz="2000" b="1" dirty="0">
                <a:cs typeface="Times New Roman" panose="02020603050405020304" pitchFamily="18" charset="0"/>
              </a:rPr>
              <a:t>–</a:t>
            </a:r>
            <a:r>
              <a:rPr lang="en-US" altLang="en-US" sz="2000" b="1" dirty="0">
                <a:latin typeface="Arial" panose="020B0604020202020204" pitchFamily="34" charset="0"/>
                <a:cs typeface="Times New Roman" panose="02020603050405020304" pitchFamily="18" charset="0"/>
              </a:rPr>
              <a:t> C pair</a:t>
            </a:r>
          </a:p>
          <a:p>
            <a:endParaRPr lang="en-US" altLang="en-US" sz="2000" dirty="0"/>
          </a:p>
        </p:txBody>
      </p:sp>
    </p:spTree>
    <p:extLst>
      <p:ext uri="{BB962C8B-B14F-4D97-AF65-F5344CB8AC3E}">
        <p14:creationId xmlns:p14="http://schemas.microsoft.com/office/powerpoint/2010/main" val="85560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6724650" y="6199188"/>
            <a:ext cx="2419350" cy="457200"/>
          </a:xfrm>
        </p:spPr>
        <p:txBody>
          <a:bodyPr/>
          <a:lstStyle>
            <a:lvl1pPr>
              <a:defRPr sz="1200">
                <a:solidFill>
                  <a:schemeClr val="bg2"/>
                </a:solidFill>
              </a:defRPr>
            </a:lvl1pPr>
          </a:lstStyle>
          <a:p>
            <a:pPr>
              <a:defRPr/>
            </a:pPr>
            <a:endParaRPr lang="en-US" dirty="0"/>
          </a:p>
          <a:p>
            <a:pPr>
              <a:defRPr/>
            </a:pPr>
            <a:r>
              <a:rPr lang="en-US" dirty="0"/>
              <a:t>EPI 743, 01/29/2008</a:t>
            </a:r>
          </a:p>
          <a:p>
            <a:pPr>
              <a:defRPr/>
            </a:pPr>
            <a:endParaRPr lang="en-US" dirty="0"/>
          </a:p>
        </p:txBody>
      </p:sp>
    </p:spTree>
    <p:extLst>
      <p:ext uri="{BB962C8B-B14F-4D97-AF65-F5344CB8AC3E}">
        <p14:creationId xmlns:p14="http://schemas.microsoft.com/office/powerpoint/2010/main" val="69955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90088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116964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3936146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27924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428135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200"/>
            </a:lvl1pPr>
          </a:lstStyle>
          <a:p>
            <a:pPr>
              <a:defRPr/>
            </a:pPr>
            <a:endParaRPr lang="en-US" dirty="0"/>
          </a:p>
          <a:p>
            <a:pPr>
              <a:defRPr/>
            </a:pPr>
            <a:r>
              <a:rPr lang="en-US" dirty="0"/>
              <a:t>EPI 743, 01/10/2008</a:t>
            </a:r>
          </a:p>
          <a:p>
            <a:pPr>
              <a:defRPr/>
            </a:pPr>
            <a:endParaRPr lang="en-US" dirty="0"/>
          </a:p>
        </p:txBody>
      </p:sp>
    </p:spTree>
    <p:extLst>
      <p:ext uri="{BB962C8B-B14F-4D97-AF65-F5344CB8AC3E}">
        <p14:creationId xmlns:p14="http://schemas.microsoft.com/office/powerpoint/2010/main" val="173092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7042150" y="6343650"/>
            <a:ext cx="24193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300">
                <a:solidFill>
                  <a:schemeClr val="tx1"/>
                </a:solidFill>
                <a:latin typeface="Arial" charset="0"/>
                <a:cs typeface="Arial" charset="0"/>
              </a:defRPr>
            </a:lvl1pPr>
          </a:lstStyle>
          <a:p>
            <a:pPr>
              <a:defRPr/>
            </a:pPr>
            <a:endParaRPr lang="en-US" sz="1200" dirty="0"/>
          </a:p>
          <a:p>
            <a:pPr>
              <a:defRPr/>
            </a:pPr>
            <a:r>
              <a:rPr lang="en-US" dirty="0"/>
              <a:t>EPI 743, 01/29/2008</a:t>
            </a:r>
          </a:p>
          <a:p>
            <a:pPr>
              <a:defRPr/>
            </a:pPr>
            <a:endParaRPr lang="en-US" dirty="0"/>
          </a:p>
        </p:txBody>
      </p:sp>
    </p:spTree>
  </p:cSld>
  <p:clrMap bg1="dk2" tx1="lt1" bg2="dk1"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hf sldNum="0" hd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imes New Roman" pitchFamily="18" charset="0"/>
        </a:defRPr>
      </a:lvl2pPr>
      <a:lvl3pPr algn="ctr" rtl="0" eaLnBrk="0" fontAlgn="base" hangingPunct="0">
        <a:spcBef>
          <a:spcPct val="0"/>
        </a:spcBef>
        <a:spcAft>
          <a:spcPct val="0"/>
        </a:spcAft>
        <a:defRPr sz="4400">
          <a:solidFill>
            <a:schemeClr val="bg2"/>
          </a:solidFill>
          <a:latin typeface="Times New Roman" pitchFamily="18" charset="0"/>
        </a:defRPr>
      </a:lvl3pPr>
      <a:lvl4pPr algn="ctr" rtl="0" eaLnBrk="0" fontAlgn="base" hangingPunct="0">
        <a:spcBef>
          <a:spcPct val="0"/>
        </a:spcBef>
        <a:spcAft>
          <a:spcPct val="0"/>
        </a:spcAft>
        <a:defRPr sz="4400">
          <a:solidFill>
            <a:schemeClr val="bg2"/>
          </a:solidFill>
          <a:latin typeface="Times New Roman" pitchFamily="18" charset="0"/>
        </a:defRPr>
      </a:lvl4pPr>
      <a:lvl5pPr algn="ctr" rtl="0" eaLnBrk="0" fontAlgn="base" hangingPunct="0">
        <a:spcBef>
          <a:spcPct val="0"/>
        </a:spcBef>
        <a:spcAft>
          <a:spcPct val="0"/>
        </a:spcAft>
        <a:defRPr sz="4400">
          <a:solidFill>
            <a:schemeClr val="bg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Char char="•"/>
        <a:defRPr sz="3200">
          <a:solidFill>
            <a:srgbClr val="006600"/>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rgbClr val="006600"/>
          </a:solidFill>
          <a:latin typeface="+mn-lt"/>
        </a:defRPr>
      </a:lvl2pPr>
      <a:lvl3pPr marL="1143000" indent="-228600" algn="l" rtl="0" eaLnBrk="0" fontAlgn="base" hangingPunct="0">
        <a:spcBef>
          <a:spcPct val="20000"/>
        </a:spcBef>
        <a:spcAft>
          <a:spcPct val="0"/>
        </a:spcAft>
        <a:buClr>
          <a:schemeClr val="accent2"/>
        </a:buClr>
        <a:buChar char="•"/>
        <a:defRPr sz="2400">
          <a:solidFill>
            <a:srgbClr val="006600"/>
          </a:solidFill>
          <a:latin typeface="+mn-lt"/>
        </a:defRPr>
      </a:lvl3pPr>
      <a:lvl4pPr marL="1600200" indent="-228600" algn="l" rtl="0" eaLnBrk="0" fontAlgn="base" hangingPunct="0">
        <a:spcBef>
          <a:spcPct val="20000"/>
        </a:spcBef>
        <a:spcAft>
          <a:spcPct val="0"/>
        </a:spcAft>
        <a:buClr>
          <a:schemeClr val="accent2"/>
        </a:buClr>
        <a:buChar char="•"/>
        <a:defRPr sz="2000">
          <a:solidFill>
            <a:srgbClr val="006600"/>
          </a:solidFill>
          <a:latin typeface="+mn-lt"/>
        </a:defRPr>
      </a:lvl4pPr>
      <a:lvl5pPr marL="2057400" indent="-228600" algn="l" rtl="0" eaLnBrk="0" fontAlgn="base" hangingPunct="0">
        <a:spcBef>
          <a:spcPct val="20000"/>
        </a:spcBef>
        <a:spcAft>
          <a:spcPct val="0"/>
        </a:spcAft>
        <a:buClr>
          <a:schemeClr val="accent2"/>
        </a:buClr>
        <a:buChar char="•"/>
        <a:defRPr sz="2000">
          <a:solidFill>
            <a:srgbClr val="006600"/>
          </a:solidFill>
          <a:latin typeface="+mn-lt"/>
        </a:defRPr>
      </a:lvl5pPr>
      <a:lvl6pPr marL="2514600" indent="-228600" algn="l" rtl="0" eaLnBrk="0" fontAlgn="base" hangingPunct="0">
        <a:spcBef>
          <a:spcPct val="20000"/>
        </a:spcBef>
        <a:spcAft>
          <a:spcPct val="0"/>
        </a:spcAft>
        <a:buClr>
          <a:schemeClr val="accent2"/>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822325" y="114300"/>
            <a:ext cx="7788275" cy="1596934"/>
          </a:xfrm>
        </p:spPr>
        <p:txBody>
          <a:bodyPr/>
          <a:lstStyle/>
          <a:p>
            <a:r>
              <a:rPr lang="en-US" altLang="en-US" sz="3600" b="1" dirty="0">
                <a:latin typeface="Arial" panose="020B0604020202020204" pitchFamily="34" charset="0"/>
                <a:cs typeface="Arial" panose="020B0604020202020204" pitchFamily="34" charset="0"/>
              </a:rPr>
              <a:t>DSA 8301 – Stat Inference in Big Data</a:t>
            </a:r>
          </a:p>
        </p:txBody>
      </p:sp>
      <p:sp>
        <p:nvSpPr>
          <p:cNvPr id="11267" name="Rectangle 3"/>
          <p:cNvSpPr>
            <a:spLocks noChangeArrowheads="1"/>
          </p:cNvSpPr>
          <p:nvPr/>
        </p:nvSpPr>
        <p:spPr bwMode="auto">
          <a:xfrm>
            <a:off x="2554288" y="19764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68" name="Rectangle 4"/>
          <p:cNvSpPr>
            <a:spLocks noChangeArrowheads="1"/>
          </p:cNvSpPr>
          <p:nvPr/>
        </p:nvSpPr>
        <p:spPr bwMode="auto">
          <a:xfrm>
            <a:off x="690563" y="2074863"/>
            <a:ext cx="8021637" cy="20193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69" name="Text Box 5"/>
          <p:cNvSpPr txBox="1">
            <a:spLocks noChangeArrowheads="1"/>
          </p:cNvSpPr>
          <p:nvPr/>
        </p:nvSpPr>
        <p:spPr bwMode="auto">
          <a:xfrm>
            <a:off x="1147763" y="2463800"/>
            <a:ext cx="705643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80000"/>
              </a:lnSpc>
              <a:spcBef>
                <a:spcPct val="20000"/>
              </a:spcBef>
              <a:spcAft>
                <a:spcPct val="20000"/>
              </a:spcAft>
            </a:pPr>
            <a:r>
              <a:rPr lang="en-US" altLang="en-US" sz="3600" dirty="0"/>
              <a:t>Lecture 5</a:t>
            </a:r>
          </a:p>
          <a:p>
            <a:pPr algn="ctr">
              <a:lnSpc>
                <a:spcPct val="80000"/>
              </a:lnSpc>
              <a:spcBef>
                <a:spcPct val="20000"/>
              </a:spcBef>
              <a:spcAft>
                <a:spcPct val="20000"/>
              </a:spcAft>
            </a:pPr>
            <a:r>
              <a:rPr lang="en-US" altLang="en-US" sz="3600" dirty="0"/>
              <a:t>Comparing Estimators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The MSE criterion</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ZA" sz="1800" dirty="0">
                    <a:solidFill>
                      <a:schemeClr val="bg2"/>
                    </a:solidFill>
                    <a:latin typeface="Arial" panose="020B0604020202020204" pitchFamily="34" charset="0"/>
                    <a:cs typeface="Arial" panose="020B0604020202020204" pitchFamily="34" charset="0"/>
                  </a:rPr>
                  <a:t>Given two estimators </a:t>
                </a:r>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acc>
                          <m:accPr>
                            <m:chr m:val="̂"/>
                            <m:ctrlPr>
                              <a:rPr lang="en-ZA" sz="1800" i="1" smtClean="0">
                                <a:solidFill>
                                  <a:schemeClr val="bg2"/>
                                </a:solidFill>
                                <a:latin typeface="Cambria Math" panose="02040503050406030204" pitchFamily="18" charset="0"/>
                                <a:cs typeface="Arial" panose="020B0604020202020204" pitchFamily="34" charset="0"/>
                              </a:rPr>
                            </m:ctrlPr>
                          </m:acc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cs typeface="Arial" panose="020B0604020202020204" pitchFamily="34" charset="0"/>
                          </a:rPr>
                          <m:t>1</m:t>
                        </m:r>
                      </m:sub>
                    </m:sSub>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oMath>
                </a14:m>
                <a:r>
                  <a:rPr lang="en-ZA" sz="1800" dirty="0">
                    <a:solidFill>
                      <a:schemeClr val="bg2"/>
                    </a:solidFill>
                    <a:latin typeface="Arial" panose="020B0604020202020204" pitchFamily="34" charset="0"/>
                    <a:cs typeface="Arial" panose="020B0604020202020204" pitchFamily="34" charset="0"/>
                  </a:rPr>
                  <a:t> of </a:t>
                </a:r>
                <a14:m>
                  <m:oMath xmlns:m="http://schemas.openxmlformats.org/officeDocument/2006/math">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oMath>
                </a14:m>
                <a:r>
                  <a:rPr lang="en-ZA" sz="1800" dirty="0">
                    <a:solidFill>
                      <a:schemeClr val="bg2"/>
                    </a:solidFill>
                    <a:latin typeface="Arial" panose="020B0604020202020204" pitchFamily="34" charset="0"/>
                    <a:cs typeface="Arial" panose="020B0604020202020204" pitchFamily="34" charset="0"/>
                  </a:rPr>
                  <a:t>, the estimator with smaller estimation error is preferred.</a:t>
                </a:r>
              </a:p>
              <a:p>
                <a:r>
                  <a:rPr lang="en-ZA" sz="1800" dirty="0">
                    <a:solidFill>
                      <a:schemeClr val="bg2"/>
                    </a:solidFill>
                    <a:latin typeface="Arial" panose="020B0604020202020204" pitchFamily="34" charset="0"/>
                    <a:cs typeface="Arial" panose="020B0604020202020204" pitchFamily="34" charset="0"/>
                  </a:rPr>
                  <a:t>Estimator error = </a:t>
                </a:r>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acc>
                          <m:accPr>
                            <m:chr m:val="̂"/>
                            <m:ctrlPr>
                              <a:rPr lang="en-ZA" sz="1800" i="1" smtClean="0">
                                <a:solidFill>
                                  <a:schemeClr val="bg2"/>
                                </a:solidFill>
                                <a:latin typeface="Cambria Math" panose="02040503050406030204" pitchFamily="18" charset="0"/>
                                <a:cs typeface="Arial" panose="020B0604020202020204" pitchFamily="34" charset="0"/>
                              </a:rPr>
                            </m:ctrlPr>
                          </m:acc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cs typeface="Arial" panose="020B0604020202020204" pitchFamily="34" charset="0"/>
                          </a:rPr>
                          <m:t>1</m:t>
                        </m:r>
                      </m:sub>
                    </m:sSub>
                    <m:r>
                      <a:rPr lang="en-ZA" sz="1800" b="0" i="1" smtClean="0">
                        <a:solidFill>
                          <a:schemeClr val="bg2"/>
                        </a:solidFill>
                        <a:latin typeface="Cambria Math" panose="02040503050406030204" pitchFamily="18" charset="0"/>
                        <a:cs typeface="Arial" panose="020B0604020202020204" pitchFamily="34" charset="0"/>
                      </a:rPr>
                      <m:t> −</m:t>
                    </m:r>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oMath>
                </a14:m>
                <a:r>
                  <a:rPr lang="en-ZA" sz="1800" dirty="0">
                    <a:solidFill>
                      <a:schemeClr val="bg2"/>
                    </a:solidFill>
                    <a:latin typeface="Arial" panose="020B0604020202020204" pitchFamily="34" charset="0"/>
                    <a:cs typeface="Arial" panose="020B0604020202020204" pitchFamily="34" charset="0"/>
                  </a:rPr>
                  <a:t>,</a:t>
                </a:r>
                <a:r>
                  <a:rPr lang="en-ZA" sz="1800" dirty="0">
                    <a:solidFill>
                      <a:schemeClr val="bg2"/>
                    </a:solidFill>
                    <a:cs typeface="Arial" panose="020B0604020202020204" pitchFamily="34" charset="0"/>
                  </a:rPr>
                  <a:t> </a:t>
                </a:r>
                <a14:m>
                  <m:oMath xmlns:m="http://schemas.openxmlformats.org/officeDocument/2006/math">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r>
                      <a:rPr lang="en-ZA" sz="1800" i="1">
                        <a:solidFill>
                          <a:schemeClr val="bg2"/>
                        </a:solidFill>
                        <a:latin typeface="Cambria Math" panose="02040503050406030204" pitchFamily="18" charset="0"/>
                        <a:cs typeface="Arial" panose="020B0604020202020204" pitchFamily="34" charset="0"/>
                      </a:rPr>
                      <m:t> −</m:t>
                    </m:r>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Cannot compute estimation error, since </a:t>
                </a:r>
                <a14:m>
                  <m:oMath xmlns:m="http://schemas.openxmlformats.org/officeDocument/2006/math">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oMath>
                </a14:m>
                <a:r>
                  <a:rPr lang="en-ZA" sz="1800" dirty="0">
                    <a:solidFill>
                      <a:schemeClr val="bg2"/>
                    </a:solidFill>
                    <a:latin typeface="Arial" panose="020B0604020202020204" pitchFamily="34" charset="0"/>
                    <a:cs typeface="Arial" panose="020B0604020202020204" pitchFamily="34" charset="0"/>
                  </a:rPr>
                  <a:t> is unknown.</a:t>
                </a:r>
              </a:p>
              <a:p>
                <a:r>
                  <a:rPr lang="en-ZA" sz="1800" dirty="0">
                    <a:solidFill>
                      <a:schemeClr val="bg2"/>
                    </a:solidFill>
                    <a:latin typeface="Arial" panose="020B0604020202020204" pitchFamily="34" charset="0"/>
                    <a:cs typeface="Arial" panose="020B0604020202020204" pitchFamily="34" charset="0"/>
                  </a:rPr>
                  <a:t>Values </a:t>
                </a:r>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acc>
                          <m:accPr>
                            <m:chr m:val="̂"/>
                            <m:ctrlPr>
                              <a:rPr lang="en-ZA" sz="1800" i="1" smtClean="0">
                                <a:solidFill>
                                  <a:schemeClr val="bg2"/>
                                </a:solidFill>
                                <a:latin typeface="Cambria Math" panose="02040503050406030204" pitchFamily="18" charset="0"/>
                                <a:cs typeface="Arial" panose="020B0604020202020204" pitchFamily="34" charset="0"/>
                              </a:rPr>
                            </m:ctrlPr>
                          </m:acc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cs typeface="Arial" panose="020B0604020202020204" pitchFamily="34" charset="0"/>
                          </a:rPr>
                          <m:t>1</m:t>
                        </m:r>
                      </m:sub>
                    </m:sSub>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oMath>
                </a14:m>
                <a:r>
                  <a:rPr lang="en-ZA" sz="1800" dirty="0">
                    <a:solidFill>
                      <a:schemeClr val="bg2"/>
                    </a:solidFill>
                    <a:latin typeface="Arial" panose="020B0604020202020204" pitchFamily="34" charset="0"/>
                    <a:cs typeface="Arial" panose="020B0604020202020204" pitchFamily="34" charset="0"/>
                  </a:rPr>
                  <a:t> vary, being random variables, from sample to sample.</a:t>
                </a:r>
              </a:p>
              <a:p>
                <a:r>
                  <a:rPr lang="en-ZA" sz="1800" b="1" dirty="0">
                    <a:solidFill>
                      <a:schemeClr val="bg2"/>
                    </a:solidFill>
                    <a:latin typeface="Arial" panose="020B0604020202020204" pitchFamily="34" charset="0"/>
                    <a:cs typeface="Arial" panose="020B0604020202020204" pitchFamily="34" charset="0"/>
                  </a:rPr>
                  <a:t>Needed</a:t>
                </a:r>
                <a:r>
                  <a:rPr lang="en-ZA" sz="1800" dirty="0">
                    <a:solidFill>
                      <a:schemeClr val="bg2"/>
                    </a:solidFill>
                    <a:latin typeface="Arial" panose="020B0604020202020204" pitchFamily="34" charset="0"/>
                    <a:cs typeface="Arial" panose="020B0604020202020204" pitchFamily="34" charset="0"/>
                  </a:rPr>
                  <a:t>: a criterion that is based on an “</a:t>
                </a:r>
                <a:r>
                  <a:rPr lang="en-ZA" sz="1800" b="1" dirty="0">
                    <a:solidFill>
                      <a:schemeClr val="bg2"/>
                    </a:solidFill>
                    <a:latin typeface="Arial" panose="020B0604020202020204" pitchFamily="34" charset="0"/>
                    <a:cs typeface="Arial" panose="020B0604020202020204" pitchFamily="34" charset="0"/>
                  </a:rPr>
                  <a:t>average of squared error</a:t>
                </a:r>
                <a:r>
                  <a:rPr lang="en-ZA" sz="1800" dirty="0">
                    <a:solidFill>
                      <a:schemeClr val="bg2"/>
                    </a:solidFill>
                    <a:latin typeface="Arial" panose="020B0604020202020204" pitchFamily="34" charset="0"/>
                    <a:cs typeface="Arial" panose="020B0604020202020204" pitchFamily="34" charset="0"/>
                  </a:rPr>
                  <a:t>”.</a:t>
                </a:r>
              </a:p>
              <a:p>
                <a:r>
                  <a:rPr lang="en-ZA" sz="1800" dirty="0">
                    <a:solidFill>
                      <a:schemeClr val="bg2"/>
                    </a:solidFill>
                    <a:latin typeface="Arial" panose="020B0604020202020204" pitchFamily="34" charset="0"/>
                    <a:cs typeface="Arial" panose="020B0604020202020204" pitchFamily="34" charset="0"/>
                  </a:rPr>
                  <a:t>For an estimator </a:t>
                </a:r>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acc>
                          <m:accPr>
                            <m:chr m:val="̂"/>
                            <m:ctrlPr>
                              <a:rPr lang="en-ZA" sz="1800" i="1" smtClean="0">
                                <a:solidFill>
                                  <a:schemeClr val="bg2"/>
                                </a:solidFill>
                                <a:latin typeface="Cambria Math" panose="02040503050406030204" pitchFamily="18" charset="0"/>
                                <a:cs typeface="Arial" panose="020B0604020202020204" pitchFamily="34" charset="0"/>
                              </a:rPr>
                            </m:ctrlPr>
                          </m:acc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cs typeface="Arial" panose="020B0604020202020204" pitchFamily="34" charset="0"/>
                          </a:rPr>
                          <m:t>1</m:t>
                        </m:r>
                      </m:sub>
                    </m:sSub>
                  </m:oMath>
                </a14:m>
                <a:r>
                  <a:rPr lang="en-ZA" sz="1800" dirty="0">
                    <a:solidFill>
                      <a:schemeClr val="bg2"/>
                    </a:solidFill>
                    <a:latin typeface="Arial" panose="020B0604020202020204" pitchFamily="34" charset="0"/>
                    <a:cs typeface="Arial" panose="020B0604020202020204" pitchFamily="34" charset="0"/>
                  </a:rPr>
                  <a:t> of </a:t>
                </a:r>
                <a14:m>
                  <m:oMath xmlns:m="http://schemas.openxmlformats.org/officeDocument/2006/math">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oMath>
                </a14:m>
                <a:r>
                  <a:rPr lang="en-ZA" sz="1800" dirty="0">
                    <a:solidFill>
                      <a:schemeClr val="bg2"/>
                    </a:solidFill>
                    <a:latin typeface="Arial" panose="020B0604020202020204" pitchFamily="34" charset="0"/>
                    <a:cs typeface="Arial" panose="020B0604020202020204" pitchFamily="34" charset="0"/>
                  </a:rPr>
                  <a:t>, the mean square error (MSE) is defined as</a:t>
                </a:r>
              </a:p>
              <a:p>
                <a:pPr marL="0" indent="0">
                  <a:buNone/>
                </a:pPr>
                <a14:m>
                  <m:oMathPara xmlns:m="http://schemas.openxmlformats.org/officeDocument/2006/math">
                    <m:oMathParaPr>
                      <m:jc m:val="centerGroup"/>
                    </m:oMathParaPr>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𝑀𝑆𝐸</m:t>
                          </m:r>
                        </m:e>
                        <m:sub>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Sub>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cs typeface="Arial" panose="020B0604020202020204" pitchFamily="34" charset="0"/>
                        </a:rPr>
                        <m:t>=</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𝐸</m:t>
                          </m:r>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Sub>
                      <m:sSup>
                        <m:sSupPr>
                          <m:ctrlPr>
                            <a:rPr lang="en-ZA" sz="1800" b="0" i="1" smtClean="0">
                              <a:solidFill>
                                <a:schemeClr val="bg2"/>
                              </a:solidFill>
                              <a:latin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d>
                        </m:e>
                        <m:sup>
                          <m:r>
                            <a:rPr lang="en-ZA" sz="1800" b="0" i="1" smtClean="0">
                              <a:solidFill>
                                <a:schemeClr val="bg2"/>
                              </a:solidFill>
                              <a:latin typeface="Cambria Math" panose="02040503050406030204" pitchFamily="18" charset="0"/>
                              <a:cs typeface="Arial" panose="020B0604020202020204" pitchFamily="34" charset="0"/>
                            </a:rPr>
                            <m:t>2</m:t>
                          </m:r>
                        </m:sup>
                      </m:sSup>
                    </m:oMath>
                  </m:oMathPara>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The MSE criterion: estimator with smaller MSE is preferred.</a:t>
                </a:r>
              </a:p>
              <a:p>
                <a:r>
                  <a:rPr lang="en-ZA" sz="1800" dirty="0">
                    <a:solidFill>
                      <a:schemeClr val="bg2"/>
                    </a:solidFill>
                    <a:latin typeface="Arial" panose="020B0604020202020204" pitchFamily="34" charset="0"/>
                    <a:cs typeface="Arial" panose="020B0604020202020204" pitchFamily="34" charset="0"/>
                  </a:rPr>
                  <a:t>Now </a:t>
                </a:r>
                <a14:m>
                  <m:oMath xmlns:m="http://schemas.openxmlformats.org/officeDocument/2006/math">
                    <m:r>
                      <a:rPr lang="en-ZA" sz="1800" b="1" i="1" smtClean="0">
                        <a:solidFill>
                          <a:schemeClr val="bg2"/>
                        </a:solidFill>
                        <a:latin typeface="Cambria Math" panose="02040503050406030204" pitchFamily="18" charset="0"/>
                        <a:cs typeface="Arial" panose="020B0604020202020204" pitchFamily="34" charset="0"/>
                      </a:rPr>
                      <m:t>𝑴𝑺𝑬</m:t>
                    </m:r>
                    <m:d>
                      <m:dPr>
                        <m:ctrlPr>
                          <a:rPr lang="en-ZA" sz="1800" b="1" i="1" smtClean="0">
                            <a:solidFill>
                              <a:schemeClr val="bg2"/>
                            </a:solidFill>
                            <a:latin typeface="Cambria Math" panose="02040503050406030204" pitchFamily="18" charset="0"/>
                            <a:cs typeface="Arial" panose="020B0604020202020204" pitchFamily="34" charset="0"/>
                          </a:rPr>
                        </m:ctrlPr>
                      </m:dPr>
                      <m:e>
                        <m:acc>
                          <m:accPr>
                            <m:chr m:val="̂"/>
                            <m:ctrlPr>
                              <a:rPr lang="en-ZA" sz="1800" b="1" i="1" smtClean="0">
                                <a:solidFill>
                                  <a:schemeClr val="bg2"/>
                                </a:solidFill>
                                <a:latin typeface="Cambria Math" panose="02040503050406030204" pitchFamily="18" charset="0"/>
                                <a:cs typeface="Arial" panose="020B0604020202020204" pitchFamily="34" charset="0"/>
                              </a:rPr>
                            </m:ctrlPr>
                          </m:accPr>
                          <m:e>
                            <m:r>
                              <a:rPr lang="en-ZA" sz="18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𝜽</m:t>
                            </m:r>
                          </m:e>
                        </m:acc>
                      </m:e>
                    </m:d>
                    <m:r>
                      <a:rPr lang="en-ZA" sz="1800" b="1" i="1" smtClean="0">
                        <a:solidFill>
                          <a:schemeClr val="bg2"/>
                        </a:solidFill>
                        <a:latin typeface="Cambria Math" panose="02040503050406030204" pitchFamily="18" charset="0"/>
                        <a:cs typeface="Arial" panose="020B0604020202020204" pitchFamily="34" charset="0"/>
                      </a:rPr>
                      <m:t>=</m:t>
                    </m:r>
                    <m:sSub>
                      <m:sSubPr>
                        <m:ctrlPr>
                          <a:rPr lang="en-ZA" sz="1800" b="1" i="1" smtClean="0">
                            <a:solidFill>
                              <a:schemeClr val="bg2"/>
                            </a:solidFill>
                            <a:latin typeface="Cambria Math" panose="02040503050406030204" pitchFamily="18" charset="0"/>
                            <a:cs typeface="Arial" panose="020B0604020202020204" pitchFamily="34" charset="0"/>
                          </a:rPr>
                        </m:ctrlPr>
                      </m:sSubPr>
                      <m:e>
                        <m:r>
                          <a:rPr lang="en-ZA" sz="1800" b="1" i="1" smtClean="0">
                            <a:solidFill>
                              <a:schemeClr val="bg2"/>
                            </a:solidFill>
                            <a:latin typeface="Cambria Math" panose="02040503050406030204" pitchFamily="18" charset="0"/>
                            <a:cs typeface="Arial" panose="020B0604020202020204" pitchFamily="34" charset="0"/>
                          </a:rPr>
                          <m:t>𝑬</m:t>
                        </m:r>
                      </m:e>
                      <m:sub>
                        <m:r>
                          <a:rPr lang="en-ZA" sz="18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𝜽</m:t>
                        </m:r>
                      </m:sub>
                    </m:sSub>
                    <m:sSup>
                      <m:sSupPr>
                        <m:ctrlPr>
                          <a:rPr lang="en-ZA" sz="1800" b="1" i="1" smtClean="0">
                            <a:solidFill>
                              <a:schemeClr val="bg2"/>
                            </a:solidFill>
                            <a:latin typeface="Cambria Math" panose="02040503050406030204" pitchFamily="18" charset="0"/>
                            <a:cs typeface="Arial" panose="020B0604020202020204" pitchFamily="34" charset="0"/>
                          </a:rPr>
                        </m:ctrlPr>
                      </m:sSupPr>
                      <m:e>
                        <m:d>
                          <m:dPr>
                            <m:ctrlPr>
                              <a:rPr lang="en-ZA" sz="1800" b="1" i="1" smtClean="0">
                                <a:solidFill>
                                  <a:schemeClr val="bg2"/>
                                </a:solidFill>
                                <a:latin typeface="Cambria Math" panose="02040503050406030204" pitchFamily="18" charset="0"/>
                                <a:cs typeface="Arial" panose="020B0604020202020204" pitchFamily="34" charset="0"/>
                              </a:rPr>
                            </m:ctrlPr>
                          </m:dPr>
                          <m:e>
                            <m:acc>
                              <m:accPr>
                                <m:chr m:val="̂"/>
                                <m:ctrlPr>
                                  <a:rPr lang="en-ZA" sz="1800" b="1" i="1" smtClean="0">
                                    <a:solidFill>
                                      <a:schemeClr val="bg2"/>
                                    </a:solidFill>
                                    <a:latin typeface="Cambria Math" panose="02040503050406030204" pitchFamily="18" charset="0"/>
                                    <a:cs typeface="Arial" panose="020B0604020202020204" pitchFamily="34" charset="0"/>
                                  </a:rPr>
                                </m:ctrlPr>
                              </m:accPr>
                              <m:e>
                                <m:r>
                                  <a:rPr lang="en-ZA" sz="18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𝜽</m:t>
                                </m:r>
                              </m:e>
                            </m:acc>
                            <m:r>
                              <a:rPr lang="en-ZA" sz="1800" b="1" i="1" smtClean="0">
                                <a:solidFill>
                                  <a:schemeClr val="bg2"/>
                                </a:solidFill>
                                <a:latin typeface="Cambria Math" panose="02040503050406030204" pitchFamily="18" charset="0"/>
                                <a:cs typeface="Arial" panose="020B0604020202020204" pitchFamily="34" charset="0"/>
                              </a:rPr>
                              <m:t>−</m:t>
                            </m:r>
                            <m:r>
                              <a:rPr lang="en-ZA" sz="1800" b="1"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𝜽</m:t>
                            </m:r>
                          </m:e>
                        </m:d>
                      </m:e>
                      <m:sup>
                        <m:r>
                          <a:rPr lang="en-ZA" sz="1800" b="1" i="1" smtClean="0">
                            <a:solidFill>
                              <a:schemeClr val="bg2"/>
                            </a:solidFill>
                            <a:latin typeface="Cambria Math" panose="02040503050406030204" pitchFamily="18" charset="0"/>
                            <a:cs typeface="Arial" panose="020B0604020202020204" pitchFamily="34" charset="0"/>
                          </a:rPr>
                          <m:t>𝟐</m:t>
                        </m:r>
                      </m:sup>
                    </m:sSup>
                  </m:oMath>
                </a14:m>
                <a:endParaRPr lang="en-ZA" sz="1800" b="1" i="1" dirty="0">
                  <a:solidFill>
                    <a:schemeClr val="bg2"/>
                  </a:solidFill>
                  <a:latin typeface="Cambria Math" panose="02040503050406030204" pitchFamily="18"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𝐸</m:t>
                        </m:r>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Sub>
                    <m:sSup>
                      <m:sSupPr>
                        <m:ctrlPr>
                          <a:rPr lang="en-ZA" sz="1800" b="0" i="1" smtClean="0">
                            <a:solidFill>
                              <a:schemeClr val="bg2"/>
                            </a:solidFill>
                            <a:latin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i="1">
                                <a:solidFill>
                                  <a:schemeClr val="bg2"/>
                                </a:solidFill>
                                <a:latin typeface="Cambria Math" panose="02040503050406030204" pitchFamily="18" charset="0"/>
                                <a:cs typeface="Arial" panose="020B0604020202020204" pitchFamily="34" charset="0"/>
                              </a:rPr>
                              <m:t>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d>
                      </m:e>
                      <m:sup>
                        <m:r>
                          <a:rPr lang="en-ZA" sz="1800" b="0" i="1" smtClean="0">
                            <a:solidFill>
                              <a:schemeClr val="bg2"/>
                            </a:solidFill>
                            <a:latin typeface="Cambria Math" panose="02040503050406030204" pitchFamily="18" charset="0"/>
                            <a:cs typeface="Arial" panose="020B0604020202020204" pitchFamily="34" charset="0"/>
                          </a:rPr>
                          <m:t>2</m:t>
                        </m:r>
                      </m:sup>
                    </m:sSup>
                  </m:oMath>
                </a14:m>
                <a:endParaRPr lang="en-ZA" sz="1800" b="0" i="1" dirty="0">
                  <a:solidFill>
                    <a:schemeClr val="bg2"/>
                  </a:solidFill>
                  <a:latin typeface="Cambria Math" panose="02040503050406030204" pitchFamily="18"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sSub>
                      <m:sSubPr>
                        <m:ctrlPr>
                          <a:rPr lang="en-ZA" sz="1800" i="1">
                            <a:solidFill>
                              <a:schemeClr val="bg2"/>
                            </a:solidFill>
                            <a:latin typeface="Cambria Math" panose="02040503050406030204" pitchFamily="18" charset="0"/>
                            <a:cs typeface="Arial" panose="020B0604020202020204" pitchFamily="34" charset="0"/>
                          </a:rPr>
                        </m:ctrlPr>
                      </m:sSubPr>
                      <m:e>
                        <m:r>
                          <a:rPr lang="en-ZA" sz="1800" i="1">
                            <a:solidFill>
                              <a:schemeClr val="bg2"/>
                            </a:solidFill>
                            <a:latin typeface="Cambria Math" panose="02040503050406030204" pitchFamily="18" charset="0"/>
                            <a:cs typeface="Arial" panose="020B0604020202020204" pitchFamily="34" charset="0"/>
                          </a:rPr>
                          <m:t>𝐸</m:t>
                        </m:r>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Sub>
                    <m:d>
                      <m:dPr>
                        <m:begChr m:val="["/>
                        <m:endChr m:val="]"/>
                        <m:ctrlP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p>
                          <m:sSupPr>
                            <m:ctrlPr>
                              <a:rPr lang="en-ZA" sz="1800" i="1">
                                <a:solidFill>
                                  <a:schemeClr val="bg2"/>
                                </a:solidFill>
                                <a:latin typeface="Cambria Math" panose="02040503050406030204" pitchFamily="18" charset="0"/>
                                <a:cs typeface="Arial" panose="020B0604020202020204" pitchFamily="34" charset="0"/>
                              </a:rPr>
                            </m:ctrlPr>
                          </m:sSupPr>
                          <m:e>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r>
                                  <a:rPr lang="en-ZA" sz="1800" i="1">
                                    <a:solidFill>
                                      <a:schemeClr val="bg2"/>
                                    </a:solidFill>
                                    <a:latin typeface="Cambria Math" panose="02040503050406030204" pitchFamily="18" charset="0"/>
                                    <a:cs typeface="Arial" panose="020B0604020202020204" pitchFamily="34" charset="0"/>
                                  </a:rPr>
                                  <m:t>−</m:t>
                                </m:r>
                                <m:r>
                                  <a:rPr lang="en-ZA" sz="1800" i="1">
                                    <a:solidFill>
                                      <a:schemeClr val="bg2"/>
                                    </a:solidFill>
                                    <a:latin typeface="Cambria Math" panose="02040503050406030204" pitchFamily="18" charset="0"/>
                                    <a:cs typeface="Arial" panose="020B0604020202020204" pitchFamily="34" charset="0"/>
                                  </a:rPr>
                                  <m:t>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e>
                            </m:d>
                          </m:e>
                          <m:sup>
                            <m:r>
                              <a:rPr lang="en-ZA" sz="1800" i="1">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i="1">
                                <a:solidFill>
                                  <a:schemeClr val="bg2"/>
                                </a:solidFill>
                                <a:latin typeface="Cambria Math" panose="02040503050406030204" pitchFamily="18" charset="0"/>
                                <a:cs typeface="Arial" panose="020B0604020202020204" pitchFamily="34" charset="0"/>
                              </a:rPr>
                            </m:ctrlPr>
                          </m:sSupPr>
                          <m:e>
                            <m:d>
                              <m:dPr>
                                <m:ctrlPr>
                                  <a:rPr lang="en-ZA" sz="1800" i="1">
                                    <a:solidFill>
                                      <a:schemeClr val="bg2"/>
                                    </a:solidFill>
                                    <a:latin typeface="Cambria Math" panose="02040503050406030204" pitchFamily="18" charset="0"/>
                                    <a:cs typeface="Arial" panose="020B0604020202020204" pitchFamily="34" charset="0"/>
                                  </a:rPr>
                                </m:ctrlPr>
                              </m:dPr>
                              <m:e>
                                <m:r>
                                  <a:rPr lang="en-ZA" sz="1800" i="1">
                                    <a:solidFill>
                                      <a:schemeClr val="bg2"/>
                                    </a:solidFill>
                                    <a:latin typeface="Cambria Math" panose="02040503050406030204" pitchFamily="18" charset="0"/>
                                    <a:cs typeface="Arial" panose="020B0604020202020204" pitchFamily="34" charset="0"/>
                                  </a:rPr>
                                  <m:t>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d>
                          </m:e>
                          <m:sup>
                            <m:r>
                              <a:rPr lang="en-ZA" sz="1800" i="1">
                                <a:solidFill>
                                  <a:schemeClr val="bg2"/>
                                </a:solidFill>
                                <a:latin typeface="Cambria Math" panose="02040503050406030204" pitchFamily="18" charset="0"/>
                                <a:cs typeface="Arial" panose="020B0604020202020204" pitchFamily="34" charset="0"/>
                              </a:rPr>
                              <m:t>2</m:t>
                            </m:r>
                          </m:sup>
                        </m:sSup>
                      </m:e>
                    </m:d>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𝐸</m:t>
                        </m:r>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Sub>
                    <m:sSup>
                      <m:sSupPr>
                        <m:ctrlPr>
                          <a:rPr lang="en-ZA" sz="1800" b="0" i="1" smtClean="0">
                            <a:solidFill>
                              <a:schemeClr val="bg2"/>
                            </a:solidFill>
                            <a:latin typeface="Cambria Math" panose="02040503050406030204" pitchFamily="18" charset="0"/>
                            <a:cs typeface="Arial" panose="020B0604020202020204" pitchFamily="34" charset="0"/>
                          </a:rPr>
                        </m:ctrlPr>
                      </m:sSupPr>
                      <m:e>
                        <m:d>
                          <m:dPr>
                            <m:begChr m:val="["/>
                            <m:endChr m:val="]"/>
                            <m:ctrlPr>
                              <a:rPr lang="en-ZA" sz="1800" b="0" i="1" smtClean="0">
                                <a:solidFill>
                                  <a:schemeClr val="bg2"/>
                                </a:solidFill>
                                <a:latin typeface="Cambria Math" panose="02040503050406030204" pitchFamily="18" charset="0"/>
                                <a:cs typeface="Arial" panose="020B0604020202020204" pitchFamily="34" charset="0"/>
                              </a:rPr>
                            </m:ctrlPr>
                          </m:dPr>
                          <m:e>
                            <m:r>
                              <a:rPr lang="en-ZA" sz="1800" i="1">
                                <a:solidFill>
                                  <a:schemeClr val="bg2"/>
                                </a:solidFill>
                                <a:latin typeface="Cambria Math" panose="02040503050406030204" pitchFamily="18" charset="0"/>
                                <a:cs typeface="Arial" panose="020B0604020202020204" pitchFamily="34" charset="0"/>
                              </a:rPr>
                              <m:t>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i="1">
                                <a:solidFill>
                                  <a:schemeClr val="bg2"/>
                                </a:solidFill>
                                <a:latin typeface="Cambria Math" panose="02040503050406030204" pitchFamily="18" charset="0"/>
                                <a:cs typeface="Arial" panose="020B0604020202020204" pitchFamily="34" charset="0"/>
                              </a:rPr>
                              <m:t>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e>
                        </m:d>
                      </m:e>
                      <m:sup>
                        <m:r>
                          <a:rPr lang="en-ZA" sz="1800" b="0" i="1" smtClean="0">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i="1">
                            <a:solidFill>
                              <a:schemeClr val="bg2"/>
                            </a:solidFill>
                            <a:latin typeface="Cambria Math" panose="02040503050406030204" pitchFamily="18" charset="0"/>
                            <a:cs typeface="Arial" panose="020B0604020202020204" pitchFamily="34" charset="0"/>
                          </a:rPr>
                        </m:ctrlPr>
                      </m:sSupPr>
                      <m:e>
                        <m:d>
                          <m:dPr>
                            <m:ctrlPr>
                              <a:rPr lang="en-ZA" sz="1800" i="1">
                                <a:solidFill>
                                  <a:schemeClr val="bg2"/>
                                </a:solidFill>
                                <a:latin typeface="Cambria Math" panose="02040503050406030204" pitchFamily="18" charset="0"/>
                                <a:cs typeface="Arial" panose="020B0604020202020204" pitchFamily="34" charset="0"/>
                              </a:rPr>
                            </m:ctrlPr>
                          </m:dPr>
                          <m:e>
                            <m:r>
                              <a:rPr lang="en-ZA" sz="1800" i="1">
                                <a:solidFill>
                                  <a:schemeClr val="bg2"/>
                                </a:solidFill>
                                <a:latin typeface="Cambria Math" panose="02040503050406030204" pitchFamily="18" charset="0"/>
                                <a:cs typeface="Arial" panose="020B0604020202020204" pitchFamily="34" charset="0"/>
                              </a:rPr>
                              <m:t>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d>
                      </m:e>
                      <m:sup>
                        <m:r>
                          <a:rPr lang="en-ZA" sz="1800" i="1">
                            <a:solidFill>
                              <a:schemeClr val="bg2"/>
                            </a:solidFill>
                            <a:latin typeface="Cambria Math" panose="02040503050406030204" pitchFamily="18" charset="0"/>
                            <a:cs typeface="Arial" panose="020B0604020202020204" pitchFamily="34" charset="0"/>
                          </a:rPr>
                          <m:t>2</m:t>
                        </m:r>
                      </m:sup>
                    </m:sSup>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b="0" i="1" smtClean="0">
                            <a:solidFill>
                              <a:schemeClr val="bg2"/>
                            </a:solidFill>
                            <a:latin typeface="Cambria Math" panose="02040503050406030204" pitchFamily="18" charset="0"/>
                            <a:cs typeface="Arial" panose="020B0604020202020204" pitchFamily="34" charset="0"/>
                          </a:rPr>
                        </m:ctrlPr>
                      </m:sSupPr>
                      <m:e>
                        <m:d>
                          <m:dPr>
                            <m:begChr m:val="["/>
                            <m:endChr m:val="]"/>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𝑏𝑖𝑎𝑠</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e>
                        </m:d>
                      </m:e>
                      <m:sup>
                        <m:r>
                          <a:rPr lang="en-ZA" sz="1800" b="0" i="1" smtClean="0">
                            <a:solidFill>
                              <a:schemeClr val="bg2"/>
                            </a:solidFill>
                            <a:latin typeface="Cambria Math" panose="02040503050406030204" pitchFamily="18" charset="0"/>
                            <a:cs typeface="Arial" panose="020B0604020202020204" pitchFamily="34" charset="0"/>
                          </a:rPr>
                          <m:t>2</m:t>
                        </m:r>
                      </m:sup>
                    </m:sSup>
                  </m:oMath>
                </a14:m>
                <a:endParaRPr lang="en-ZA" sz="1800" dirty="0">
                  <a:solidFill>
                    <a:schemeClr val="bg2"/>
                  </a:solidFill>
                  <a:latin typeface="Arial" panose="020B0604020202020204" pitchFamily="34" charset="0"/>
                  <a:cs typeface="Arial" panose="020B0604020202020204" pitchFamily="34" charset="0"/>
                </a:endParaRPr>
              </a:p>
            </p:txBody>
          </p:sp>
        </mc:Choice>
        <mc:Fallback>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88" t="-4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621AD7B9-0B5A-46D9-A35B-8D3230B30236}"/>
              </a:ext>
            </a:extLst>
          </p:cNvPr>
          <p:cNvSpPr txBox="1"/>
          <p:nvPr/>
        </p:nvSpPr>
        <p:spPr>
          <a:xfrm>
            <a:off x="4114800" y="2961249"/>
            <a:ext cx="65" cy="153888"/>
          </a:xfrm>
          <a:prstGeom prst="rect">
            <a:avLst/>
          </a:prstGeom>
          <a:noFill/>
        </p:spPr>
        <p:txBody>
          <a:bodyPr wrap="none" lIns="0" tIns="0" rIns="0" bIns="0" rtlCol="0">
            <a:spAutoFit/>
          </a:bodyPr>
          <a:lstStyle/>
          <a:p>
            <a:endParaRPr lang="en-ZA" dirty="0"/>
          </a:p>
        </p:txBody>
      </p:sp>
    </p:spTree>
    <p:extLst>
      <p:ext uri="{BB962C8B-B14F-4D97-AF65-F5344CB8AC3E}">
        <p14:creationId xmlns:p14="http://schemas.microsoft.com/office/powerpoint/2010/main" val="272626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The MSE criterion</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ZA" sz="1800" dirty="0">
                    <a:solidFill>
                      <a:schemeClr val="bg2"/>
                    </a:solidFill>
                    <a:latin typeface="Arial" panose="020B0604020202020204" pitchFamily="34" charset="0"/>
                    <a:cs typeface="Arial" panose="020B0604020202020204" pitchFamily="34" charset="0"/>
                  </a:rPr>
                  <a:t>For </a:t>
                </a:r>
                <a14:m>
                  <m:oMath xmlns:m="http://schemas.openxmlformats.org/officeDocument/2006/math">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oMath>
                </a14:m>
                <a:r>
                  <a:rPr lang="en-ZA" sz="1800" dirty="0">
                    <a:solidFill>
                      <a:schemeClr val="bg2"/>
                    </a:solidFill>
                    <a:latin typeface="Arial" panose="020B0604020202020204" pitchFamily="34" charset="0"/>
                    <a:cs typeface="Arial" panose="020B0604020202020204" pitchFamily="34" charset="0"/>
                  </a:rPr>
                  <a:t> unbiased, </a:t>
                </a:r>
                <a14:m>
                  <m:oMath xmlns:m="http://schemas.openxmlformats.org/officeDocument/2006/math">
                    <m:r>
                      <a:rPr lang="en-ZA" sz="1800" i="1">
                        <a:solidFill>
                          <a:schemeClr val="bg2"/>
                        </a:solidFill>
                        <a:latin typeface="Cambria Math" panose="02040503050406030204" pitchFamily="18" charset="0"/>
                        <a:cs typeface="Arial" panose="020B0604020202020204" pitchFamily="34" charset="0"/>
                      </a:rPr>
                      <m:t>𝑀𝑆𝐸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i="1">
                        <a:solidFill>
                          <a:schemeClr val="bg2"/>
                        </a:solidFill>
                        <a:latin typeface="Cambria Math" panose="02040503050406030204" pitchFamily="18" charset="0"/>
                        <a:cs typeface="Arial" panose="020B0604020202020204" pitchFamily="34" charset="0"/>
                      </a:rPr>
                      <m:t>𝑣𝑎𝑟</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bSup>
                      <m:sSubSup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b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up>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bSup>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Thus, among two unbiased estimators, the MSE criterion select the one with the smaller standard error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rad>
                      <m:radPr>
                        <m:degHide m:val="on"/>
                        <m:ctrlPr>
                          <a:rPr lang="en-ZA" sz="1800" b="0" i="1" smtClean="0">
                            <a:solidFill>
                              <a:schemeClr val="bg2"/>
                            </a:solidFill>
                            <a:latin typeface="Cambria Math" panose="02040503050406030204" pitchFamily="18" charset="0"/>
                            <a:cs typeface="Arial" panose="020B0604020202020204" pitchFamily="34" charset="0"/>
                          </a:rPr>
                        </m:ctrlPr>
                      </m:radPr>
                      <m:deg/>
                      <m:e>
                        <m:r>
                          <a:rPr lang="en-ZA" sz="1800" i="1">
                            <a:solidFill>
                              <a:schemeClr val="bg2"/>
                            </a:solidFill>
                            <a:latin typeface="Cambria Math" panose="02040503050406030204" pitchFamily="18" charset="0"/>
                            <a:cs typeface="Arial" panose="020B0604020202020204" pitchFamily="34" charset="0"/>
                          </a:rPr>
                          <m:t>𝑣𝑎𝑟</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d>
                      </m:e>
                    </m:rad>
                  </m:oMath>
                </a14:m>
                <a:endParaRPr lang="en-ZA" sz="18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14" t="-325"/>
                </a:stretch>
              </a:blipFill>
            </p:spPr>
            <p:txBody>
              <a:bodyPr/>
              <a:lstStyle/>
              <a:p>
                <a:r>
                  <a:rPr lang="en-ZA">
                    <a:noFill/>
                  </a:rPr>
                  <a:t> </a:t>
                </a:r>
              </a:p>
            </p:txBody>
          </p:sp>
        </mc:Fallback>
      </mc:AlternateContent>
      <p:cxnSp>
        <p:nvCxnSpPr>
          <p:cNvPr id="6" name="Straight Arrow Connector 5">
            <a:extLst>
              <a:ext uri="{FF2B5EF4-FFF2-40B4-BE49-F238E27FC236}">
                <a16:creationId xmlns:a16="http://schemas.microsoft.com/office/drawing/2014/main" id="{18992C62-34DC-40B3-B9AF-FB8136ADE70F}"/>
              </a:ext>
            </a:extLst>
          </p:cNvPr>
          <p:cNvCxnSpPr/>
          <p:nvPr/>
        </p:nvCxnSpPr>
        <p:spPr bwMode="auto">
          <a:xfrm>
            <a:off x="844062" y="5866228"/>
            <a:ext cx="7202658"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5074B9E-A6B1-4A7C-A780-B5F3911B7FFA}"/>
              </a:ext>
            </a:extLst>
          </p:cNvPr>
          <p:cNvCxnSpPr/>
          <p:nvPr/>
        </p:nvCxnSpPr>
        <p:spPr bwMode="auto">
          <a:xfrm flipV="1">
            <a:off x="4572000" y="2574388"/>
            <a:ext cx="0" cy="353099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1" name="Freeform: Shape 10">
            <a:extLst>
              <a:ext uri="{FF2B5EF4-FFF2-40B4-BE49-F238E27FC236}">
                <a16:creationId xmlns:a16="http://schemas.microsoft.com/office/drawing/2014/main" id="{19200E82-FAE6-464A-84D9-F1E52B1C07AD}"/>
              </a:ext>
            </a:extLst>
          </p:cNvPr>
          <p:cNvSpPr/>
          <p:nvPr/>
        </p:nvSpPr>
        <p:spPr bwMode="auto">
          <a:xfrm>
            <a:off x="2919046" y="3045466"/>
            <a:ext cx="3305907" cy="2813614"/>
          </a:xfrm>
          <a:custGeom>
            <a:avLst/>
            <a:gdLst>
              <a:gd name="connsiteX0" fmla="*/ 0 w 7118252"/>
              <a:gd name="connsiteY0" fmla="*/ 2715140 h 2785478"/>
              <a:gd name="connsiteX1" fmla="*/ 3713870 w 7118252"/>
              <a:gd name="connsiteY1" fmla="*/ 75 h 2785478"/>
              <a:gd name="connsiteX2" fmla="*/ 7118252 w 7118252"/>
              <a:gd name="connsiteY2" fmla="*/ 2785478 h 2785478"/>
            </a:gdLst>
            <a:ahLst/>
            <a:cxnLst>
              <a:cxn ang="0">
                <a:pos x="connsiteX0" y="connsiteY0"/>
              </a:cxn>
              <a:cxn ang="0">
                <a:pos x="connsiteX1" y="connsiteY1"/>
              </a:cxn>
              <a:cxn ang="0">
                <a:pos x="connsiteX2" y="connsiteY2"/>
              </a:cxn>
            </a:cxnLst>
            <a:rect l="l" t="t" r="r" b="b"/>
            <a:pathLst>
              <a:path w="7118252" h="2785478">
                <a:moveTo>
                  <a:pt x="0" y="2715140"/>
                </a:moveTo>
                <a:cubicBezTo>
                  <a:pt x="1263747" y="1351746"/>
                  <a:pt x="2527495" y="-11648"/>
                  <a:pt x="3713870" y="75"/>
                </a:cubicBezTo>
                <a:cubicBezTo>
                  <a:pt x="4900245" y="11798"/>
                  <a:pt x="6522720" y="2349380"/>
                  <a:pt x="7118252" y="2785478"/>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50000"/>
              </a:lnSpc>
              <a:spcBef>
                <a:spcPct val="50000"/>
              </a:spcBef>
              <a:spcAft>
                <a:spcPts val="600"/>
              </a:spcAft>
              <a:buClrTx/>
              <a:buSzTx/>
              <a:buFontTx/>
              <a:buNone/>
              <a:tabLst/>
            </a:pPr>
            <a:endParaRPr kumimoji="0" lang="en-ZA" sz="1000" b="1" i="0" u="none" strike="noStrike" cap="none" normalizeH="0" baseline="0" dirty="0">
              <a:ln>
                <a:noFill/>
              </a:ln>
              <a:solidFill>
                <a:schemeClr val="tx1"/>
              </a:solidFill>
              <a:effectLst/>
              <a:latin typeface="Arial" charset="0"/>
            </a:endParaRPr>
          </a:p>
        </p:txBody>
      </p:sp>
      <p:sp>
        <p:nvSpPr>
          <p:cNvPr id="16" name="Freeform: Shape 15">
            <a:extLst>
              <a:ext uri="{FF2B5EF4-FFF2-40B4-BE49-F238E27FC236}">
                <a16:creationId xmlns:a16="http://schemas.microsoft.com/office/drawing/2014/main" id="{373926BC-3CAB-40F1-B72F-0BD92A8F3EBF}"/>
              </a:ext>
            </a:extLst>
          </p:cNvPr>
          <p:cNvSpPr/>
          <p:nvPr/>
        </p:nvSpPr>
        <p:spPr bwMode="auto">
          <a:xfrm>
            <a:off x="2644733" y="3268206"/>
            <a:ext cx="3868611" cy="2590871"/>
          </a:xfrm>
          <a:custGeom>
            <a:avLst/>
            <a:gdLst>
              <a:gd name="connsiteX0" fmla="*/ 0 w 7118252"/>
              <a:gd name="connsiteY0" fmla="*/ 2715140 h 2785478"/>
              <a:gd name="connsiteX1" fmla="*/ 3713870 w 7118252"/>
              <a:gd name="connsiteY1" fmla="*/ 75 h 2785478"/>
              <a:gd name="connsiteX2" fmla="*/ 7118252 w 7118252"/>
              <a:gd name="connsiteY2" fmla="*/ 2785478 h 2785478"/>
            </a:gdLst>
            <a:ahLst/>
            <a:cxnLst>
              <a:cxn ang="0">
                <a:pos x="connsiteX0" y="connsiteY0"/>
              </a:cxn>
              <a:cxn ang="0">
                <a:pos x="connsiteX1" y="connsiteY1"/>
              </a:cxn>
              <a:cxn ang="0">
                <a:pos x="connsiteX2" y="connsiteY2"/>
              </a:cxn>
            </a:cxnLst>
            <a:rect l="l" t="t" r="r" b="b"/>
            <a:pathLst>
              <a:path w="7118252" h="2785478">
                <a:moveTo>
                  <a:pt x="0" y="2715140"/>
                </a:moveTo>
                <a:cubicBezTo>
                  <a:pt x="1263747" y="1351746"/>
                  <a:pt x="2527495" y="-11648"/>
                  <a:pt x="3713870" y="75"/>
                </a:cubicBezTo>
                <a:cubicBezTo>
                  <a:pt x="4900245" y="11798"/>
                  <a:pt x="6522720" y="2349380"/>
                  <a:pt x="7118252" y="2785478"/>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50000"/>
              </a:lnSpc>
              <a:spcBef>
                <a:spcPct val="50000"/>
              </a:spcBef>
              <a:spcAft>
                <a:spcPts val="600"/>
              </a:spcAft>
              <a:buClrTx/>
              <a:buSzTx/>
              <a:buFontTx/>
              <a:buNone/>
              <a:tabLst/>
            </a:pPr>
            <a:endParaRPr kumimoji="0" lang="en-ZA" sz="1000" b="1" i="0" u="none" strike="noStrike" cap="none" normalizeH="0" baseline="0" dirty="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150542-34B4-4DD8-93BC-5163182CD608}"/>
                  </a:ext>
                </a:extLst>
              </p:cNvPr>
              <p:cNvSpPr txBox="1"/>
              <p:nvPr/>
            </p:nvSpPr>
            <p:spPr>
              <a:xfrm>
                <a:off x="6084868" y="4182575"/>
                <a:ext cx="1139864" cy="381066"/>
              </a:xfrm>
              <a:prstGeom prst="rect">
                <a:avLst/>
              </a:prstGeom>
              <a:noFill/>
            </p:spPr>
            <p:txBody>
              <a:bodyPr wrap="none" rtlCol="0">
                <a:spAutoFit/>
              </a:bodyPr>
              <a:lstStyle/>
              <a:p>
                <a:r>
                  <a:rPr lang="en-ZA" sz="1800" b="0" dirty="0">
                    <a:latin typeface="+mj-lt"/>
                  </a:rPr>
                  <a:t>PDF of </a:t>
                </a:r>
                <a14:m>
                  <m:oMath xmlns:m="http://schemas.openxmlformats.org/officeDocument/2006/math">
                    <m:sSub>
                      <m:sSubPr>
                        <m:ctrlPr>
                          <a:rPr lang="en-ZA" sz="1800" b="0" i="1" smtClean="0">
                            <a:solidFill>
                              <a:schemeClr val="bg2"/>
                            </a:solidFill>
                            <a:latin typeface="Cambria Math" panose="02040503050406030204" pitchFamily="18" charset="0"/>
                          </a:rPr>
                        </m:ctrlPr>
                      </m:sSubPr>
                      <m:e>
                        <m:acc>
                          <m:accPr>
                            <m:chr m:val="̂"/>
                            <m:ctrlPr>
                              <a:rPr lang="en-ZA" sz="1800" b="0" i="1">
                                <a:solidFill>
                                  <a:schemeClr val="bg2"/>
                                </a:solidFill>
                                <a:latin typeface="Cambria Math" panose="02040503050406030204" pitchFamily="18" charset="0"/>
                              </a:rPr>
                            </m:ctrlPr>
                          </m:accPr>
                          <m:e>
                            <m:r>
                              <a:rPr lang="en-ZA" sz="1800" b="0" i="1">
                                <a:solidFill>
                                  <a:schemeClr val="bg2"/>
                                </a:solidFill>
                                <a:latin typeface="Cambria Math" panose="02040503050406030204" pitchFamily="18" charset="0"/>
                                <a:ea typeface="Cambria Math" panose="02040503050406030204" pitchFamily="18" charset="0"/>
                              </a:rPr>
                              <m:t>𝜃</m:t>
                            </m:r>
                          </m:e>
                        </m:acc>
                      </m:e>
                      <m:sub>
                        <m:r>
                          <a:rPr lang="en-ZA" sz="1800" b="0" i="1" smtClean="0">
                            <a:solidFill>
                              <a:schemeClr val="bg2"/>
                            </a:solidFill>
                            <a:latin typeface="Cambria Math" panose="02040503050406030204" pitchFamily="18" charset="0"/>
                            <a:ea typeface="Cambria Math" panose="02040503050406030204" pitchFamily="18" charset="0"/>
                          </a:rPr>
                          <m:t>2</m:t>
                        </m:r>
                      </m:sub>
                    </m:sSub>
                  </m:oMath>
                </a14:m>
                <a:endParaRPr lang="en-ZA" sz="1800" b="0" dirty="0">
                  <a:latin typeface="+mj-lt"/>
                </a:endParaRPr>
              </a:p>
            </p:txBody>
          </p:sp>
        </mc:Choice>
        <mc:Fallback xmlns="">
          <p:sp>
            <p:nvSpPr>
              <p:cNvPr id="14" name="TextBox 13">
                <a:extLst>
                  <a:ext uri="{FF2B5EF4-FFF2-40B4-BE49-F238E27FC236}">
                    <a16:creationId xmlns:a16="http://schemas.microsoft.com/office/drawing/2014/main" id="{DC150542-34B4-4DD8-93BC-5163182CD608}"/>
                  </a:ext>
                </a:extLst>
              </p:cNvPr>
              <p:cNvSpPr txBox="1">
                <a:spLocks noRot="1" noChangeAspect="1" noMove="1" noResize="1" noEditPoints="1" noAdjustHandles="1" noChangeArrowheads="1" noChangeShapeType="1" noTextEdit="1"/>
              </p:cNvSpPr>
              <p:nvPr/>
            </p:nvSpPr>
            <p:spPr>
              <a:xfrm>
                <a:off x="6084868" y="4182575"/>
                <a:ext cx="1139864" cy="381066"/>
              </a:xfrm>
              <a:prstGeom prst="rect">
                <a:avLst/>
              </a:prstGeom>
              <a:blipFill>
                <a:blip r:embed="rId4"/>
                <a:stretch>
                  <a:fillRect l="-4278" t="-6349" r="-9091" b="-23810"/>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8BEDBF-3092-469C-B314-EAC2772F1A81}"/>
                  </a:ext>
                </a:extLst>
              </p:cNvPr>
              <p:cNvSpPr txBox="1"/>
              <p:nvPr/>
            </p:nvSpPr>
            <p:spPr>
              <a:xfrm>
                <a:off x="5169496" y="3070522"/>
                <a:ext cx="1139351" cy="381066"/>
              </a:xfrm>
              <a:prstGeom prst="rect">
                <a:avLst/>
              </a:prstGeom>
              <a:noFill/>
            </p:spPr>
            <p:txBody>
              <a:bodyPr wrap="none" rtlCol="0">
                <a:spAutoFit/>
              </a:bodyPr>
              <a:lstStyle/>
              <a:p>
                <a:r>
                  <a:rPr lang="en-ZA" sz="1800" b="0" dirty="0">
                    <a:latin typeface="+mj-lt"/>
                  </a:rPr>
                  <a:t>PDF of </a:t>
                </a:r>
                <a14:m>
                  <m:oMath xmlns:m="http://schemas.openxmlformats.org/officeDocument/2006/math">
                    <m:sSub>
                      <m:sSubPr>
                        <m:ctrlPr>
                          <a:rPr lang="en-ZA" sz="1800" b="0" i="1" smtClean="0">
                            <a:solidFill>
                              <a:schemeClr val="bg2"/>
                            </a:solidFill>
                            <a:latin typeface="Cambria Math" panose="02040503050406030204" pitchFamily="18" charset="0"/>
                          </a:rPr>
                        </m:ctrlPr>
                      </m:sSubPr>
                      <m:e>
                        <m:acc>
                          <m:accPr>
                            <m:chr m:val="̂"/>
                            <m:ctrlPr>
                              <a:rPr lang="en-ZA" sz="1800" b="0" i="1">
                                <a:solidFill>
                                  <a:schemeClr val="bg2"/>
                                </a:solidFill>
                                <a:latin typeface="Cambria Math" panose="02040503050406030204" pitchFamily="18" charset="0"/>
                              </a:rPr>
                            </m:ctrlPr>
                          </m:accPr>
                          <m:e>
                            <m:r>
                              <a:rPr lang="en-ZA" sz="1800" b="0" i="1">
                                <a:solidFill>
                                  <a:schemeClr val="bg2"/>
                                </a:solidFill>
                                <a:latin typeface="Cambria Math" panose="02040503050406030204" pitchFamily="18" charset="0"/>
                                <a:ea typeface="Cambria Math" panose="02040503050406030204" pitchFamily="18" charset="0"/>
                              </a:rPr>
                              <m:t>𝜃</m:t>
                            </m:r>
                          </m:e>
                        </m:acc>
                      </m:e>
                      <m:sub>
                        <m:r>
                          <a:rPr lang="en-ZA" sz="1800" b="0" i="1" smtClean="0">
                            <a:solidFill>
                              <a:schemeClr val="bg2"/>
                            </a:solidFill>
                            <a:latin typeface="Cambria Math" panose="02040503050406030204" pitchFamily="18" charset="0"/>
                            <a:ea typeface="Cambria Math" panose="02040503050406030204" pitchFamily="18" charset="0"/>
                          </a:rPr>
                          <m:t>1</m:t>
                        </m:r>
                      </m:sub>
                    </m:sSub>
                  </m:oMath>
                </a14:m>
                <a:endParaRPr lang="en-ZA" sz="1800" b="0" dirty="0">
                  <a:latin typeface="+mj-lt"/>
                </a:endParaRPr>
              </a:p>
            </p:txBody>
          </p:sp>
        </mc:Choice>
        <mc:Fallback xmlns="">
          <p:sp>
            <p:nvSpPr>
              <p:cNvPr id="18" name="TextBox 17">
                <a:extLst>
                  <a:ext uri="{FF2B5EF4-FFF2-40B4-BE49-F238E27FC236}">
                    <a16:creationId xmlns:a16="http://schemas.microsoft.com/office/drawing/2014/main" id="{8A8BEDBF-3092-469C-B314-EAC2772F1A81}"/>
                  </a:ext>
                </a:extLst>
              </p:cNvPr>
              <p:cNvSpPr txBox="1">
                <a:spLocks noRot="1" noChangeAspect="1" noMove="1" noResize="1" noEditPoints="1" noAdjustHandles="1" noChangeArrowheads="1" noChangeShapeType="1" noTextEdit="1"/>
              </p:cNvSpPr>
              <p:nvPr/>
            </p:nvSpPr>
            <p:spPr>
              <a:xfrm>
                <a:off x="5169496" y="3070522"/>
                <a:ext cx="1139351" cy="381066"/>
              </a:xfrm>
              <a:prstGeom prst="rect">
                <a:avLst/>
              </a:prstGeom>
              <a:blipFill>
                <a:blip r:embed="rId5"/>
                <a:stretch>
                  <a:fillRect l="-4278" t="-6452" r="-9091" b="-25806"/>
                </a:stretch>
              </a:blipFill>
            </p:spPr>
            <p:txBody>
              <a:bodyPr/>
              <a:lstStyle/>
              <a:p>
                <a:r>
                  <a:rPr lang="en-ZA">
                    <a:noFill/>
                  </a:rPr>
                  <a:t> </a:t>
                </a:r>
              </a:p>
            </p:txBody>
          </p:sp>
        </mc:Fallback>
      </mc:AlternateContent>
      <p:cxnSp>
        <p:nvCxnSpPr>
          <p:cNvPr id="17" name="Straight Arrow Connector 16">
            <a:extLst>
              <a:ext uri="{FF2B5EF4-FFF2-40B4-BE49-F238E27FC236}">
                <a16:creationId xmlns:a16="http://schemas.microsoft.com/office/drawing/2014/main" id="{52DFA9F9-E987-4032-BE44-6F25ACF4EC61}"/>
              </a:ext>
            </a:extLst>
          </p:cNvPr>
          <p:cNvCxnSpPr>
            <a:stCxn id="18" idx="1"/>
          </p:cNvCxnSpPr>
          <p:nvPr/>
        </p:nvCxnSpPr>
        <p:spPr bwMode="auto">
          <a:xfrm flipH="1" flipV="1">
            <a:off x="4972997" y="3242041"/>
            <a:ext cx="196499" cy="1901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18ED3D-CC15-42A8-A3BB-46320A133006}"/>
              </a:ext>
            </a:extLst>
          </p:cNvPr>
          <p:cNvCxnSpPr>
            <a:stCxn id="14" idx="1"/>
          </p:cNvCxnSpPr>
          <p:nvPr/>
        </p:nvCxnSpPr>
        <p:spPr bwMode="auto">
          <a:xfrm flipH="1">
            <a:off x="5866228" y="4373108"/>
            <a:ext cx="218640" cy="19053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6F9DDAA-2427-4121-8E63-D16F51EE707F}"/>
                  </a:ext>
                </a:extLst>
              </p:cNvPr>
              <p:cNvSpPr txBox="1"/>
              <p:nvPr/>
            </p:nvSpPr>
            <p:spPr>
              <a:xfrm>
                <a:off x="7990961" y="5668544"/>
                <a:ext cx="449650" cy="3810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ZA" sz="1800" i="1" smtClean="0">
                              <a:solidFill>
                                <a:schemeClr val="bg2"/>
                              </a:solidFill>
                              <a:latin typeface="Cambria Math" panose="02040503050406030204" pitchFamily="18" charset="0"/>
                            </a:rPr>
                          </m:ctrlPr>
                        </m:accPr>
                        <m:e>
                          <m:r>
                            <a:rPr lang="en-ZA" sz="1800" i="1">
                              <a:solidFill>
                                <a:schemeClr val="bg2"/>
                              </a:solidFill>
                              <a:latin typeface="Cambria Math" panose="02040503050406030204" pitchFamily="18" charset="0"/>
                              <a:ea typeface="Cambria Math" panose="02040503050406030204" pitchFamily="18" charset="0"/>
                            </a:rPr>
                            <m:t>𝜃</m:t>
                          </m:r>
                        </m:e>
                      </m:acc>
                    </m:oMath>
                  </m:oMathPara>
                </a14:m>
                <a:endParaRPr lang="en-ZA" sz="1800" dirty="0">
                  <a:latin typeface="+mj-lt"/>
                </a:endParaRPr>
              </a:p>
            </p:txBody>
          </p:sp>
        </mc:Choice>
        <mc:Fallback xmlns="">
          <p:sp>
            <p:nvSpPr>
              <p:cNvPr id="21" name="TextBox 20">
                <a:extLst>
                  <a:ext uri="{FF2B5EF4-FFF2-40B4-BE49-F238E27FC236}">
                    <a16:creationId xmlns:a16="http://schemas.microsoft.com/office/drawing/2014/main" id="{F6F9DDAA-2427-4121-8E63-D16F51EE707F}"/>
                  </a:ext>
                </a:extLst>
              </p:cNvPr>
              <p:cNvSpPr txBox="1">
                <a:spLocks noRot="1" noChangeAspect="1" noMove="1" noResize="1" noEditPoints="1" noAdjustHandles="1" noChangeArrowheads="1" noChangeShapeType="1" noTextEdit="1"/>
              </p:cNvSpPr>
              <p:nvPr/>
            </p:nvSpPr>
            <p:spPr>
              <a:xfrm>
                <a:off x="7990961" y="5668544"/>
                <a:ext cx="449650" cy="381066"/>
              </a:xfrm>
              <a:prstGeom prst="rect">
                <a:avLst/>
              </a:prstGeom>
              <a:blipFill>
                <a:blip r:embed="rId6"/>
                <a:stretch>
                  <a:fillRect t="-6452" r="-22973"/>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0A05A0B-0730-421B-96B6-D52E81D52894}"/>
                  </a:ext>
                </a:extLst>
              </p:cNvPr>
              <p:cNvSpPr txBox="1"/>
              <p:nvPr/>
            </p:nvSpPr>
            <p:spPr>
              <a:xfrm>
                <a:off x="4359149" y="6046030"/>
                <a:ext cx="4496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ZA" sz="1800" b="0" i="1">
                          <a:latin typeface="Cambria Math" panose="02040503050406030204" pitchFamily="18" charset="0"/>
                          <a:ea typeface="Cambria Math" panose="02040503050406030204" pitchFamily="18" charset="0"/>
                        </a:rPr>
                        <m:t>𝜃</m:t>
                      </m:r>
                    </m:oMath>
                  </m:oMathPara>
                </a14:m>
                <a:endParaRPr lang="en-ZA" sz="1800" dirty="0"/>
              </a:p>
            </p:txBody>
          </p:sp>
        </mc:Choice>
        <mc:Fallback xmlns="">
          <p:sp>
            <p:nvSpPr>
              <p:cNvPr id="24" name="TextBox 23">
                <a:extLst>
                  <a:ext uri="{FF2B5EF4-FFF2-40B4-BE49-F238E27FC236}">
                    <a16:creationId xmlns:a16="http://schemas.microsoft.com/office/drawing/2014/main" id="{70A05A0B-0730-421B-96B6-D52E81D52894}"/>
                  </a:ext>
                </a:extLst>
              </p:cNvPr>
              <p:cNvSpPr txBox="1">
                <a:spLocks noRot="1" noChangeAspect="1" noMove="1" noResize="1" noEditPoints="1" noAdjustHandles="1" noChangeArrowheads="1" noChangeShapeType="1" noTextEdit="1"/>
              </p:cNvSpPr>
              <p:nvPr/>
            </p:nvSpPr>
            <p:spPr>
              <a:xfrm>
                <a:off x="4359149" y="6046030"/>
                <a:ext cx="449650" cy="369332"/>
              </a:xfrm>
              <a:prstGeom prst="rect">
                <a:avLst/>
              </a:prstGeom>
              <a:blipFill>
                <a:blip r:embed="rId7"/>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416044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Example 1</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ZA" sz="1800" dirty="0">
                    <a:solidFill>
                      <a:schemeClr val="bg2"/>
                    </a:solidFill>
                    <a:latin typeface="Arial" panose="020B0604020202020204" pitchFamily="34" charset="0"/>
                    <a:cs typeface="Arial" panose="020B0604020202020204" pitchFamily="34" charset="0"/>
                  </a:rPr>
                  <a:t>Consider </a:t>
                </a:r>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𝑋</m:t>
                        </m:r>
                      </m:e>
                      <m:sub>
                        <m:r>
                          <a:rPr lang="en-ZA" sz="1800" b="0" i="1" smtClean="0">
                            <a:solidFill>
                              <a:schemeClr val="bg2"/>
                            </a:solidFill>
                            <a:latin typeface="Cambria Math" panose="02040503050406030204" pitchFamily="18" charset="0"/>
                            <a:cs typeface="Arial" panose="020B0604020202020204" pitchFamily="34" charset="0"/>
                          </a:rPr>
                          <m:t>1</m:t>
                        </m:r>
                      </m:sub>
                    </m:sSub>
                    <m:r>
                      <a:rPr lang="en-ZA" sz="1800" b="0" i="1" smtClean="0">
                        <a:solidFill>
                          <a:schemeClr val="bg2"/>
                        </a:solidFill>
                        <a:latin typeface="Cambria Math" panose="02040503050406030204" pitchFamily="18" charset="0"/>
                        <a:cs typeface="Arial" panose="020B0604020202020204" pitchFamily="34" charset="0"/>
                      </a:rPr>
                      <m:t>, </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𝑋</m:t>
                        </m:r>
                      </m:e>
                      <m:sub>
                        <m:r>
                          <a:rPr lang="en-ZA" sz="1800" b="0" i="1" smtClean="0">
                            <a:solidFill>
                              <a:schemeClr val="bg2"/>
                            </a:solidFill>
                            <a:latin typeface="Cambria Math" panose="02040503050406030204" pitchFamily="18" charset="0"/>
                            <a:cs typeface="Arial" panose="020B0604020202020204" pitchFamily="34" charset="0"/>
                          </a:rPr>
                          <m:t>2</m:t>
                        </m:r>
                      </m:sub>
                    </m:sSub>
                    <m:r>
                      <a:rPr lang="en-ZA" sz="1800" b="0" i="1" smtClean="0">
                        <a:solidFill>
                          <a:schemeClr val="bg2"/>
                        </a:solidFill>
                        <a:latin typeface="Cambria Math" panose="02040503050406030204" pitchFamily="18" charset="0"/>
                        <a:cs typeface="Arial" panose="020B0604020202020204" pitchFamily="34" charset="0"/>
                      </a:rPr>
                      <m:t>, …, </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𝑋</m:t>
                        </m:r>
                      </m:e>
                      <m:sub>
                        <m:r>
                          <a:rPr lang="en-ZA" sz="1800" b="0" i="1" smtClean="0">
                            <a:solidFill>
                              <a:schemeClr val="bg2"/>
                            </a:solidFill>
                            <a:latin typeface="Cambria Math" panose="02040503050406030204" pitchFamily="18" charset="0"/>
                            <a:cs typeface="Arial" panose="020B0604020202020204" pitchFamily="34" charset="0"/>
                          </a:rPr>
                          <m:t>𝑛</m:t>
                        </m:r>
                      </m:sub>
                    </m:sSub>
                  </m:oMath>
                </a14:m>
                <a:r>
                  <a:rPr lang="en-ZA" sz="1800" dirty="0">
                    <a:solidFill>
                      <a:schemeClr val="bg2"/>
                    </a:solidFill>
                    <a:latin typeface="Arial" panose="020B0604020202020204" pitchFamily="34" charset="0"/>
                    <a:cs typeface="Arial" panose="020B0604020202020204" pitchFamily="34" charset="0"/>
                  </a:rPr>
                  <a:t>, a random sample of size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𝑛</m:t>
                    </m:r>
                  </m:oMath>
                </a14:m>
                <a:r>
                  <a:rPr lang="en-ZA" sz="1800" dirty="0">
                    <a:solidFill>
                      <a:schemeClr val="bg2"/>
                    </a:solidFill>
                    <a:latin typeface="Arial" panose="020B0604020202020204" pitchFamily="34" charset="0"/>
                    <a:cs typeface="Arial" panose="020B0604020202020204" pitchFamily="34" charset="0"/>
                  </a:rPr>
                  <a:t> from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𝑈</m:t>
                    </m:r>
                    <m:r>
                      <a:rPr lang="en-ZA" sz="1800" b="0" i="1" smtClean="0">
                        <a:solidFill>
                          <a:schemeClr val="bg2"/>
                        </a:solidFill>
                        <a:latin typeface="Cambria Math" panose="02040503050406030204" pitchFamily="18" charset="0"/>
                        <a:cs typeface="Arial" panose="020B0604020202020204" pitchFamily="34" charset="0"/>
                      </a:rPr>
                      <m:t>(0, </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oMath>
                </a14:m>
                <a:r>
                  <a:rPr lang="en-ZA" sz="1800" dirty="0">
                    <a:solidFill>
                      <a:schemeClr val="bg2"/>
                    </a:solidFill>
                    <a:latin typeface="Arial" panose="020B0604020202020204" pitchFamily="34" charset="0"/>
                    <a:cs typeface="Arial" panose="020B0604020202020204" pitchFamily="34" charset="0"/>
                  </a:rPr>
                  <a:t>. Let</a:t>
                </a:r>
                <a:r>
                  <a:rPr lang="en-ZA" sz="1800" dirty="0">
                    <a:solidFill>
                      <a:schemeClr val="bg2"/>
                    </a:solidFill>
                  </a:rPr>
                  <a:t> </a:t>
                </a:r>
                <a14:m>
                  <m:oMath xmlns:m="http://schemas.openxmlformats.org/officeDocument/2006/math">
                    <m:sSub>
                      <m:sSubPr>
                        <m:ctrlPr>
                          <a:rPr lang="en-ZA" sz="1800" i="1">
                            <a:solidFill>
                              <a:schemeClr val="bg2"/>
                            </a:solidFill>
                            <a:latin typeface="Cambria Math" panose="02040503050406030204" pitchFamily="18" charset="0"/>
                          </a:rPr>
                        </m:ctrlPr>
                      </m:sSubPr>
                      <m:e>
                        <m:acc>
                          <m:accPr>
                            <m:chr m:val="̂"/>
                            <m:ctrlPr>
                              <a:rPr lang="en-ZA" sz="1800" i="1">
                                <a:solidFill>
                                  <a:schemeClr val="bg2"/>
                                </a:solidFill>
                                <a:latin typeface="Cambria Math" panose="02040503050406030204" pitchFamily="18" charset="0"/>
                              </a:rPr>
                            </m:ctrlPr>
                          </m:accPr>
                          <m:e>
                            <m:r>
                              <a:rPr lang="en-ZA" sz="1800" i="1">
                                <a:solidFill>
                                  <a:schemeClr val="bg2"/>
                                </a:solidFill>
                                <a:latin typeface="Cambria Math" panose="02040503050406030204" pitchFamily="18" charset="0"/>
                                <a:ea typeface="Cambria Math" panose="02040503050406030204" pitchFamily="18" charset="0"/>
                              </a:rPr>
                              <m:t>𝜃</m:t>
                            </m:r>
                          </m:e>
                        </m:acc>
                      </m:e>
                      <m:sub>
                        <m:r>
                          <a:rPr lang="en-ZA" sz="1800" i="1">
                            <a:solidFill>
                              <a:schemeClr val="bg2"/>
                            </a:solidFill>
                            <a:latin typeface="Cambria Math" panose="02040503050406030204" pitchFamily="18" charset="0"/>
                            <a:ea typeface="Cambria Math" panose="02040503050406030204" pitchFamily="18" charset="0"/>
                          </a:rPr>
                          <m:t>1</m:t>
                        </m:r>
                      </m:sub>
                    </m:sSub>
                    <m:r>
                      <a:rPr lang="en-ZA" sz="1800" b="0" i="1" smtClean="0">
                        <a:solidFill>
                          <a:schemeClr val="bg2"/>
                        </a:solidFill>
                        <a:latin typeface="Cambria Math" panose="02040503050406030204" pitchFamily="18" charset="0"/>
                        <a:ea typeface="Cambria Math" panose="02040503050406030204" pitchFamily="18" charset="0"/>
                      </a:rPr>
                      <m:t>=2</m:t>
                    </m:r>
                    <m:acc>
                      <m:accPr>
                        <m:chr m:val="̂"/>
                        <m:ctrlPr>
                          <a:rPr lang="en-ZA" sz="1800" b="0" i="1" smtClean="0">
                            <a:solidFill>
                              <a:schemeClr val="bg2"/>
                            </a:solidFill>
                            <a:latin typeface="Cambria Math" panose="02040503050406030204" pitchFamily="18" charset="0"/>
                            <a:ea typeface="Cambria Math" panose="02040503050406030204" pitchFamily="18" charset="0"/>
                          </a:rPr>
                        </m:ctrlPr>
                      </m:accPr>
                      <m:e>
                        <m:r>
                          <a:rPr lang="en-ZA" sz="1800" b="0" i="1" smtClean="0">
                            <a:solidFill>
                              <a:schemeClr val="bg2"/>
                            </a:solidFill>
                            <a:latin typeface="Cambria Math" panose="02040503050406030204" pitchFamily="18" charset="0"/>
                            <a:ea typeface="Cambria Math" panose="02040503050406030204" pitchFamily="18" charset="0"/>
                          </a:rPr>
                          <m:t>𝑋</m:t>
                        </m:r>
                      </m:e>
                    </m:acc>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sSub>
                      <m:sSubPr>
                        <m:ctrlPr>
                          <a:rPr lang="en-ZA" sz="1800" i="1">
                            <a:solidFill>
                              <a:schemeClr val="bg2"/>
                            </a:solidFill>
                            <a:latin typeface="Cambria Math" panose="02040503050406030204" pitchFamily="18" charset="0"/>
                          </a:rPr>
                        </m:ctrlPr>
                      </m:sSubPr>
                      <m:e>
                        <m:acc>
                          <m:accPr>
                            <m:chr m:val="̂"/>
                            <m:ctrlPr>
                              <a:rPr lang="en-ZA" sz="1800" i="1">
                                <a:solidFill>
                                  <a:schemeClr val="bg2"/>
                                </a:solidFill>
                                <a:latin typeface="Cambria Math" panose="02040503050406030204" pitchFamily="18" charset="0"/>
                              </a:rPr>
                            </m:ctrlPr>
                          </m:accPr>
                          <m:e>
                            <m:r>
                              <a:rPr lang="en-ZA" sz="1800" i="1">
                                <a:solidFill>
                                  <a:schemeClr val="bg2"/>
                                </a:solidFill>
                                <a:latin typeface="Cambria Math" panose="02040503050406030204" pitchFamily="18" charset="0"/>
                                <a:ea typeface="Cambria Math" panose="02040503050406030204" pitchFamily="18" charset="0"/>
                              </a:rPr>
                              <m:t>𝜃</m:t>
                            </m:r>
                          </m:e>
                        </m:acc>
                      </m:e>
                      <m:sub>
                        <m:r>
                          <a:rPr lang="en-ZA" sz="1800" b="0" i="1" smtClean="0">
                            <a:solidFill>
                              <a:schemeClr val="bg2"/>
                            </a:solidFill>
                            <a:latin typeface="Cambria Math" panose="02040503050406030204" pitchFamily="18" charset="0"/>
                            <a:ea typeface="Cambria Math" panose="02040503050406030204" pitchFamily="18" charset="0"/>
                          </a:rPr>
                          <m:t>2</m:t>
                        </m:r>
                      </m:sub>
                    </m:sSub>
                    <m:r>
                      <a:rPr lang="en-ZA" sz="1800" i="1">
                        <a:solidFill>
                          <a:schemeClr val="bg2"/>
                        </a:solidFill>
                        <a:latin typeface="Cambria Math" panose="02040503050406030204" pitchFamily="18" charset="0"/>
                        <a:ea typeface="Cambria Math" panose="02040503050406030204" pitchFamily="18" charset="0"/>
                      </a:rPr>
                      <m:t>=</m:t>
                    </m:r>
                    <m:sSub>
                      <m:sSubPr>
                        <m:ctrlPr>
                          <a:rPr lang="en-ZA" sz="1800" i="1" smtClean="0">
                            <a:solidFill>
                              <a:schemeClr val="bg2"/>
                            </a:solidFill>
                            <a:latin typeface="Cambria Math" panose="02040503050406030204" pitchFamily="18" charset="0"/>
                            <a:ea typeface="Cambria Math" panose="02040503050406030204" pitchFamily="18" charset="0"/>
                          </a:rPr>
                        </m:ctrlPr>
                      </m:sSubPr>
                      <m:e>
                        <m:r>
                          <a:rPr lang="en-ZA" sz="1800" b="0" i="1" smtClean="0">
                            <a:solidFill>
                              <a:schemeClr val="bg2"/>
                            </a:solidFill>
                            <a:latin typeface="Cambria Math" panose="02040503050406030204" pitchFamily="18" charset="0"/>
                            <a:ea typeface="Cambria Math" panose="02040503050406030204" pitchFamily="18" charset="0"/>
                          </a:rPr>
                          <m:t>𝑋</m:t>
                        </m:r>
                      </m:e>
                      <m:sub>
                        <m:r>
                          <a:rPr lang="en-ZA" sz="1800" b="0" i="1" smtClean="0">
                            <a:solidFill>
                              <a:schemeClr val="bg2"/>
                            </a:solidFill>
                            <a:latin typeface="Cambria Math" panose="02040503050406030204" pitchFamily="18" charset="0"/>
                            <a:ea typeface="Cambria Math" panose="02040503050406030204" pitchFamily="18" charset="0"/>
                          </a:rPr>
                          <m:t>(</m:t>
                        </m:r>
                        <m:r>
                          <a:rPr lang="en-ZA" sz="1800" b="0" i="1" smtClean="0">
                            <a:solidFill>
                              <a:schemeClr val="bg2"/>
                            </a:solidFill>
                            <a:latin typeface="Cambria Math" panose="02040503050406030204" pitchFamily="18" charset="0"/>
                            <a:ea typeface="Cambria Math" panose="02040503050406030204" pitchFamily="18" charset="0"/>
                          </a:rPr>
                          <m:t>𝑛</m:t>
                        </m:r>
                        <m:r>
                          <a:rPr lang="en-ZA" sz="1800" b="0" i="1" smtClean="0">
                            <a:solidFill>
                              <a:schemeClr val="bg2"/>
                            </a:solidFill>
                            <a:latin typeface="Cambria Math" panose="02040503050406030204" pitchFamily="18" charset="0"/>
                            <a:ea typeface="Cambria Math" panose="02040503050406030204" pitchFamily="18" charset="0"/>
                          </a:rPr>
                          <m:t>)</m:t>
                        </m:r>
                      </m:sub>
                    </m:sSub>
                  </m:oMath>
                </a14:m>
                <a:r>
                  <a:rPr lang="en-ZA" sz="1800" dirty="0">
                    <a:solidFill>
                      <a:schemeClr val="bg2"/>
                    </a:solidFill>
                    <a:latin typeface="Arial" panose="020B0604020202020204" pitchFamily="34" charset="0"/>
                    <a:cs typeface="Arial" panose="020B0604020202020204" pitchFamily="34" charset="0"/>
                  </a:rPr>
                  <a:t>, the n-th order-statistics.</a:t>
                </a:r>
              </a:p>
              <a:p>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𝐸</m:t>
                        </m:r>
                      </m:e>
                      <m:sub>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sub>
                    </m:sSub>
                    <m:d>
                      <m:dPr>
                        <m:ctrlPr>
                          <a:rPr lang="en-ZA" sz="1800" i="1" smtClean="0">
                            <a:solidFill>
                              <a:schemeClr val="bg2"/>
                            </a:solidFill>
                            <a:latin typeface="Cambria Math" panose="02040503050406030204" pitchFamily="18" charset="0"/>
                            <a:cs typeface="Arial" panose="020B0604020202020204" pitchFamily="34" charset="0"/>
                          </a:rPr>
                        </m:ctrlPr>
                      </m:dPr>
                      <m:e>
                        <m:sSub>
                          <m:sSubPr>
                            <m:ctrlPr>
                              <a:rPr lang="en-ZA" sz="1800" i="1" smtClean="0">
                                <a:solidFill>
                                  <a:schemeClr val="bg2"/>
                                </a:solidFill>
                                <a:latin typeface="Cambria Math" panose="02040503050406030204" pitchFamily="18" charset="0"/>
                                <a:cs typeface="Arial" panose="020B0604020202020204" pitchFamily="34" charset="0"/>
                              </a:rPr>
                            </m:ctrlPr>
                          </m:sSubPr>
                          <m:e>
                            <m:acc>
                              <m:accPr>
                                <m:chr m:val="̂"/>
                                <m:ctrlPr>
                                  <a:rPr lang="en-ZA" sz="1800" i="1" smtClean="0">
                                    <a:solidFill>
                                      <a:schemeClr val="bg2"/>
                                    </a:solidFill>
                                    <a:latin typeface="Cambria Math" panose="02040503050406030204" pitchFamily="18" charset="0"/>
                                    <a:cs typeface="Arial" panose="020B0604020202020204" pitchFamily="34" charset="0"/>
                                  </a:rPr>
                                </m:ctrlPr>
                              </m:acc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cs typeface="Arial" panose="020B0604020202020204" pitchFamily="34" charset="0"/>
                              </a:rPr>
                              <m:t>2</m:t>
                            </m:r>
                          </m:sub>
                        </m:sSub>
                      </m:e>
                    </m:d>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𝑛</m:t>
                        </m:r>
                      </m:num>
                      <m:den>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+1</m:t>
                        </m:r>
                      </m:den>
                    </m:f>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cs typeface="Arial" panose="020B0604020202020204" pitchFamily="34" charset="0"/>
                              </a:rPr>
                              <m:t>2</m:t>
                            </m:r>
                          </m:sub>
                        </m:sSub>
                      </m:e>
                    </m:d>
                    <m:r>
                      <a:rPr lang="en-ZA" sz="1800" b="0" i="0"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𝑛</m:t>
                        </m:r>
                      </m:num>
                      <m:den>
                        <m:sSup>
                          <m:sSupPr>
                            <m:ctrlPr>
                              <a:rPr lang="en-ZA" sz="1800" b="0" i="1" smtClean="0">
                                <a:solidFill>
                                  <a:schemeClr val="bg2"/>
                                </a:solidFill>
                                <a:latin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+1</m:t>
                                </m:r>
                              </m:e>
                            </m:d>
                          </m:e>
                          <m:sup>
                            <m:r>
                              <a:rPr lang="en-ZA" sz="1800" b="0" i="1" smtClean="0">
                                <a:solidFill>
                                  <a:schemeClr val="bg2"/>
                                </a:solidFill>
                                <a:latin typeface="Cambria Math" panose="02040503050406030204" pitchFamily="18" charset="0"/>
                                <a:cs typeface="Arial" panose="020B0604020202020204" pitchFamily="34" charset="0"/>
                              </a:rPr>
                              <m:t>2</m:t>
                            </m:r>
                          </m:sup>
                        </m:sSup>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+2</m:t>
                            </m:r>
                          </m:e>
                        </m:d>
                      </m:den>
                    </m:f>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sup>
                        <m:r>
                          <a:rPr lang="en-ZA" sz="1800" b="0" i="1" smtClean="0">
                            <a:solidFill>
                              <a:schemeClr val="bg2"/>
                            </a:solidFill>
                            <a:latin typeface="Cambria Math" panose="02040503050406030204" pitchFamily="18" charset="0"/>
                            <a:cs typeface="Arial" panose="020B0604020202020204" pitchFamily="34" charset="0"/>
                          </a:rPr>
                          <m:t>2</m:t>
                        </m:r>
                      </m:sup>
                    </m:sSup>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a)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𝐵𝑖𝑎𝑠</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=0</m:t>
                    </m:r>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𝐵𝑖𝑎𝑠</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cs typeface="Arial" panose="020B0604020202020204" pitchFamily="34" charset="0"/>
                          </a:rPr>
                          <m:t>𝑛</m:t>
                        </m:r>
                      </m:num>
                      <m:den>
                        <m:r>
                          <a:rPr lang="en-ZA" sz="1800" i="1">
                            <a:solidFill>
                              <a:schemeClr val="bg2"/>
                            </a:solidFill>
                            <a:latin typeface="Cambria Math" panose="02040503050406030204" pitchFamily="18" charset="0"/>
                            <a:cs typeface="Arial" panose="020B0604020202020204" pitchFamily="34" charset="0"/>
                          </a:rPr>
                          <m:t>𝑛</m:t>
                        </m:r>
                        <m:r>
                          <a:rPr lang="en-ZA" sz="1800" i="1">
                            <a:solidFill>
                              <a:schemeClr val="bg2"/>
                            </a:solidFill>
                            <a:latin typeface="Cambria Math" panose="02040503050406030204" pitchFamily="18" charset="0"/>
                            <a:cs typeface="Arial" panose="020B0604020202020204" pitchFamily="34" charset="0"/>
                          </a:rPr>
                          <m:t>+1</m:t>
                        </m:r>
                      </m:den>
                    </m:f>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den>
                        </m:f>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den>
                    </m:f>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b)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𝑏𝑖𝑎𝑠</m:t>
                            </m:r>
                          </m:e>
                        </m:d>
                      </m:e>
                      <m:sup>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cs typeface="Arial" panose="020B0604020202020204" pitchFamily="34" charset="0"/>
                          </a:rPr>
                          <m:t>0</m:t>
                        </m:r>
                      </m:e>
                      <m:sup>
                        <m:r>
                          <a:rPr lang="en-ZA" sz="1800" b="0" i="1" smtClean="0">
                            <a:solidFill>
                              <a:schemeClr val="bg2"/>
                            </a:solidFill>
                            <a:latin typeface="Cambria Math" panose="02040503050406030204" pitchFamily="18" charset="0"/>
                            <a:cs typeface="Arial" panose="020B0604020202020204" pitchFamily="34" charset="0"/>
                          </a:rPr>
                          <m:t>2</m:t>
                        </m:r>
                      </m:sup>
                    </m:sSup>
                  </m:oMath>
                </a14:m>
                <a:endParaRPr lang="en-ZA" sz="1800" b="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3</m:t>
                        </m:r>
                        <m:r>
                          <a:rPr lang="en-ZA" sz="1800" b="0" i="1" smtClean="0">
                            <a:solidFill>
                              <a:schemeClr val="bg2"/>
                            </a:solidFill>
                            <a:latin typeface="Cambria Math" panose="02040503050406030204" pitchFamily="18" charset="0"/>
                            <a:cs typeface="Arial" panose="020B0604020202020204" pitchFamily="34" charset="0"/>
                          </a:rPr>
                          <m:t>𝑛</m:t>
                        </m:r>
                      </m:den>
                    </m:f>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i="1">
                            <a:solidFill>
                              <a:schemeClr val="bg2"/>
                            </a:solidFill>
                            <a:latin typeface="Cambria Math" panose="02040503050406030204" pitchFamily="18" charset="0"/>
                            <a:cs typeface="Arial" panose="020B0604020202020204" pitchFamily="34" charset="0"/>
                          </a:rPr>
                          <m:t>0</m:t>
                        </m:r>
                      </m:e>
                      <m:sup>
                        <m:r>
                          <a:rPr lang="en-ZA" sz="1800" i="1">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cs typeface="Arial" panose="020B0604020202020204" pitchFamily="34" charset="0"/>
                          </a:rPr>
                        </m:ctrlPr>
                      </m:fPr>
                      <m:num>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sup>
                            <m:r>
                              <a:rPr lang="en-ZA" sz="1800" i="1">
                                <a:solidFill>
                                  <a:schemeClr val="bg2"/>
                                </a:solidFill>
                                <a:latin typeface="Cambria Math" panose="02040503050406030204" pitchFamily="18" charset="0"/>
                                <a:cs typeface="Arial" panose="020B0604020202020204" pitchFamily="34" charset="0"/>
                              </a:rPr>
                              <m:t>2</m:t>
                            </m:r>
                          </m:sup>
                        </m:sSup>
                      </m:num>
                      <m:den>
                        <m:r>
                          <a:rPr lang="en-ZA" sz="1800" i="1">
                            <a:solidFill>
                              <a:schemeClr val="bg2"/>
                            </a:solidFill>
                            <a:latin typeface="Cambria Math" panose="02040503050406030204" pitchFamily="18" charset="0"/>
                            <a:cs typeface="Arial" panose="020B0604020202020204" pitchFamily="34" charset="0"/>
                          </a:rPr>
                          <m:t>3</m:t>
                        </m:r>
                        <m:r>
                          <a:rPr lang="en-ZA" sz="1800" i="1">
                            <a:solidFill>
                              <a:schemeClr val="bg2"/>
                            </a:solidFill>
                            <a:latin typeface="Cambria Math" panose="02040503050406030204" pitchFamily="18" charset="0"/>
                            <a:cs typeface="Arial" panose="020B0604020202020204" pitchFamily="34" charset="0"/>
                          </a:rPr>
                          <m:t>𝑛</m:t>
                        </m:r>
                      </m:den>
                    </m:f>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num>
                      <m:den>
                        <m:sSup>
                          <m:sSupPr>
                            <m:ctrlPr>
                              <a:rPr lang="en-ZA" sz="1800" i="1">
                                <a:solidFill>
                                  <a:schemeClr val="bg2"/>
                                </a:solidFill>
                                <a:latin typeface="Cambria Math" panose="02040503050406030204" pitchFamily="18" charset="0"/>
                                <a:cs typeface="Arial" panose="020B0604020202020204" pitchFamily="34" charset="0"/>
                              </a:rPr>
                            </m:ctrlPr>
                          </m:sSupPr>
                          <m:e>
                            <m:d>
                              <m:dPr>
                                <m:ctrlPr>
                                  <a:rPr lang="en-ZA" sz="1800" i="1">
                                    <a:solidFill>
                                      <a:schemeClr val="bg2"/>
                                    </a:solidFill>
                                    <a:latin typeface="Cambria Math" panose="02040503050406030204" pitchFamily="18" charset="0"/>
                                    <a:cs typeface="Arial" panose="020B0604020202020204" pitchFamily="34" charset="0"/>
                                  </a:rPr>
                                </m:ctrlPr>
                              </m:dPr>
                              <m:e>
                                <m:r>
                                  <a:rPr lang="en-ZA" sz="1800" i="1">
                                    <a:solidFill>
                                      <a:schemeClr val="bg2"/>
                                    </a:solidFill>
                                    <a:latin typeface="Cambria Math" panose="02040503050406030204" pitchFamily="18" charset="0"/>
                                    <a:cs typeface="Arial" panose="020B0604020202020204" pitchFamily="34" charset="0"/>
                                  </a:rPr>
                                  <m:t>𝑛</m:t>
                                </m:r>
                                <m:r>
                                  <a:rPr lang="en-ZA" sz="1800" i="1">
                                    <a:solidFill>
                                      <a:schemeClr val="bg2"/>
                                    </a:solidFill>
                                    <a:latin typeface="Cambria Math" panose="02040503050406030204" pitchFamily="18" charset="0"/>
                                    <a:cs typeface="Arial" panose="020B0604020202020204" pitchFamily="34" charset="0"/>
                                  </a:rPr>
                                  <m:t>+1</m:t>
                                </m:r>
                              </m:e>
                            </m:d>
                          </m:e>
                          <m:sup>
                            <m:r>
                              <a:rPr lang="en-ZA" sz="1800" i="1">
                                <a:solidFill>
                                  <a:schemeClr val="bg2"/>
                                </a:solidFill>
                                <a:latin typeface="Cambria Math" panose="02040503050406030204" pitchFamily="18" charset="0"/>
                                <a:cs typeface="Arial" panose="020B0604020202020204" pitchFamily="34" charset="0"/>
                              </a:rPr>
                              <m:t>2</m:t>
                            </m:r>
                          </m:sup>
                        </m:sSup>
                        <m:d>
                          <m:dPr>
                            <m:ctrlPr>
                              <a:rPr lang="en-ZA" sz="1800" i="1">
                                <a:solidFill>
                                  <a:schemeClr val="bg2"/>
                                </a:solidFill>
                                <a:latin typeface="Cambria Math" panose="02040503050406030204" pitchFamily="18" charset="0"/>
                                <a:cs typeface="Arial" panose="020B0604020202020204" pitchFamily="34" charset="0"/>
                              </a:rPr>
                            </m:ctrlPr>
                          </m:dPr>
                          <m:e>
                            <m:r>
                              <a:rPr lang="en-ZA" sz="1800" i="1">
                                <a:solidFill>
                                  <a:schemeClr val="bg2"/>
                                </a:solidFill>
                                <a:latin typeface="Cambria Math" panose="02040503050406030204" pitchFamily="18" charset="0"/>
                                <a:cs typeface="Arial" panose="020B0604020202020204" pitchFamily="34" charset="0"/>
                              </a:rPr>
                              <m:t>𝑛</m:t>
                            </m:r>
                            <m:r>
                              <a:rPr lang="en-ZA" sz="1800" i="1">
                                <a:solidFill>
                                  <a:schemeClr val="bg2"/>
                                </a:solidFill>
                                <a:latin typeface="Cambria Math" panose="02040503050406030204" pitchFamily="18" charset="0"/>
                                <a:cs typeface="Arial" panose="020B0604020202020204" pitchFamily="34" charset="0"/>
                              </a:rPr>
                              <m:t>+2</m:t>
                            </m:r>
                          </m:e>
                        </m:d>
                      </m:den>
                    </m:f>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sup>
                        <m:r>
                          <a:rPr lang="en-ZA" sz="1800" i="1">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1</m:t>
                        </m:r>
                      </m:num>
                      <m:den>
                        <m:sSup>
                          <m:sSupPr>
                            <m:ctrlPr>
                              <a:rPr lang="en-ZA" sz="1800" b="0" i="1" smtClean="0">
                                <a:solidFill>
                                  <a:schemeClr val="bg2"/>
                                </a:solidFill>
                                <a:latin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+1</m:t>
                                </m:r>
                              </m:e>
                            </m:d>
                          </m:e>
                          <m:sup>
                            <m:r>
                              <a:rPr lang="en-ZA" sz="1800" b="0" i="1" smtClean="0">
                                <a:solidFill>
                                  <a:schemeClr val="bg2"/>
                                </a:solidFill>
                                <a:latin typeface="Cambria Math" panose="02040503050406030204" pitchFamily="18" charset="0"/>
                                <a:cs typeface="Arial" panose="020B0604020202020204" pitchFamily="34" charset="0"/>
                              </a:rPr>
                              <m:t>2</m:t>
                            </m:r>
                          </m:sup>
                        </m:sSup>
                      </m:den>
                    </m:f>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sup>
                        <m:r>
                          <a:rPr lang="en-ZA" sz="1800" i="1">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2</m:t>
                        </m:r>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sup>
                            <m:r>
                              <a:rPr lang="en-ZA" sz="1800" i="1">
                                <a:solidFill>
                                  <a:schemeClr val="bg2"/>
                                </a:solidFill>
                                <a:latin typeface="Cambria Math" panose="02040503050406030204" pitchFamily="18" charset="0"/>
                                <a:cs typeface="Arial" panose="020B0604020202020204" pitchFamily="34" charset="0"/>
                              </a:rPr>
                              <m:t>2</m:t>
                            </m:r>
                          </m:sup>
                        </m:sSup>
                      </m:num>
                      <m:den>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+1</m:t>
                            </m:r>
                          </m:e>
                        </m:d>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+2</m:t>
                            </m:r>
                          </m:e>
                        </m:d>
                      </m:den>
                    </m:f>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For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𝑛</m:t>
                    </m:r>
                    <m:r>
                      <a:rPr lang="en-ZA" sz="1800" b="0" i="1" smtClean="0">
                        <a:solidFill>
                          <a:schemeClr val="bg2"/>
                        </a:solidFill>
                        <a:latin typeface="Cambria Math" panose="02040503050406030204" pitchFamily="18" charset="0"/>
                        <a:cs typeface="Arial" panose="020B0604020202020204" pitchFamily="34" charset="0"/>
                      </a:rPr>
                      <m:t>=5</m:t>
                    </m:r>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=10</m:t>
                    </m:r>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100</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15</m:t>
                        </m:r>
                      </m:den>
                    </m:f>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i="1">
                        <a:solidFill>
                          <a:schemeClr val="bg2"/>
                        </a:solidFill>
                        <a:latin typeface="Cambria Math" panose="02040503050406030204" pitchFamily="18" charset="0"/>
                        <a:cs typeface="Arial" panose="020B0604020202020204" pitchFamily="34" charset="0"/>
                      </a:rPr>
                      <m:t>𝑀𝑆𝐸</m:t>
                    </m:r>
                    <m:d>
                      <m:dPr>
                        <m:ctrlPr>
                          <a:rPr lang="en-ZA" sz="1800" i="1">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200</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42</m:t>
                        </m:r>
                      </m:den>
                    </m:f>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100</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21</m:t>
                        </m:r>
                      </m:den>
                    </m:f>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sub>
                        </m:sSub>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&gt;</m:t>
                    </m:r>
                    <m:r>
                      <a:rPr lang="en-ZA" sz="1800" i="1">
                        <a:solidFill>
                          <a:schemeClr val="bg2"/>
                        </a:solidFill>
                        <a:latin typeface="Cambria Math" panose="02040503050406030204" pitchFamily="18" charset="0"/>
                        <a:cs typeface="Arial" panose="020B0604020202020204" pitchFamily="34" charset="0"/>
                      </a:rPr>
                      <m:t>𝑀𝑆𝐸</m:t>
                    </m:r>
                    <m:d>
                      <m:dPr>
                        <m:ctrlPr>
                          <a:rPr lang="en-ZA" sz="1800" i="1">
                            <a:solidFill>
                              <a:schemeClr val="bg2"/>
                            </a:solidFill>
                            <a:latin typeface="Cambria Math" panose="02040503050406030204" pitchFamily="18" charset="0"/>
                            <a:cs typeface="Arial" panose="020B0604020202020204" pitchFamily="34" charset="0"/>
                          </a:rPr>
                        </m:ctrlPr>
                      </m:dPr>
                      <m:e>
                        <m:sSub>
                          <m:sSubPr>
                            <m:ctrlPr>
                              <a:rPr lang="en-ZA" sz="1800" i="1">
                                <a:solidFill>
                                  <a:schemeClr val="bg2"/>
                                </a:solidFill>
                                <a:latin typeface="Cambria Math" panose="02040503050406030204" pitchFamily="18" charset="0"/>
                                <a:cs typeface="Arial" panose="020B0604020202020204" pitchFamily="34" charset="0"/>
                              </a:rPr>
                            </m:ctrlPr>
                          </m:sSub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𝜃</m:t>
                                </m:r>
                              </m:e>
                            </m:acc>
                          </m:e>
                          <m:sub>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sub>
                        </m:sSub>
                      </m:e>
                    </m:d>
                  </m:oMath>
                </a14:m>
                <a:endParaRPr lang="en-ZA" sz="18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88" t="-433" r="-808"/>
                </a:stretch>
              </a:blipFill>
            </p:spPr>
            <p:txBody>
              <a:bodyPr/>
              <a:lstStyle/>
              <a:p>
                <a:r>
                  <a:rPr lang="en-ZA">
                    <a:noFill/>
                  </a:rPr>
                  <a:t> </a:t>
                </a:r>
              </a:p>
            </p:txBody>
          </p:sp>
        </mc:Fallback>
      </mc:AlternateContent>
    </p:spTree>
    <p:extLst>
      <p:ext uri="{BB962C8B-B14F-4D97-AF65-F5344CB8AC3E}">
        <p14:creationId xmlns:p14="http://schemas.microsoft.com/office/powerpoint/2010/main" val="277763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Example 2</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r>
                  <a:rPr lang="en-ZA" sz="1800" dirty="0">
                    <a:solidFill>
                      <a:schemeClr val="bg2"/>
                    </a:solidFill>
                    <a:latin typeface="Arial" panose="020B0604020202020204" pitchFamily="34" charset="0"/>
                    <a:cs typeface="Arial" panose="020B0604020202020204" pitchFamily="34" charset="0"/>
                  </a:rPr>
                  <a:t>Let </a:t>
                </a:r>
                <a14:m>
                  <m:oMath xmlns:m="http://schemas.openxmlformats.org/officeDocument/2006/math">
                    <m:sSub>
                      <m:sSubPr>
                        <m:ctrlPr>
                          <a:rPr lang="en-ZA" sz="180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𝑋</m:t>
                        </m:r>
                      </m:e>
                      <m:sub>
                        <m:r>
                          <a:rPr lang="en-ZA" sz="1800" b="0" i="1" smtClean="0">
                            <a:solidFill>
                              <a:schemeClr val="bg2"/>
                            </a:solidFill>
                            <a:latin typeface="Cambria Math" panose="02040503050406030204" pitchFamily="18" charset="0"/>
                            <a:cs typeface="Arial" panose="020B0604020202020204" pitchFamily="34" charset="0"/>
                          </a:rPr>
                          <m:t>1</m:t>
                        </m:r>
                      </m:sub>
                    </m:sSub>
                    <m:r>
                      <a:rPr lang="en-ZA" sz="1800" b="0" i="1" smtClean="0">
                        <a:solidFill>
                          <a:schemeClr val="bg2"/>
                        </a:solidFill>
                        <a:latin typeface="Cambria Math" panose="02040503050406030204" pitchFamily="18" charset="0"/>
                        <a:cs typeface="Arial" panose="020B0604020202020204" pitchFamily="34" charset="0"/>
                      </a:rPr>
                      <m:t>, </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𝑋</m:t>
                        </m:r>
                      </m:e>
                      <m:sub>
                        <m:r>
                          <a:rPr lang="en-ZA" sz="1800" b="0" i="1" smtClean="0">
                            <a:solidFill>
                              <a:schemeClr val="bg2"/>
                            </a:solidFill>
                            <a:latin typeface="Cambria Math" panose="02040503050406030204" pitchFamily="18" charset="0"/>
                            <a:cs typeface="Arial" panose="020B0604020202020204" pitchFamily="34" charset="0"/>
                          </a:rPr>
                          <m:t>2</m:t>
                        </m:r>
                      </m:sub>
                    </m:sSub>
                    <m:r>
                      <a:rPr lang="en-ZA" sz="1800" b="0" i="1" smtClean="0">
                        <a:solidFill>
                          <a:schemeClr val="bg2"/>
                        </a:solidFill>
                        <a:latin typeface="Cambria Math" panose="02040503050406030204" pitchFamily="18" charset="0"/>
                        <a:cs typeface="Arial" panose="020B0604020202020204" pitchFamily="34" charset="0"/>
                      </a:rPr>
                      <m:t>, …, </m:t>
                    </m:r>
                    <m:sSub>
                      <m:sSubPr>
                        <m:ctrlPr>
                          <a:rPr lang="en-ZA" sz="1800" b="0" i="1" smtClean="0">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𝑋</m:t>
                        </m:r>
                      </m:e>
                      <m:sub>
                        <m:r>
                          <a:rPr lang="en-ZA" sz="1800" b="0" i="1" smtClean="0">
                            <a:solidFill>
                              <a:schemeClr val="bg2"/>
                            </a:solidFill>
                            <a:latin typeface="Cambria Math" panose="02040503050406030204" pitchFamily="18" charset="0"/>
                            <a:cs typeface="Arial" panose="020B0604020202020204" pitchFamily="34" charset="0"/>
                          </a:rPr>
                          <m:t>10</m:t>
                        </m:r>
                      </m:sub>
                    </m:sSub>
                  </m:oMath>
                </a14:m>
                <a:r>
                  <a:rPr lang="en-ZA" sz="1800" dirty="0">
                    <a:solidFill>
                      <a:schemeClr val="bg2"/>
                    </a:solidFill>
                    <a:latin typeface="Arial" panose="020B0604020202020204" pitchFamily="34" charset="0"/>
                    <a:cs typeface="Arial" panose="020B0604020202020204" pitchFamily="34" charset="0"/>
                  </a:rPr>
                  <a:t> be a r.s. from a population with mean </a:t>
                </a:r>
                <a14:m>
                  <m:oMath xmlns:m="http://schemas.openxmlformats.org/officeDocument/2006/math">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oMath>
                </a14:m>
                <a:r>
                  <a:rPr lang="en-ZA" sz="1800" dirty="0">
                    <a:solidFill>
                      <a:schemeClr val="bg2"/>
                    </a:solidFill>
                    <a:latin typeface="Arial" panose="020B0604020202020204" pitchFamily="34" charset="0"/>
                    <a:cs typeface="Arial" panose="020B0604020202020204" pitchFamily="34" charset="0"/>
                  </a:rPr>
                  <a:t> and variance </a:t>
                </a:r>
                <a14:m>
                  <m:oMath xmlns:m="http://schemas.openxmlformats.org/officeDocument/2006/math">
                    <m:sSup>
                      <m:sSupPr>
                        <m:ctrlPr>
                          <a:rPr lang="en-ZA" sz="1800" i="1" smtClean="0">
                            <a:solidFill>
                              <a:schemeClr val="bg2"/>
                            </a:solidFill>
                            <a:latin typeface="Cambria Math" panose="02040503050406030204" pitchFamily="18" charset="0"/>
                            <a:cs typeface="Arial" panose="020B0604020202020204" pitchFamily="34" charset="0"/>
                          </a:rPr>
                        </m:ctrlPr>
                      </m:sSup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sSub>
                      <m:sSubPr>
                        <m:ctrlPr>
                          <a:rPr lang="en-ZA" sz="1800" i="1">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𝑦</m:t>
                        </m:r>
                      </m:e>
                      <m:sub>
                        <m:r>
                          <a:rPr lang="en-ZA" sz="1800" i="1">
                            <a:solidFill>
                              <a:schemeClr val="bg2"/>
                            </a:solidFill>
                            <a:latin typeface="Cambria Math" panose="02040503050406030204" pitchFamily="18" charset="0"/>
                            <a:cs typeface="Arial" panose="020B0604020202020204" pitchFamily="34" charset="0"/>
                          </a:rPr>
                          <m:t>1</m:t>
                        </m:r>
                      </m:sub>
                    </m:sSub>
                    <m:r>
                      <a:rPr lang="en-ZA" sz="1800" i="1">
                        <a:solidFill>
                          <a:schemeClr val="bg2"/>
                        </a:solidFill>
                        <a:latin typeface="Cambria Math" panose="02040503050406030204" pitchFamily="18" charset="0"/>
                        <a:cs typeface="Arial" panose="020B0604020202020204" pitchFamily="34" charset="0"/>
                      </a:rPr>
                      <m:t>, </m:t>
                    </m:r>
                    <m:sSub>
                      <m:sSubPr>
                        <m:ctrlPr>
                          <a:rPr lang="en-ZA" sz="1800" i="1">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𝑦</m:t>
                        </m:r>
                      </m:e>
                      <m:sub>
                        <m:r>
                          <a:rPr lang="en-ZA" sz="1800" i="1">
                            <a:solidFill>
                              <a:schemeClr val="bg2"/>
                            </a:solidFill>
                            <a:latin typeface="Cambria Math" panose="02040503050406030204" pitchFamily="18" charset="0"/>
                            <a:cs typeface="Arial" panose="020B0604020202020204" pitchFamily="34" charset="0"/>
                          </a:rPr>
                          <m:t>2</m:t>
                        </m:r>
                      </m:sub>
                    </m:sSub>
                    <m:r>
                      <a:rPr lang="en-ZA" sz="1800" i="1">
                        <a:solidFill>
                          <a:schemeClr val="bg2"/>
                        </a:solidFill>
                        <a:latin typeface="Cambria Math" panose="02040503050406030204" pitchFamily="18" charset="0"/>
                        <a:cs typeface="Arial" panose="020B0604020202020204" pitchFamily="34" charset="0"/>
                      </a:rPr>
                      <m:t>, …, </m:t>
                    </m:r>
                    <m:sSub>
                      <m:sSubPr>
                        <m:ctrlPr>
                          <a:rPr lang="en-ZA" sz="1800" i="1">
                            <a:solidFill>
                              <a:schemeClr val="bg2"/>
                            </a:solidFill>
                            <a:latin typeface="Cambria Math" panose="02040503050406030204" pitchFamily="18" charset="0"/>
                            <a:cs typeface="Arial" panose="020B0604020202020204" pitchFamily="34" charset="0"/>
                          </a:rPr>
                        </m:ctrlPr>
                      </m:sSubPr>
                      <m:e>
                        <m:r>
                          <a:rPr lang="en-ZA" sz="1800" b="0" i="1" smtClean="0">
                            <a:solidFill>
                              <a:schemeClr val="bg2"/>
                            </a:solidFill>
                            <a:latin typeface="Cambria Math" panose="02040503050406030204" pitchFamily="18" charset="0"/>
                            <a:cs typeface="Arial" panose="020B0604020202020204" pitchFamily="34" charset="0"/>
                          </a:rPr>
                          <m:t>𝑦</m:t>
                        </m:r>
                      </m:e>
                      <m:sub>
                        <m:r>
                          <a:rPr lang="en-ZA" sz="1800" i="1">
                            <a:solidFill>
                              <a:schemeClr val="bg2"/>
                            </a:solidFill>
                            <a:latin typeface="Cambria Math" panose="02040503050406030204" pitchFamily="18" charset="0"/>
                            <a:cs typeface="Arial" panose="020B0604020202020204" pitchFamily="34" charset="0"/>
                          </a:rPr>
                          <m:t>10</m:t>
                        </m:r>
                      </m:sub>
                    </m:sSub>
                  </m:oMath>
                </a14:m>
                <a:r>
                  <a:rPr lang="en-ZA" sz="1800" dirty="0">
                    <a:solidFill>
                      <a:schemeClr val="bg2"/>
                    </a:solidFill>
                    <a:latin typeface="Arial" panose="020B0604020202020204" pitchFamily="34" charset="0"/>
                    <a:cs typeface="Arial" panose="020B0604020202020204" pitchFamily="34" charset="0"/>
                  </a:rPr>
                  <a:t> be a r.s. from another population with mean </a:t>
                </a:r>
                <a14:m>
                  <m:oMath xmlns:m="http://schemas.openxmlformats.org/officeDocument/2006/math">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oMath>
                </a14:m>
                <a:r>
                  <a:rPr lang="en-ZA" sz="1800" dirty="0">
                    <a:solidFill>
                      <a:schemeClr val="bg2"/>
                    </a:solidFill>
                    <a:latin typeface="Arial" panose="020B0604020202020204" pitchFamily="34" charset="0"/>
                    <a:cs typeface="Arial" panose="020B0604020202020204" pitchFamily="34" charset="0"/>
                  </a:rPr>
                  <a:t> and variance </a:t>
                </a:r>
                <a14:m>
                  <m:oMath xmlns:m="http://schemas.openxmlformats.org/officeDocument/2006/math">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cs typeface="Arial" panose="020B0604020202020204" pitchFamily="34" charset="0"/>
                          </a:rPr>
                          <m:t>4</m:t>
                        </m:r>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i="1">
                            <a:solidFill>
                              <a:schemeClr val="bg2"/>
                            </a:solidFill>
                            <a:latin typeface="Cambria Math" panose="02040503050406030204" pitchFamily="18" charset="0"/>
                            <a:cs typeface="Arial" panose="020B0604020202020204" pitchFamily="34" charset="0"/>
                          </a:rPr>
                          <m:t>2</m:t>
                        </m:r>
                      </m:sup>
                    </m:sSup>
                  </m:oMath>
                </a14:m>
                <a:r>
                  <a:rPr lang="en-ZA" sz="1800" dirty="0">
                    <a:solidFill>
                      <a:schemeClr val="bg2"/>
                    </a:solidFill>
                    <a:latin typeface="Arial" panose="020B0604020202020204" pitchFamily="34" charset="0"/>
                    <a:cs typeface="Arial" panose="020B0604020202020204" pitchFamily="34" charset="0"/>
                  </a:rPr>
                  <a:t>. Both samples are independent </a:t>
                </a:r>
              </a:p>
              <a:p>
                <a:r>
                  <a:rPr lang="en-ZA" sz="1800" dirty="0">
                    <a:solidFill>
                      <a:schemeClr val="bg2"/>
                    </a:solidFill>
                    <a:latin typeface="Arial" panose="020B0604020202020204" pitchFamily="34" charset="0"/>
                    <a:cs typeface="Arial" panose="020B0604020202020204" pitchFamily="34" charset="0"/>
                  </a:rPr>
                  <a:t>a) For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0</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oMath>
                </a14:m>
                <a:r>
                  <a:rPr lang="en-ZA" sz="1800" dirty="0">
                    <a:solidFill>
                      <a:schemeClr val="bg2"/>
                    </a:solidFill>
                    <a:latin typeface="Arial" panose="020B0604020202020204" pitchFamily="34" charset="0"/>
                    <a:cs typeface="Arial" panose="020B0604020202020204" pitchFamily="34" charset="0"/>
                  </a:rPr>
                  <a:t>, </a:t>
                </a:r>
                <a14:m>
                  <m:oMath xmlns:m="http://schemas.openxmlformats.org/officeDocument/2006/math">
                    <m:acc>
                      <m:accPr>
                        <m:chr m:val="̂"/>
                        <m:ctrlPr>
                          <a:rPr lang="en-ZA" sz="1800" i="1" smtClean="0">
                            <a:solidFill>
                              <a:schemeClr val="bg2"/>
                            </a:solidFill>
                            <a:latin typeface="Cambria Math" panose="02040503050406030204" pitchFamily="18" charset="0"/>
                            <a:cs typeface="Arial" panose="020B0604020202020204" pitchFamily="34" charset="0"/>
                          </a:rPr>
                        </m:ctrlPr>
                      </m:acc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r>
                      <a:rPr lang="en-ZA" sz="1800" b="0" i="1" smtClean="0">
                        <a:solidFill>
                          <a:schemeClr val="bg2"/>
                        </a:solidFill>
                        <a:latin typeface="Cambria Math" panose="02040503050406030204" pitchFamily="18" charset="0"/>
                        <a:cs typeface="Arial" panose="020B0604020202020204" pitchFamily="34" charset="0"/>
                      </a:rPr>
                      <m:t>+(1−</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acc>
                  </m:oMath>
                </a14:m>
                <a:r>
                  <a:rPr lang="en-ZA" sz="1800" dirty="0">
                    <a:solidFill>
                      <a:schemeClr val="bg2"/>
                    </a:solidFill>
                    <a:latin typeface="Arial" panose="020B0604020202020204" pitchFamily="34" charset="0"/>
                    <a:cs typeface="Arial" panose="020B0604020202020204" pitchFamily="34" charset="0"/>
                  </a:rPr>
                  <a:t> is unbiased for </a:t>
                </a:r>
                <a14:m>
                  <m:oMath xmlns:m="http://schemas.openxmlformats.org/officeDocument/2006/math">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oMath>
                </a14:m>
                <a:r>
                  <a:rPr lang="en-ZA" sz="1800" dirty="0">
                    <a:solidFill>
                      <a:schemeClr val="bg2"/>
                    </a:solidFill>
                    <a:latin typeface="Arial" panose="020B0604020202020204" pitchFamily="34" charset="0"/>
                    <a:cs typeface="Arial" panose="020B0604020202020204" pitchFamily="34" charset="0"/>
                  </a:rPr>
                  <a:t>:</a:t>
                </a: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1−</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acc>
                    <m:r>
                      <a:rPr lang="en-ZA" sz="1800" b="0" i="1" smtClean="0">
                        <a:solidFill>
                          <a:schemeClr val="bg2"/>
                        </a:solidFill>
                        <a:latin typeface="Cambria Math" panose="02040503050406030204" pitchFamily="18" charset="0"/>
                        <a:cs typeface="Arial" panose="020B0604020202020204" pitchFamily="34" charset="0"/>
                      </a:rPr>
                      <m:t>)</m:t>
                    </m:r>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𝛼𝜇</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b) </a:t>
                </a:r>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e>
                    </m:d>
                    <m:r>
                      <a:rPr lang="en-ZA" sz="1800" b="0" i="0"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sSup>
                      <m:sSup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𝑏𝑖𝑎𝑠</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e>
                        </m:d>
                      </m:e>
                      <m:sup>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e>
                    </m:d>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sSup>
                      <m:sSupPr>
                        <m:ctrlPr>
                          <a:rPr lang="en-ZA" sz="180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cs typeface="Arial" panose="020B0604020202020204" pitchFamily="34" charset="0"/>
                          </a:rPr>
                          <m:t>=</m:t>
                        </m:r>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sup>
                        <m:r>
                          <a:rPr lang="en-ZA" sz="1800" b="0" i="1" smtClean="0">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b="0" i="1" smtClean="0">
                            <a:solidFill>
                              <a:schemeClr val="bg2"/>
                            </a:solidFill>
                            <a:latin typeface="Cambria Math" panose="02040503050406030204" pitchFamily="18" charset="0"/>
                            <a:cs typeface="Arial" panose="020B0604020202020204" pitchFamily="34" charset="0"/>
                          </a:rPr>
                        </m:ctrlPr>
                      </m:sSupPr>
                      <m:e>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1−</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e>
                      <m:sup>
                        <m:r>
                          <a:rPr lang="en-ZA" sz="1800" b="0" i="1" smtClean="0">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𝑣𝑎𝑟</m:t>
                    </m:r>
                    <m:r>
                      <a:rPr lang="en-ZA" sz="1800" b="0" i="1" smtClean="0">
                        <a:solidFill>
                          <a:schemeClr val="bg2"/>
                        </a:solidFill>
                        <a:latin typeface="Cambria Math" panose="02040503050406030204" pitchFamily="18" charset="0"/>
                        <a:cs typeface="Arial" panose="020B0604020202020204" pitchFamily="34" charset="0"/>
                      </a:rPr>
                      <m:t>(</m:t>
                    </m:r>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𝑦</m:t>
                        </m:r>
                      </m:e>
                    </m:acc>
                    <m:r>
                      <a:rPr lang="en-ZA" sz="1800" b="0" i="1" smtClean="0">
                        <a:solidFill>
                          <a:schemeClr val="bg2"/>
                        </a:solidFill>
                        <a:latin typeface="Cambria Math" panose="02040503050406030204" pitchFamily="18" charset="0"/>
                        <a:cs typeface="Arial" panose="020B0604020202020204" pitchFamily="34" charset="0"/>
                      </a:rPr>
                      <m:t>)</m:t>
                    </m:r>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i="1">
                            <a:solidFill>
                              <a:schemeClr val="bg2"/>
                            </a:solidFill>
                            <a:latin typeface="Cambria Math" panose="02040503050406030204" pitchFamily="18" charset="0"/>
                            <a:cs typeface="Arial" panose="020B0604020202020204" pitchFamily="34" charset="0"/>
                          </a:rPr>
                        </m:ctrlPr>
                      </m:sSup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sup>
                        <m:r>
                          <a:rPr lang="en-ZA" sz="1800" i="1">
                            <a:solidFill>
                              <a:schemeClr val="bg2"/>
                            </a:solidFill>
                            <a:latin typeface="Cambria Math" panose="02040503050406030204" pitchFamily="18" charset="0"/>
                            <a:cs typeface="Arial" panose="020B0604020202020204" pitchFamily="34" charset="0"/>
                          </a:rPr>
                          <m:t>2</m:t>
                        </m:r>
                      </m:sup>
                    </m:sSup>
                    <m:f>
                      <m:fPr>
                        <m:ctrlPr>
                          <a:rPr lang="en-ZA" sz="1800" i="1" smtClean="0">
                            <a:solidFill>
                              <a:schemeClr val="bg2"/>
                            </a:solidFill>
                            <a:latin typeface="Cambria Math" panose="02040503050406030204" pitchFamily="18" charset="0"/>
                            <a:cs typeface="Arial" panose="020B0604020202020204" pitchFamily="34" charset="0"/>
                          </a:rPr>
                        </m:ctrlPr>
                      </m:fPr>
                      <m:num>
                        <m:sSup>
                          <m:sSupPr>
                            <m:ctrlPr>
                              <a:rPr lang="en-ZA" sz="1800" i="1" smtClean="0">
                                <a:solidFill>
                                  <a:schemeClr val="bg2"/>
                                </a:solidFill>
                                <a:latin typeface="Cambria Math" panose="02040503050406030204" pitchFamily="18" charset="0"/>
                                <a:cs typeface="Arial" panose="020B0604020202020204" pitchFamily="34" charset="0"/>
                              </a:rPr>
                            </m:ctrlPr>
                          </m:sSup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𝑛</m:t>
                        </m:r>
                      </m:den>
                    </m:f>
                    <m:r>
                      <a:rPr lang="en-ZA" sz="1800" b="0" i="1" smtClean="0">
                        <a:solidFill>
                          <a:schemeClr val="bg2"/>
                        </a:solidFill>
                        <a:latin typeface="Cambria Math" panose="02040503050406030204" pitchFamily="18" charset="0"/>
                        <a:cs typeface="Arial" panose="020B0604020202020204" pitchFamily="34" charset="0"/>
                      </a:rPr>
                      <m:t>+</m:t>
                    </m:r>
                    <m:sSup>
                      <m:sSupPr>
                        <m:ctrlPr>
                          <a:rPr lang="en-ZA" sz="1800" i="1">
                            <a:solidFill>
                              <a:schemeClr val="bg2"/>
                            </a:solidFill>
                            <a:latin typeface="Cambria Math" panose="02040503050406030204" pitchFamily="18" charset="0"/>
                            <a:cs typeface="Arial" panose="020B0604020202020204" pitchFamily="34" charset="0"/>
                          </a:rPr>
                        </m:ctrlPr>
                      </m:sSupPr>
                      <m:e>
                        <m:d>
                          <m:dPr>
                            <m:ctrlPr>
                              <a:rPr lang="en-ZA" sz="1800" i="1">
                                <a:solidFill>
                                  <a:schemeClr val="bg2"/>
                                </a:solidFill>
                                <a:latin typeface="Cambria Math" panose="02040503050406030204" pitchFamily="18" charset="0"/>
                                <a:cs typeface="Arial" panose="020B0604020202020204" pitchFamily="34" charset="0"/>
                              </a:rPr>
                            </m:ctrlPr>
                          </m:dPr>
                          <m:e>
                            <m:r>
                              <a:rPr lang="en-ZA" sz="1800" i="1">
                                <a:solidFill>
                                  <a:schemeClr val="bg2"/>
                                </a:solidFill>
                                <a:latin typeface="Cambria Math" panose="02040503050406030204" pitchFamily="18" charset="0"/>
                                <a:cs typeface="Arial" panose="020B0604020202020204" pitchFamily="34" charset="0"/>
                              </a:rPr>
                              <m:t>1−</m:t>
                            </m:r>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d>
                      </m:e>
                      <m:sup>
                        <m:r>
                          <a:rPr lang="en-ZA" sz="1800" i="1">
                            <a:solidFill>
                              <a:schemeClr val="bg2"/>
                            </a:solidFill>
                            <a:latin typeface="Cambria Math" panose="02040503050406030204" pitchFamily="18" charset="0"/>
                            <a:cs typeface="Arial" panose="020B0604020202020204" pitchFamily="34" charset="0"/>
                          </a:rPr>
                          <m:t>2</m:t>
                        </m:r>
                      </m:sup>
                    </m:sSup>
                    <m:f>
                      <m:fPr>
                        <m:ctrlPr>
                          <a:rPr lang="en-ZA" sz="180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4</m:t>
                        </m:r>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𝑛</m:t>
                        </m:r>
                      </m:den>
                    </m:f>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i="1">
                        <a:solidFill>
                          <a:schemeClr val="bg2"/>
                        </a:solidFill>
                        <a:latin typeface="Cambria Math" panose="02040503050406030204" pitchFamily="18" charset="0"/>
                        <a:cs typeface="Arial" panose="020B0604020202020204" pitchFamily="34" charset="0"/>
                      </a:rPr>
                      <m:t>𝑀𝑆𝐸</m:t>
                    </m:r>
                    <m:d>
                      <m:dPr>
                        <m:ctrlPr>
                          <a:rPr lang="en-ZA" sz="1800" i="1">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sSup>
                          <m:sSup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𝑛</m:t>
                        </m:r>
                      </m:den>
                    </m:f>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5</m:t>
                        </m:r>
                        <m:sSup>
                          <m:sSup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sSup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e>
                          <m:sup>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−8</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𝛼</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+4</m:t>
                        </m:r>
                      </m:e>
                    </m:d>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c) Now compare estimators </a:t>
                </a:r>
                <a14:m>
                  <m:oMath xmlns:m="http://schemas.openxmlformats.org/officeDocument/2006/math">
                    <m:acc>
                      <m:accPr>
                        <m:chr m:val="̅"/>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oMath>
                </a14:m>
                <a:r>
                  <a:rPr lang="en-ZA" sz="1800" dirty="0">
                    <a:solidFill>
                      <a:schemeClr val="bg2"/>
                    </a:solidFill>
                    <a:latin typeface="Arial" panose="020B0604020202020204" pitchFamily="34" charset="0"/>
                    <a:cs typeface="Arial" panose="020B0604020202020204" pitchFamily="34" charset="0"/>
                  </a:rPr>
                  <a:t> and </a:t>
                </a:r>
                <a14:m>
                  <m:oMath xmlns:m="http://schemas.openxmlformats.org/officeDocument/2006/math">
                    <m:f>
                      <m:fPr>
                        <m:ctrlP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acc>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     </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𝐸</m:t>
                    </m:r>
                    <m:d>
                      <m:d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dPr>
                      <m:e>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acc>
                      </m:e>
                    </m:d>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𝜇</m:t>
                    </m:r>
                  </m:oMath>
                </a14:m>
                <a:endParaRPr lang="en-ZA" sz="1800" dirty="0">
                  <a:solidFill>
                    <a:schemeClr val="bg2"/>
                  </a:solidFill>
                  <a:latin typeface="Arial" panose="020B0604020202020204" pitchFamily="34" charset="0"/>
                  <a:cs typeface="Arial" panose="020B0604020202020204" pitchFamily="34" charset="0"/>
                </a:endParaRPr>
              </a:p>
              <a:p>
                <a:r>
                  <a:rPr lang="en-ZA" sz="1800" dirty="0">
                    <a:solidFill>
                      <a:schemeClr val="bg2"/>
                    </a:solidFill>
                    <a:latin typeface="Arial" panose="020B0604020202020204" pitchFamily="34" charset="0"/>
                    <a:cs typeface="Arial" panose="020B0604020202020204" pitchFamily="34" charset="0"/>
                  </a:rPr>
                  <a:t>Both are unbiased.</a:t>
                </a: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88" t="-650" r="-735"/>
                </a:stretch>
              </a:blipFill>
            </p:spPr>
            <p:txBody>
              <a:bodyPr/>
              <a:lstStyle/>
              <a:p>
                <a:r>
                  <a:rPr lang="en-US">
                    <a:noFill/>
                  </a:rPr>
                  <a:t> </a:t>
                </a:r>
              </a:p>
            </p:txBody>
          </p:sp>
        </mc:Fallback>
      </mc:AlternateContent>
    </p:spTree>
    <p:extLst>
      <p:ext uri="{BB962C8B-B14F-4D97-AF65-F5344CB8AC3E}">
        <p14:creationId xmlns:p14="http://schemas.microsoft.com/office/powerpoint/2010/main" val="336503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Example 2</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𝑛</m:t>
                        </m:r>
                      </m:den>
                    </m:f>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acc>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𝑋</m:t>
                            </m:r>
                          </m:e>
                        </m:acc>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ea typeface="Cambria Math" panose="02040503050406030204" pitchFamily="18" charset="0"/>
                                <a:cs typeface="Arial" panose="020B0604020202020204" pitchFamily="34" charset="0"/>
                              </a:rPr>
                              <m:t>𝑦</m:t>
                            </m:r>
                          </m:e>
                        </m:acc>
                      </m:e>
                    </m:d>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cs typeface="Arial" panose="020B0604020202020204" pitchFamily="34" charset="0"/>
                          </a:rPr>
                          <m:t>4</m:t>
                        </m:r>
                      </m:den>
                    </m:f>
                    <m:d>
                      <m:dPr>
                        <m:ctrlPr>
                          <a:rPr lang="en-ZA" sz="1800" b="0" i="1" smtClean="0">
                            <a:solidFill>
                              <a:schemeClr val="bg2"/>
                            </a:solidFill>
                            <a:latin typeface="Cambria Math" panose="02040503050406030204" pitchFamily="18" charset="0"/>
                            <a:cs typeface="Arial" panose="020B0604020202020204" pitchFamily="34" charset="0"/>
                          </a:rPr>
                        </m:ctrlPr>
                      </m:dPr>
                      <m:e>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𝑣𝑎𝑟</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𝑦</m:t>
                                </m:r>
                              </m:e>
                            </m:acc>
                          </m:e>
                        </m:d>
                      </m:e>
                    </m:d>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f>
                      <m:fPr>
                        <m:ctrlPr>
                          <a:rPr lang="en-ZA" sz="180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cs typeface="Arial" panose="020B0604020202020204" pitchFamily="34" charset="0"/>
                          </a:rPr>
                          <m:t>4</m:t>
                        </m:r>
                      </m:den>
                    </m:f>
                    <m:d>
                      <m:dPr>
                        <m:ctrlPr>
                          <a:rPr lang="en-ZA" sz="1800" i="1" smtClean="0">
                            <a:solidFill>
                              <a:schemeClr val="bg2"/>
                            </a:solidFill>
                            <a:latin typeface="Cambria Math" panose="02040503050406030204" pitchFamily="18" charset="0"/>
                            <a:cs typeface="Arial" panose="020B0604020202020204" pitchFamily="34" charset="0"/>
                          </a:rPr>
                        </m:ctrlPr>
                      </m:dPr>
                      <m:e>
                        <m:f>
                          <m:fPr>
                            <m:ctrlPr>
                              <a:rPr lang="en-ZA" sz="1800" i="1" smtClean="0">
                                <a:solidFill>
                                  <a:schemeClr val="bg2"/>
                                </a:solidFill>
                                <a:latin typeface="Cambria Math" panose="02040503050406030204" pitchFamily="18" charset="0"/>
                                <a:cs typeface="Arial" panose="020B0604020202020204" pitchFamily="34" charset="0"/>
                              </a:rPr>
                            </m:ctrlPr>
                          </m:fPr>
                          <m:num>
                            <m:sSup>
                              <m:sSupPr>
                                <m:ctrlPr>
                                  <a:rPr lang="en-ZA" sz="1800" i="1" smtClean="0">
                                    <a:solidFill>
                                      <a:schemeClr val="bg2"/>
                                    </a:solidFill>
                                    <a:latin typeface="Cambria Math" panose="02040503050406030204" pitchFamily="18" charset="0"/>
                                    <a:cs typeface="Arial" panose="020B0604020202020204" pitchFamily="34" charset="0"/>
                                  </a:rPr>
                                </m:ctrlPr>
                              </m:sSup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𝑛</m:t>
                            </m:r>
                          </m:den>
                        </m:f>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4</m:t>
                            </m:r>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𝑛</m:t>
                            </m:r>
                          </m:den>
                        </m:f>
                      </m:e>
                    </m:d>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f>
                      <m:fPr>
                        <m:ctrlPr>
                          <a:rPr lang="en-ZA" sz="180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5</m:t>
                        </m:r>
                      </m:num>
                      <m:den>
                        <m:r>
                          <a:rPr lang="en-ZA" sz="1800" b="0" i="1" smtClean="0">
                            <a:solidFill>
                              <a:schemeClr val="bg2"/>
                            </a:solidFill>
                            <a:latin typeface="Cambria Math" panose="02040503050406030204" pitchFamily="18" charset="0"/>
                            <a:cs typeface="Arial" panose="020B0604020202020204" pitchFamily="34" charset="0"/>
                          </a:rPr>
                          <m:t>4</m:t>
                        </m:r>
                        <m:r>
                          <a:rPr lang="en-ZA" sz="1800" b="0" i="1" smtClean="0">
                            <a:solidFill>
                              <a:schemeClr val="bg2"/>
                            </a:solidFill>
                            <a:latin typeface="Cambria Math" panose="02040503050406030204" pitchFamily="18" charset="0"/>
                            <a:cs typeface="Arial" panose="020B0604020202020204" pitchFamily="34" charset="0"/>
                          </a:rPr>
                          <m:t>𝑛</m:t>
                        </m:r>
                      </m:den>
                    </m:f>
                    <m:sSup>
                      <m:sSupPr>
                        <m:ctrlPr>
                          <a:rPr lang="en-ZA" sz="1800" i="1" smtClean="0">
                            <a:solidFill>
                              <a:schemeClr val="bg2"/>
                            </a:solidFill>
                            <a:latin typeface="Cambria Math" panose="02040503050406030204" pitchFamily="18" charset="0"/>
                            <a:cs typeface="Arial" panose="020B0604020202020204" pitchFamily="34" charset="0"/>
                          </a:rPr>
                        </m:ctrlPr>
                      </m:sSupPr>
                      <m:e>
                        <m:r>
                          <a:rPr lang="en-ZA" sz="180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1.25</m:t>
                        </m:r>
                        <m:sSup>
                          <m:sSupPr>
                            <m:ctrlPr>
                              <a:rPr lang="en-ZA" sz="1800" b="0" i="1" smtClean="0">
                                <a:solidFill>
                                  <a:schemeClr val="bg2"/>
                                </a:solidFill>
                                <a:latin typeface="Cambria Math" panose="02040503050406030204" pitchFamily="18" charset="0"/>
                                <a:cs typeface="Arial" panose="020B0604020202020204" pitchFamily="34" charset="0"/>
                              </a:rPr>
                            </m:ctrlPr>
                          </m:sSupPr>
                          <m:e>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𝜎</m:t>
                            </m:r>
                          </m:e>
                          <m:sup>
                            <m:r>
                              <a:rPr lang="en-ZA" sz="1800" b="0" i="1" smtClean="0">
                                <a:solidFill>
                                  <a:schemeClr val="bg2"/>
                                </a:solidFill>
                                <a:latin typeface="Cambria Math" panose="02040503050406030204" pitchFamily="18" charset="0"/>
                                <a:cs typeface="Arial" panose="020B0604020202020204" pitchFamily="34" charset="0"/>
                              </a:rPr>
                              <m:t>2</m:t>
                            </m:r>
                          </m:sup>
                        </m:sSup>
                      </m:num>
                      <m:den>
                        <m:r>
                          <a:rPr lang="en-ZA" sz="1800" b="0" i="1" smtClean="0">
                            <a:solidFill>
                              <a:schemeClr val="bg2"/>
                            </a:solidFill>
                            <a:latin typeface="Cambria Math" panose="02040503050406030204" pitchFamily="18" charset="0"/>
                            <a:cs typeface="Arial" panose="020B0604020202020204" pitchFamily="34" charset="0"/>
                          </a:rPr>
                          <m:t>𝑛</m:t>
                        </m:r>
                      </m:den>
                    </m:f>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r>
                      <a:rPr lang="en-ZA" sz="1800" b="0" i="1" smtClean="0">
                        <a:solidFill>
                          <a:schemeClr val="bg2"/>
                        </a:solidFill>
                        <a:latin typeface="Cambria Math" panose="02040503050406030204" pitchFamily="18" charset="0"/>
                        <a:ea typeface="Cambria Math" panose="02040503050406030204" pitchFamily="18" charset="0"/>
                        <a:cs typeface="Arial" panose="020B0604020202020204" pitchFamily="34" charset="0"/>
                      </a:rPr>
                      <m:t>∴</m:t>
                    </m:r>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e>
                    </m:d>
                    <m:r>
                      <a:rPr lang="en-ZA" sz="1800" b="0" i="1" smtClean="0">
                        <a:solidFill>
                          <a:schemeClr val="bg2"/>
                        </a:solidFill>
                        <a:latin typeface="Cambria Math" panose="02040503050406030204" pitchFamily="18" charset="0"/>
                        <a:cs typeface="Arial" panose="020B0604020202020204" pitchFamily="34" charset="0"/>
                      </a:rPr>
                      <m:t>&lt;</m:t>
                    </m:r>
                    <m:r>
                      <a:rPr lang="en-ZA" sz="1800" b="0" i="1" smtClean="0">
                        <a:solidFill>
                          <a:schemeClr val="bg2"/>
                        </a:solidFill>
                        <a:latin typeface="Cambria Math" panose="02040503050406030204" pitchFamily="18" charset="0"/>
                        <a:cs typeface="Arial" panose="020B0604020202020204" pitchFamily="34" charset="0"/>
                      </a:rPr>
                      <m:t>𝑀𝑆𝐸</m:t>
                    </m:r>
                    <m:d>
                      <m:dPr>
                        <m:ctrlPr>
                          <a:rPr lang="en-ZA" sz="1800" b="0" i="1" smtClean="0">
                            <a:solidFill>
                              <a:schemeClr val="bg2"/>
                            </a:solidFill>
                            <a:latin typeface="Cambria Math" panose="02040503050406030204" pitchFamily="18" charset="0"/>
                            <a:cs typeface="Arial" panose="020B0604020202020204" pitchFamily="34" charset="0"/>
                          </a:rPr>
                        </m:ctrlPr>
                      </m:dPr>
                      <m:e>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cs typeface="Arial" panose="020B0604020202020204" pitchFamily="34" charset="0"/>
                              </a:rPr>
                              <m:t>2</m:t>
                            </m:r>
                          </m:den>
                        </m:f>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r>
                          <a:rPr lang="en-ZA" sz="1800" b="0" i="1" smtClean="0">
                            <a:solidFill>
                              <a:schemeClr val="bg2"/>
                            </a:solidFill>
                            <a:latin typeface="Cambria Math" panose="02040503050406030204" pitchFamily="18" charset="0"/>
                            <a:cs typeface="Arial" panose="020B0604020202020204" pitchFamily="34" charset="0"/>
                          </a:rPr>
                          <m:t>+</m:t>
                        </m:r>
                        <m:f>
                          <m:fPr>
                            <m:ctrlPr>
                              <a:rPr lang="en-ZA" sz="1800" b="0" i="1" smtClean="0">
                                <a:solidFill>
                                  <a:schemeClr val="bg2"/>
                                </a:solidFill>
                                <a:latin typeface="Cambria Math" panose="02040503050406030204" pitchFamily="18" charset="0"/>
                                <a:cs typeface="Arial" panose="020B0604020202020204" pitchFamily="34" charset="0"/>
                              </a:rPr>
                            </m:ctrlPr>
                          </m:fPr>
                          <m:num>
                            <m:r>
                              <a:rPr lang="en-ZA" sz="1800" b="0" i="1" smtClean="0">
                                <a:solidFill>
                                  <a:schemeClr val="bg2"/>
                                </a:solidFill>
                                <a:latin typeface="Cambria Math" panose="02040503050406030204" pitchFamily="18" charset="0"/>
                                <a:cs typeface="Arial" panose="020B0604020202020204" pitchFamily="34" charset="0"/>
                              </a:rPr>
                              <m:t>1</m:t>
                            </m:r>
                          </m:num>
                          <m:den>
                            <m:r>
                              <a:rPr lang="en-ZA" sz="1800" b="0" i="1" smtClean="0">
                                <a:solidFill>
                                  <a:schemeClr val="bg2"/>
                                </a:solidFill>
                                <a:latin typeface="Cambria Math" panose="02040503050406030204" pitchFamily="18" charset="0"/>
                                <a:cs typeface="Arial" panose="020B0604020202020204" pitchFamily="34" charset="0"/>
                              </a:rPr>
                              <m:t>2</m:t>
                            </m:r>
                          </m:den>
                        </m:f>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𝑦</m:t>
                            </m:r>
                          </m:e>
                        </m:acc>
                      </m:e>
                    </m:d>
                  </m:oMath>
                </a14:m>
                <a:endParaRPr lang="en-ZA" sz="1800" dirty="0">
                  <a:solidFill>
                    <a:schemeClr val="bg2"/>
                  </a:solidFill>
                  <a:latin typeface="Arial" panose="020B0604020202020204" pitchFamily="34" charset="0"/>
                  <a:cs typeface="Arial" panose="020B0604020202020204" pitchFamily="34" charset="0"/>
                </a:endParaRPr>
              </a:p>
              <a:p>
                <a14:m>
                  <m:oMath xmlns:m="http://schemas.openxmlformats.org/officeDocument/2006/math">
                    <m:acc>
                      <m:accPr>
                        <m:chr m:val="̅"/>
                        <m:ctrlPr>
                          <a:rPr lang="en-ZA" sz="1800" b="0" i="1" smtClean="0">
                            <a:solidFill>
                              <a:schemeClr val="bg2"/>
                            </a:solidFill>
                            <a:latin typeface="Cambria Math" panose="02040503050406030204" pitchFamily="18" charset="0"/>
                            <a:cs typeface="Arial" panose="020B0604020202020204" pitchFamily="34" charset="0"/>
                          </a:rPr>
                        </m:ctrlPr>
                      </m:accPr>
                      <m:e>
                        <m:r>
                          <a:rPr lang="en-ZA" sz="1800" b="0" i="1" smtClean="0">
                            <a:solidFill>
                              <a:schemeClr val="bg2"/>
                            </a:solidFill>
                            <a:latin typeface="Cambria Math" panose="02040503050406030204" pitchFamily="18" charset="0"/>
                            <a:cs typeface="Arial" panose="020B0604020202020204" pitchFamily="34" charset="0"/>
                          </a:rPr>
                          <m:t>𝑋</m:t>
                        </m:r>
                      </m:e>
                    </m:acc>
                  </m:oMath>
                </a14:m>
                <a:r>
                  <a:rPr lang="en-ZA" sz="1800" dirty="0">
                    <a:solidFill>
                      <a:schemeClr val="bg2"/>
                    </a:solidFill>
                    <a:latin typeface="Arial" panose="020B0604020202020204" pitchFamily="34" charset="0"/>
                    <a:cs typeface="Arial" panose="020B0604020202020204" pitchFamily="34" charset="0"/>
                  </a:rPr>
                  <a:t> is preferable to </a:t>
                </a:r>
                <a14:m>
                  <m:oMath xmlns:m="http://schemas.openxmlformats.org/officeDocument/2006/math">
                    <m:f>
                      <m:fPr>
                        <m:ctrlPr>
                          <a:rPr lang="en-ZA" sz="1800" i="1">
                            <a:solidFill>
                              <a:schemeClr val="bg2"/>
                            </a:solidFill>
                            <a:latin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cs typeface="Arial" panose="020B0604020202020204" pitchFamily="34" charset="0"/>
                          </a:rPr>
                          <m:t>𝑋</m:t>
                        </m:r>
                      </m:e>
                    </m:acc>
                    <m:r>
                      <a:rPr lang="en-ZA" sz="1800" i="1">
                        <a:solidFill>
                          <a:schemeClr val="bg2"/>
                        </a:solidFill>
                        <a:latin typeface="Cambria Math" panose="02040503050406030204" pitchFamily="18" charset="0"/>
                        <a:cs typeface="Arial" panose="020B0604020202020204" pitchFamily="34" charset="0"/>
                      </a:rPr>
                      <m:t>+</m:t>
                    </m:r>
                    <m:f>
                      <m:fPr>
                        <m:ctrlPr>
                          <a:rPr lang="en-ZA" sz="1800" i="1">
                            <a:solidFill>
                              <a:schemeClr val="bg2"/>
                            </a:solidFill>
                            <a:latin typeface="Cambria Math" panose="02040503050406030204" pitchFamily="18" charset="0"/>
                            <a:cs typeface="Arial" panose="020B0604020202020204" pitchFamily="34" charset="0"/>
                          </a:rPr>
                        </m:ctrlPr>
                      </m:fPr>
                      <m:num>
                        <m:r>
                          <a:rPr lang="en-ZA" sz="1800" i="1">
                            <a:solidFill>
                              <a:schemeClr val="bg2"/>
                            </a:solidFill>
                            <a:latin typeface="Cambria Math" panose="02040503050406030204" pitchFamily="18" charset="0"/>
                            <a:cs typeface="Arial" panose="020B0604020202020204" pitchFamily="34" charset="0"/>
                          </a:rPr>
                          <m:t>1</m:t>
                        </m:r>
                      </m:num>
                      <m:den>
                        <m:r>
                          <a:rPr lang="en-ZA" sz="1800" i="1">
                            <a:solidFill>
                              <a:schemeClr val="bg2"/>
                            </a:solidFill>
                            <a:latin typeface="Cambria Math" panose="02040503050406030204" pitchFamily="18" charset="0"/>
                            <a:cs typeface="Arial" panose="020B0604020202020204" pitchFamily="34" charset="0"/>
                          </a:rPr>
                          <m:t>2</m:t>
                        </m:r>
                      </m:den>
                    </m:f>
                    <m:acc>
                      <m:accPr>
                        <m:chr m:val="̅"/>
                        <m:ctrlPr>
                          <a:rPr lang="en-ZA" sz="1800" i="1">
                            <a:solidFill>
                              <a:schemeClr val="bg2"/>
                            </a:solidFill>
                            <a:latin typeface="Cambria Math" panose="02040503050406030204" pitchFamily="18" charset="0"/>
                            <a:cs typeface="Arial" panose="020B0604020202020204" pitchFamily="34" charset="0"/>
                          </a:rPr>
                        </m:ctrlPr>
                      </m:accPr>
                      <m:e>
                        <m:r>
                          <a:rPr lang="en-ZA" sz="1800" i="1">
                            <a:solidFill>
                              <a:schemeClr val="bg2"/>
                            </a:solidFill>
                            <a:latin typeface="Cambria Math" panose="02040503050406030204" pitchFamily="18" charset="0"/>
                            <a:cs typeface="Arial" panose="020B0604020202020204" pitchFamily="34" charset="0"/>
                          </a:rPr>
                          <m:t>𝑦</m:t>
                        </m:r>
                      </m:e>
                    </m:acc>
                  </m:oMath>
                </a14:m>
                <a:endParaRPr lang="en-ZA" sz="1800" dirty="0">
                  <a:solidFill>
                    <a:schemeClr val="bg2"/>
                  </a:solidFill>
                  <a:latin typeface="Arial" panose="020B0604020202020204" pitchFamily="34" charset="0"/>
                  <a:cs typeface="Arial" panose="020B0604020202020204" pitchFamily="34" charset="0"/>
                </a:endParaRPr>
              </a:p>
              <a:p>
                <a:endParaRPr lang="en-ZA" sz="1800" dirty="0">
                  <a:solidFill>
                    <a:schemeClr val="bg2"/>
                  </a:solidFill>
                  <a:latin typeface="Arial" panose="020B0604020202020204" pitchFamily="34" charset="0"/>
                  <a:cs typeface="Arial" panose="020B0604020202020204" pitchFamily="34" charset="0"/>
                </a:endParaRPr>
              </a:p>
            </p:txBody>
          </p:sp>
        </mc:Choice>
        <mc:Fallback xmlns="">
          <p:sp>
            <p:nvSpPr>
              <p:cNvPr id="4" name="Content Placeholder 2">
                <a:extLst>
                  <a:ext uri="{FF2B5EF4-FFF2-40B4-BE49-F238E27FC236}">
                    <a16:creationId xmlns:a16="http://schemas.microsoft.com/office/drawing/2014/main" id="{D601D4B6-05B5-4A43-AF65-67CB3A7A16D2}"/>
                  </a:ext>
                </a:extLst>
              </p:cNvPr>
              <p:cNvSpPr>
                <a:spLocks noGrp="1" noRot="1" noChangeAspect="1" noMove="1" noResize="1" noEditPoints="1" noAdjustHandles="1" noChangeArrowheads="1" noChangeShapeType="1" noTextEdit="1"/>
              </p:cNvSpPr>
              <p:nvPr>
                <p:ph idx="1"/>
              </p:nvPr>
            </p:nvSpPr>
            <p:spPr>
              <a:xfrm>
                <a:off x="437322" y="998920"/>
                <a:ext cx="8300278" cy="5627159"/>
              </a:xfrm>
              <a:blipFill>
                <a:blip r:embed="rId3"/>
                <a:stretch>
                  <a:fillRect l="-588"/>
                </a:stretch>
              </a:blipFill>
            </p:spPr>
            <p:txBody>
              <a:bodyPr/>
              <a:lstStyle/>
              <a:p>
                <a:r>
                  <a:rPr lang="en-ZA">
                    <a:noFill/>
                  </a:rPr>
                  <a:t> </a:t>
                </a:r>
              </a:p>
            </p:txBody>
          </p:sp>
        </mc:Fallback>
      </mc:AlternateContent>
    </p:spTree>
    <p:extLst>
      <p:ext uri="{BB962C8B-B14F-4D97-AF65-F5344CB8AC3E}">
        <p14:creationId xmlns:p14="http://schemas.microsoft.com/office/powerpoint/2010/main" val="416541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03199" y="90221"/>
            <a:ext cx="8534399"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1000" b="1">
                <a:solidFill>
                  <a:schemeClr val="bg2"/>
                </a:solidFill>
                <a:latin typeface="Arial" panose="020B0604020202020204" pitchFamily="34" charset="0"/>
                <a:cs typeface="Arial" panose="020B0604020202020204" pitchFamily="34" charset="0"/>
              </a:defRPr>
            </a:lvl1pPr>
            <a:lvl2pPr marL="742950" indent="-285750">
              <a:defRPr sz="1000" b="1">
                <a:solidFill>
                  <a:schemeClr val="bg2"/>
                </a:solidFill>
                <a:latin typeface="Arial" panose="020B0604020202020204" pitchFamily="34" charset="0"/>
                <a:cs typeface="Arial" panose="020B0604020202020204" pitchFamily="34" charset="0"/>
              </a:defRPr>
            </a:lvl2pPr>
            <a:lvl3pPr marL="1143000" indent="-228600">
              <a:defRPr sz="1000" b="1">
                <a:solidFill>
                  <a:schemeClr val="bg2"/>
                </a:solidFill>
                <a:latin typeface="Arial" panose="020B0604020202020204" pitchFamily="34" charset="0"/>
                <a:cs typeface="Arial" panose="020B0604020202020204" pitchFamily="34" charset="0"/>
              </a:defRPr>
            </a:lvl3pPr>
            <a:lvl4pPr marL="1600200" indent="-228600">
              <a:defRPr sz="1000" b="1">
                <a:solidFill>
                  <a:schemeClr val="bg2"/>
                </a:solidFill>
                <a:latin typeface="Arial" panose="020B0604020202020204" pitchFamily="34" charset="0"/>
                <a:cs typeface="Arial" panose="020B0604020202020204" pitchFamily="34" charset="0"/>
              </a:defRPr>
            </a:lvl4pPr>
            <a:lvl5pPr marL="2057400" indent="-228600">
              <a:defRPr sz="1000" b="1">
                <a:solidFill>
                  <a:schemeClr val="bg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b="1">
                <a:solidFill>
                  <a:schemeClr val="bg2"/>
                </a:solidFill>
                <a:latin typeface="Arial" panose="020B0604020202020204" pitchFamily="34" charset="0"/>
                <a:cs typeface="Arial" panose="020B0604020202020204" pitchFamily="34" charset="0"/>
              </a:defRPr>
            </a:lvl9pPr>
          </a:lstStyle>
          <a:p>
            <a:pPr algn="ctr">
              <a:lnSpc>
                <a:spcPct val="90000"/>
              </a:lnSpc>
              <a:spcBef>
                <a:spcPct val="55000"/>
              </a:spcBef>
              <a:spcAft>
                <a:spcPct val="45000"/>
              </a:spcAft>
            </a:pPr>
            <a:r>
              <a:rPr lang="en-US" altLang="en-US" sz="2800" dirty="0"/>
              <a:t>Exercise</a:t>
            </a:r>
          </a:p>
        </p:txBody>
      </p:sp>
      <p:sp>
        <p:nvSpPr>
          <p:cNvPr id="16388" name="Line 4"/>
          <p:cNvSpPr>
            <a:spLocks noChangeShapeType="1"/>
          </p:cNvSpPr>
          <p:nvPr/>
        </p:nvSpPr>
        <p:spPr bwMode="auto">
          <a:xfrm>
            <a:off x="203200" y="676275"/>
            <a:ext cx="8534400" cy="0"/>
          </a:xfrm>
          <a:prstGeom prst="line">
            <a:avLst/>
          </a:prstGeom>
          <a:noFill/>
          <a:ln w="38100" cmpd="dbl">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 name="Content Placeholder 2">
            <a:extLst>
              <a:ext uri="{FF2B5EF4-FFF2-40B4-BE49-F238E27FC236}">
                <a16:creationId xmlns:a16="http://schemas.microsoft.com/office/drawing/2014/main" id="{D601D4B6-05B5-4A43-AF65-67CB3A7A16D2}"/>
              </a:ext>
            </a:extLst>
          </p:cNvPr>
          <p:cNvSpPr>
            <a:spLocks noGrp="1"/>
          </p:cNvSpPr>
          <p:nvPr>
            <p:ph idx="1"/>
          </p:nvPr>
        </p:nvSpPr>
        <p:spPr>
          <a:xfrm>
            <a:off x="437322" y="998920"/>
            <a:ext cx="8300278" cy="5627159"/>
          </a:xfrm>
        </p:spPr>
        <p:txBody>
          <a:bodyPr/>
          <a:lstStyle/>
          <a:p>
            <a:pPr algn="just">
              <a:lnSpc>
                <a:spcPct val="150000"/>
              </a:lnSpc>
            </a:pPr>
            <a:r>
              <a:rPr lang="en-ZA" sz="1800" dirty="0">
                <a:solidFill>
                  <a:schemeClr val="bg2"/>
                </a:solidFill>
                <a:latin typeface="Arial" panose="020B0604020202020204" pitchFamily="34" charset="0"/>
                <a:cs typeface="Arial" panose="020B0604020202020204" pitchFamily="34" charset="0"/>
              </a:rPr>
              <a:t>Facilities A and B account for 60% and 40%, respectively, of the production of a certain electronic component. The two components from the two facilities are shipped to a packaging location where they are mixed and packaged. A sample of size 100 will be used to estimate the expected life time in the combined population. Use the MSE criterion to decide which of the following two sampling schemes (simple random versus stratified sampling) should be adapted, i.e.</a:t>
            </a:r>
          </a:p>
          <a:p>
            <a:pPr algn="just">
              <a:lnSpc>
                <a:spcPct val="150000"/>
              </a:lnSpc>
            </a:pPr>
            <a:r>
              <a:rPr lang="en-ZA" sz="1800" dirty="0">
                <a:solidFill>
                  <a:schemeClr val="bg2"/>
                </a:solidFill>
                <a:latin typeface="Arial" panose="020B0604020202020204" pitchFamily="34" charset="0"/>
                <a:cs typeface="Arial" panose="020B0604020202020204" pitchFamily="34" charset="0"/>
              </a:rPr>
              <a:t>a) simple random sampling at the packaging location, and </a:t>
            </a:r>
          </a:p>
          <a:p>
            <a:pPr algn="just">
              <a:lnSpc>
                <a:spcPct val="150000"/>
              </a:lnSpc>
            </a:pPr>
            <a:r>
              <a:rPr lang="en-ZA" sz="1800" dirty="0">
                <a:solidFill>
                  <a:schemeClr val="bg2"/>
                </a:solidFill>
                <a:latin typeface="Arial" panose="020B0604020202020204" pitchFamily="34" charset="0"/>
                <a:cs typeface="Arial" panose="020B0604020202020204" pitchFamily="34" charset="0"/>
              </a:rPr>
              <a:t>b) stratified random sampling based on a simple random sample of size 60 from facility A and a simple random sample of size 40 from facility B.</a:t>
            </a:r>
          </a:p>
        </p:txBody>
      </p:sp>
    </p:spTree>
    <p:extLst>
      <p:ext uri="{BB962C8B-B14F-4D97-AF65-F5344CB8AC3E}">
        <p14:creationId xmlns:p14="http://schemas.microsoft.com/office/powerpoint/2010/main" val="865784913"/>
      </p:ext>
    </p:extLst>
  </p:cSld>
  <p:clrMapOvr>
    <a:masterClrMapping/>
  </p:clrMapOvr>
</p:sld>
</file>

<file path=ppt/theme/theme1.xml><?xml version="1.0" encoding="utf-8"?>
<a:theme xmlns:a="http://schemas.openxmlformats.org/drawingml/2006/main" name="Blank Presentation">
  <a:themeElements>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50000"/>
          </a:lnSpc>
          <a:spcBef>
            <a:spcPct val="50000"/>
          </a:spcBef>
          <a:spcAft>
            <a:spcPts val="60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50000"/>
          </a:lnSpc>
          <a:spcBef>
            <a:spcPct val="50000"/>
          </a:spcBef>
          <a:spcAft>
            <a:spcPts val="60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291E63F58E8F4282F009C2C0B1FA30" ma:contentTypeVersion="13" ma:contentTypeDescription="Create a new document." ma:contentTypeScope="" ma:versionID="43a34d8d0fe4e24a4b8f7e5fd70598da">
  <xsd:schema xmlns:xsd="http://www.w3.org/2001/XMLSchema" xmlns:xs="http://www.w3.org/2001/XMLSchema" xmlns:p="http://schemas.microsoft.com/office/2006/metadata/properties" xmlns:ns1="http://schemas.microsoft.com/sharepoint/v3" xmlns:ns3="88116247-d89f-449a-a196-c1d5799a5f62" targetNamespace="http://schemas.microsoft.com/office/2006/metadata/properties" ma:root="true" ma:fieldsID="b8bed101c2a34de1f9a049c64ba41b86" ns1:_="" ns3:_="">
    <xsd:import namespace="http://schemas.microsoft.com/sharepoint/v3"/>
    <xsd:import namespace="88116247-d89f-449a-a196-c1d5799a5f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3:MediaServiceLocation" minOccurs="0"/>
                <xsd:element ref="ns3:MediaServiceAutoKeyPoints" minOccurs="0"/>
                <xsd:element ref="ns3:MediaServiceKeyPoints" minOccurs="0"/>
                <xsd:element ref="ns3:MediaLengthInSecond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116247-d89f-449a-a196-c1d5799a5f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F88922-8106-466E-9E5A-E8730E690F18}">
  <ds:schemaRefs>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terms/"/>
    <ds:schemaRef ds:uri="88116247-d89f-449a-a196-c1d5799a5f62"/>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82120E3-30BE-45E3-B944-F177DB7BA7FC}">
  <ds:schemaRefs>
    <ds:schemaRef ds:uri="http://schemas.microsoft.com/sharepoint/v3/contenttype/forms"/>
  </ds:schemaRefs>
</ds:datastoreItem>
</file>

<file path=customXml/itemProps3.xml><?xml version="1.0" encoding="utf-8"?>
<ds:datastoreItem xmlns:ds="http://schemas.openxmlformats.org/officeDocument/2006/customXml" ds:itemID="{8CB9653B-801C-42FA-9A74-55B6CA465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8116247-d89f-449a-a196-c1d5799a5f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64709</TotalTime>
  <Words>1066</Words>
  <Application>Microsoft Office PowerPoint</Application>
  <PresentationFormat>On-screen Show (4:3)</PresentationFormat>
  <Paragraphs>77</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 Math</vt:lpstr>
      <vt:lpstr>Times New Roman</vt:lpstr>
      <vt:lpstr>Blank Presentation</vt:lpstr>
      <vt:lpstr>DSA 8301 – Stat Inference in Big Data</vt:lpstr>
      <vt:lpstr>PowerPoint Presentation</vt:lpstr>
      <vt:lpstr>PowerPoint Presentation</vt:lpstr>
      <vt:lpstr>PowerPoint Presentation</vt:lpstr>
      <vt:lpstr>PowerPoint Presentation</vt:lpstr>
      <vt:lpstr>PowerPoint Presentation</vt:lpstr>
      <vt:lpstr>PowerPoint Presentation</vt:lpstr>
    </vt:vector>
  </TitlesOfParts>
  <Company>SFBR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omolo, bernard</dc:creator>
  <cp:lastModifiedBy>Omolo, Bernard</cp:lastModifiedBy>
  <cp:revision>1900</cp:revision>
  <cp:lastPrinted>2002-03-25T19:52:15Z</cp:lastPrinted>
  <dcterms:created xsi:type="dcterms:W3CDTF">1999-10-20T21:41:02Z</dcterms:created>
  <dcterms:modified xsi:type="dcterms:W3CDTF">2022-04-23T19:43:29Z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0x010100AC291E63F58E8F4282F009C2C0B1FA30</vt:lpwstr>
  </property>
</Properties>
</file>