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57" r:id="rId4"/>
    <p:sldId id="266" r:id="rId5"/>
    <p:sldId id="265" r:id="rId6"/>
    <p:sldId id="267" r:id="rId7"/>
    <p:sldId id="269" r:id="rId8"/>
    <p:sldId id="272" r:id="rId9"/>
    <p:sldId id="270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1" r:id="rId21"/>
    <p:sldId id="271" r:id="rId22"/>
    <p:sldId id="263" r:id="rId23"/>
  </p:sldIdLst>
  <p:sldSz cx="12192000" cy="6858000"/>
  <p:notesSz cx="6858000" cy="9144000"/>
  <p:custDataLst>
    <p:tags r:id="rId25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3FF"/>
    <a:srgbClr val="A3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6" autoAdjust="0"/>
    <p:restoredTop sz="81149" autoAdjust="0"/>
  </p:normalViewPr>
  <p:slideViewPr>
    <p:cSldViewPr snapToGrid="0">
      <p:cViewPr>
        <p:scale>
          <a:sx n="60" d="100"/>
          <a:sy n="60" d="100"/>
        </p:scale>
        <p:origin x="4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09490-D053-4E4F-8758-C90DFC4EA772}" type="datetimeFigureOut">
              <a:rPr lang="pt-PT" smtClean="0"/>
              <a:t>01/12/2015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90EB-8AA4-4B0F-832A-C28B5BC3E41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9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npm install –g grunt-cli</a:t>
            </a:r>
          </a:p>
          <a:p>
            <a:r>
              <a:rPr lang="pt-PT" dirty="0" smtClean="0"/>
              <a:t>npm init</a:t>
            </a:r>
          </a:p>
          <a:p>
            <a:endParaRPr lang="pt-PT" dirty="0" smtClean="0"/>
          </a:p>
          <a:p>
            <a:r>
              <a:rPr lang="pt-PT" dirty="0" smtClean="0"/>
              <a:t>npm</a:t>
            </a:r>
            <a:r>
              <a:rPr lang="pt-PT" baseline="0" dirty="0" smtClean="0"/>
              <a:t> install grunt </a:t>
            </a:r>
            <a:r>
              <a:rPr lang="pt-PT" baseline="0" dirty="0" smtClean="0"/>
              <a:t>–-save-dev</a:t>
            </a:r>
            <a:endParaRPr lang="pt-PT" baseline="0" dirty="0" smtClean="0"/>
          </a:p>
          <a:p>
            <a:r>
              <a:rPr lang="pt-PT" baseline="0" dirty="0" smtClean="0"/>
              <a:t>npm install grunt-contrib-sass –-save-dev</a:t>
            </a:r>
          </a:p>
          <a:p>
            <a:r>
              <a:rPr lang="pt-PT" baseline="0" dirty="0" smtClean="0"/>
              <a:t>npm install grunt-contrib-watch </a:t>
            </a:r>
            <a:r>
              <a:rPr lang="pt-PT" baseline="0" dirty="0" smtClean="0"/>
              <a:t>–-save-dev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E90EB-8AA4-4B0F-832A-C28B5BC3E41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606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npm install –g grunt-cli</a:t>
            </a:r>
          </a:p>
          <a:p>
            <a:r>
              <a:rPr lang="pt-PT" dirty="0" smtClean="0"/>
              <a:t>npm init</a:t>
            </a:r>
          </a:p>
          <a:p>
            <a:endParaRPr lang="pt-PT" dirty="0" smtClean="0"/>
          </a:p>
          <a:p>
            <a:r>
              <a:rPr lang="pt-PT" dirty="0" smtClean="0"/>
              <a:t>npm</a:t>
            </a:r>
            <a:r>
              <a:rPr lang="pt-PT" baseline="0" dirty="0" smtClean="0"/>
              <a:t> install grunt </a:t>
            </a:r>
            <a:r>
              <a:rPr lang="pt-PT" baseline="0" dirty="0" smtClean="0"/>
              <a:t>–-save-dev</a:t>
            </a:r>
            <a:endParaRPr lang="pt-PT" baseline="0" dirty="0" smtClean="0"/>
          </a:p>
          <a:p>
            <a:r>
              <a:rPr lang="pt-PT" baseline="0" dirty="0" smtClean="0"/>
              <a:t>npm install grunt-contrib-sass –-save-dev</a:t>
            </a:r>
          </a:p>
          <a:p>
            <a:r>
              <a:rPr lang="pt-PT" baseline="0" dirty="0" smtClean="0"/>
              <a:t>npm install grunt-contrib-watch </a:t>
            </a:r>
            <a:r>
              <a:rPr lang="pt-PT" baseline="0" dirty="0" smtClean="0"/>
              <a:t>–-save-dev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E90EB-8AA4-4B0F-832A-C28B5BC3E410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928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npm install –g grunt-cli</a:t>
            </a:r>
          </a:p>
          <a:p>
            <a:r>
              <a:rPr lang="pt-PT" dirty="0" smtClean="0"/>
              <a:t>npm init</a:t>
            </a:r>
          </a:p>
          <a:p>
            <a:endParaRPr lang="pt-PT" dirty="0" smtClean="0"/>
          </a:p>
          <a:p>
            <a:r>
              <a:rPr lang="pt-PT" dirty="0" smtClean="0"/>
              <a:t>npm</a:t>
            </a:r>
            <a:r>
              <a:rPr lang="pt-PT" baseline="0" dirty="0" smtClean="0"/>
              <a:t> install grunt </a:t>
            </a:r>
            <a:r>
              <a:rPr lang="pt-PT" baseline="0" dirty="0" smtClean="0"/>
              <a:t>–-save-dev</a:t>
            </a:r>
            <a:endParaRPr lang="pt-PT" baseline="0" dirty="0" smtClean="0"/>
          </a:p>
          <a:p>
            <a:r>
              <a:rPr lang="pt-PT" baseline="0" dirty="0" smtClean="0"/>
              <a:t>npm install grunt-contrib-sass –-save-dev</a:t>
            </a:r>
          </a:p>
          <a:p>
            <a:r>
              <a:rPr lang="pt-PT" baseline="0" dirty="0" smtClean="0"/>
              <a:t>npm install grunt-contrib-watch </a:t>
            </a:r>
            <a:r>
              <a:rPr lang="pt-PT" baseline="0" dirty="0" smtClean="0"/>
              <a:t>–-save-dev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E90EB-8AA4-4B0F-832A-C28B5BC3E410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757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npm install –g grunt-cli</a:t>
            </a:r>
          </a:p>
          <a:p>
            <a:r>
              <a:rPr lang="pt-PT" dirty="0" smtClean="0"/>
              <a:t>npm init</a:t>
            </a:r>
          </a:p>
          <a:p>
            <a:endParaRPr lang="pt-PT" dirty="0" smtClean="0"/>
          </a:p>
          <a:p>
            <a:r>
              <a:rPr lang="pt-PT" dirty="0" smtClean="0"/>
              <a:t>npm</a:t>
            </a:r>
            <a:r>
              <a:rPr lang="pt-PT" baseline="0" dirty="0" smtClean="0"/>
              <a:t> install grunt </a:t>
            </a:r>
            <a:r>
              <a:rPr lang="pt-PT" baseline="0" dirty="0" smtClean="0"/>
              <a:t>–-save-dev</a:t>
            </a:r>
            <a:endParaRPr lang="pt-PT" baseline="0" dirty="0" smtClean="0"/>
          </a:p>
          <a:p>
            <a:r>
              <a:rPr lang="pt-PT" baseline="0" dirty="0" smtClean="0"/>
              <a:t>npm install grunt-contrib-sass –-save-dev</a:t>
            </a:r>
          </a:p>
          <a:p>
            <a:r>
              <a:rPr lang="pt-PT" baseline="0" dirty="0" smtClean="0"/>
              <a:t>npm install grunt-contrib-watch </a:t>
            </a:r>
            <a:r>
              <a:rPr lang="pt-PT" baseline="0" dirty="0" smtClean="0"/>
              <a:t>–-save-dev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E90EB-8AA4-4B0F-832A-C28B5BC3E410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65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npm install –g grunt-cli</a:t>
            </a:r>
          </a:p>
          <a:p>
            <a:r>
              <a:rPr lang="pt-PT" dirty="0" smtClean="0"/>
              <a:t>npm init</a:t>
            </a:r>
          </a:p>
          <a:p>
            <a:endParaRPr lang="pt-PT" dirty="0" smtClean="0"/>
          </a:p>
          <a:p>
            <a:r>
              <a:rPr lang="pt-PT" dirty="0" smtClean="0"/>
              <a:t>npm</a:t>
            </a:r>
            <a:r>
              <a:rPr lang="pt-PT" baseline="0" dirty="0" smtClean="0"/>
              <a:t> install grunt </a:t>
            </a:r>
            <a:r>
              <a:rPr lang="pt-PT" baseline="0" dirty="0" smtClean="0"/>
              <a:t>–-save-dev</a:t>
            </a:r>
            <a:endParaRPr lang="pt-PT" baseline="0" dirty="0" smtClean="0"/>
          </a:p>
          <a:p>
            <a:r>
              <a:rPr lang="pt-PT" baseline="0" dirty="0" smtClean="0"/>
              <a:t>npm install grunt-contrib-sass –-save-dev</a:t>
            </a:r>
          </a:p>
          <a:p>
            <a:r>
              <a:rPr lang="pt-PT" baseline="0" dirty="0" smtClean="0"/>
              <a:t>npm install grunt-contrib-watch </a:t>
            </a:r>
            <a:r>
              <a:rPr lang="pt-PT" baseline="0" dirty="0" smtClean="0"/>
              <a:t>–-save-dev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E90EB-8AA4-4B0F-832A-C28B5BC3E410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344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npm install –g grunt-cli</a:t>
            </a:r>
          </a:p>
          <a:p>
            <a:r>
              <a:rPr lang="pt-PT" dirty="0" smtClean="0"/>
              <a:t>npm init</a:t>
            </a:r>
          </a:p>
          <a:p>
            <a:endParaRPr lang="pt-PT" dirty="0" smtClean="0"/>
          </a:p>
          <a:p>
            <a:r>
              <a:rPr lang="pt-PT" dirty="0" smtClean="0"/>
              <a:t>npm</a:t>
            </a:r>
            <a:r>
              <a:rPr lang="pt-PT" baseline="0" dirty="0" smtClean="0"/>
              <a:t> install grunt </a:t>
            </a:r>
            <a:r>
              <a:rPr lang="pt-PT" baseline="0" dirty="0" smtClean="0"/>
              <a:t>–-save-dev</a:t>
            </a:r>
            <a:endParaRPr lang="pt-PT" baseline="0" dirty="0" smtClean="0"/>
          </a:p>
          <a:p>
            <a:r>
              <a:rPr lang="pt-PT" baseline="0" dirty="0" smtClean="0"/>
              <a:t>npm install grunt-contrib-sass –-save-dev</a:t>
            </a:r>
          </a:p>
          <a:p>
            <a:r>
              <a:rPr lang="pt-PT" baseline="0" dirty="0" smtClean="0"/>
              <a:t>npm install grunt-contrib-watch </a:t>
            </a:r>
            <a:r>
              <a:rPr lang="pt-PT" baseline="0" dirty="0" smtClean="0"/>
              <a:t>–-save-dev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E90EB-8AA4-4B0F-832A-C28B5BC3E410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1853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npm install –g grunt-cli</a:t>
            </a:r>
          </a:p>
          <a:p>
            <a:r>
              <a:rPr lang="pt-PT" dirty="0" smtClean="0"/>
              <a:t>npm init</a:t>
            </a:r>
          </a:p>
          <a:p>
            <a:endParaRPr lang="pt-PT" dirty="0" smtClean="0"/>
          </a:p>
          <a:p>
            <a:r>
              <a:rPr lang="pt-PT" dirty="0" smtClean="0"/>
              <a:t>npm</a:t>
            </a:r>
            <a:r>
              <a:rPr lang="pt-PT" baseline="0" dirty="0" smtClean="0"/>
              <a:t> install grunt </a:t>
            </a:r>
            <a:r>
              <a:rPr lang="pt-PT" baseline="0" dirty="0" smtClean="0"/>
              <a:t>–-save-dev</a:t>
            </a:r>
            <a:endParaRPr lang="pt-PT" baseline="0" dirty="0" smtClean="0"/>
          </a:p>
          <a:p>
            <a:r>
              <a:rPr lang="pt-PT" baseline="0" dirty="0" smtClean="0"/>
              <a:t>npm install grunt-contrib-sass –-save-dev</a:t>
            </a:r>
          </a:p>
          <a:p>
            <a:r>
              <a:rPr lang="pt-PT" baseline="0" dirty="0" smtClean="0"/>
              <a:t>npm install grunt-contrib-watch </a:t>
            </a:r>
            <a:r>
              <a:rPr lang="pt-PT" baseline="0" dirty="0" smtClean="0"/>
              <a:t>–-save-dev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E90EB-8AA4-4B0F-832A-C28B5BC3E410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6213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npm install –g grunt-cli</a:t>
            </a:r>
          </a:p>
          <a:p>
            <a:r>
              <a:rPr lang="pt-PT" dirty="0" smtClean="0"/>
              <a:t>npm init</a:t>
            </a:r>
          </a:p>
          <a:p>
            <a:endParaRPr lang="pt-PT" dirty="0" smtClean="0"/>
          </a:p>
          <a:p>
            <a:r>
              <a:rPr lang="pt-PT" dirty="0" smtClean="0"/>
              <a:t>npm</a:t>
            </a:r>
            <a:r>
              <a:rPr lang="pt-PT" baseline="0" dirty="0" smtClean="0"/>
              <a:t> install grunt </a:t>
            </a:r>
            <a:r>
              <a:rPr lang="pt-PT" baseline="0" dirty="0" smtClean="0"/>
              <a:t>–-save-dev</a:t>
            </a:r>
            <a:endParaRPr lang="pt-PT" baseline="0" dirty="0" smtClean="0"/>
          </a:p>
          <a:p>
            <a:r>
              <a:rPr lang="pt-PT" baseline="0" dirty="0" smtClean="0"/>
              <a:t>npm install grunt-contrib-sass –-save-dev</a:t>
            </a:r>
          </a:p>
          <a:p>
            <a:r>
              <a:rPr lang="pt-PT" baseline="0" dirty="0" smtClean="0"/>
              <a:t>npm install grunt-contrib-watch </a:t>
            </a:r>
            <a:r>
              <a:rPr lang="pt-PT" baseline="0" dirty="0" smtClean="0"/>
              <a:t>–-save-dev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E90EB-8AA4-4B0F-832A-C28B5BC3E410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1907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npm install –g grunt-cli</a:t>
            </a:r>
          </a:p>
          <a:p>
            <a:r>
              <a:rPr lang="pt-PT" dirty="0" smtClean="0"/>
              <a:t>npm init</a:t>
            </a:r>
          </a:p>
          <a:p>
            <a:endParaRPr lang="pt-PT" dirty="0" smtClean="0"/>
          </a:p>
          <a:p>
            <a:r>
              <a:rPr lang="pt-PT" dirty="0" smtClean="0"/>
              <a:t>npm</a:t>
            </a:r>
            <a:r>
              <a:rPr lang="pt-PT" baseline="0" dirty="0" smtClean="0"/>
              <a:t> install grunt </a:t>
            </a:r>
            <a:r>
              <a:rPr lang="pt-PT" baseline="0" dirty="0" smtClean="0"/>
              <a:t>–-save-dev</a:t>
            </a:r>
            <a:endParaRPr lang="pt-PT" baseline="0" dirty="0" smtClean="0"/>
          </a:p>
          <a:p>
            <a:r>
              <a:rPr lang="pt-PT" baseline="0" dirty="0" smtClean="0"/>
              <a:t>npm install grunt-contrib-sass –-save-dev</a:t>
            </a:r>
          </a:p>
          <a:p>
            <a:r>
              <a:rPr lang="pt-PT" baseline="0" dirty="0" smtClean="0"/>
              <a:t>npm install grunt-contrib-watch </a:t>
            </a:r>
            <a:r>
              <a:rPr lang="pt-PT" baseline="0" dirty="0" smtClean="0"/>
              <a:t>–-save-dev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E90EB-8AA4-4B0F-832A-C28B5BC3E410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92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npm install –g grunt-cli</a:t>
            </a:r>
          </a:p>
          <a:p>
            <a:r>
              <a:rPr lang="pt-PT" dirty="0" smtClean="0"/>
              <a:t>npm init</a:t>
            </a:r>
          </a:p>
          <a:p>
            <a:endParaRPr lang="pt-PT" dirty="0" smtClean="0"/>
          </a:p>
          <a:p>
            <a:r>
              <a:rPr lang="pt-PT" dirty="0" smtClean="0"/>
              <a:t>npm</a:t>
            </a:r>
            <a:r>
              <a:rPr lang="pt-PT" baseline="0" dirty="0" smtClean="0"/>
              <a:t> install grunt </a:t>
            </a:r>
            <a:r>
              <a:rPr lang="pt-PT" baseline="0" dirty="0" smtClean="0"/>
              <a:t>–-save-dev</a:t>
            </a:r>
            <a:endParaRPr lang="pt-PT" baseline="0" dirty="0" smtClean="0"/>
          </a:p>
          <a:p>
            <a:r>
              <a:rPr lang="pt-PT" baseline="0" dirty="0" smtClean="0"/>
              <a:t>npm install grunt-contrib-sass –-save-dev</a:t>
            </a:r>
          </a:p>
          <a:p>
            <a:r>
              <a:rPr lang="pt-PT" baseline="0" dirty="0" smtClean="0"/>
              <a:t>npm install grunt-contrib-watch </a:t>
            </a:r>
            <a:r>
              <a:rPr lang="pt-PT" baseline="0" dirty="0" smtClean="0"/>
              <a:t>–-save-dev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E90EB-8AA4-4B0F-832A-C28B5BC3E410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30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hyperlink" Target="https://www.google.pt/url?sa=i&amp;rct=j&amp;q=&amp;esrc=s&amp;source=images&amp;cd=&amp;cad=rja&amp;uact=8&amp;ved=0ahUKEwjS5935q7DJAhXMhhoKHQ_vDosQjRwIBw&amp;url=https://twitter.com/yldio&amp;psig=AFQjCNHa_pjvzFN5e_hJ8wWOdgiYDjXGhA&amp;ust=1448704752905666" TargetMode="External"/><Relationship Id="rId3" Type="http://schemas.openxmlformats.org/officeDocument/2006/relationships/image" Target="../media/image7.emf"/><Relationship Id="rId21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341" r="14783"/>
          <a:stretch/>
        </p:blipFill>
        <p:spPr>
          <a:xfrm>
            <a:off x="-26126" y="3598819"/>
            <a:ext cx="12226835" cy="3761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5017448"/>
            <a:ext cx="735979" cy="92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778395"/>
            <a:ext cx="947270" cy="9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9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B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12341" r="14783"/>
          <a:stretch/>
        </p:blipFill>
        <p:spPr>
          <a:xfrm>
            <a:off x="0" y="3559628"/>
            <a:ext cx="12226835" cy="3761558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1302443" y="1916284"/>
            <a:ext cx="2067775" cy="2086538"/>
            <a:chOff x="2608728" y="1633878"/>
            <a:chExt cx="1682137" cy="1657856"/>
          </a:xfrm>
        </p:grpSpPr>
        <p:sp>
          <p:nvSpPr>
            <p:cNvPr id="15" name="Rectangle 14"/>
            <p:cNvSpPr/>
            <p:nvPr/>
          </p:nvSpPr>
          <p:spPr>
            <a:xfrm>
              <a:off x="2608728" y="1633878"/>
              <a:ext cx="1682137" cy="1657856"/>
            </a:xfrm>
            <a:prstGeom prst="rect">
              <a:avLst/>
            </a:prstGeom>
            <a:solidFill>
              <a:srgbClr val="0075D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1955" y="1849321"/>
              <a:ext cx="109093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6600" b="0" i="0" u="none" strike="noStrike" kern="0" cap="none" spc="0" normalizeH="0" baseline="0" noProof="0" dirty="0">
                <a:ln>
                  <a:noFill/>
                </a:ln>
                <a:solidFill>
                  <a:srgbClr val="EEFAF6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3485708" y="2067411"/>
            <a:ext cx="8603512" cy="1006429"/>
          </a:xfr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pt-PT" sz="6600" kern="0" baseline="0" dirty="0">
                <a:solidFill>
                  <a:srgbClr val="0075DA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[session title]</a:t>
            </a:r>
            <a:endParaRPr lang="pt-PT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3583172" y="3124732"/>
            <a:ext cx="8887417" cy="914400"/>
          </a:xfrm>
        </p:spPr>
        <p:txBody>
          <a:bodyPr/>
          <a:lstStyle>
            <a:lvl1pPr marL="0" indent="0">
              <a:buNone/>
              <a:defRPr lang="en-US" sz="32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[Speaker]</a:t>
            </a:r>
          </a:p>
        </p:txBody>
      </p:sp>
    </p:spTree>
    <p:extLst>
      <p:ext uri="{BB962C8B-B14F-4D97-AF65-F5344CB8AC3E}">
        <p14:creationId xmlns:p14="http://schemas.microsoft.com/office/powerpoint/2010/main" val="178965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B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665047" y="2971103"/>
            <a:ext cx="8736715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600" dirty="0" smtClean="0">
                <a:solidFill>
                  <a:srgbClr val="A3DEFF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&lt;/</a:t>
            </a:r>
            <a:r>
              <a:rPr kumimoji="0" lang="pt-PT" sz="1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3DEFF"/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WEB</a:t>
            </a:r>
            <a:endParaRPr kumimoji="0" lang="pt-PT" sz="8000" b="0" i="0" u="none" strike="noStrike" kern="1200" cap="none" spc="0" normalizeH="0" baseline="0" noProof="0" dirty="0">
              <a:ln>
                <a:noFill/>
              </a:ln>
              <a:solidFill>
                <a:srgbClr val="A3DEFF"/>
              </a:solidFill>
              <a:effectLst/>
              <a:uLnTx/>
              <a:uFillTx/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2341" r="14783"/>
          <a:stretch/>
        </p:blipFill>
        <p:spPr>
          <a:xfrm>
            <a:off x="0" y="3559628"/>
            <a:ext cx="12226835" cy="3761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37965" y="4978257"/>
            <a:ext cx="735979" cy="92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159" y="4739204"/>
            <a:ext cx="947270" cy="923976"/>
          </a:xfrm>
          <a:prstGeom prst="rect">
            <a:avLst/>
          </a:prstGeom>
        </p:spPr>
      </p:pic>
      <p:sp>
        <p:nvSpPr>
          <p:cNvPr id="11" name="Title 21"/>
          <p:cNvSpPr>
            <a:spLocks noGrp="1"/>
          </p:cNvSpPr>
          <p:nvPr>
            <p:ph type="title" hasCustomPrompt="1"/>
          </p:nvPr>
        </p:nvSpPr>
        <p:spPr>
          <a:xfrm>
            <a:off x="242777" y="2381139"/>
            <a:ext cx="8603512" cy="1089529"/>
          </a:xfr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pt-PT" sz="7200" kern="0" baseline="0" dirty="0">
                <a:solidFill>
                  <a:srgbClr val="0075DA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[section]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8175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665047" y="2971103"/>
            <a:ext cx="8736715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600" dirty="0" smtClean="0">
                <a:solidFill>
                  <a:srgbClr val="D9F1FF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&lt;/</a:t>
            </a:r>
            <a:r>
              <a:rPr kumimoji="0" lang="pt-PT" sz="1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9F1FF"/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WEB</a:t>
            </a:r>
            <a:endParaRPr kumimoji="0" lang="pt-PT" sz="8000" b="0" i="0" u="none" strike="noStrike" kern="1200" cap="none" spc="0" normalizeH="0" baseline="0" noProof="0" dirty="0">
              <a:ln>
                <a:noFill/>
              </a:ln>
              <a:solidFill>
                <a:srgbClr val="D9F1FF"/>
              </a:solidFill>
              <a:effectLst/>
              <a:uLnTx/>
              <a:uFillTx/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2341" r="14783"/>
          <a:stretch/>
        </p:blipFill>
        <p:spPr>
          <a:xfrm>
            <a:off x="0" y="3559628"/>
            <a:ext cx="12226835" cy="3761558"/>
          </a:xfrm>
          <a:prstGeom prst="rect">
            <a:avLst/>
          </a:prstGeom>
        </p:spPr>
      </p:pic>
      <p:sp>
        <p:nvSpPr>
          <p:cNvPr id="9" name="Title 21"/>
          <p:cNvSpPr>
            <a:spLocks noGrp="1"/>
          </p:cNvSpPr>
          <p:nvPr>
            <p:ph type="title" hasCustomPrompt="1"/>
          </p:nvPr>
        </p:nvSpPr>
        <p:spPr>
          <a:xfrm>
            <a:off x="178982" y="2971103"/>
            <a:ext cx="8603512" cy="1006429"/>
          </a:xfr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pt-PT" sz="6600" kern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[subsection]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07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3121" r="14315"/>
          <a:stretch/>
        </p:blipFill>
        <p:spPr>
          <a:xfrm>
            <a:off x="0" y="4202437"/>
            <a:ext cx="12174584" cy="357866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9767" y="139787"/>
            <a:ext cx="10515600" cy="830997"/>
          </a:xfr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kumimoji="0" lang="pt-PT" sz="4800" b="0" i="0" u="none" strike="noStrike" kern="0" cap="none" spc="0" normalizeH="0" baseline="0" dirty="0">
                <a:ln>
                  <a:noFill/>
                </a:ln>
                <a:solidFill>
                  <a:srgbClr val="0075DA"/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 smtClean="0"/>
              <a:t>[content title]</a:t>
            </a:r>
            <a:endParaRPr lang="pt-PT" dirty="0"/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342955" y="929083"/>
            <a:ext cx="8887417" cy="453150"/>
          </a:xfrm>
        </p:spPr>
        <p:txBody>
          <a:bodyPr/>
          <a:lstStyle>
            <a:lvl1pPr marL="0" indent="0">
              <a:buNone/>
              <a:def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[content subtitle]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42954" y="2078779"/>
            <a:ext cx="8887417" cy="338554"/>
          </a:xfr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[content text]</a:t>
            </a:r>
          </a:p>
        </p:txBody>
      </p:sp>
    </p:spTree>
    <p:extLst>
      <p:ext uri="{BB962C8B-B14F-4D97-AF65-F5344CB8AC3E}">
        <p14:creationId xmlns:p14="http://schemas.microsoft.com/office/powerpoint/2010/main" val="405227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B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8401" r="13953" b="6064"/>
          <a:stretch/>
        </p:blipFill>
        <p:spPr>
          <a:xfrm>
            <a:off x="-27709" y="3033966"/>
            <a:ext cx="12219709" cy="3865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51688" y="5532552"/>
            <a:ext cx="2470462" cy="1025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4847629"/>
            <a:ext cx="735979" cy="92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608576"/>
            <a:ext cx="947270" cy="9239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69" y="2966298"/>
            <a:ext cx="1800000" cy="3909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8" y="971713"/>
            <a:ext cx="1800000" cy="18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72" y="508593"/>
            <a:ext cx="3016605" cy="4022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83" y="1627692"/>
            <a:ext cx="1800000" cy="3468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087" y="2321112"/>
            <a:ext cx="1800000" cy="10834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72"/>
          <a:stretch/>
        </p:blipFill>
        <p:spPr>
          <a:xfrm>
            <a:off x="938852" y="3690583"/>
            <a:ext cx="1800000" cy="4867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757" y="511688"/>
            <a:ext cx="1800000" cy="6032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270" y="3633022"/>
            <a:ext cx="1800000" cy="11209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322" y="1576761"/>
            <a:ext cx="1800000" cy="3088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77" y="1114932"/>
            <a:ext cx="1389159" cy="138915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785" y="3840134"/>
            <a:ext cx="1800000" cy="180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632" y="3507755"/>
            <a:ext cx="2067759" cy="669593"/>
          </a:xfrm>
          <a:prstGeom prst="rect">
            <a:avLst/>
          </a:prstGeom>
        </p:spPr>
      </p:pic>
      <p:pic>
        <p:nvPicPr>
          <p:cNvPr id="1026" name="Picture 2" descr="https://pbs.twimg.com/profile_images/580703131136352256/F33CaDK0.png">
            <a:hlinkClick r:id="rId18"/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93" y="4299906"/>
            <a:ext cx="908149" cy="9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12" y="1477282"/>
            <a:ext cx="1231816" cy="6644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61" y="2771713"/>
            <a:ext cx="2161478" cy="56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B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8401" r="13953" b="6064"/>
          <a:stretch/>
        </p:blipFill>
        <p:spPr>
          <a:xfrm>
            <a:off x="-27709" y="3033966"/>
            <a:ext cx="12219709" cy="3865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51688" y="5532552"/>
            <a:ext cx="2470462" cy="1025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4847629"/>
            <a:ext cx="735979" cy="92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608576"/>
            <a:ext cx="947270" cy="92397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-27709" y="2298101"/>
            <a:ext cx="1219305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8000" dirty="0" smtClean="0">
                <a:solidFill>
                  <a:srgbClr val="0075DA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pt-PT" sz="8000" dirty="0" err="1" smtClean="0">
                <a:solidFill>
                  <a:srgbClr val="0075DA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mswebcamp</a:t>
            </a:r>
            <a:endParaRPr kumimoji="0" lang="pt-PT" sz="4800" i="0" u="none" strike="noStrike" kern="1200" cap="none" spc="0" normalizeH="0" baseline="0" noProof="0" dirty="0">
              <a:ln>
                <a:noFill/>
              </a:ln>
              <a:solidFill>
                <a:srgbClr val="0075DA"/>
              </a:solidFill>
              <a:effectLst/>
              <a:uLnTx/>
              <a:uFillTx/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B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l="18401" r="13953" b="6064"/>
          <a:stretch/>
        </p:blipFill>
        <p:spPr>
          <a:xfrm>
            <a:off x="-27709" y="3033966"/>
            <a:ext cx="12219709" cy="38655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51688" y="5532552"/>
            <a:ext cx="2470462" cy="10256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4847629"/>
            <a:ext cx="735979" cy="9253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608576"/>
            <a:ext cx="947270" cy="9239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61" y="2311884"/>
            <a:ext cx="3769076" cy="13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81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9CC9-9B18-478D-ADA4-8B3CAFBD3278}" type="datetimeFigureOut">
              <a:rPr lang="pt-PT" smtClean="0"/>
              <a:t>01/12/2015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BE5C-3237-41F9-BB22-21B493B904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01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runtjs.com/" TargetMode="External"/><Relationship Id="rId2" Type="http://schemas.openxmlformats.org/officeDocument/2006/relationships/hyperlink" Target="http://gruntjs.com/plugins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SASS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9767" y="953797"/>
            <a:ext cx="8887417" cy="453150"/>
          </a:xfrm>
        </p:spPr>
        <p:txBody>
          <a:bodyPr/>
          <a:lstStyle/>
          <a:p>
            <a:r>
              <a:rPr lang="pt-PT" dirty="0" smtClean="0"/>
              <a:t>Syntactically Awesome Style Sheet</a:t>
            </a:r>
            <a:endParaRPr lang="pt-P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42954" y="2004635"/>
            <a:ext cx="10765770" cy="2267287"/>
          </a:xfrm>
        </p:spPr>
        <p:txBody>
          <a:bodyPr/>
          <a:lstStyle/>
          <a:p>
            <a:r>
              <a:rPr lang="en-US" sz="2000" dirty="0" smtClean="0"/>
              <a:t>“(…)stylesheets </a:t>
            </a:r>
            <a:r>
              <a:rPr lang="en-US" sz="2000" dirty="0"/>
              <a:t>are getting larger, more complex, and harder to </a:t>
            </a:r>
            <a:r>
              <a:rPr lang="en-US" sz="2000" dirty="0" smtClean="0"/>
              <a:t>maintain(...)” </a:t>
            </a:r>
          </a:p>
          <a:p>
            <a:endParaRPr lang="en-US" sz="2000" dirty="0" smtClean="0"/>
          </a:p>
          <a:p>
            <a:r>
              <a:rPr lang="en-US" sz="2000" dirty="0" smtClean="0"/>
              <a:t>“(…)Sass </a:t>
            </a:r>
            <a:r>
              <a:rPr lang="en-US" sz="2000" dirty="0"/>
              <a:t>lets you use features that don't exist in CSS yet like </a:t>
            </a:r>
            <a:r>
              <a:rPr lang="en-US" sz="2000" b="1" dirty="0"/>
              <a:t>variables</a:t>
            </a:r>
            <a:r>
              <a:rPr lang="en-US" sz="2000" dirty="0"/>
              <a:t>, </a:t>
            </a:r>
            <a:r>
              <a:rPr lang="en-US" sz="2000" b="1" dirty="0"/>
              <a:t>nesting</a:t>
            </a:r>
            <a:r>
              <a:rPr lang="en-US" sz="2000" dirty="0"/>
              <a:t>, </a:t>
            </a:r>
            <a:r>
              <a:rPr lang="en-US" sz="2000" b="1" dirty="0" err="1"/>
              <a:t>mixins</a:t>
            </a:r>
            <a:r>
              <a:rPr lang="en-US" sz="2000" dirty="0" smtClean="0"/>
              <a:t>, </a:t>
            </a:r>
            <a:r>
              <a:rPr lang="en-US" sz="2000" b="1" dirty="0"/>
              <a:t>inheritance </a:t>
            </a:r>
            <a:r>
              <a:rPr lang="en-US" sz="2000" dirty="0"/>
              <a:t>and </a:t>
            </a:r>
            <a:r>
              <a:rPr lang="en-US" sz="2000" b="1" dirty="0"/>
              <a:t>other nifty goodies </a:t>
            </a:r>
            <a:r>
              <a:rPr lang="en-US" sz="2000" dirty="0"/>
              <a:t>that make writing CSS fun </a:t>
            </a:r>
            <a:r>
              <a:rPr lang="en-US" sz="2000" dirty="0" smtClean="0"/>
              <a:t>again(…)”</a:t>
            </a:r>
          </a:p>
          <a:p>
            <a:endParaRPr lang="en-US" sz="2000" dirty="0" smtClean="0"/>
          </a:p>
          <a:p>
            <a:pPr marL="0" indent="0" algn="r">
              <a:buNone/>
            </a:pPr>
            <a:r>
              <a:rPr lang="en-US" sz="2000" dirty="0" smtClean="0"/>
              <a:t>(</a:t>
            </a:r>
            <a:r>
              <a:rPr lang="en-US" sz="2000" i="1" dirty="0" err="1" smtClean="0"/>
              <a:t>src</a:t>
            </a:r>
            <a:r>
              <a:rPr lang="en-US" sz="2000" i="1" dirty="0" smtClean="0"/>
              <a:t>: </a:t>
            </a:r>
            <a:r>
              <a:rPr lang="en-US" sz="2000" i="1" dirty="0" smtClean="0">
                <a:hlinkClick r:id="rId2"/>
              </a:rPr>
              <a:t>sass-lang.com</a:t>
            </a:r>
            <a:r>
              <a:rPr lang="en-US" sz="2000" dirty="0" smtClean="0"/>
              <a:t>)</a:t>
            </a:r>
            <a:endParaRPr lang="pt-PT" sz="20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0030657" y="176720"/>
            <a:ext cx="1831834" cy="780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3600" b="1" dirty="0" smtClean="0"/>
              <a:t>Why?</a:t>
            </a:r>
            <a:endParaRPr lang="pt-PT" sz="3600" b="1" dirty="0"/>
          </a:p>
        </p:txBody>
      </p:sp>
    </p:spTree>
    <p:extLst>
      <p:ext uri="{BB962C8B-B14F-4D97-AF65-F5344CB8AC3E}">
        <p14:creationId xmlns:p14="http://schemas.microsoft.com/office/powerpoint/2010/main" val="366959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SASS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2932" y="1551863"/>
            <a:ext cx="1719830" cy="453150"/>
          </a:xfrm>
        </p:spPr>
        <p:txBody>
          <a:bodyPr/>
          <a:lstStyle/>
          <a:p>
            <a:r>
              <a:rPr lang="pt-PT" b="1" dirty="0" smtClean="0"/>
              <a:t>Declaration</a:t>
            </a:r>
            <a:endParaRPr lang="pt-PT" b="1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87184" y="176720"/>
            <a:ext cx="2867983" cy="780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3600" b="1" dirty="0" smtClean="0"/>
              <a:t>Variables</a:t>
            </a:r>
            <a:endParaRPr lang="pt-PT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67" y="1988503"/>
            <a:ext cx="6532995" cy="1906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571" y="4067560"/>
            <a:ext cx="9186596" cy="2753369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9767" y="945556"/>
            <a:ext cx="8887417" cy="453150"/>
          </a:xfrm>
        </p:spPr>
        <p:txBody>
          <a:bodyPr/>
          <a:lstStyle/>
          <a:p>
            <a:r>
              <a:rPr lang="pt-PT" dirty="0"/>
              <a:t>Syntactically Awesome Style Sheet</a:t>
            </a:r>
            <a:endParaRPr lang="pt-PT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921142" y="3614410"/>
            <a:ext cx="1034025" cy="453150"/>
          </a:xfrm>
        </p:spPr>
        <p:txBody>
          <a:bodyPr/>
          <a:lstStyle/>
          <a:p>
            <a:r>
              <a:rPr lang="pt-PT" b="1" dirty="0" smtClean="0"/>
              <a:t>Usage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6047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SASS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525854" y="176720"/>
            <a:ext cx="2429313" cy="780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3600" b="1" dirty="0" smtClean="0"/>
              <a:t>Nesting</a:t>
            </a:r>
            <a:endParaRPr lang="pt-PT" sz="3600" b="1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9767" y="945556"/>
            <a:ext cx="8887417" cy="453150"/>
          </a:xfrm>
        </p:spPr>
        <p:txBody>
          <a:bodyPr/>
          <a:lstStyle/>
          <a:p>
            <a:r>
              <a:rPr lang="pt-PT" dirty="0"/>
              <a:t>Syntactically Awesome Style Sheet</a:t>
            </a:r>
            <a:endParaRPr lang="pt-PT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450" y="1903713"/>
            <a:ext cx="8775100" cy="44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SASS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47936" y="176720"/>
            <a:ext cx="5307232" cy="780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3600" b="1" dirty="0" smtClean="0"/>
              <a:t>Partials &amp; Imports</a:t>
            </a:r>
            <a:endParaRPr lang="pt-PT" sz="3600" b="1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9767" y="945556"/>
            <a:ext cx="8887417" cy="453150"/>
          </a:xfrm>
        </p:spPr>
        <p:txBody>
          <a:bodyPr/>
          <a:lstStyle/>
          <a:p>
            <a:r>
              <a:rPr lang="pt-PT" dirty="0"/>
              <a:t>Syntactically Awesome Style Sheet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706" y="2743555"/>
            <a:ext cx="2218038" cy="30820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40" y="2743555"/>
            <a:ext cx="5365248" cy="1983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840" y="4847819"/>
            <a:ext cx="1792592" cy="9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SASS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847438" y="176720"/>
            <a:ext cx="3107730" cy="780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3600" b="1" dirty="0" smtClean="0"/>
              <a:t>Operators</a:t>
            </a:r>
            <a:endParaRPr lang="pt-PT" sz="3600" b="1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9767" y="945556"/>
            <a:ext cx="8887417" cy="453150"/>
          </a:xfrm>
        </p:spPr>
        <p:txBody>
          <a:bodyPr/>
          <a:lstStyle/>
          <a:p>
            <a:r>
              <a:rPr lang="pt-PT" dirty="0"/>
              <a:t>Syntactically Awesome Style Sheet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397" y="3059803"/>
            <a:ext cx="8341207" cy="17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SASS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917989" y="176720"/>
            <a:ext cx="7037179" cy="552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3600" b="1" dirty="0" smtClean="0"/>
              <a:t>Control Directives &amp; Expressions</a:t>
            </a:r>
            <a:endParaRPr lang="pt-PT" sz="3600" b="1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9767" y="945556"/>
            <a:ext cx="8887417" cy="453150"/>
          </a:xfrm>
        </p:spPr>
        <p:txBody>
          <a:bodyPr/>
          <a:lstStyle/>
          <a:p>
            <a:r>
              <a:rPr lang="pt-PT" dirty="0"/>
              <a:t>Syntactically Awesome Style Sheet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03" y="1859692"/>
            <a:ext cx="5186303" cy="1349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69" y="3352671"/>
            <a:ext cx="3977571" cy="3176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119" y="3751666"/>
            <a:ext cx="4553825" cy="913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009" y="1859692"/>
            <a:ext cx="6142044" cy="1377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7200" y="5179824"/>
            <a:ext cx="4511662" cy="13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SASS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917989" y="176720"/>
            <a:ext cx="7037179" cy="552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3600" b="1" dirty="0" smtClean="0"/>
              <a:t>Mixins</a:t>
            </a:r>
            <a:endParaRPr lang="pt-PT" sz="3600" b="1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9767" y="945556"/>
            <a:ext cx="8887417" cy="453150"/>
          </a:xfrm>
        </p:spPr>
        <p:txBody>
          <a:bodyPr/>
          <a:lstStyle/>
          <a:p>
            <a:r>
              <a:rPr lang="pt-PT" dirty="0"/>
              <a:t>Syntactically Awesome Style Sheet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045" y="2283463"/>
            <a:ext cx="2350944" cy="12469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492" y="2169315"/>
            <a:ext cx="5663045" cy="15586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405" y="4906755"/>
            <a:ext cx="5351318" cy="1272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6802" y="4010964"/>
            <a:ext cx="5296525" cy="6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SASS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917989" y="176720"/>
            <a:ext cx="7037179" cy="552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3600" b="1" dirty="0" smtClean="0"/>
              <a:t>Functions</a:t>
            </a:r>
            <a:endParaRPr lang="pt-PT" sz="3600" b="1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9767" y="945556"/>
            <a:ext cx="8887417" cy="453150"/>
          </a:xfrm>
        </p:spPr>
        <p:txBody>
          <a:bodyPr/>
          <a:lstStyle/>
          <a:p>
            <a:r>
              <a:rPr lang="pt-PT" dirty="0"/>
              <a:t>Syntactically Awesome Style Sheet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84" y="2821974"/>
            <a:ext cx="7006232" cy="224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SASS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917989" y="176720"/>
            <a:ext cx="7037179" cy="552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3600" b="1" dirty="0" smtClean="0"/>
              <a:t>Inheritance</a:t>
            </a:r>
            <a:endParaRPr lang="pt-PT" sz="3600" b="1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9767" y="945556"/>
            <a:ext cx="8887417" cy="453150"/>
          </a:xfrm>
        </p:spPr>
        <p:txBody>
          <a:bodyPr/>
          <a:lstStyle/>
          <a:p>
            <a:r>
              <a:rPr lang="pt-PT" dirty="0"/>
              <a:t>Syntactically Awesome Style Sheet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02" y="2169772"/>
            <a:ext cx="3767396" cy="396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/>
              <a:t>SASS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9767" y="953797"/>
            <a:ext cx="8887417" cy="453150"/>
          </a:xfrm>
        </p:spPr>
        <p:txBody>
          <a:bodyPr/>
          <a:lstStyle/>
          <a:p>
            <a:r>
              <a:rPr lang="pt-PT" dirty="0"/>
              <a:t>Syntactically Awesome Style Sheet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0033686" y="176720"/>
            <a:ext cx="1921481" cy="780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3600" b="1" dirty="0" smtClean="0"/>
              <a:t>demo</a:t>
            </a:r>
            <a:endParaRPr lang="pt-PT" sz="3600" b="1" dirty="0"/>
          </a:p>
        </p:txBody>
      </p:sp>
    </p:spTree>
    <p:extLst>
      <p:ext uri="{BB962C8B-B14F-4D97-AF65-F5344CB8AC3E}">
        <p14:creationId xmlns:p14="http://schemas.microsoft.com/office/powerpoint/2010/main" val="36524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2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708" y="2621157"/>
            <a:ext cx="8603512" cy="590931"/>
          </a:xfrm>
        </p:spPr>
        <p:txBody>
          <a:bodyPr/>
          <a:lstStyle/>
          <a:p>
            <a:r>
              <a:rPr lang="pt-PT" sz="3600" dirty="0" smtClean="0"/>
              <a:t>Thank You</a:t>
            </a:r>
            <a:endParaRPr lang="pt-PT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85708" y="3237365"/>
            <a:ext cx="6277520" cy="716804"/>
          </a:xfrm>
        </p:spPr>
        <p:txBody>
          <a:bodyPr>
            <a:noAutofit/>
          </a:bodyPr>
          <a:lstStyle/>
          <a:p>
            <a:r>
              <a:rPr lang="pt-PT" sz="2400" dirty="0" smtClean="0"/>
              <a:t>@riccastelhano</a:t>
            </a:r>
          </a:p>
          <a:p>
            <a:r>
              <a:rPr lang="pt-PT" sz="2400" dirty="0" smtClean="0"/>
              <a:t>http://www.ricardocastelhano.net</a:t>
            </a:r>
            <a:endParaRPr lang="pt-P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90" y="1964726"/>
            <a:ext cx="1798613" cy="19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1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708" y="2001250"/>
            <a:ext cx="8603512" cy="990481"/>
          </a:xfrm>
        </p:spPr>
        <p:txBody>
          <a:bodyPr/>
          <a:lstStyle/>
          <a:p>
            <a:r>
              <a:rPr lang="pt-PT" sz="3600" dirty="0" smtClean="0"/>
              <a:t>When a Sasquatch and a Boar get together </a:t>
            </a:r>
            <a:r>
              <a:rPr lang="pt-PT" sz="5400" dirty="0" smtClean="0"/>
              <a:t/>
            </a:r>
            <a:br>
              <a:rPr lang="pt-PT" sz="5400" dirty="0" smtClean="0"/>
            </a:br>
            <a:r>
              <a:rPr lang="pt-PT" sz="3600" dirty="0" smtClean="0"/>
              <a:t>(</a:t>
            </a:r>
            <a:r>
              <a:rPr lang="pt-PT" sz="3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or how to use SASS and Grunt</a:t>
            </a:r>
            <a:r>
              <a:rPr lang="pt-PT" sz="3600" dirty="0" smtClean="0"/>
              <a:t>)</a:t>
            </a:r>
            <a:endParaRPr lang="pt-PT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85708" y="3237365"/>
            <a:ext cx="6277520" cy="716804"/>
          </a:xfrm>
        </p:spPr>
        <p:txBody>
          <a:bodyPr>
            <a:normAutofit fontScale="55000" lnSpcReduction="20000"/>
          </a:bodyPr>
          <a:lstStyle/>
          <a:p>
            <a:r>
              <a:rPr lang="pt-PT" dirty="0" smtClean="0"/>
              <a:t>Ricardo Castelhano (@riccastelhano)</a:t>
            </a:r>
          </a:p>
          <a:p>
            <a:r>
              <a:rPr lang="pt-PT" sz="2300" dirty="0" smtClean="0"/>
              <a:t>Fullstack Dev / Technical Manager / Certified Scrum Master / Certified Zend Engineer</a:t>
            </a:r>
            <a:endParaRPr lang="pt-PT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90" y="1964726"/>
            <a:ext cx="1798613" cy="1994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41" y="6030096"/>
            <a:ext cx="582440" cy="539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50" y="5949509"/>
            <a:ext cx="594050" cy="701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818" y="3360512"/>
            <a:ext cx="2100549" cy="47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982" y="1698354"/>
            <a:ext cx="8603512" cy="1006429"/>
          </a:xfrm>
        </p:spPr>
        <p:txBody>
          <a:bodyPr/>
          <a:lstStyle/>
          <a:p>
            <a:r>
              <a:rPr lang="pt-PT" dirty="0" smtClean="0"/>
              <a:t>Prerequirements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41" y="6030096"/>
            <a:ext cx="582440" cy="539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50" y="5949509"/>
            <a:ext cx="594050" cy="7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47" y="570335"/>
            <a:ext cx="6096528" cy="3048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41" y="6030096"/>
            <a:ext cx="582440" cy="539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50" y="5949509"/>
            <a:ext cx="594050" cy="7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97" y="1389978"/>
            <a:ext cx="4399006" cy="407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Grunt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9767" y="929083"/>
            <a:ext cx="8887417" cy="453150"/>
          </a:xfrm>
        </p:spPr>
        <p:txBody>
          <a:bodyPr/>
          <a:lstStyle/>
          <a:p>
            <a:r>
              <a:rPr lang="pt-PT" dirty="0" smtClean="0"/>
              <a:t>The JavaScript Task Runner</a:t>
            </a:r>
            <a:endParaRPr lang="pt-P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42954" y="2004635"/>
            <a:ext cx="10765770" cy="2672526"/>
          </a:xfrm>
        </p:spPr>
        <p:txBody>
          <a:bodyPr/>
          <a:lstStyle/>
          <a:p>
            <a:r>
              <a:rPr lang="en-US" sz="2000" dirty="0" smtClean="0"/>
              <a:t>“In </a:t>
            </a:r>
            <a:r>
              <a:rPr lang="en-US" sz="2000" dirty="0"/>
              <a:t>one word: </a:t>
            </a:r>
            <a:r>
              <a:rPr lang="en-US" sz="2000" b="1" dirty="0" smtClean="0"/>
              <a:t>automation</a:t>
            </a:r>
            <a:r>
              <a:rPr lang="en-US" sz="2000" dirty="0" smtClean="0"/>
              <a:t> (…) </a:t>
            </a:r>
            <a:r>
              <a:rPr lang="en-US" sz="2000" dirty="0"/>
              <a:t>a task runner can do most of that mundane work for you—and your team—with basically zero effort</a:t>
            </a:r>
            <a:r>
              <a:rPr lang="en-US" sz="2000" dirty="0" smtClean="0"/>
              <a:t>.” </a:t>
            </a:r>
          </a:p>
          <a:p>
            <a:endParaRPr lang="en-US" sz="2000" dirty="0" smtClean="0"/>
          </a:p>
          <a:p>
            <a:r>
              <a:rPr lang="en-US" sz="2000" dirty="0" smtClean="0"/>
              <a:t>“The </a:t>
            </a:r>
            <a:r>
              <a:rPr lang="en-US" sz="2000" dirty="0"/>
              <a:t>Grunt ecosystem is huge </a:t>
            </a:r>
            <a:r>
              <a:rPr lang="en-US" sz="2000" dirty="0" smtClean="0"/>
              <a:t>(…), </a:t>
            </a:r>
            <a:r>
              <a:rPr lang="en-US" sz="2000" dirty="0"/>
              <a:t>you can use Grunt to automate just about </a:t>
            </a:r>
            <a:r>
              <a:rPr lang="en-US" sz="2000" dirty="0" smtClean="0"/>
              <a:t>anything(…)”</a:t>
            </a:r>
          </a:p>
          <a:p>
            <a:endParaRPr lang="en-US" sz="2000" dirty="0" smtClean="0"/>
          </a:p>
          <a:p>
            <a:r>
              <a:rPr lang="pt-PT" sz="2000" dirty="0" smtClean="0"/>
              <a:t>“Like </a:t>
            </a:r>
            <a:r>
              <a:rPr lang="pt-PT" sz="2000" dirty="0"/>
              <a:t>minification, compilation, unit testing, linting, </a:t>
            </a:r>
            <a:r>
              <a:rPr lang="pt-PT" sz="2000" dirty="0" smtClean="0"/>
              <a:t>...” (just check </a:t>
            </a:r>
            <a:r>
              <a:rPr lang="pt-PT" sz="2000" dirty="0" smtClean="0">
                <a:hlinkClick r:id="rId2"/>
              </a:rPr>
              <a:t>Grunt Plugins Page</a:t>
            </a:r>
            <a:r>
              <a:rPr lang="pt-PT" sz="2000" dirty="0" smtClean="0"/>
              <a:t>)</a:t>
            </a:r>
          </a:p>
          <a:p>
            <a:pPr marL="0" indent="0" algn="r">
              <a:buNone/>
            </a:pPr>
            <a:r>
              <a:rPr lang="en-US" sz="2000" dirty="0" smtClean="0"/>
              <a:t>(</a:t>
            </a:r>
            <a:r>
              <a:rPr lang="en-US" sz="2000" i="1" dirty="0" err="1" smtClean="0"/>
              <a:t>src</a:t>
            </a:r>
            <a:r>
              <a:rPr lang="en-US" sz="2000" i="1" dirty="0" smtClean="0"/>
              <a:t>: </a:t>
            </a:r>
            <a:r>
              <a:rPr lang="en-US" sz="2000" i="1" dirty="0" smtClean="0">
                <a:hlinkClick r:id="rId3"/>
              </a:rPr>
              <a:t>gruntjs.com</a:t>
            </a:r>
            <a:r>
              <a:rPr lang="en-US" sz="2000" dirty="0" smtClean="0"/>
              <a:t>)</a:t>
            </a:r>
            <a:endParaRPr lang="pt-PT" sz="20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0030657" y="176720"/>
            <a:ext cx="1831834" cy="780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3600" b="1" dirty="0" smtClean="0"/>
              <a:t>Why?</a:t>
            </a:r>
            <a:endParaRPr lang="pt-PT" sz="3600" b="1" dirty="0"/>
          </a:p>
        </p:txBody>
      </p:sp>
    </p:spTree>
    <p:extLst>
      <p:ext uri="{BB962C8B-B14F-4D97-AF65-F5344CB8AC3E}">
        <p14:creationId xmlns:p14="http://schemas.microsoft.com/office/powerpoint/2010/main" val="383199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Grunt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9767" y="929083"/>
            <a:ext cx="8887417" cy="453150"/>
          </a:xfrm>
        </p:spPr>
        <p:txBody>
          <a:bodyPr/>
          <a:lstStyle/>
          <a:p>
            <a:r>
              <a:rPr lang="pt-PT" dirty="0" smtClean="0"/>
              <a:t>The JavaScript Task Runner</a:t>
            </a:r>
            <a:endParaRPr lang="pt-P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42954" y="2004635"/>
            <a:ext cx="10765770" cy="3611245"/>
          </a:xfrm>
        </p:spPr>
        <p:txBody>
          <a:bodyPr/>
          <a:lstStyle/>
          <a:p>
            <a:r>
              <a:rPr lang="en-US" sz="2000" dirty="0" smtClean="0"/>
              <a:t>Install Grunt Command Line Interface</a:t>
            </a:r>
          </a:p>
          <a:p>
            <a:endParaRPr lang="en-US" sz="2000" dirty="0" smtClean="0"/>
          </a:p>
          <a:p>
            <a:r>
              <a:rPr lang="en-US" sz="2000" dirty="0" smtClean="0"/>
              <a:t>Create </a:t>
            </a:r>
            <a:r>
              <a:rPr lang="en-US" sz="2000" dirty="0" err="1" smtClean="0"/>
              <a:t>package.json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Create Gruntfile.js</a:t>
            </a:r>
          </a:p>
          <a:p>
            <a:endParaRPr lang="en-US" sz="2000" dirty="0"/>
          </a:p>
          <a:p>
            <a:r>
              <a:rPr lang="en-US" sz="2000" dirty="0" smtClean="0"/>
              <a:t>Install Grunt Task Runner</a:t>
            </a:r>
          </a:p>
          <a:p>
            <a:endParaRPr lang="en-US" sz="2000" dirty="0"/>
          </a:p>
          <a:p>
            <a:r>
              <a:rPr lang="en-US" sz="2000" dirty="0" smtClean="0"/>
              <a:t>Install SASS and Watch Tasks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0033686" y="176720"/>
            <a:ext cx="1921481" cy="780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3600" b="1" dirty="0" smtClean="0"/>
              <a:t>demo</a:t>
            </a:r>
            <a:endParaRPr lang="pt-PT" sz="3600" b="1" dirty="0"/>
          </a:p>
        </p:txBody>
      </p:sp>
    </p:spTree>
    <p:extLst>
      <p:ext uri="{BB962C8B-B14F-4D97-AF65-F5344CB8AC3E}">
        <p14:creationId xmlns:p14="http://schemas.microsoft.com/office/powerpoint/2010/main" val="7116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20" y="1377000"/>
            <a:ext cx="4085760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e6a01988787481436f7a3c642f03397b4cc6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Camp - Speaker Template.potx" id="{1B933E0D-E691-4BD9-B58D-82D00BD1B2F6}" vid="{2C4D4BB6-09EA-4E88-8101-1CD84B6C23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Grunt+SASS</Template>
  <TotalTime>527</TotalTime>
  <Words>479</Words>
  <Application>Microsoft Office PowerPoint</Application>
  <PresentationFormat>Widescreen</PresentationFormat>
  <Paragraphs>135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Segoe UI Historic</vt:lpstr>
      <vt:lpstr>Segoe UI Light</vt:lpstr>
      <vt:lpstr>Segoe UI Semibold</vt:lpstr>
      <vt:lpstr>Office Theme</vt:lpstr>
      <vt:lpstr>PowerPoint Presentation</vt:lpstr>
      <vt:lpstr>PowerPoint Presentation</vt:lpstr>
      <vt:lpstr>When a Sasquatch and a Boar get together  (or how to use SASS and Grunt)</vt:lpstr>
      <vt:lpstr>Prerequirements</vt:lpstr>
      <vt:lpstr>PowerPoint Presentation</vt:lpstr>
      <vt:lpstr>PowerPoint Presentation</vt:lpstr>
      <vt:lpstr>Grunt</vt:lpstr>
      <vt:lpstr>Grunt</vt:lpstr>
      <vt:lpstr>PowerPoint Presentation</vt:lpstr>
      <vt:lpstr>SASS</vt:lpstr>
      <vt:lpstr>SASS</vt:lpstr>
      <vt:lpstr>SASS</vt:lpstr>
      <vt:lpstr>SASS</vt:lpstr>
      <vt:lpstr>SASS</vt:lpstr>
      <vt:lpstr>SASS</vt:lpstr>
      <vt:lpstr>SASS</vt:lpstr>
      <vt:lpstr>SASS</vt:lpstr>
      <vt:lpstr>SASS</vt:lpstr>
      <vt:lpstr>SASS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Castelhano</dc:creator>
  <cp:lastModifiedBy>Ricardo Castelhano</cp:lastModifiedBy>
  <cp:revision>31</cp:revision>
  <dcterms:created xsi:type="dcterms:W3CDTF">2015-12-01T10:25:51Z</dcterms:created>
  <dcterms:modified xsi:type="dcterms:W3CDTF">2015-12-01T19:13:42Z</dcterms:modified>
</cp:coreProperties>
</file>