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letter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5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B924-CB37-41DA-AE78-1447777A940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2ACA-5D8A-43E2-A479-964974F5D5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8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B924-CB37-41DA-AE78-1447777A940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2ACA-5D8A-43E2-A479-964974F5D5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0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B924-CB37-41DA-AE78-1447777A940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2ACA-5D8A-43E2-A479-964974F5D5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5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B924-CB37-41DA-AE78-1447777A940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2ACA-5D8A-43E2-A479-964974F5D5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B924-CB37-41DA-AE78-1447777A940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2ACA-5D8A-43E2-A479-964974F5D5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7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B924-CB37-41DA-AE78-1447777A940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2ACA-5D8A-43E2-A479-964974F5D5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0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B924-CB37-41DA-AE78-1447777A940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2ACA-5D8A-43E2-A479-964974F5D5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B924-CB37-41DA-AE78-1447777A940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2ACA-5D8A-43E2-A479-964974F5D5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9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B924-CB37-41DA-AE78-1447777A940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2ACA-5D8A-43E2-A479-964974F5D5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2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B924-CB37-41DA-AE78-1447777A940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2ACA-5D8A-43E2-A479-964974F5D5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2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B924-CB37-41DA-AE78-1447777A940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2ACA-5D8A-43E2-A479-964974F5D5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9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1B924-CB37-41DA-AE78-1447777A940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2ACA-5D8A-43E2-A479-964974F5D5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6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78278" y="207034"/>
            <a:ext cx="2823716" cy="1536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3154390" y="207034"/>
            <a:ext cx="2823716" cy="1536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6130502" y="207033"/>
            <a:ext cx="2823716" cy="1536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6130503" y="776377"/>
            <a:ext cx="28237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>
                <a:latin typeface="Michelangelo FREE" pitchFamily="50" charset="0"/>
              </a:rPr>
              <a:t>Elementos de UML </a:t>
            </a:r>
            <a:endParaRPr lang="en-US" sz="4000" dirty="0">
              <a:latin typeface="Michelangelo FREE" pitchFamily="50" charset="0"/>
            </a:endParaRPr>
          </a:p>
        </p:txBody>
      </p:sp>
      <p:sp>
        <p:nvSpPr>
          <p:cNvPr id="2" name="Triángulo isósceles 1"/>
          <p:cNvSpPr/>
          <p:nvPr/>
        </p:nvSpPr>
        <p:spPr>
          <a:xfrm>
            <a:off x="6598071" y="5589681"/>
            <a:ext cx="1283515" cy="8892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ángulo isósceles 2"/>
          <p:cNvSpPr/>
          <p:nvPr/>
        </p:nvSpPr>
        <p:spPr>
          <a:xfrm>
            <a:off x="6905148" y="5656793"/>
            <a:ext cx="1551964" cy="8221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ángulo isósceles 8"/>
          <p:cNvSpPr/>
          <p:nvPr/>
        </p:nvSpPr>
        <p:spPr>
          <a:xfrm>
            <a:off x="7462641" y="5676182"/>
            <a:ext cx="1551964" cy="8221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ángulo isósceles 9"/>
          <p:cNvSpPr/>
          <p:nvPr/>
        </p:nvSpPr>
        <p:spPr>
          <a:xfrm>
            <a:off x="6050876" y="5681958"/>
            <a:ext cx="1551964" cy="8221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85" y="2347432"/>
            <a:ext cx="1895827" cy="1738007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6126369" y="4566113"/>
            <a:ext cx="2765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latin typeface="Agency FB" panose="020B0503020202020204" pitchFamily="34" charset="0"/>
              </a:rPr>
              <a:t> Pacheco </a:t>
            </a:r>
            <a:r>
              <a:rPr lang="es-MX" sz="1400" dirty="0" smtClean="0">
                <a:latin typeface="Agency FB" panose="020B0503020202020204" pitchFamily="34" charset="0"/>
              </a:rPr>
              <a:t>Castillo Isaías</a:t>
            </a:r>
          </a:p>
          <a:p>
            <a:pPr algn="ctr"/>
            <a:r>
              <a:rPr lang="es-MX" sz="1400" dirty="0" smtClean="0">
                <a:latin typeface="Agency FB" panose="020B0503020202020204" pitchFamily="34" charset="0"/>
              </a:rPr>
              <a:t>Alcaraz Fraga Ricardo</a:t>
            </a:r>
          </a:p>
          <a:p>
            <a:pPr algn="ctr"/>
            <a:r>
              <a:rPr lang="es-MX" sz="1400" dirty="0" smtClean="0">
                <a:latin typeface="Agency FB" panose="020B0503020202020204" pitchFamily="34" charset="0"/>
              </a:rPr>
              <a:t> Hernández Luis Enrique   </a:t>
            </a:r>
            <a:endParaRPr lang="en-US" sz="1400" dirty="0">
              <a:latin typeface="Agency FB" panose="020B0503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78278" y="421593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gency FB" panose="020B0503020202020204" pitchFamily="34" charset="0"/>
              </a:rPr>
              <a:t>Diagrama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smtClean="0">
                <a:latin typeface="Agency FB" panose="020B0503020202020204" pitchFamily="34" charset="0"/>
              </a:rPr>
              <a:t>de </a:t>
            </a:r>
            <a:r>
              <a:rPr lang="en-US" b="1" dirty="0" err="1" smtClean="0">
                <a:latin typeface="Agency FB" panose="020B0503020202020204" pitchFamily="34" charset="0"/>
              </a:rPr>
              <a:t>secuencias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78278" y="891591"/>
            <a:ext cx="265730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050" dirty="0" smtClean="0">
                <a:latin typeface="Book Antiqua" panose="02040602050305030304" pitchFamily="18" charset="0"/>
              </a:rPr>
              <a:t>En </a:t>
            </a:r>
            <a:r>
              <a:rPr lang="es-MX" sz="1050" dirty="0">
                <a:latin typeface="Book Antiqua" panose="02040602050305030304" pitchFamily="18" charset="0"/>
              </a:rPr>
              <a:t>un sistema funcional, los objetos interactúan entre sí, y tales interacciones suceden con el tiempo. El diagrama de secuencias UML muestra la mecánica de la interacción con base en tiempos.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178278" y="3294251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latin typeface="Agency FB" panose="020B0503020202020204" pitchFamily="34" charset="0"/>
              </a:rPr>
              <a:t>Diagrama de actividades</a:t>
            </a:r>
            <a:endParaRPr lang="es-MX" b="1" dirty="0">
              <a:latin typeface="Agency FB" panose="020B05030202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78278" y="3764249"/>
            <a:ext cx="265730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050" dirty="0">
                <a:latin typeface="Book Antiqua" panose="02040602050305030304" pitchFamily="18" charset="0"/>
              </a:rPr>
              <a:t> Una actividad representa una operación en alguna clase del sistema y que resulta en un cambio en el estado del sistema. Típicamente, los diagramas de actividad son utilizados para modelar el flujo de trabajo interno de una operación.  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3258436" y="421593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latin typeface="Agency FB" panose="020B0503020202020204" pitchFamily="34" charset="0"/>
              </a:rPr>
              <a:t>Diagrama de componentes</a:t>
            </a:r>
            <a:endParaRPr lang="es-MX" b="1" dirty="0">
              <a:latin typeface="Agency FB" panose="020B0503020202020204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258436" y="891591"/>
            <a:ext cx="265730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050" dirty="0">
                <a:latin typeface="Book Antiqua" panose="02040602050305030304" pitchFamily="18" charset="0"/>
              </a:rPr>
              <a:t>Un diagrama de componentes describe la organización de los componentes físicos de un sistema. 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085" y="1569338"/>
            <a:ext cx="1838325" cy="139065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30" y="1863142"/>
            <a:ext cx="1388032" cy="1298022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534" y="5030202"/>
            <a:ext cx="971512" cy="917162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8348" y="5030202"/>
            <a:ext cx="1111428" cy="905608"/>
          </a:xfrm>
          <a:prstGeom prst="rect">
            <a:avLst/>
          </a:prstGeom>
        </p:spPr>
      </p:pic>
      <p:sp>
        <p:nvSpPr>
          <p:cNvPr id="27" name="CuadroTexto 26"/>
          <p:cNvSpPr txBox="1"/>
          <p:nvPr/>
        </p:nvSpPr>
        <p:spPr>
          <a:xfrm>
            <a:off x="3258436" y="3294251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latin typeface="Agency FB" panose="020B0503020202020204" pitchFamily="34" charset="0"/>
              </a:rPr>
              <a:t>Diagrama de distribución</a:t>
            </a:r>
            <a:endParaRPr lang="es-MX" b="1" dirty="0">
              <a:latin typeface="Agency FB" panose="020B0503020202020204" pitchFamily="34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3258436" y="3764249"/>
            <a:ext cx="265730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050" dirty="0">
                <a:latin typeface="Book Antiqua" panose="02040602050305030304" pitchFamily="18" charset="0"/>
              </a:rPr>
              <a:t> </a:t>
            </a:r>
            <a:r>
              <a:rPr lang="es-ES" sz="1050" dirty="0" smtClean="0">
                <a:latin typeface="Book Antiqua" panose="02040602050305030304" pitchFamily="18" charset="0"/>
              </a:rPr>
              <a:t>Muestra </a:t>
            </a:r>
            <a:r>
              <a:rPr lang="es-ES" sz="1050" dirty="0">
                <a:latin typeface="Book Antiqua" panose="02040602050305030304" pitchFamily="18" charset="0"/>
              </a:rPr>
              <a:t>la arquitectura física de un sistema informático. Puede representar a los equipos y a los dispositivos, y también mostrar sus interconexiones y el software que se encontrará en cada máquina.  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1622" y="4926744"/>
            <a:ext cx="1366684" cy="13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78278" y="207034"/>
            <a:ext cx="2823716" cy="1536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3154390" y="207034"/>
            <a:ext cx="2823716" cy="1536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6130502" y="207033"/>
            <a:ext cx="2823716" cy="1536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/>
          <p:cNvSpPr txBox="1"/>
          <p:nvPr/>
        </p:nvSpPr>
        <p:spPr>
          <a:xfrm>
            <a:off x="178278" y="461394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>
                <a:latin typeface="Agency FB" panose="020B0503020202020204" pitchFamily="34" charset="0"/>
              </a:rPr>
              <a:t>UML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40141" y="970773"/>
            <a:ext cx="26999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 smtClean="0">
                <a:latin typeface="Book Antiqua" panose="02040602050305030304" pitchFamily="18" charset="0"/>
              </a:rPr>
              <a:t>El UML </a:t>
            </a:r>
            <a:r>
              <a:rPr lang="en-US" sz="1050" dirty="0" err="1" smtClean="0">
                <a:latin typeface="Book Antiqua" panose="02040602050305030304" pitchFamily="18" charset="0"/>
              </a:rPr>
              <a:t>está</a:t>
            </a:r>
            <a:r>
              <a:rPr lang="en-US" sz="1050" dirty="0" smtClean="0">
                <a:latin typeface="Book Antiqua" panose="02040602050305030304" pitchFamily="18" charset="0"/>
              </a:rPr>
              <a:t> </a:t>
            </a:r>
            <a:r>
              <a:rPr lang="en-US" sz="1050" dirty="0" err="1" smtClean="0">
                <a:latin typeface="Book Antiqua" panose="02040602050305030304" pitchFamily="18" charset="0"/>
              </a:rPr>
              <a:t>compuesto</a:t>
            </a:r>
            <a:r>
              <a:rPr lang="en-US" sz="1050" dirty="0" smtClean="0">
                <a:latin typeface="Book Antiqua" panose="02040602050305030304" pitchFamily="18" charset="0"/>
              </a:rPr>
              <a:t> </a:t>
            </a:r>
            <a:r>
              <a:rPr lang="en-US" sz="1050" dirty="0" err="1" smtClean="0">
                <a:latin typeface="Book Antiqua" panose="02040602050305030304" pitchFamily="18" charset="0"/>
              </a:rPr>
              <a:t>por</a:t>
            </a:r>
            <a:r>
              <a:rPr lang="en-US" sz="1050" dirty="0" smtClean="0">
                <a:latin typeface="Book Antiqua" panose="02040602050305030304" pitchFamily="18" charset="0"/>
              </a:rPr>
              <a:t> </a:t>
            </a:r>
            <a:r>
              <a:rPr lang="en-US" sz="1050" dirty="0" err="1" smtClean="0">
                <a:latin typeface="Book Antiqua" panose="02040602050305030304" pitchFamily="18" charset="0"/>
              </a:rPr>
              <a:t>diversos</a:t>
            </a:r>
            <a:r>
              <a:rPr lang="en-US" sz="1050" dirty="0" smtClean="0">
                <a:latin typeface="Book Antiqua" panose="02040602050305030304" pitchFamily="18" charset="0"/>
              </a:rPr>
              <a:t> </a:t>
            </a:r>
            <a:r>
              <a:rPr lang="en-US" sz="1050" dirty="0" err="1" smtClean="0">
                <a:latin typeface="Book Antiqua" panose="02040602050305030304" pitchFamily="18" charset="0"/>
              </a:rPr>
              <a:t>elementos</a:t>
            </a:r>
            <a:r>
              <a:rPr lang="en-US" sz="1050" dirty="0" smtClean="0">
                <a:latin typeface="Book Antiqua" panose="02040602050305030304" pitchFamily="18" charset="0"/>
              </a:rPr>
              <a:t> </a:t>
            </a:r>
            <a:r>
              <a:rPr lang="en-US" sz="1050" dirty="0" err="1" smtClean="0">
                <a:latin typeface="Book Antiqua" panose="02040602050305030304" pitchFamily="18" charset="0"/>
              </a:rPr>
              <a:t>gráficos</a:t>
            </a:r>
            <a:r>
              <a:rPr lang="en-US" sz="1050" dirty="0" smtClean="0">
                <a:latin typeface="Book Antiqua" panose="02040602050305030304" pitchFamily="18" charset="0"/>
              </a:rPr>
              <a:t> que se </a:t>
            </a:r>
            <a:r>
              <a:rPr lang="en-US" sz="1050" dirty="0" err="1" smtClean="0">
                <a:latin typeface="Book Antiqua" panose="02040602050305030304" pitchFamily="18" charset="0"/>
              </a:rPr>
              <a:t>combinan</a:t>
            </a:r>
            <a:r>
              <a:rPr lang="en-US" sz="1050" dirty="0" smtClean="0">
                <a:latin typeface="Book Antiqua" panose="02040602050305030304" pitchFamily="18" charset="0"/>
              </a:rPr>
              <a:t> para </a:t>
            </a:r>
            <a:r>
              <a:rPr lang="en-US" sz="1050" dirty="0" err="1" smtClean="0">
                <a:latin typeface="Book Antiqua" panose="02040602050305030304" pitchFamily="18" charset="0"/>
              </a:rPr>
              <a:t>conformar</a:t>
            </a:r>
            <a:r>
              <a:rPr lang="en-US" sz="1050" dirty="0" smtClean="0">
                <a:latin typeface="Book Antiqua" panose="02040602050305030304" pitchFamily="18" charset="0"/>
              </a:rPr>
              <a:t> diagram </a:t>
            </a:r>
            <a:r>
              <a:rPr lang="es-MX" sz="1050" dirty="0" smtClean="0">
                <a:latin typeface="Book Antiqua" panose="02040602050305030304" pitchFamily="18" charset="0"/>
              </a:rPr>
              <a:t>La finalidad de los diagramas es presentar diversas perspectivas de un sistema, a las cuales se les conoce como modelo.</a:t>
            </a:r>
          </a:p>
          <a:p>
            <a:pPr algn="just"/>
            <a:endParaRPr lang="en-US" sz="1200" dirty="0">
              <a:latin typeface="Bahnschrift Light" panose="020B0502040204020203" pitchFamily="34" charset="0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" y="2301637"/>
            <a:ext cx="2381250" cy="369144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284" y="801858"/>
            <a:ext cx="2053928" cy="3380134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3216253" y="4301309"/>
            <a:ext cx="2699990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050" dirty="0" smtClean="0">
                <a:latin typeface="Book Antiqua" panose="02040602050305030304" pitchFamily="18" charset="0"/>
              </a:rPr>
              <a:t>Todos estos elementos pertenecen a los distintos diagramas UML más comunes los cuales serán descritos a continuación: </a:t>
            </a:r>
          </a:p>
          <a:p>
            <a:pPr algn="just"/>
            <a:endParaRPr lang="en-US" sz="1200" dirty="0">
              <a:latin typeface="Bahnschrift Light" panose="020B0502040204020203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3237048" y="4997707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gency FB" panose="020B0503020202020204" pitchFamily="34" charset="0"/>
              </a:rPr>
              <a:t>Diagrama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smtClean="0">
                <a:latin typeface="Agency FB" panose="020B0503020202020204" pitchFamily="34" charset="0"/>
              </a:rPr>
              <a:t>de </a:t>
            </a:r>
            <a:r>
              <a:rPr lang="en-US" b="1" dirty="0" err="1" smtClean="0">
                <a:latin typeface="Agency FB" panose="020B0503020202020204" pitchFamily="34" charset="0"/>
              </a:rPr>
              <a:t>clases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216253" y="5416945"/>
            <a:ext cx="265730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050" dirty="0">
                <a:latin typeface="Book Antiqua" panose="02040602050305030304" pitchFamily="18" charset="0"/>
              </a:rPr>
              <a:t>Las cosas que existen y que nos rodean se agrupan naturalmente en categorías. Una clase es una categoría o grupo de cosas que tienen atributos (propiedades) y acciones similares. 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142" y="1831638"/>
            <a:ext cx="1161293" cy="550833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6130502" y="461394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gency FB" panose="020B0503020202020204" pitchFamily="34" charset="0"/>
              </a:rPr>
              <a:t>Diagrama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smtClean="0">
                <a:latin typeface="Agency FB" panose="020B0503020202020204" pitchFamily="34" charset="0"/>
              </a:rPr>
              <a:t>de </a:t>
            </a:r>
            <a:r>
              <a:rPr lang="en-US" b="1" dirty="0" err="1" smtClean="0">
                <a:latin typeface="Agency FB" panose="020B0503020202020204" pitchFamily="34" charset="0"/>
              </a:rPr>
              <a:t>objetos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6130502" y="931392"/>
            <a:ext cx="265730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050" dirty="0">
                <a:latin typeface="Book Antiqua" panose="02040602050305030304" pitchFamily="18" charset="0"/>
              </a:rPr>
              <a:t> Los diagramas de objetos describen la estructura estática de un sistema en un momento particular y son usados para probar la precisión de los diagramas de clases. </a:t>
            </a:r>
            <a:endParaRPr lang="es-MX" sz="1050" dirty="0">
              <a:latin typeface="Book Antiqua" panose="02040602050305030304" pitchFamily="18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676" y="1985341"/>
            <a:ext cx="1024799" cy="316296"/>
          </a:xfrm>
          <a:prstGeom prst="rect">
            <a:avLst/>
          </a:prstGeom>
        </p:spPr>
      </p:pic>
      <p:sp>
        <p:nvSpPr>
          <p:cNvPr id="29" name="CuadroTexto 28"/>
          <p:cNvSpPr txBox="1"/>
          <p:nvPr/>
        </p:nvSpPr>
        <p:spPr>
          <a:xfrm>
            <a:off x="6235049" y="2430874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gency FB" panose="020B0503020202020204" pitchFamily="34" charset="0"/>
              </a:rPr>
              <a:t>Diagrama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smtClean="0">
                <a:latin typeface="Agency FB" panose="020B0503020202020204" pitchFamily="34" charset="0"/>
              </a:rPr>
              <a:t>de </a:t>
            </a:r>
            <a:r>
              <a:rPr lang="en-US" b="1" dirty="0" err="1" smtClean="0">
                <a:latin typeface="Agency FB" panose="020B0503020202020204" pitchFamily="34" charset="0"/>
              </a:rPr>
              <a:t>casos</a:t>
            </a:r>
            <a:r>
              <a:rPr lang="en-US" b="1" dirty="0" smtClean="0">
                <a:latin typeface="Agency FB" panose="020B0503020202020204" pitchFamily="34" charset="0"/>
              </a:rPr>
              <a:t> de </a:t>
            </a:r>
            <a:r>
              <a:rPr lang="en-US" b="1" dirty="0" err="1" smtClean="0">
                <a:latin typeface="Agency FB" panose="020B0503020202020204" pitchFamily="34" charset="0"/>
              </a:rPr>
              <a:t>uso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6235049" y="2900872"/>
            <a:ext cx="2657306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050" dirty="0">
                <a:latin typeface="Book Antiqua" panose="02040602050305030304" pitchFamily="18" charset="0"/>
              </a:rPr>
              <a:t> Un caso de uso es una descripción de las acciones de un sistema desde el punto de vista del usuario. Es una herramienta valiosa dado que es una técnica de aciertos y errores para obtener los requerimientos del sistema, justamente desde el punto de vista del usuario. </a:t>
            </a:r>
            <a:endParaRPr lang="es-MX" sz="1050" dirty="0">
              <a:latin typeface="Book Antiqua" panose="02040602050305030304" pitchFamily="18" charset="0"/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720" y="4180324"/>
            <a:ext cx="1717964" cy="787400"/>
          </a:xfrm>
          <a:prstGeom prst="rect">
            <a:avLst/>
          </a:prstGeom>
        </p:spPr>
      </p:pic>
      <p:sp>
        <p:nvSpPr>
          <p:cNvPr id="33" name="CuadroTexto 32"/>
          <p:cNvSpPr txBox="1"/>
          <p:nvPr/>
        </p:nvSpPr>
        <p:spPr>
          <a:xfrm>
            <a:off x="6286676" y="5008671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gency FB" panose="020B0503020202020204" pitchFamily="34" charset="0"/>
              </a:rPr>
              <a:t>Diagrama</a:t>
            </a:r>
            <a:r>
              <a:rPr lang="en-US" b="1" dirty="0">
                <a:latin typeface="Agency FB" panose="020B0503020202020204" pitchFamily="34" charset="0"/>
              </a:rPr>
              <a:t> </a:t>
            </a:r>
            <a:r>
              <a:rPr lang="en-US" b="1" dirty="0" smtClean="0">
                <a:latin typeface="Agency FB" panose="020B0503020202020204" pitchFamily="34" charset="0"/>
              </a:rPr>
              <a:t>de </a:t>
            </a:r>
            <a:r>
              <a:rPr lang="en-US" b="1" dirty="0" err="1" smtClean="0">
                <a:latin typeface="Agency FB" panose="020B0503020202020204" pitchFamily="34" charset="0"/>
              </a:rPr>
              <a:t>estados</a:t>
            </a:r>
            <a:endParaRPr lang="en-US" b="1" dirty="0">
              <a:latin typeface="Agency FB" panose="020B0503020202020204" pitchFamily="34" charset="0"/>
            </a:endParaRP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2275" y="5023764"/>
            <a:ext cx="502319" cy="1521951"/>
          </a:xfrm>
          <a:prstGeom prst="rect">
            <a:avLst/>
          </a:prstGeom>
        </p:spPr>
      </p:pic>
      <p:sp>
        <p:nvSpPr>
          <p:cNvPr id="35" name="Rectángulo 34"/>
          <p:cNvSpPr/>
          <p:nvPr/>
        </p:nvSpPr>
        <p:spPr>
          <a:xfrm>
            <a:off x="6335160" y="5434043"/>
            <a:ext cx="183696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050" dirty="0" smtClean="0">
                <a:solidFill>
                  <a:srgbClr val="222222"/>
                </a:solidFill>
                <a:latin typeface="Book Antiqua" panose="02040602050305030304" pitchFamily="18" charset="0"/>
              </a:rPr>
              <a:t>Usado </a:t>
            </a:r>
            <a:r>
              <a:rPr lang="es-ES" sz="1050" dirty="0">
                <a:solidFill>
                  <a:srgbClr val="222222"/>
                </a:solidFill>
                <a:latin typeface="Book Antiqua" panose="02040602050305030304" pitchFamily="18" charset="0"/>
              </a:rPr>
              <a:t>para especificar el comportamiento de una parte del sistema diseñado a través de transiciones de estados finitos</a:t>
            </a:r>
            <a:endParaRPr lang="es-MX" sz="105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7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353</Words>
  <Application>Microsoft Office PowerPoint</Application>
  <PresentationFormat>Carta (216 x 279 mm)</PresentationFormat>
  <Paragraphs>23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0" baseType="lpstr">
      <vt:lpstr>Agency FB</vt:lpstr>
      <vt:lpstr>Arial</vt:lpstr>
      <vt:lpstr>Bahnschrift Light</vt:lpstr>
      <vt:lpstr>Book Antiqua</vt:lpstr>
      <vt:lpstr>Calibri</vt:lpstr>
      <vt:lpstr>Calibri Light</vt:lpstr>
      <vt:lpstr>Michelangelo FREE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Isaias Pacheco</dc:creator>
  <cp:lastModifiedBy>Isaias Pacheco</cp:lastModifiedBy>
  <cp:revision>12</cp:revision>
  <cp:lastPrinted>2019-09-25T03:46:01Z</cp:lastPrinted>
  <dcterms:created xsi:type="dcterms:W3CDTF">2019-09-25T00:11:38Z</dcterms:created>
  <dcterms:modified xsi:type="dcterms:W3CDTF">2019-09-25T03:51:54Z</dcterms:modified>
</cp:coreProperties>
</file>