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3" r:id="rId5"/>
    <p:sldId id="289" r:id="rId6"/>
    <p:sldId id="302" r:id="rId7"/>
    <p:sldId id="290" r:id="rId8"/>
    <p:sldId id="291" r:id="rId9"/>
    <p:sldId id="295" r:id="rId10"/>
    <p:sldId id="293" r:id="rId11"/>
    <p:sldId id="297" r:id="rId12"/>
    <p:sldId id="294" r:id="rId13"/>
    <p:sldId id="298" r:id="rId14"/>
    <p:sldId id="299" r:id="rId15"/>
    <p:sldId id="300" r:id="rId16"/>
    <p:sldId id="301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5A4FB-61A7-43E1-9BF3-FBE945E02DE1}" v="149" dt="2022-04-04T05:18:49.994"/>
    <p1510:client id="{6EEB359E-5DC3-4161-BF20-D78BFD9255B4}" v="539" dt="2022-04-04T05:31:13.368"/>
    <p1510:client id="{862C3EDD-A61C-4983-A7A1-9F6AA76FFCC2}" v="223" dt="2022-04-04T05:50:46.021"/>
    <p1510:client id="{95496C83-36D9-36A2-82BC-5DF9C1367E64}" v="30" dt="2022-04-04T04:50:50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2B1A-7738-4116-8B00-26F4ADB33FE6}" type="datetime1">
              <a:rPr lang="es-ES" smtClean="0"/>
              <a:t>03/04/2022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99FC-31F3-4932-8713-521E44A31B8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8779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0AA8B-FE1E-4F1E-90A4-D98F04249AAB}" type="datetime1">
              <a:rPr lang="es-ES" noProof="0" smtClean="0"/>
              <a:t>03/04/2022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25A1-E554-4398-84FB-9BBDE5FACB8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4836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925A1-E554-4398-84FB-9BBDE5FACB8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33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9586B2-54FE-4030-9721-95DEB5EA9A47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326DA-4CB7-458E-82CC-2F7591BBBED4}" type="datetime1">
              <a:rPr lang="es-ES" noProof="0" smtClean="0"/>
              <a:t>03/04/2022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8E82A-D610-4411-80A0-3824DA00E7F9}" type="datetime1">
              <a:rPr lang="es-ES" noProof="0" smtClean="0"/>
              <a:t>03/04/2022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9F942-DE53-426E-A676-23C3EE08E5D7}" type="datetime1">
              <a:rPr lang="es-ES" noProof="0" smtClean="0"/>
              <a:t>03/04/2022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1D2399-584B-4A75-B305-F48ACCBF80C2}" type="datetime1">
              <a:rPr lang="es-ES" noProof="0" smtClean="0"/>
              <a:t>03/04/2022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425D34-0973-4867-A341-FCD3D0A24483}" type="datetime1">
              <a:rPr lang="es-ES" noProof="0" smtClean="0"/>
              <a:t>03/04/2022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E36B8B-76CC-4725-9B10-54A722013D74}" type="datetime1">
              <a:rPr lang="es-ES" noProof="0" smtClean="0"/>
              <a:t>03/04/2022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B386481E-1174-4F9C-B391-54215A18A826}" type="datetime1">
              <a:rPr lang="es-ES" noProof="0" smtClean="0"/>
              <a:t>03/04/2022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64ED5-40D3-4430-8932-DF019D54F93B}" type="datetime1">
              <a:rPr lang="es-ES" noProof="0" smtClean="0"/>
              <a:t>03/04/2022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DCD30C-B840-48D6-9B47-892C280B7C6C}" type="datetime1">
              <a:rPr lang="es-ES" noProof="0" smtClean="0"/>
              <a:t>03/04/2022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ángulo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6" name="Picture 2" descr="Diez recomendaciones para mantener la diabetes bajo control en 2018">
            <a:extLst>
              <a:ext uri="{FF2B5EF4-FFF2-40B4-BE49-F238E27FC236}">
                <a16:creationId xmlns:a16="http://schemas.microsoft.com/office/drawing/2014/main" id="{FCD68686-8AEA-49D6-A56C-B6DB229C3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60"/>
          <a:stretch/>
        </p:blipFill>
        <p:spPr bwMode="auto">
          <a:xfrm>
            <a:off x="530985" y="457197"/>
            <a:ext cx="7588885" cy="58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2875048"/>
          </a:xfrm>
        </p:spPr>
        <p:txBody>
          <a:bodyPr rtlCol="0" anchor="ctr">
            <a:noAutofit/>
          </a:bodyPr>
          <a:lstStyle/>
          <a:p>
            <a:r>
              <a:rPr lang="es-ES" sz="4400">
                <a:solidFill>
                  <a:srgbClr val="FFFFFF">
                    <a:alpha val="75000"/>
                  </a:srgbClr>
                </a:solidFill>
              </a:rPr>
              <a:t>Primera entrega- AVANCE DEL PROYECTO</a:t>
            </a:r>
            <a:endParaRPr lang="en-U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107976"/>
            <a:ext cx="3618828" cy="224887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4299045"/>
            <a:ext cx="3202016" cy="1895508"/>
          </a:xfrm>
          <a:noFill/>
        </p:spPr>
        <p:txBody>
          <a:bodyPr rtlCol="0" anchor="ctr">
            <a:normAutofit/>
          </a:bodyPr>
          <a:lstStyle/>
          <a:p>
            <a:pPr rtl="0"/>
            <a:r>
              <a:rPr lang="es-ES" sz="1800">
                <a:solidFill>
                  <a:srgbClr val="FFFFFF"/>
                </a:solidFill>
              </a:rPr>
              <a:t>Elaborado por: </a:t>
            </a:r>
            <a:br>
              <a:rPr lang="es-ES" sz="1800">
                <a:solidFill>
                  <a:srgbClr val="FFFFFF"/>
                </a:solidFill>
              </a:rPr>
            </a:br>
            <a:r>
              <a:rPr lang="es-ES" sz="1800">
                <a:solidFill>
                  <a:srgbClr val="FFFFFF"/>
                </a:solidFill>
              </a:rPr>
              <a:t>Ake Vela Alexis Ivan </a:t>
            </a:r>
            <a:br>
              <a:rPr lang="es-ES" sz="1800">
                <a:solidFill>
                  <a:srgbClr val="FFFFFF"/>
                </a:solidFill>
              </a:rPr>
            </a:br>
            <a:r>
              <a:rPr lang="es-ES" sz="1800">
                <a:solidFill>
                  <a:srgbClr val="FFFFFF"/>
                </a:solidFill>
              </a:rPr>
              <a:t>Báez Córdova Irving</a:t>
            </a:r>
            <a:br>
              <a:rPr lang="es-ES" sz="1800">
                <a:solidFill>
                  <a:srgbClr val="FFFFFF"/>
                </a:solidFill>
              </a:rPr>
            </a:br>
            <a:r>
              <a:rPr lang="es-ES" sz="1800">
                <a:solidFill>
                  <a:srgbClr val="FFFFFF"/>
                </a:solidFill>
              </a:rPr>
              <a:t>Chan Dzib José Fernando </a:t>
            </a:r>
            <a:br>
              <a:rPr lang="es-ES" sz="1800">
                <a:solidFill>
                  <a:srgbClr val="FFFFFF"/>
                </a:solidFill>
              </a:rPr>
            </a:br>
            <a:r>
              <a:rPr lang="es-ES" sz="1800">
                <a:solidFill>
                  <a:srgbClr val="FFFFFF"/>
                </a:solidFill>
              </a:rPr>
              <a:t>Grimaldo Patiño Ricardo Alejandro</a:t>
            </a:r>
            <a:endParaRPr lang="es-ES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789E3-D2E0-4986-BB22-E734CC4B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74"/>
            <a:ext cx="11029616" cy="1188720"/>
          </a:xfrm>
        </p:spPr>
        <p:txBody>
          <a:bodyPr/>
          <a:lstStyle/>
          <a:p>
            <a:r>
              <a:rPr lang="es-MX" dirty="0"/>
              <a:t>persona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7B4A2-380C-4C89-8C79-575565F5D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7908"/>
            <a:ext cx="11610808" cy="479009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ts val="11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s-MX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Fuentes</a:t>
            </a:r>
            <a:endParaRPr lang="es-MX" sz="26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MX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Edad: 65 años.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MX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Género: Femenino.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MX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Nacionalidad: mexicana.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MX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Enfermedades: Diabetes mellitus tipo 2 y obesidad.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MX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Educación: Preparatoria concluida.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MX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Hobbies: Tejer, ver televisión, leer el periódico.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MX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preocupa el futuro que le depara al recibir el diagnóstico de su enfermedad.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MX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Quisiera llevar un control de su enfermedad.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MX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gustaría llevar un registro de los alimentos que ingiere.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MX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está familiarizada con la tecnología.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MX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realiza actividad física.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6" name="Picture 2" descr="Puede una mujer obesa ser ministra de Salud? | MUNDO | EL COMERCIO PERÚ">
            <a:extLst>
              <a:ext uri="{FF2B5EF4-FFF2-40B4-BE49-F238E27FC236}">
                <a16:creationId xmlns:a16="http://schemas.microsoft.com/office/drawing/2014/main" id="{03AEF5FC-CF1C-4A90-B7FB-BB79CDB04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6" r="4325"/>
          <a:stretch/>
        </p:blipFill>
        <p:spPr bwMode="auto">
          <a:xfrm>
            <a:off x="8664313" y="2232130"/>
            <a:ext cx="2811581" cy="359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8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2EBBC-5D8B-4752-8172-D2446848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/>
              <a:t>escenarios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5FC22-81A9-4D13-9271-07DA27234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229040" cy="462999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800" b="1" dirty="0"/>
              <a:t>Título: </a:t>
            </a:r>
            <a:r>
              <a:rPr lang="es-MX" sz="1800" dirty="0"/>
              <a:t>Alta de usuario e inicio de sesión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b="1" dirty="0"/>
              <a:t>Situación</a:t>
            </a:r>
            <a:r>
              <a:rPr lang="es-MX" sz="1800" dirty="0"/>
              <a:t>: María requiere registrarse en la aplicación </a:t>
            </a:r>
            <a:r>
              <a:rPr lang="es-MX" sz="1800" dirty="0" err="1"/>
              <a:t>DiabCtrl</a:t>
            </a:r>
            <a:r>
              <a:rPr lang="es-MX" sz="1800" dirty="0"/>
              <a:t> y posteriormente iniciar sesión.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b="1" dirty="0"/>
              <a:t>Método para realizar la tarea: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dirty="0"/>
              <a:t>1.	María abre la aplicación </a:t>
            </a:r>
            <a:r>
              <a:rPr lang="es-MX" sz="1800" dirty="0" err="1"/>
              <a:t>DiabCtrl</a:t>
            </a:r>
            <a:r>
              <a:rPr lang="es-MX" sz="18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dirty="0"/>
              <a:t>2.	Hace clic en el apartado Registrarse/Iniciar sesión.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dirty="0"/>
              <a:t>3.	Selecciona la opción “Registrarse”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dirty="0"/>
              <a:t>4.	María introduce sus datos y crea su cuenta. La aplicación la lleva devuelta en la página anterior.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dirty="0"/>
              <a:t>5.	Selecciona la opción “Iniciar sesión” e introduce sus datos correctamente.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dirty="0"/>
              <a:t>6.	María se encuentra dentro de la aplicación.</a:t>
            </a:r>
          </a:p>
          <a:p>
            <a:pPr marL="0" indent="0">
              <a:lnSpc>
                <a:spcPct val="100000"/>
              </a:lnSpc>
              <a:buNone/>
            </a:pPr>
            <a:endParaRPr lang="es-MX" sz="1300" dirty="0"/>
          </a:p>
          <a:p>
            <a:pPr marL="0" indent="0">
              <a:lnSpc>
                <a:spcPct val="100000"/>
              </a:lnSpc>
              <a:buNone/>
            </a:pPr>
            <a:endParaRPr lang="es-MX" sz="1300" dirty="0"/>
          </a:p>
        </p:txBody>
      </p:sp>
      <p:pic>
        <p:nvPicPr>
          <p:cNvPr id="8194" name="Picture 2" descr="Iniciar Sesion">
            <a:extLst>
              <a:ext uri="{FF2B5EF4-FFF2-40B4-BE49-F238E27FC236}">
                <a16:creationId xmlns:a16="http://schemas.microsoft.com/office/drawing/2014/main" id="{0FA289E7-C623-4DD0-B551-200C0A21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8551" y="2228003"/>
            <a:ext cx="3669744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2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6 Razones porque llevar un registro alimentario | Nutricion en la red">
            <a:extLst>
              <a:ext uri="{FF2B5EF4-FFF2-40B4-BE49-F238E27FC236}">
                <a16:creationId xmlns:a16="http://schemas.microsoft.com/office/drawing/2014/main" id="{362893C7-74DA-4D14-A399-E44190278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r="377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A090B5-A8B0-4DB6-9D9C-34A4AAFF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escenarios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5F87D-67FF-41B0-908C-94FA69BF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000" b="1" dirty="0"/>
              <a:t>Título: </a:t>
            </a:r>
            <a:r>
              <a:rPr lang="es-MX" sz="2000" dirty="0"/>
              <a:t>Registro de dieta</a:t>
            </a:r>
          </a:p>
          <a:p>
            <a:pPr marL="0" indent="0">
              <a:buNone/>
            </a:pPr>
            <a:r>
              <a:rPr lang="es-MX" sz="2000" b="1" dirty="0"/>
              <a:t>Situación: </a:t>
            </a:r>
            <a:r>
              <a:rPr lang="es-MX" sz="2000" dirty="0"/>
              <a:t>María quiere llevar un registro de su dieta.</a:t>
            </a:r>
          </a:p>
          <a:p>
            <a:pPr marL="0" indent="0">
              <a:buNone/>
            </a:pPr>
            <a:r>
              <a:rPr lang="es-MX" sz="2000" b="1" dirty="0"/>
              <a:t>Método para realizar la tarea:</a:t>
            </a:r>
          </a:p>
          <a:p>
            <a:pPr marL="0" indent="0">
              <a:buNone/>
            </a:pPr>
            <a:r>
              <a:rPr lang="es-MX" sz="2000" dirty="0"/>
              <a:t>1.	María abre la aplicación </a:t>
            </a:r>
            <a:r>
              <a:rPr lang="es-MX" sz="2000" dirty="0" err="1"/>
              <a:t>DiabCtrl</a:t>
            </a:r>
            <a:r>
              <a:rPr lang="es-MX" sz="2000" dirty="0"/>
              <a:t>. </a:t>
            </a:r>
          </a:p>
          <a:p>
            <a:pPr marL="0" indent="0">
              <a:buNone/>
            </a:pPr>
            <a:r>
              <a:rPr lang="es-MX" sz="2000" dirty="0"/>
              <a:t>2.	Hace clic en el apartado “Registra tu dieta” </a:t>
            </a:r>
          </a:p>
          <a:p>
            <a:pPr marL="0" indent="0">
              <a:buNone/>
            </a:pPr>
            <a:r>
              <a:rPr lang="es-MX" sz="2000" dirty="0"/>
              <a:t>3.	María hace clic en “Nuevo” introduce datos de su comida.</a:t>
            </a:r>
          </a:p>
          <a:p>
            <a:pPr marL="0" indent="0">
              <a:buNone/>
            </a:pPr>
            <a:r>
              <a:rPr lang="es-MX" sz="2000" dirty="0"/>
              <a:t>4.	Hace clic en “Guardar”.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83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785CB-4443-49CA-8A45-EAF30450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escenarios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B4BB1-9BA8-4F03-AFA9-1C329212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517136"/>
          </a:xfrm>
        </p:spPr>
        <p:txBody>
          <a:bodyPr/>
          <a:lstStyle/>
          <a:p>
            <a:pPr marL="0" indent="0">
              <a:buNone/>
            </a:pPr>
            <a:r>
              <a:rPr lang="es-MX" sz="2000" b="1"/>
              <a:t>Título: </a:t>
            </a:r>
            <a:r>
              <a:rPr lang="es-MX" sz="2000"/>
              <a:t>Seguimiento de niveles de glucosa</a:t>
            </a:r>
          </a:p>
          <a:p>
            <a:pPr marL="0" indent="0">
              <a:buNone/>
            </a:pPr>
            <a:r>
              <a:rPr lang="es-MX" sz="2000" b="1"/>
              <a:t>Situación: </a:t>
            </a:r>
            <a:r>
              <a:rPr lang="es-MX" sz="2000"/>
              <a:t>María quiere llevar un seguimiento de su glucosa</a:t>
            </a:r>
          </a:p>
          <a:p>
            <a:pPr marL="0" indent="0">
              <a:buNone/>
            </a:pPr>
            <a:r>
              <a:rPr lang="es-MX" sz="2000" b="1"/>
              <a:t>Método para realizar la tarea:</a:t>
            </a:r>
          </a:p>
          <a:p>
            <a:pPr marL="0" indent="0">
              <a:buNone/>
            </a:pPr>
            <a:r>
              <a:rPr lang="es-MX" sz="2000"/>
              <a:t>1.	María se toma su nivel de glucosa.</a:t>
            </a:r>
          </a:p>
          <a:p>
            <a:pPr marL="0" indent="0">
              <a:buNone/>
            </a:pPr>
            <a:r>
              <a:rPr lang="es-MX" sz="2000"/>
              <a:t>2.	María abre la aplicación DiabCtrl. </a:t>
            </a:r>
          </a:p>
          <a:p>
            <a:pPr marL="0" indent="0">
              <a:buNone/>
            </a:pPr>
            <a:r>
              <a:rPr lang="es-MX" sz="2000"/>
              <a:t>3.	Hace clic en el apartado “Registro de nivel de glucosa” </a:t>
            </a:r>
          </a:p>
          <a:p>
            <a:pPr marL="0" indent="0">
              <a:buNone/>
            </a:pPr>
            <a:r>
              <a:rPr lang="es-MX" sz="2000"/>
              <a:t>4.	María hace clic en “Nuevo” introduce día y hora de la toma del nivel de glucosa.</a:t>
            </a:r>
          </a:p>
          <a:p>
            <a:pPr marL="0" indent="0">
              <a:buNone/>
            </a:pPr>
            <a:r>
              <a:rPr lang="es-MX" sz="2000"/>
              <a:t>5.	Hace clic en “Guardar”.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42" name="Picture 2" descr="Listo png 6 » PNG Image">
            <a:extLst>
              <a:ext uri="{FF2B5EF4-FFF2-40B4-BE49-F238E27FC236}">
                <a16:creationId xmlns:a16="http://schemas.microsoft.com/office/drawing/2014/main" id="{5A934E34-4C76-462E-9818-CA379AEB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803" y="1296516"/>
            <a:ext cx="25908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6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3D25-773D-464C-853F-600F9B57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/>
              <a:t>Descripción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858374-167D-499B-B39F-C28A33100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365517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 dirty="0" err="1"/>
              <a:t>DiabCtrl</a:t>
            </a:r>
            <a:r>
              <a:rPr lang="es-MX" sz="2000" dirty="0"/>
              <a:t> es una página web dirigida a personas con diabetes, principalmente a las de tercera edad, donde podrán realizar un seguimiento de su dieta y niveles de azúcar mediante el uso de sesiones y subida de su propia información.</a:t>
            </a:r>
          </a:p>
          <a:p>
            <a:pPr marL="0" indent="0">
              <a:buNone/>
            </a:pPr>
            <a:r>
              <a:rPr lang="es-MX" sz="2000" dirty="0"/>
              <a:t>Con esto buscamos </a:t>
            </a:r>
            <a:r>
              <a:rPr lang="es-MX" sz="2000" b="1" dirty="0"/>
              <a:t>facilitar</a:t>
            </a:r>
            <a:r>
              <a:rPr lang="es-MX" sz="2000" dirty="0"/>
              <a:t> a nuestros usuarios el </a:t>
            </a:r>
            <a:r>
              <a:rPr lang="es-MX" sz="2000" b="1" dirty="0"/>
              <a:t>manejo</a:t>
            </a:r>
            <a:r>
              <a:rPr lang="es-MX" sz="2000" dirty="0"/>
              <a:t> de su información en un único lugar, así como también concientizar acerca de la gravedad de esta misma.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52C888-27FD-47D1-92C3-AB447DCD0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9"/>
          <a:stretch/>
        </p:blipFill>
        <p:spPr bwMode="auto">
          <a:xfrm>
            <a:off x="7387557" y="2228003"/>
            <a:ext cx="2853724" cy="363304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9725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C42EE-0C0B-44F0-863C-117CED3B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/>
              <a:t>Justificación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170D9C-35F6-4458-B717-9FFFD07A5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s-MX" sz="2000" b="1" dirty="0">
                <a:effectLst/>
              </a:rPr>
              <a:t>Diabetes mellitus</a:t>
            </a:r>
            <a:r>
              <a:rPr lang="es-MX" sz="2000" dirty="0">
                <a:effectLst/>
              </a:rPr>
              <a:t>.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s-MX" sz="2000" dirty="0">
                <a:effectLst/>
              </a:rPr>
              <a:t>Dicha enfermedad ha estado presente en México desde siempre, incrementándose considerablemente desde el año 2011 distribuyéndose en todos los grupos de edad, afectando en mayor medida a las personas de 65 años o más, y aunado a ello, se observan más defunciones en hombres que en mujeres.</a:t>
            </a:r>
            <a:endParaRPr lang="es-MX" sz="2000" dirty="0"/>
          </a:p>
        </p:txBody>
      </p:sp>
      <p:pic>
        <p:nvPicPr>
          <p:cNvPr id="1028" name="Picture 4" descr="Diabetes y obesidad, el desafío del sistema de salud en México: OCDE">
            <a:extLst>
              <a:ext uri="{FF2B5EF4-FFF2-40B4-BE49-F238E27FC236}">
                <a16:creationId xmlns:a16="http://schemas.microsoft.com/office/drawing/2014/main" id="{09A104A1-CAE3-4761-895D-C22BA316D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7" b="1"/>
          <a:stretch/>
        </p:blipFill>
        <p:spPr bwMode="auto">
          <a:xfrm>
            <a:off x="6416039" y="2228003"/>
            <a:ext cx="5194769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83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C42EE-0C0B-44F0-863C-117CED3B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/>
              <a:t>Justificación de la aplicación</a:t>
            </a:r>
          </a:p>
        </p:txBody>
      </p:sp>
      <p:pic>
        <p:nvPicPr>
          <p:cNvPr id="2050" name="Picture 2" descr="Personas mayores y pandemia: desafíos y oportunidades desde la UNL">
            <a:extLst>
              <a:ext uri="{FF2B5EF4-FFF2-40B4-BE49-F238E27FC236}">
                <a16:creationId xmlns:a16="http://schemas.microsoft.com/office/drawing/2014/main" id="{EDA70F95-F2E8-493B-8DAD-404C3A2EF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3" b="1"/>
          <a:stretch/>
        </p:blipFill>
        <p:spPr bwMode="auto">
          <a:xfrm>
            <a:off x="581193" y="2228003"/>
            <a:ext cx="5194767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170D9C-35F6-4458-B717-9FFFD07A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900339"/>
          </a:xfrm>
        </p:spPr>
        <p:txBody>
          <a:bodyPr anchor="ctr">
            <a:normAutofit lnSpcReduction="10000"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s-MX" sz="1800" b="1" dirty="0">
                <a:effectLst/>
              </a:rPr>
              <a:t>Adultos mayores y la tecnología</a:t>
            </a:r>
            <a:endParaRPr lang="es-MX" sz="1800" b="1" dirty="0"/>
          </a:p>
          <a:p>
            <a:pPr marL="0" lvl="0" indent="0">
              <a:spcBef>
                <a:spcPts val="600"/>
              </a:spcBef>
              <a:buNone/>
            </a:pPr>
            <a:r>
              <a:rPr lang="es-MX" sz="1800" dirty="0">
                <a:effectLst/>
              </a:rPr>
              <a:t>A pesar de que el medio tecnológico es un gran apoyo al momento para realizar actividades y resolver problemas de una manera ágil y en la mayoría de las ocasiones rápida y sencilla desde la comodidad de la casa del usuario, algunas aplicaciones son demasiado complejas y difíciles de comprender para el público de la tercera edad, especialmente si éstas están desarrolladas sin tomar en cuenta características a considerar para este tipo de público, en particular elementos de la interfaz gráfica.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140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8A92E-D263-4F5C-A5FC-C4206457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Funcionalidad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F9C49-A42F-431D-A22E-A0BBA5B1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96712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b="1" dirty="0"/>
              <a:t>Control de usuarios.</a:t>
            </a:r>
          </a:p>
          <a:p>
            <a:pPr marL="0" indent="0" algn="just">
              <a:buNone/>
            </a:pPr>
            <a:r>
              <a:rPr lang="es-MX" dirty="0"/>
              <a:t>•Funcionalidad 1. Alta de usuarios. Consiste en que el usuario mediante un formulario de correo electrónico y contraseña pueda registrarse en la página. De igual manera se le solicitará su nombre, edad, peso y altura. </a:t>
            </a:r>
          </a:p>
          <a:p>
            <a:pPr marL="0" indent="0" algn="just">
              <a:buNone/>
            </a:pPr>
            <a:r>
              <a:rPr lang="es-MX" dirty="0"/>
              <a:t>•Funcionalidad 2. Inicio de sesión. El usuario puede iniciar su sesión mediante el uso de su correo electrónico y contraseña desde cualquier página de la plataforma.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b="1" dirty="0"/>
              <a:t>Gestión de información.</a:t>
            </a:r>
          </a:p>
          <a:p>
            <a:pPr marL="0" indent="0" algn="just">
              <a:buNone/>
            </a:pPr>
            <a:r>
              <a:rPr lang="es-MX" dirty="0"/>
              <a:t>•Funcionalidad 3. Registro de dieta. El usuario podrá subir a la plataforma información sobre su dieta que está realizando.</a:t>
            </a:r>
          </a:p>
          <a:p>
            <a:pPr marL="0" indent="0" algn="just">
              <a:buNone/>
            </a:pPr>
            <a:r>
              <a:rPr lang="es-MX" dirty="0"/>
              <a:t>•Funcionalidad 4. Seguimiento de niveles de glucosa. El usuario podrá registrar en la plataforma su nivel de glucosa, el usuario medirá de forma externa el nivel y luego subirá dicha información.</a:t>
            </a:r>
          </a:p>
          <a:p>
            <a:pPr marL="0" indent="0" algn="just">
              <a:buNone/>
            </a:pPr>
            <a:r>
              <a:rPr lang="es-MX" dirty="0"/>
              <a:t>•Funcionalidad 5. Generar estadísticas. El usuario podrá seleccionar un tiempo en meses para que el sistema procese información y generará graficas de dicha información.</a:t>
            </a:r>
          </a:p>
          <a:p>
            <a:pPr marL="0" indent="0" algn="just">
              <a:buNone/>
            </a:pPr>
            <a:r>
              <a:rPr lang="es-MX" dirty="0"/>
              <a:t>•Funcionalidad 6. Imprimir información. El usuario tendrá la opción de seleccionar y filtrar información a imprimir.</a:t>
            </a:r>
          </a:p>
          <a:p>
            <a:pPr marL="0" indent="0" algn="just">
              <a:buNone/>
            </a:pPr>
            <a:r>
              <a:rPr lang="es-MX" dirty="0"/>
              <a:t>•Funcionalidad 7. Recomendaciones. Sección donde se tendrán recomendaciones según el perfil de la persona.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3074" name="Picture 2" descr="Usuario (informática) - Wikipedia, la enciclopedia libre">
            <a:extLst>
              <a:ext uri="{FF2B5EF4-FFF2-40B4-BE49-F238E27FC236}">
                <a16:creationId xmlns:a16="http://schemas.microsoft.com/office/drawing/2014/main" id="{387E313A-7553-4FBF-BDB6-5FA5F4BD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513" y="818866"/>
            <a:ext cx="1344304" cy="134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stadísticas - Iconos gratis de computadora">
            <a:extLst>
              <a:ext uri="{FF2B5EF4-FFF2-40B4-BE49-F238E27FC236}">
                <a16:creationId xmlns:a16="http://schemas.microsoft.com/office/drawing/2014/main" id="{23A659C6-80CA-4154-B549-483848B5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42" y="3079596"/>
            <a:ext cx="1091821" cy="109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6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79855-BC1B-4909-A4C7-25473F83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 de investigación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DAE4D-550B-44A3-B938-165829FB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20550"/>
            <a:ext cx="11029615" cy="363448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sz="1800" b="1" dirty="0"/>
              <a:t>Entrevistas con expertos : </a:t>
            </a:r>
            <a:r>
              <a:rPr lang="es-MX" sz="1800" dirty="0"/>
              <a:t>Consiste en entrevistar a personas especializadas en el tema cuya implementación será de gran ayuda para adquirir información más clara y concisa acerca de la diabetes y el alcance al que se quiere llegar, así como las necesidades que se debería abordar para la aplicación web a desarrollar, sin mencionar que la información obtenida vendrá de una fuente no sólo profesional y experta, también de confianza.</a:t>
            </a:r>
          </a:p>
          <a:p>
            <a:pPr marL="0" indent="0" algn="just">
              <a:buNone/>
            </a:pPr>
            <a:r>
              <a:rPr lang="es-MX" sz="1800" b="1" dirty="0"/>
              <a:t>Investigación: </a:t>
            </a:r>
            <a:r>
              <a:rPr lang="es-MX" sz="1800" dirty="0"/>
              <a:t>El hecho de investigar por cuenta propia e indagar a través de fuentes o páginas oficiales y confiables es un proceso fundamental para la obtención de información verídica a tomar en cuenta para el desarrollo de la aplicación web de </a:t>
            </a:r>
            <a:r>
              <a:rPr lang="es-MX" sz="1800" dirty="0" err="1"/>
              <a:t>DiabCtlr</a:t>
            </a:r>
            <a:r>
              <a:rPr lang="es-MX" sz="1800" dirty="0"/>
              <a:t>, desde la importancia del cuidado de la diabetes, las recomendaciones a tomar en cuenta, el seguimiento necesario para tener un mejor control sobre dicha enfermedad crónica, y todo lo relacionado a ello.</a:t>
            </a:r>
          </a:p>
          <a:p>
            <a:pPr marL="0" indent="0" algn="just">
              <a:buNone/>
            </a:pPr>
            <a:r>
              <a:rPr lang="es-MX" sz="1800" b="1" dirty="0"/>
              <a:t>Encuestas: </a:t>
            </a:r>
            <a:r>
              <a:rPr lang="es-MX" sz="1800" dirty="0"/>
              <a:t>Finalmente, para empatizar con el público objetivo al que se quiere que salga beneficiado con la aplicación web </a:t>
            </a:r>
            <a:r>
              <a:rPr lang="es-MX" sz="1800" dirty="0" err="1"/>
              <a:t>DiabCtlr</a:t>
            </a:r>
            <a:r>
              <a:rPr lang="es-MX" sz="1800" dirty="0"/>
              <a:t>, es pieza clave centrarse en los usuarios, con el fin de identificar los deseos y necesidades que tienen y a partir de ello, tener una idea más clara de lo que realmente necesitan.</a:t>
            </a:r>
          </a:p>
        </p:txBody>
      </p:sp>
      <p:pic>
        <p:nvPicPr>
          <p:cNvPr id="4098" name="Picture 2" descr="Consejos para entrevistas. como sacar el máximo de tus oportunidades de  promoción - MúsicoDIY">
            <a:extLst>
              <a:ext uri="{FF2B5EF4-FFF2-40B4-BE49-F238E27FC236}">
                <a16:creationId xmlns:a16="http://schemas.microsoft.com/office/drawing/2014/main" id="{323085D9-869C-4683-8E65-5D30D423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692" y="677850"/>
            <a:ext cx="2142699" cy="21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vestigación PNG HD Calidad | PNG Play">
            <a:extLst>
              <a:ext uri="{FF2B5EF4-FFF2-40B4-BE49-F238E27FC236}">
                <a16:creationId xmlns:a16="http://schemas.microsoft.com/office/drawing/2014/main" id="{9F4CCD2C-F4DB-40FB-8866-B05C9D43C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355" y="439925"/>
            <a:ext cx="2541920" cy="25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79855-BC1B-4909-A4C7-25473F83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/>
              <a:t>Requerimientos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DAE4D-550B-44A3-B938-165829FB6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880419" cy="451399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800" b="1" dirty="0"/>
              <a:t>Entrevista a médicos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dirty="0"/>
              <a:t>Para tener un mejor panorama con respecto al tema de la diabetes y tener en cuenta las distintas precauciones, consideraciones y recomendaciones a considerar, se decidió entrevistar a médicos, gente con conocimiento en el tema a analizar cuya información será vital para no sólo la creación y obtención de requerimientos, asimismo, la información y necesidades a implementar en la página web.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b="1" dirty="0"/>
              <a:t>Encuestas al público objetivo – Diabéticos y prediabéticos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dirty="0"/>
              <a:t>En base a la información obtenida a partir de la investigación realizada, se decidió centrarse principalmente en población mayor a 65 años de edad sea diabética o prediabética, definiendo así al público objetivo y, por supuesto, los usuarios principales y secundarios que usarán la aplicación web </a:t>
            </a:r>
            <a:r>
              <a:rPr lang="es-MX" sz="1800" dirty="0" err="1"/>
              <a:t>DiabCtlr</a:t>
            </a:r>
            <a:r>
              <a:rPr lang="es-MX" sz="1800" dirty="0"/>
              <a:t> para satisfacer sus necesidades.</a:t>
            </a:r>
          </a:p>
          <a:p>
            <a:pPr marL="0" indent="0">
              <a:lnSpc>
                <a:spcPct val="100000"/>
              </a:lnSpc>
              <a:buNone/>
            </a:pPr>
            <a:endParaRPr lang="es-MX" sz="1300" dirty="0"/>
          </a:p>
        </p:txBody>
      </p:sp>
      <p:pic>
        <p:nvPicPr>
          <p:cNvPr id="5122" name="Picture 2" descr="Doctor PNG descarga gratuita | PNG Mart">
            <a:extLst>
              <a:ext uri="{FF2B5EF4-FFF2-40B4-BE49-F238E27FC236}">
                <a16:creationId xmlns:a16="http://schemas.microsoft.com/office/drawing/2014/main" id="{17574DFF-584A-4145-8925-414D0B61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5635" y="1968116"/>
            <a:ext cx="2129051" cy="212905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nsejos de salud bucodental para pacientes diabéticos - Clínica Dental -  Equipo de la Torre - Dentistas en Madrid">
            <a:extLst>
              <a:ext uri="{FF2B5EF4-FFF2-40B4-BE49-F238E27FC236}">
                <a16:creationId xmlns:a16="http://schemas.microsoft.com/office/drawing/2014/main" id="{05CEADDA-BD3D-4A58-9FDD-96382DADD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4"/>
          <a:stretch/>
        </p:blipFill>
        <p:spPr bwMode="auto">
          <a:xfrm>
            <a:off x="8925635" y="4484998"/>
            <a:ext cx="2380798" cy="21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1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ómo ganar dinero">
            <a:extLst>
              <a:ext uri="{FF2B5EF4-FFF2-40B4-BE49-F238E27FC236}">
                <a16:creationId xmlns:a16="http://schemas.microsoft.com/office/drawing/2014/main" id="{75F1B8EC-E086-4F6C-B345-C890BFBA7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537"/>
            <a:ext cx="12192000" cy="642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A79855-BC1B-4909-A4C7-25473F83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Requerimientos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DAE4D-550B-44A3-B938-165829FB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4594"/>
            <a:ext cx="11029615" cy="510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/>
              <a:t>Análisis de resultados</a:t>
            </a:r>
          </a:p>
          <a:p>
            <a:pPr marL="0" indent="0">
              <a:buNone/>
            </a:pPr>
            <a:r>
              <a:rPr lang="es-MX" sz="2000" dirty="0"/>
              <a:t>Los requerimientos se basarán claramente en los resultados obtenidos con el fin de satisfacer las necesidades y deseos de los usuarios, así como las recomendaciones y consideraciones impuestas por los médicos a entrevistar, el método seleccionado para analizar los resultados es el de la moda, mejor conocido como el valor más frecuente obtenido.</a:t>
            </a:r>
          </a:p>
          <a:p>
            <a:pPr marL="0" indent="0">
              <a:buNone/>
            </a:pPr>
            <a:r>
              <a:rPr lang="es-MX" sz="2000" dirty="0"/>
              <a:t>Tal y como su nombre indica, se les dará importancia a las respuestas más frecuentes obtenidas de los encuestados de cada pregunta dada para así deducir los atributos y, por supuesto, requerimientos necesarios a implementar.</a:t>
            </a:r>
          </a:p>
        </p:txBody>
      </p:sp>
    </p:spTree>
    <p:extLst>
      <p:ext uri="{BB962C8B-B14F-4D97-AF65-F5344CB8AC3E}">
        <p14:creationId xmlns:p14="http://schemas.microsoft.com/office/powerpoint/2010/main" val="143144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54CBF-E412-42AA-AC2D-9EA91532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Perfiles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C27D5-BE0E-4CA3-9D90-585C28F5D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47647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 b="1"/>
              <a:t>Paciente diabético (Principal)</a:t>
            </a:r>
          </a:p>
          <a:p>
            <a:pPr marL="0" indent="0">
              <a:buNone/>
            </a:pPr>
            <a:r>
              <a:rPr lang="es-MX"/>
              <a:t>•	Edad: Mayor a 60 años.</a:t>
            </a:r>
          </a:p>
          <a:p>
            <a:pPr marL="0" indent="0">
              <a:buNone/>
            </a:pPr>
            <a:r>
              <a:rPr lang="es-MX"/>
              <a:t>•	Género: 65% femenino.</a:t>
            </a:r>
          </a:p>
          <a:p>
            <a:pPr marL="0" indent="0">
              <a:buNone/>
            </a:pPr>
            <a:r>
              <a:rPr lang="es-MX"/>
              <a:t>•	Nacionalidad: mexicana.</a:t>
            </a:r>
          </a:p>
          <a:p>
            <a:pPr marL="0" indent="0">
              <a:buNone/>
            </a:pPr>
            <a:r>
              <a:rPr lang="es-MX"/>
              <a:t>•	Enfermedades: Diabetes mellitus tipo 2, sobrepeso u obesidad.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 b="1"/>
              <a:t>Paciente prediabético (Principal)</a:t>
            </a:r>
          </a:p>
          <a:p>
            <a:pPr marL="0" indent="0">
              <a:buNone/>
            </a:pPr>
            <a:r>
              <a:rPr lang="es-MX"/>
              <a:t>•	Edad: Mayor a 35 años.</a:t>
            </a:r>
          </a:p>
          <a:p>
            <a:pPr marL="0" indent="0">
              <a:buNone/>
            </a:pPr>
            <a:r>
              <a:rPr lang="es-MX"/>
              <a:t>•	Género: sin distinción.</a:t>
            </a:r>
          </a:p>
          <a:p>
            <a:pPr marL="0" indent="0">
              <a:buNone/>
            </a:pPr>
            <a:r>
              <a:rPr lang="es-MX"/>
              <a:t>•	Nacionalidad: mexicana.</a:t>
            </a:r>
          </a:p>
          <a:p>
            <a:pPr marL="0" indent="0">
              <a:buNone/>
            </a:pPr>
            <a:r>
              <a:rPr lang="es-MX"/>
              <a:t>•	Enfermedades: Prediabetes, sobrepeso u obesidad.</a:t>
            </a:r>
          </a:p>
          <a:p>
            <a:pPr marL="0" indent="0">
              <a:buNone/>
            </a:pPr>
            <a:endParaRPr lang="es-MX"/>
          </a:p>
        </p:txBody>
      </p:sp>
      <p:pic>
        <p:nvPicPr>
          <p:cNvPr id="7170" name="Picture 2" descr="Curso básico sobre diabetes. Tema 1. Clasificación, diagnóstico y  complicaciones | Farmacia Profesional">
            <a:extLst>
              <a:ext uri="{FF2B5EF4-FFF2-40B4-BE49-F238E27FC236}">
                <a16:creationId xmlns:a16="http://schemas.microsoft.com/office/drawing/2014/main" id="{07D74C9A-BD0F-459B-A7DB-4C1062E31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10" y="1450149"/>
            <a:ext cx="3974019" cy="257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agnóstico de la prediabetes">
            <a:extLst>
              <a:ext uri="{FF2B5EF4-FFF2-40B4-BE49-F238E27FC236}">
                <a16:creationId xmlns:a16="http://schemas.microsoft.com/office/drawing/2014/main" id="{52BC86D0-B76B-43A0-8FE0-15ED05F0B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227" y="4229420"/>
            <a:ext cx="3870302" cy="262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787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44_TF67061901.potx" id="{B30549EC-BF26-4447-B583-ECA42EDFBF87}" vid="{82B5737C-AD48-48A3-9B9B-EC56AC23329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c8724a9-7a81-44a3-8dfd-27303351b5f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706B051494F14AB2EFD4CC61507E9F" ma:contentTypeVersion="13" ma:contentTypeDescription="Create a new document." ma:contentTypeScope="" ma:versionID="468a62937d1b1e574ef00babbfacd8bc">
  <xsd:schema xmlns:xsd="http://www.w3.org/2001/XMLSchema" xmlns:xs="http://www.w3.org/2001/XMLSchema" xmlns:p="http://schemas.microsoft.com/office/2006/metadata/properties" xmlns:ns3="9c8724a9-7a81-44a3-8dfd-27303351b5fe" xmlns:ns4="1e1acfcf-464a-46d9-abb7-f9d4a1c83110" targetNamespace="http://schemas.microsoft.com/office/2006/metadata/properties" ma:root="true" ma:fieldsID="2931e8fa53334b1226d5a9c6cf84948d" ns3:_="" ns4:_="">
    <xsd:import namespace="9c8724a9-7a81-44a3-8dfd-27303351b5fe"/>
    <xsd:import namespace="1e1acfcf-464a-46d9-abb7-f9d4a1c831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724a9-7a81-44a3-8dfd-27303351b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acfcf-464a-46d9-abb7-f9d4a1c8311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1e1acfcf-464a-46d9-abb7-f9d4a1c83110"/>
    <ds:schemaRef ds:uri="9c8724a9-7a81-44a3-8dfd-27303351b5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611D28-2DE6-4222-BB13-70006DB268BA}">
  <ds:schemaRefs>
    <ds:schemaRef ds:uri="1e1acfcf-464a-46d9-abb7-f9d4a1c83110"/>
    <ds:schemaRef ds:uri="9c8724a9-7a81-44a3-8dfd-27303351b5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{67D1B415-06DD-4775-A2C4-32DFD0189069}tf67061901_win32</Template>
  <TotalTime>112</TotalTime>
  <Words>1358</Words>
  <Application>Microsoft Office PowerPoint</Application>
  <PresentationFormat>Panorámica</PresentationFormat>
  <Paragraphs>89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Gill Sans MT</vt:lpstr>
      <vt:lpstr>Symbol</vt:lpstr>
      <vt:lpstr>Times</vt:lpstr>
      <vt:lpstr>Times New Roman</vt:lpstr>
      <vt:lpstr>Wingdings 2</vt:lpstr>
      <vt:lpstr>DividendVTI</vt:lpstr>
      <vt:lpstr>Primera entrega- AVANCE DEL PROYECTO</vt:lpstr>
      <vt:lpstr>Descripción de la aplicación</vt:lpstr>
      <vt:lpstr>Justificación de la aplicación</vt:lpstr>
      <vt:lpstr>Justificación de la aplicación</vt:lpstr>
      <vt:lpstr>Funcionalidad de la aplicación</vt:lpstr>
      <vt:lpstr>Plan de investigación</vt:lpstr>
      <vt:lpstr>Requerimientos de la aplicación</vt:lpstr>
      <vt:lpstr>Requerimientos de la aplicación</vt:lpstr>
      <vt:lpstr>Perfiles</vt:lpstr>
      <vt:lpstr>persona</vt:lpstr>
      <vt:lpstr>escenarios</vt:lpstr>
      <vt:lpstr>escenarios</vt:lpstr>
      <vt:lpstr>escenarios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Elaborado por:   Ake Vela Alexis Ivan  Báez Córdova Irving Chan Dzib José Fernando  Grimaldo Patiño Ricardo Alejandro</dc:title>
  <dc:creator>ALEXIS IVAN AKE VELA</dc:creator>
  <cp:lastModifiedBy>RICARDO ALEJANDRO GRIMALDO PATINO</cp:lastModifiedBy>
  <cp:revision>2</cp:revision>
  <dcterms:created xsi:type="dcterms:W3CDTF">2022-04-04T04:05:11Z</dcterms:created>
  <dcterms:modified xsi:type="dcterms:W3CDTF">2022-04-04T05:58:55Z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0x0101003E706B051494F14AB2EFD4CC61507E9F</vt:lpwstr>
  </property>
</Properties>
</file>