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61" r:id="rId6"/>
    <p:sldId id="260" r:id="rId7"/>
    <p:sldId id="266" r:id="rId8"/>
    <p:sldId id="263" r:id="rId9"/>
    <p:sldId id="264" r:id="rId10"/>
    <p:sldId id="267" r:id="rId11"/>
    <p:sldId id="265"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2A42D-FBCE-4ABF-B870-653D2DE5A1A7}" v="8" dt="2022-02-21T02:26:25.749"/>
    <p1510:client id="{B4E9F4B1-48B3-43D7-A816-8B87F5DFC24E}" v="438" dt="2022-02-21T02:52:30.419"/>
    <p1510:client id="{C5B3166C-9D68-37FD-2854-68AF10839250}" v="122" dt="2022-02-21T01:57:30.887"/>
    <p1510:client id="{E55285C2-E2CB-4DD8-90C0-783C24DCFFD8}" v="1235" dt="2022-02-21T02:44:00.824"/>
    <p1510:client id="{E9319A57-BA52-C0AD-65A4-99B9A760FBE7}" v="260" dt="2022-02-21T01:16:08.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egi.org.mx/app/glosario/default.html?p=ENPOL_2021" TargetMode="External"/><Relationship Id="rId2" Type="http://schemas.openxmlformats.org/officeDocument/2006/relationships/hyperlink" Target="https://www.diabetesatlas.org/upload/resources/material/20200302_133352_2406-IDF-ATLAS-SPAN-BOOK.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ucosa alta: cinco desayunos para combatir la diabetes">
            <a:extLst>
              <a:ext uri="{FF2B5EF4-FFF2-40B4-BE49-F238E27FC236}">
                <a16:creationId xmlns:a16="http://schemas.microsoft.com/office/drawing/2014/main" id="{F29E5AA8-0016-4A24-86CF-0CD914E4672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691F4EC-875A-49AD-85F5-C28AF3568989}"/>
              </a:ext>
            </a:extLst>
          </p:cNvPr>
          <p:cNvSpPr>
            <a:spLocks noGrp="1"/>
          </p:cNvSpPr>
          <p:nvPr>
            <p:ph type="ctrTitle"/>
          </p:nvPr>
        </p:nvSpPr>
        <p:spPr>
          <a:xfrm>
            <a:off x="2333767" y="408422"/>
            <a:ext cx="8826358" cy="2421464"/>
          </a:xfrm>
        </p:spPr>
        <p:txBody>
          <a:bodyPr/>
          <a:lstStyle/>
          <a:p>
            <a:r>
              <a:rPr lang="es-MX" dirty="0"/>
              <a:t>Presentación preliminar del proyecto – La diabetes en México</a:t>
            </a:r>
          </a:p>
        </p:txBody>
      </p:sp>
      <p:sp>
        <p:nvSpPr>
          <p:cNvPr id="3" name="Subtítulo 2">
            <a:extLst>
              <a:ext uri="{FF2B5EF4-FFF2-40B4-BE49-F238E27FC236}">
                <a16:creationId xmlns:a16="http://schemas.microsoft.com/office/drawing/2014/main" id="{C2C9331B-E712-4546-93A9-87F70889E916}"/>
              </a:ext>
            </a:extLst>
          </p:cNvPr>
          <p:cNvSpPr>
            <a:spLocks noGrp="1"/>
          </p:cNvSpPr>
          <p:nvPr>
            <p:ph type="subTitle" idx="1"/>
          </p:nvPr>
        </p:nvSpPr>
        <p:spPr>
          <a:xfrm>
            <a:off x="3962399" y="3061898"/>
            <a:ext cx="7197726" cy="3543618"/>
          </a:xfrm>
        </p:spPr>
        <p:txBody>
          <a:bodyPr>
            <a:normAutofit/>
          </a:bodyPr>
          <a:lstStyle/>
          <a:p>
            <a:r>
              <a:rPr lang="es-MX" sz="2000" dirty="0"/>
              <a:t>Licenciatura en Ingeniería de </a:t>
            </a:r>
            <a:r>
              <a:rPr lang="es-MX" sz="2000" dirty="0" err="1"/>
              <a:t>Sofware</a:t>
            </a:r>
            <a:endParaRPr lang="es-MX" sz="2000" dirty="0"/>
          </a:p>
          <a:p>
            <a:r>
              <a:rPr lang="es-MX" sz="2000" dirty="0"/>
              <a:t>Interacción Humano-Computadora</a:t>
            </a:r>
          </a:p>
          <a:p>
            <a:r>
              <a:rPr lang="es-MX" sz="2000" dirty="0"/>
              <a:t>Integrantes:</a:t>
            </a:r>
          </a:p>
          <a:p>
            <a:r>
              <a:rPr lang="es-MX" sz="2000" dirty="0" err="1"/>
              <a:t>Ake</a:t>
            </a:r>
            <a:r>
              <a:rPr lang="es-MX" sz="2000" dirty="0"/>
              <a:t> Vela Alexis </a:t>
            </a:r>
            <a:r>
              <a:rPr lang="es-MX" sz="2000" dirty="0" err="1"/>
              <a:t>Ivan</a:t>
            </a:r>
            <a:endParaRPr lang="es-MX" sz="2000" dirty="0"/>
          </a:p>
          <a:p>
            <a:r>
              <a:rPr lang="es-MX" sz="2000" dirty="0" err="1"/>
              <a:t>Baez</a:t>
            </a:r>
            <a:r>
              <a:rPr lang="es-MX" sz="2000" dirty="0"/>
              <a:t> </a:t>
            </a:r>
            <a:r>
              <a:rPr lang="es-MX" sz="2000" dirty="0" err="1"/>
              <a:t>Cordova</a:t>
            </a:r>
            <a:r>
              <a:rPr lang="es-MX" sz="2000" dirty="0"/>
              <a:t> Irving</a:t>
            </a:r>
          </a:p>
          <a:p>
            <a:r>
              <a:rPr lang="es-MX" sz="2000" dirty="0"/>
              <a:t>Chan Dzib </a:t>
            </a:r>
            <a:r>
              <a:rPr lang="es-MX" sz="2000" dirty="0" err="1"/>
              <a:t>Jose</a:t>
            </a:r>
            <a:r>
              <a:rPr lang="es-MX" sz="2000" dirty="0"/>
              <a:t> Fernando</a:t>
            </a:r>
          </a:p>
          <a:p>
            <a:r>
              <a:rPr lang="es-MX" sz="2000" dirty="0"/>
              <a:t>Grimaldo Patiño Ricardo Alejandro</a:t>
            </a:r>
          </a:p>
        </p:txBody>
      </p:sp>
    </p:spTree>
    <p:extLst>
      <p:ext uri="{BB962C8B-B14F-4D97-AF65-F5344CB8AC3E}">
        <p14:creationId xmlns:p14="http://schemas.microsoft.com/office/powerpoint/2010/main" val="25834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151A9C99-FD39-4971-A548-0B9E5A2A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asos de éxito | Linkaform">
            <a:extLst>
              <a:ext uri="{FF2B5EF4-FFF2-40B4-BE49-F238E27FC236}">
                <a16:creationId xmlns:a16="http://schemas.microsoft.com/office/drawing/2014/main" id="{117A819C-C021-49A0-91A3-11888DB2D329}"/>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l="5181" t="9091" r="1764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6DAB2DF7-34C9-45C2-BB70-6797ACA67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508866C0-FFBA-4C9C-9116-8037898D79BB}"/>
              </a:ext>
            </a:extLst>
          </p:cNvPr>
          <p:cNvSpPr>
            <a:spLocks noGrp="1"/>
          </p:cNvSpPr>
          <p:nvPr>
            <p:ph type="title"/>
          </p:nvPr>
        </p:nvSpPr>
        <p:spPr>
          <a:xfrm>
            <a:off x="685801" y="609600"/>
            <a:ext cx="10131425" cy="1456267"/>
          </a:xfrm>
        </p:spPr>
        <p:txBody>
          <a:bodyPr>
            <a:normAutofit/>
          </a:bodyPr>
          <a:lstStyle/>
          <a:p>
            <a:r>
              <a:rPr lang="es-ES">
                <a:ea typeface="+mj-lt"/>
                <a:cs typeface="+mj-lt"/>
              </a:rPr>
              <a:t>¿cuáles son los elementos que la solución planteada indicarían que podría tener éxito?</a:t>
            </a:r>
            <a:endParaRPr lang="es-ES"/>
          </a:p>
        </p:txBody>
      </p:sp>
      <p:sp>
        <p:nvSpPr>
          <p:cNvPr id="3" name="Marcador de contenido 2">
            <a:extLst>
              <a:ext uri="{FF2B5EF4-FFF2-40B4-BE49-F238E27FC236}">
                <a16:creationId xmlns:a16="http://schemas.microsoft.com/office/drawing/2014/main" id="{C8B291BD-7153-4D0A-AA98-D0D10C4060F9}"/>
              </a:ext>
            </a:extLst>
          </p:cNvPr>
          <p:cNvSpPr>
            <a:spLocks noGrp="1"/>
          </p:cNvSpPr>
          <p:nvPr>
            <p:ph idx="1"/>
          </p:nvPr>
        </p:nvSpPr>
        <p:spPr>
          <a:xfrm>
            <a:off x="685801" y="2142067"/>
            <a:ext cx="10131425" cy="3649133"/>
          </a:xfrm>
        </p:spPr>
        <p:txBody>
          <a:bodyPr>
            <a:normAutofit/>
          </a:bodyPr>
          <a:lstStyle/>
          <a:p>
            <a:pPr marL="0" indent="0" algn="just">
              <a:buNone/>
            </a:pPr>
            <a:r>
              <a:rPr lang="es-ES" sz="2400" dirty="0">
                <a:cs typeface="Calibri"/>
              </a:rPr>
              <a:t>La solución planteada podría tener éxito debido a que la aplicación tendría una interfaz sencilla , fácil de entender y usar.  Además de que uniría las funcionalidades más importantes de las otras aplicaciones similares en una sola, siendo muy útil para las personas diabéticas y pre diabéticas, que representan un porcentaje significativo de la población.</a:t>
            </a:r>
          </a:p>
        </p:txBody>
      </p:sp>
    </p:spTree>
    <p:extLst>
      <p:ext uri="{BB962C8B-B14F-4D97-AF65-F5344CB8AC3E}">
        <p14:creationId xmlns:p14="http://schemas.microsoft.com/office/powerpoint/2010/main" val="253753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E7C8-B9B0-4718-96E1-F2D565B44D91}"/>
              </a:ext>
            </a:extLst>
          </p:cNvPr>
          <p:cNvSpPr>
            <a:spLocks noGrp="1"/>
          </p:cNvSpPr>
          <p:nvPr>
            <p:ph type="title"/>
          </p:nvPr>
        </p:nvSpPr>
        <p:spPr/>
        <p:txBody>
          <a:bodyPr/>
          <a:lstStyle/>
          <a:p>
            <a:r>
              <a:rPr lang="en-US">
                <a:cs typeface="Calibri Light"/>
              </a:rPr>
              <a:t>Lecciones aprendidas</a:t>
            </a:r>
            <a:endParaRPr lang="en-US"/>
          </a:p>
        </p:txBody>
      </p:sp>
      <p:sp>
        <p:nvSpPr>
          <p:cNvPr id="3" name="Content Placeholder 2">
            <a:extLst>
              <a:ext uri="{FF2B5EF4-FFF2-40B4-BE49-F238E27FC236}">
                <a16:creationId xmlns:a16="http://schemas.microsoft.com/office/drawing/2014/main" id="{70AB2B2C-B897-4E70-B348-7389D008CF4E}"/>
              </a:ext>
            </a:extLst>
          </p:cNvPr>
          <p:cNvSpPr>
            <a:spLocks noGrp="1"/>
          </p:cNvSpPr>
          <p:nvPr>
            <p:ph idx="1"/>
          </p:nvPr>
        </p:nvSpPr>
        <p:spPr>
          <a:xfrm>
            <a:off x="685801" y="2278545"/>
            <a:ext cx="10131425" cy="3649133"/>
          </a:xfrm>
        </p:spPr>
        <p:txBody>
          <a:bodyPr/>
          <a:lstStyle/>
          <a:p>
            <a:r>
              <a:rPr lang="es-ES" dirty="0" err="1">
                <a:ea typeface="+mn-lt"/>
                <a:cs typeface="+mn-lt"/>
              </a:rPr>
              <a:t>SocialDiabetes</a:t>
            </a:r>
            <a:r>
              <a:rPr lang="es-ES" dirty="0">
                <a:ea typeface="+mn-lt"/>
                <a:cs typeface="+mn-lt"/>
              </a:rPr>
              <a:t>: Muchos usuarios consideran la sincronización de datos con la nube y el uso de NFC muy compleja, lo que limita la edad del público que puede usarla en todo su potencial.</a:t>
            </a:r>
          </a:p>
          <a:p>
            <a:pPr>
              <a:buClr>
                <a:srgbClr val="FFFFFF"/>
              </a:buClr>
            </a:pPr>
            <a:r>
              <a:rPr lang="es-ES" dirty="0" err="1">
                <a:ea typeface="+mn-lt"/>
                <a:cs typeface="+mn-lt"/>
              </a:rPr>
              <a:t>GluQuo</a:t>
            </a:r>
            <a:r>
              <a:rPr lang="es-ES" dirty="0">
                <a:ea typeface="+mn-lt"/>
                <a:cs typeface="+mn-lt"/>
              </a:rPr>
              <a:t>: Problemas de compatibilidad con sistemas operativos móviles.</a:t>
            </a:r>
          </a:p>
          <a:p>
            <a:pPr>
              <a:buClr>
                <a:srgbClr val="FFFFFF"/>
              </a:buClr>
            </a:pPr>
            <a:r>
              <a:rPr lang="es-ES" dirty="0" err="1">
                <a:ea typeface="+mn-lt"/>
                <a:cs typeface="+mn-lt"/>
              </a:rPr>
              <a:t>One</a:t>
            </a:r>
            <a:r>
              <a:rPr lang="es-ES" dirty="0">
                <a:ea typeface="+mn-lt"/>
                <a:cs typeface="+mn-lt"/>
              </a:rPr>
              <a:t> </a:t>
            </a:r>
            <a:r>
              <a:rPr lang="es-ES" dirty="0" err="1">
                <a:ea typeface="+mn-lt"/>
                <a:cs typeface="+mn-lt"/>
              </a:rPr>
              <a:t>Drop</a:t>
            </a:r>
            <a:r>
              <a:rPr lang="es-ES" dirty="0">
                <a:ea typeface="+mn-lt"/>
                <a:cs typeface="+mn-lt"/>
              </a:rPr>
              <a:t>: Problemas de instalación y estabilidad. Algunos usuarios reportan publicidad invasiva y que "No cumple lo que promete". </a:t>
            </a:r>
          </a:p>
          <a:p>
            <a:pPr>
              <a:buClr>
                <a:srgbClr val="FFFFFF"/>
              </a:buClr>
            </a:pPr>
            <a:r>
              <a:rPr lang="es-ES" dirty="0" err="1">
                <a:ea typeface="+mn-lt"/>
                <a:cs typeface="+mn-lt"/>
              </a:rPr>
              <a:t>MySugr</a:t>
            </a:r>
            <a:r>
              <a:rPr lang="es-ES" dirty="0">
                <a:ea typeface="+mn-lt"/>
                <a:cs typeface="+mn-lt"/>
              </a:rPr>
              <a:t>: Existen severos problemas de compatibilidad entre esta aplicación y </a:t>
            </a:r>
            <a:r>
              <a:rPr lang="es-ES" dirty="0" err="1">
                <a:ea typeface="+mn-lt"/>
                <a:cs typeface="+mn-lt"/>
              </a:rPr>
              <a:t>SOs</a:t>
            </a:r>
            <a:r>
              <a:rPr lang="es-ES" dirty="0">
                <a:ea typeface="+mn-lt"/>
                <a:cs typeface="+mn-lt"/>
              </a:rPr>
              <a:t> de teléfonos no muy nuevos.</a:t>
            </a:r>
          </a:p>
          <a:p>
            <a:pPr>
              <a:buClr>
                <a:srgbClr val="FFFFFF"/>
              </a:buClr>
            </a:pPr>
            <a:r>
              <a:rPr lang="es-ES" dirty="0">
                <a:ea typeface="+mn-lt"/>
                <a:cs typeface="+mn-lt"/>
              </a:rPr>
              <a:t>Diabetes M: Los usuarios consideran la interfaz en general demasiado compleja, pero en particular la pantalla de inicio de sesión.</a:t>
            </a:r>
          </a:p>
        </p:txBody>
      </p:sp>
      <p:pic>
        <p:nvPicPr>
          <p:cNvPr id="2052" name="Picture 4" descr="tarea realizada concepto de negocio personas diminutas con megáfono.  3416566 Vector en Vecteezy">
            <a:extLst>
              <a:ext uri="{FF2B5EF4-FFF2-40B4-BE49-F238E27FC236}">
                <a16:creationId xmlns:a16="http://schemas.microsoft.com/office/drawing/2014/main" id="{052130DB-F4B5-4521-A0DF-DF4F6E9A8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3111" y="234613"/>
            <a:ext cx="3676555" cy="220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62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91CA-E27E-4C59-8591-44C8313184AE}"/>
              </a:ext>
            </a:extLst>
          </p:cNvPr>
          <p:cNvSpPr>
            <a:spLocks noGrp="1"/>
          </p:cNvSpPr>
          <p:nvPr>
            <p:ph type="title"/>
          </p:nvPr>
        </p:nvSpPr>
        <p:spPr/>
        <p:txBody>
          <a:bodyPr/>
          <a:lstStyle/>
          <a:p>
            <a:r>
              <a:rPr lang="en-US" err="1">
                <a:cs typeface="Calibri Light"/>
              </a:rPr>
              <a:t>Solución</a:t>
            </a:r>
            <a:r>
              <a:rPr lang="en-US">
                <a:cs typeface="Calibri Light"/>
              </a:rPr>
              <a:t> de </a:t>
            </a:r>
            <a:r>
              <a:rPr lang="en-US" err="1">
                <a:cs typeface="Calibri Light"/>
              </a:rPr>
              <a:t>diseño</a:t>
            </a:r>
            <a:endParaRPr lang="en-US" err="1"/>
          </a:p>
        </p:txBody>
      </p:sp>
      <p:sp>
        <p:nvSpPr>
          <p:cNvPr id="3" name="Content Placeholder 2">
            <a:extLst>
              <a:ext uri="{FF2B5EF4-FFF2-40B4-BE49-F238E27FC236}">
                <a16:creationId xmlns:a16="http://schemas.microsoft.com/office/drawing/2014/main" id="{377694DE-7C02-496A-8658-AA9A4224D7DE}"/>
              </a:ext>
            </a:extLst>
          </p:cNvPr>
          <p:cNvSpPr>
            <a:spLocks noGrp="1"/>
          </p:cNvSpPr>
          <p:nvPr>
            <p:ph idx="1"/>
          </p:nvPr>
        </p:nvSpPr>
        <p:spPr>
          <a:xfrm>
            <a:off x="685801" y="1393485"/>
            <a:ext cx="10131425" cy="3649133"/>
          </a:xfrm>
        </p:spPr>
        <p:txBody>
          <a:bodyPr/>
          <a:lstStyle/>
          <a:p>
            <a:r>
              <a:rPr lang="en-US" sz="2400" dirty="0">
                <a:cs typeface="Calibri"/>
              </a:rPr>
              <a:t>La </a:t>
            </a:r>
            <a:r>
              <a:rPr lang="en-US" sz="2400" dirty="0" err="1">
                <a:cs typeface="Calibri"/>
              </a:rPr>
              <a:t>interfaz</a:t>
            </a:r>
            <a:r>
              <a:rPr lang="en-US" sz="2400" dirty="0">
                <a:cs typeface="Calibri"/>
              </a:rPr>
              <a:t> y </a:t>
            </a:r>
            <a:r>
              <a:rPr lang="en-US" sz="2400" dirty="0" err="1">
                <a:cs typeface="Calibri"/>
              </a:rPr>
              <a:t>navegación</a:t>
            </a:r>
            <a:r>
              <a:rPr lang="en-US" sz="2400" dirty="0">
                <a:cs typeface="Calibri"/>
              </a:rPr>
              <a:t> debe ser simple de usar para </a:t>
            </a:r>
            <a:r>
              <a:rPr lang="en-US" sz="2400" dirty="0" err="1">
                <a:cs typeface="Calibri"/>
              </a:rPr>
              <a:t>todo</a:t>
            </a:r>
            <a:r>
              <a:rPr lang="en-US" sz="2400" dirty="0">
                <a:cs typeface="Calibri"/>
              </a:rPr>
              <a:t> </a:t>
            </a:r>
            <a:r>
              <a:rPr lang="en-US" sz="2400" dirty="0" err="1">
                <a:cs typeface="Calibri"/>
              </a:rPr>
              <a:t>público</a:t>
            </a:r>
            <a:r>
              <a:rPr lang="en-US" sz="2400" dirty="0">
                <a:cs typeface="Calibri"/>
              </a:rPr>
              <a:t>, </a:t>
            </a:r>
            <a:r>
              <a:rPr lang="en-US" sz="2400" dirty="0" err="1">
                <a:cs typeface="Calibri"/>
              </a:rPr>
              <a:t>en</a:t>
            </a:r>
            <a:r>
              <a:rPr lang="en-US" sz="2400" dirty="0">
                <a:cs typeface="Calibri"/>
              </a:rPr>
              <a:t> particular, para personas de la </a:t>
            </a:r>
            <a:r>
              <a:rPr lang="en-US" sz="2400" dirty="0" err="1">
                <a:cs typeface="Calibri"/>
              </a:rPr>
              <a:t>tercera</a:t>
            </a:r>
            <a:r>
              <a:rPr lang="en-US" sz="2400" dirty="0">
                <a:cs typeface="Calibri"/>
              </a:rPr>
              <a:t> </a:t>
            </a:r>
            <a:r>
              <a:rPr lang="en-US" sz="2400" dirty="0" err="1">
                <a:cs typeface="Calibri"/>
              </a:rPr>
              <a:t>edad</a:t>
            </a:r>
            <a:r>
              <a:rPr lang="en-US" sz="2400" dirty="0">
                <a:cs typeface="Calibri"/>
              </a:rPr>
              <a:t>.</a:t>
            </a:r>
          </a:p>
          <a:p>
            <a:pPr>
              <a:buClr>
                <a:srgbClr val="FFFFFF"/>
              </a:buClr>
            </a:pPr>
            <a:r>
              <a:rPr lang="en-US" sz="2400" dirty="0">
                <a:cs typeface="Calibri"/>
              </a:rPr>
              <a:t>Las </a:t>
            </a:r>
            <a:r>
              <a:rPr lang="en-US" sz="2400" dirty="0" err="1">
                <a:cs typeface="Calibri"/>
              </a:rPr>
              <a:t>opciones</a:t>
            </a:r>
            <a:r>
              <a:rPr lang="en-US" sz="2400" dirty="0">
                <a:cs typeface="Calibri"/>
              </a:rPr>
              <a:t> y </a:t>
            </a:r>
            <a:r>
              <a:rPr lang="en-US" sz="2400" dirty="0" err="1">
                <a:cs typeface="Calibri"/>
              </a:rPr>
              <a:t>gráficos</a:t>
            </a:r>
            <a:r>
              <a:rPr lang="en-US" sz="2400" dirty="0">
                <a:cs typeface="Calibri"/>
              </a:rPr>
              <a:t> </a:t>
            </a:r>
            <a:r>
              <a:rPr lang="en-US" sz="2400" dirty="0" err="1">
                <a:cs typeface="Calibri"/>
              </a:rPr>
              <a:t>disponibles</a:t>
            </a:r>
            <a:r>
              <a:rPr lang="en-US" sz="2400" dirty="0">
                <a:cs typeface="Calibri"/>
              </a:rPr>
              <a:t> </a:t>
            </a:r>
            <a:r>
              <a:rPr lang="en-US" sz="2400" dirty="0" err="1">
                <a:cs typeface="Calibri"/>
              </a:rPr>
              <a:t>deben</a:t>
            </a:r>
            <a:r>
              <a:rPr lang="en-US" sz="2400" dirty="0">
                <a:cs typeface="Calibri"/>
              </a:rPr>
              <a:t> </a:t>
            </a:r>
            <a:r>
              <a:rPr lang="en-US" sz="2400" dirty="0" err="1">
                <a:cs typeface="Calibri"/>
              </a:rPr>
              <a:t>mostrar</a:t>
            </a:r>
            <a:r>
              <a:rPr lang="en-US" sz="2400" dirty="0">
                <a:cs typeface="Calibri"/>
              </a:rPr>
              <a:t> </a:t>
            </a:r>
            <a:r>
              <a:rPr lang="en-US" sz="2400" dirty="0" err="1">
                <a:cs typeface="Calibri"/>
              </a:rPr>
              <a:t>toda</a:t>
            </a:r>
            <a:r>
              <a:rPr lang="en-US" sz="2400" dirty="0">
                <a:cs typeface="Calibri"/>
              </a:rPr>
              <a:t> la </a:t>
            </a:r>
            <a:r>
              <a:rPr lang="en-US" sz="2400" dirty="0" err="1">
                <a:cs typeface="Calibri"/>
              </a:rPr>
              <a:t>información</a:t>
            </a:r>
            <a:r>
              <a:rPr lang="en-US" sz="2400" dirty="0">
                <a:cs typeface="Calibri"/>
              </a:rPr>
              <a:t> </a:t>
            </a:r>
            <a:r>
              <a:rPr lang="en-US" sz="2400" dirty="0" err="1">
                <a:cs typeface="Calibri"/>
              </a:rPr>
              <a:t>relevante</a:t>
            </a:r>
            <a:r>
              <a:rPr lang="en-US" sz="2400" dirty="0">
                <a:cs typeface="Calibri"/>
              </a:rPr>
              <a:t> para </a:t>
            </a:r>
            <a:r>
              <a:rPr lang="en-US" sz="2400" dirty="0" err="1">
                <a:cs typeface="Calibri"/>
              </a:rPr>
              <a:t>el</a:t>
            </a:r>
            <a:r>
              <a:rPr lang="en-US" sz="2400" dirty="0">
                <a:cs typeface="Calibri"/>
              </a:rPr>
              <a:t> </a:t>
            </a:r>
            <a:r>
              <a:rPr lang="en-US" sz="2400" dirty="0" err="1">
                <a:cs typeface="Calibri"/>
              </a:rPr>
              <a:t>usuario</a:t>
            </a:r>
            <a:r>
              <a:rPr lang="en-US" sz="2400" dirty="0">
                <a:cs typeface="Calibri"/>
              </a:rPr>
              <a:t> sin </a:t>
            </a:r>
            <a:r>
              <a:rPr lang="en-US" sz="2400" dirty="0" err="1">
                <a:cs typeface="Calibri"/>
              </a:rPr>
              <a:t>sobrecargarlo</a:t>
            </a:r>
            <a:r>
              <a:rPr lang="en-US" sz="2400" dirty="0">
                <a:cs typeface="Calibri"/>
              </a:rPr>
              <a:t> con </a:t>
            </a:r>
            <a:r>
              <a:rPr lang="en-US" sz="2400" dirty="0" err="1">
                <a:cs typeface="Calibri"/>
              </a:rPr>
              <a:t>opciones</a:t>
            </a:r>
            <a:r>
              <a:rPr lang="en-US" sz="2400" dirty="0">
                <a:cs typeface="Calibri"/>
              </a:rPr>
              <a:t>.</a:t>
            </a:r>
          </a:p>
          <a:p>
            <a:pPr>
              <a:buClr>
                <a:srgbClr val="FFFFFF"/>
              </a:buClr>
            </a:pPr>
            <a:endParaRPr lang="en-US" dirty="0">
              <a:cs typeface="Calibri"/>
            </a:endParaRPr>
          </a:p>
        </p:txBody>
      </p:sp>
      <p:pic>
        <p:nvPicPr>
          <p:cNvPr id="5" name="Picture 5">
            <a:extLst>
              <a:ext uri="{FF2B5EF4-FFF2-40B4-BE49-F238E27FC236}">
                <a16:creationId xmlns:a16="http://schemas.microsoft.com/office/drawing/2014/main" id="{7E66C599-A5A7-4D6F-BF7F-7B4E30D96949}"/>
              </a:ext>
            </a:extLst>
          </p:cNvPr>
          <p:cNvPicPr>
            <a:picLocks noChangeAspect="1"/>
          </p:cNvPicPr>
          <p:nvPr/>
        </p:nvPicPr>
        <p:blipFill>
          <a:blip r:embed="rId2"/>
          <a:stretch>
            <a:fillRect/>
          </a:stretch>
        </p:blipFill>
        <p:spPr>
          <a:xfrm>
            <a:off x="4312878" y="4108654"/>
            <a:ext cx="3566243" cy="2139746"/>
          </a:xfrm>
          <a:prstGeom prst="rect">
            <a:avLst/>
          </a:prstGeom>
        </p:spPr>
      </p:pic>
    </p:spTree>
    <p:extLst>
      <p:ext uri="{BB962C8B-B14F-4D97-AF65-F5344CB8AC3E}">
        <p14:creationId xmlns:p14="http://schemas.microsoft.com/office/powerpoint/2010/main" val="311636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712C1-0C97-48F4-949D-CB99AFB5445E}"/>
              </a:ext>
            </a:extLst>
          </p:cNvPr>
          <p:cNvSpPr>
            <a:spLocks noGrp="1"/>
          </p:cNvSpPr>
          <p:nvPr>
            <p:ph type="title"/>
          </p:nvPr>
        </p:nvSpPr>
        <p:spPr/>
        <p:txBody>
          <a:bodyPr/>
          <a:lstStyle/>
          <a:p>
            <a:r>
              <a:rPr lang="es-MX" dirty="0"/>
              <a:t>Fuentes bibliográficas</a:t>
            </a:r>
          </a:p>
        </p:txBody>
      </p:sp>
      <p:sp>
        <p:nvSpPr>
          <p:cNvPr id="3" name="Marcador de contenido 2">
            <a:extLst>
              <a:ext uri="{FF2B5EF4-FFF2-40B4-BE49-F238E27FC236}">
                <a16:creationId xmlns:a16="http://schemas.microsoft.com/office/drawing/2014/main" id="{80FE4AF8-13A7-4FFC-97D4-93E0DB9B8D44}"/>
              </a:ext>
            </a:extLst>
          </p:cNvPr>
          <p:cNvSpPr>
            <a:spLocks noGrp="1"/>
          </p:cNvSpPr>
          <p:nvPr>
            <p:ph idx="1"/>
          </p:nvPr>
        </p:nvSpPr>
        <p:spPr>
          <a:xfrm>
            <a:off x="685801" y="2142067"/>
            <a:ext cx="10131425" cy="4106333"/>
          </a:xfrm>
        </p:spPr>
        <p:txBody>
          <a:bodyPr>
            <a:normAutofit fontScale="92500" lnSpcReduction="20000"/>
          </a:bodyPr>
          <a:lstStyle/>
          <a:p>
            <a:r>
              <a:rPr lang="es-MX" dirty="0">
                <a:ea typeface="+mn-lt"/>
                <a:cs typeface="+mn-lt"/>
              </a:rPr>
              <a:t>Federación Internacional de Diabetes (2019</a:t>
            </a:r>
            <a:r>
              <a:rPr lang="es-MX" i="1" dirty="0">
                <a:ea typeface="+mn-lt"/>
                <a:cs typeface="+mn-lt"/>
              </a:rPr>
              <a:t>). Versión Online del Atlas de la Diabetes de la FID. Novena edición 2019. pág. 4. </a:t>
            </a:r>
            <a:r>
              <a:rPr lang="es-MX" dirty="0">
                <a:ea typeface="+mn-lt"/>
                <a:cs typeface="+mn-lt"/>
              </a:rPr>
              <a:t>Recuperado de: </a:t>
            </a:r>
            <a:r>
              <a:rPr lang="es-MX" i="1" dirty="0">
                <a:ea typeface="+mn-lt"/>
                <a:cs typeface="+mn-lt"/>
              </a:rPr>
              <a:t> </a:t>
            </a:r>
            <a:r>
              <a:rPr lang="es-MX" dirty="0">
                <a:ea typeface="+mn-lt"/>
                <a:cs typeface="+mn-lt"/>
                <a:hlinkClick r:id="rId2"/>
              </a:rPr>
              <a:t>https://www.diabetesatlas.org/upload/resources/material/20200302_133352_2406-IDF-ATLAS-SPAN-BOOK.pdf</a:t>
            </a:r>
            <a:endParaRPr lang="es-MX" dirty="0">
              <a:ea typeface="+mn-lt"/>
              <a:cs typeface="+mn-lt"/>
            </a:endParaRPr>
          </a:p>
          <a:p>
            <a:pPr>
              <a:buClr>
                <a:srgbClr val="FFFFFF"/>
              </a:buClr>
            </a:pPr>
            <a:r>
              <a:rPr lang="es-MX" dirty="0"/>
              <a:t>INEGI (2021). </a:t>
            </a:r>
            <a:r>
              <a:rPr lang="es-MX" i="1" dirty="0"/>
              <a:t>Glosario – Diabetes (Diabetes mellitus). </a:t>
            </a:r>
            <a:r>
              <a:rPr lang="es-MX" dirty="0"/>
              <a:t>Recuperado de: </a:t>
            </a:r>
            <a:r>
              <a:rPr lang="es-MX" dirty="0">
                <a:hlinkClick r:id="rId3"/>
              </a:rPr>
              <a:t>https://www.inegi.org.mx/app/glosario/default.html?p=ENPOL_2021</a:t>
            </a:r>
            <a:endParaRPr lang="es-MX" dirty="0">
              <a:cs typeface="Calibri"/>
            </a:endParaRPr>
          </a:p>
          <a:p>
            <a:r>
              <a:rPr lang="es-MX" dirty="0"/>
              <a:t>INEGI (27 de Enero de 2021). </a:t>
            </a:r>
            <a:r>
              <a:rPr lang="es-MX" i="1" dirty="0"/>
              <a:t>ESTADÍSTICAS A PROPÓSITO DEL DÍA MUNDIAL DE LA DIABETES (14 DE NOVIEMBRE). </a:t>
            </a:r>
            <a:r>
              <a:rPr lang="es-MX" dirty="0"/>
              <a:t>COMUNICADO DE PRENSA NÚM. 645/21. </a:t>
            </a:r>
            <a:endParaRPr lang="es-MX" dirty="0">
              <a:cs typeface="Calibri"/>
            </a:endParaRPr>
          </a:p>
          <a:p>
            <a:r>
              <a:rPr lang="es-MX" dirty="0"/>
              <a:t>INEGI (29 de Julio de 2021). </a:t>
            </a:r>
            <a:r>
              <a:rPr lang="es-MX" i="1" dirty="0"/>
              <a:t>CARACTERÍSTICAS DE LAS DEFUNCIONES REGISTRADAS EN MÉXICO DURANTE 2020 , PRELIMINAR. </a:t>
            </a:r>
            <a:r>
              <a:rPr lang="es-MX" dirty="0"/>
              <a:t>COMUNICADO DE PRENSA NÚM. 402/21.</a:t>
            </a:r>
            <a:endParaRPr lang="es-MX" dirty="0">
              <a:cs typeface="Calibri"/>
            </a:endParaRPr>
          </a:p>
          <a:p>
            <a:r>
              <a:rPr lang="es-MX" dirty="0"/>
              <a:t>INEGI (27 de Enero de 2021). </a:t>
            </a:r>
            <a:r>
              <a:rPr lang="es-MX" i="1" dirty="0"/>
              <a:t>CARACTERÍSTICAS DE LAS DEFUNCIONES REGISTRADAS EN MÉXICO DURANTE ENERO A AGOSTO DE 2020.</a:t>
            </a:r>
            <a:endParaRPr lang="es-MX" i="1" dirty="0">
              <a:cs typeface="Calibri"/>
            </a:endParaRPr>
          </a:p>
          <a:p>
            <a:pPr>
              <a:buClr>
                <a:srgbClr val="FFFFFF"/>
              </a:buClr>
            </a:pPr>
            <a:r>
              <a:rPr lang="es-MX" dirty="0">
                <a:ea typeface="+mn-lt"/>
                <a:cs typeface="+mn-lt"/>
              </a:rPr>
              <a:t>Sanofi. (2021). ¿Cuáles son las mejores apps para controlar la diabetes?. Febrero 18, 2022, de Sanofi Sitio web: https://campus.sanofi.es/es/noticias/2021/apps-control-diabetes/</a:t>
            </a:r>
            <a:endParaRPr lang="es-MX" dirty="0">
              <a:cs typeface="Calibri"/>
            </a:endParaRPr>
          </a:p>
          <a:p>
            <a:endParaRPr lang="es-MX" i="1" dirty="0"/>
          </a:p>
        </p:txBody>
      </p:sp>
    </p:spTree>
    <p:extLst>
      <p:ext uri="{BB962C8B-B14F-4D97-AF65-F5344CB8AC3E}">
        <p14:creationId xmlns:p14="http://schemas.microsoft.com/office/powerpoint/2010/main" val="175104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1A9C99-FD39-4971-A548-0B9E5A2A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fecta la edad en que se diagnostica la diabetes tipo mellitus tipo 2 al  control de ésta? | Endocrinología y Nutrición Hospital Quirón Dexeus  Barcelona">
            <a:extLst>
              <a:ext uri="{FF2B5EF4-FFF2-40B4-BE49-F238E27FC236}">
                <a16:creationId xmlns:a16="http://schemas.microsoft.com/office/drawing/2014/main" id="{D6B5464C-1480-41B7-8565-7F6868DEAA22}"/>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t="25307" r="9091" b="137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DAB2DF7-34C9-45C2-BB70-6797ACA67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84332331-12E1-4615-912D-AE37C8EB1491}"/>
              </a:ext>
            </a:extLst>
          </p:cNvPr>
          <p:cNvSpPr>
            <a:spLocks noGrp="1"/>
          </p:cNvSpPr>
          <p:nvPr>
            <p:ph type="title"/>
          </p:nvPr>
        </p:nvSpPr>
        <p:spPr>
          <a:xfrm>
            <a:off x="685801" y="609600"/>
            <a:ext cx="10131425" cy="1456267"/>
          </a:xfrm>
        </p:spPr>
        <p:txBody>
          <a:bodyPr>
            <a:normAutofit/>
          </a:bodyPr>
          <a:lstStyle/>
          <a:p>
            <a:r>
              <a:rPr lang="es-MX"/>
              <a:t>Problemática</a:t>
            </a:r>
            <a:endParaRPr lang="es-MX" dirty="0"/>
          </a:p>
        </p:txBody>
      </p:sp>
      <p:sp>
        <p:nvSpPr>
          <p:cNvPr id="3" name="Marcador de contenido 2">
            <a:extLst>
              <a:ext uri="{FF2B5EF4-FFF2-40B4-BE49-F238E27FC236}">
                <a16:creationId xmlns:a16="http://schemas.microsoft.com/office/drawing/2014/main" id="{16EF1A11-530D-4C93-AEC3-5E5755C806D0}"/>
              </a:ext>
            </a:extLst>
          </p:cNvPr>
          <p:cNvSpPr>
            <a:spLocks noGrp="1"/>
          </p:cNvSpPr>
          <p:nvPr>
            <p:ph idx="1"/>
          </p:nvPr>
        </p:nvSpPr>
        <p:spPr>
          <a:xfrm>
            <a:off x="685801" y="2142067"/>
            <a:ext cx="10131425" cy="3649133"/>
          </a:xfrm>
        </p:spPr>
        <p:txBody>
          <a:bodyPr>
            <a:normAutofit/>
          </a:bodyPr>
          <a:lstStyle/>
          <a:p>
            <a:r>
              <a:rPr lang="es-MX" sz="2400"/>
              <a:t>La diabetes es una enfermedad crónica que aparece cuando el páncreas no produce insulina suficiente o cuando el organismo no utiliza eficazmente la insulina que produce.</a:t>
            </a:r>
            <a:endParaRPr lang="es-MX" sz="2400">
              <a:cs typeface="Calibri"/>
            </a:endParaRPr>
          </a:p>
          <a:p>
            <a:r>
              <a:rPr lang="es-MX" sz="2400"/>
              <a:t>La insulina es una hormona que regula el azúcar en la sangre. El efecto de la diabetes no controlada es la hiperglucemia (aumento del azúcar en la sangre), que con el tiempo daña gravemente muchos órganos y sistemas, especialmente los nervios y los vasos sanguíneos.</a:t>
            </a:r>
            <a:endParaRPr lang="es-MX" sz="2400">
              <a:cs typeface="Calibri"/>
            </a:endParaRPr>
          </a:p>
          <a:p>
            <a:r>
              <a:rPr lang="es-MX" sz="2400"/>
              <a:t>En México, en 2020, </a:t>
            </a:r>
            <a:r>
              <a:rPr lang="es-MX" sz="2400" b="1" i="1"/>
              <a:t>la diabetes mellitus </a:t>
            </a:r>
            <a:r>
              <a:rPr lang="es-MX" sz="2400"/>
              <a:t>pasó a ser </a:t>
            </a:r>
            <a:r>
              <a:rPr lang="es-MX" sz="2400" b="1" i="1"/>
              <a:t>la tercera causa de defunciones </a:t>
            </a:r>
            <a:r>
              <a:rPr lang="es-MX" sz="2400"/>
              <a:t>superada por el COVID 19 y las enfermedades del corazón</a:t>
            </a:r>
            <a:r>
              <a:rPr lang="es-MX" sz="2000"/>
              <a:t>. </a:t>
            </a:r>
            <a:endParaRPr lang="es-MX" sz="2000">
              <a:cs typeface="Calibri"/>
            </a:endParaRPr>
          </a:p>
        </p:txBody>
      </p:sp>
    </p:spTree>
    <p:extLst>
      <p:ext uri="{BB962C8B-B14F-4D97-AF65-F5344CB8AC3E}">
        <p14:creationId xmlns:p14="http://schemas.microsoft.com/office/powerpoint/2010/main" val="105558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51A9C99-FD39-4971-A548-0B9E5A2A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Política elaboración información financiera - Iberdrola">
            <a:extLst>
              <a:ext uri="{FF2B5EF4-FFF2-40B4-BE49-F238E27FC236}">
                <a16:creationId xmlns:a16="http://schemas.microsoft.com/office/drawing/2014/main" id="{7C2B54B9-DEBB-4274-9428-5E7726C27D12}"/>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t="6568" r="9091" b="252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6DAB2DF7-34C9-45C2-BB70-6797ACA67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4549F506-E15B-4A44-981C-B86B4767CA88}"/>
              </a:ext>
            </a:extLst>
          </p:cNvPr>
          <p:cNvSpPr>
            <a:spLocks noGrp="1"/>
          </p:cNvSpPr>
          <p:nvPr>
            <p:ph type="title"/>
          </p:nvPr>
        </p:nvSpPr>
        <p:spPr>
          <a:xfrm>
            <a:off x="685801" y="609600"/>
            <a:ext cx="10131425" cy="1456267"/>
          </a:xfrm>
        </p:spPr>
        <p:txBody>
          <a:bodyPr>
            <a:normAutofit/>
          </a:bodyPr>
          <a:lstStyle/>
          <a:p>
            <a:r>
              <a:rPr lang="es-MX" dirty="0"/>
              <a:t>Información Recopilada</a:t>
            </a:r>
          </a:p>
        </p:txBody>
      </p:sp>
      <p:sp>
        <p:nvSpPr>
          <p:cNvPr id="3" name="Marcador de contenido 2">
            <a:extLst>
              <a:ext uri="{FF2B5EF4-FFF2-40B4-BE49-F238E27FC236}">
                <a16:creationId xmlns:a16="http://schemas.microsoft.com/office/drawing/2014/main" id="{FC13CA90-837F-4D71-961A-A6A165732CDC}"/>
              </a:ext>
            </a:extLst>
          </p:cNvPr>
          <p:cNvSpPr>
            <a:spLocks noGrp="1"/>
          </p:cNvSpPr>
          <p:nvPr>
            <p:ph idx="1"/>
          </p:nvPr>
        </p:nvSpPr>
        <p:spPr>
          <a:xfrm>
            <a:off x="685801" y="2142067"/>
            <a:ext cx="10131425" cy="3649133"/>
          </a:xfrm>
        </p:spPr>
        <p:txBody>
          <a:bodyPr>
            <a:normAutofit/>
          </a:bodyPr>
          <a:lstStyle/>
          <a:p>
            <a:pPr algn="just"/>
            <a:r>
              <a:rPr lang="es-MX" sz="2400" dirty="0"/>
              <a:t>A nivel mundial la FID estima que en 2019 había 463 millones de personas con diabetes y que esta cifra puede aumentar a 578 millones para 2030 y a 700 millones en 2045</a:t>
            </a:r>
            <a:r>
              <a:rPr lang="es-MX" sz="2400" b="1" i="1" dirty="0"/>
              <a:t>.</a:t>
            </a:r>
          </a:p>
          <a:p>
            <a:pPr algn="just"/>
            <a:r>
              <a:rPr lang="es-MX" sz="2400" dirty="0"/>
              <a:t>En 2020, 151 019 personas fallecieron a causa de la diabetes mellitus, lo cual equivale a 14% del total de defunciones (1 086 743) ocurridas en el país; 78 922 defunciones en hombres (52%) y 72 094 en mujeres (48%).</a:t>
            </a:r>
          </a:p>
          <a:p>
            <a:pPr algn="just"/>
            <a:r>
              <a:rPr lang="es-MX" sz="2400" dirty="0"/>
              <a:t>La tasa de mortalidad por diabetes para 2020 es de 11.95 personas por cada 10 mil habitantes, la cifra más alta en los últimos 10 años.</a:t>
            </a:r>
            <a:endParaRPr lang="es-MX" sz="2400" b="1" i="1" dirty="0"/>
          </a:p>
          <a:p>
            <a:endParaRPr lang="es-MX" dirty="0"/>
          </a:p>
        </p:txBody>
      </p:sp>
    </p:spTree>
    <p:extLst>
      <p:ext uri="{BB962C8B-B14F-4D97-AF65-F5344CB8AC3E}">
        <p14:creationId xmlns:p14="http://schemas.microsoft.com/office/powerpoint/2010/main" val="288540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9">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1">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13">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15">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exto&#10;&#10;Descripción generada automáticamente con confianza baja">
            <a:extLst>
              <a:ext uri="{FF2B5EF4-FFF2-40B4-BE49-F238E27FC236}">
                <a16:creationId xmlns:a16="http://schemas.microsoft.com/office/drawing/2014/main" id="{3C635261-EF2F-4B73-9BBC-688B632816B7}"/>
              </a:ext>
            </a:extLst>
          </p:cNvPr>
          <p:cNvPicPr>
            <a:picLocks noChangeAspect="1"/>
          </p:cNvPicPr>
          <p:nvPr/>
        </p:nvPicPr>
        <p:blipFill rotWithShape="1">
          <a:blip r:embed="rId3"/>
          <a:srcRect l="21716" t="20682" r="22202" b="26954"/>
          <a:stretch/>
        </p:blipFill>
        <p:spPr>
          <a:xfrm>
            <a:off x="1089747" y="800007"/>
            <a:ext cx="9998150" cy="5251118"/>
          </a:xfrm>
          <a:prstGeom prst="rect">
            <a:avLst/>
          </a:prstGeom>
        </p:spPr>
      </p:pic>
    </p:spTree>
    <p:extLst>
      <p:ext uri="{BB962C8B-B14F-4D97-AF65-F5344CB8AC3E}">
        <p14:creationId xmlns:p14="http://schemas.microsoft.com/office/powerpoint/2010/main" val="193759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Imagen 3" descr="Mapa&#10;&#10;Descripción generada automáticamente">
            <a:extLst>
              <a:ext uri="{FF2B5EF4-FFF2-40B4-BE49-F238E27FC236}">
                <a16:creationId xmlns:a16="http://schemas.microsoft.com/office/drawing/2014/main" id="{26171518-05B1-450A-AA23-7A2B3E562192}"/>
              </a:ext>
            </a:extLst>
          </p:cNvPr>
          <p:cNvPicPr>
            <a:picLocks noChangeAspect="1"/>
          </p:cNvPicPr>
          <p:nvPr/>
        </p:nvPicPr>
        <p:blipFill rotWithShape="1">
          <a:blip r:embed="rId3"/>
          <a:srcRect l="21692" t="16804" r="25000" b="20721"/>
          <a:stretch/>
        </p:blipFill>
        <p:spPr>
          <a:xfrm>
            <a:off x="329565" y="1018911"/>
            <a:ext cx="7311839" cy="48201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Marcador de contenido 2">
            <a:extLst>
              <a:ext uri="{FF2B5EF4-FFF2-40B4-BE49-F238E27FC236}">
                <a16:creationId xmlns:a16="http://schemas.microsoft.com/office/drawing/2014/main" id="{8185FC5B-10B0-4E27-9A6B-4C3038C342B8}"/>
              </a:ext>
            </a:extLst>
          </p:cNvPr>
          <p:cNvSpPr>
            <a:spLocks noGrp="1"/>
          </p:cNvSpPr>
          <p:nvPr>
            <p:ph idx="1"/>
          </p:nvPr>
        </p:nvSpPr>
        <p:spPr>
          <a:xfrm>
            <a:off x="7961340" y="1442884"/>
            <a:ext cx="3706762" cy="3972232"/>
          </a:xfrm>
        </p:spPr>
        <p:txBody>
          <a:bodyPr>
            <a:normAutofit/>
          </a:bodyPr>
          <a:lstStyle/>
          <a:p>
            <a:r>
              <a:rPr lang="es-MX" sz="2000" dirty="0"/>
              <a:t>Fuentes: INEGI. Defunciones registradas en 2020. Base de datos. SNIEG. Información de Interés Nacional. Estimación de población elaborada por el INEGI con base en el Marco de Muestreo de Viviendas 2020.</a:t>
            </a:r>
          </a:p>
        </p:txBody>
      </p:sp>
    </p:spTree>
    <p:extLst>
      <p:ext uri="{BB962C8B-B14F-4D97-AF65-F5344CB8AC3E}">
        <p14:creationId xmlns:p14="http://schemas.microsoft.com/office/powerpoint/2010/main" val="47351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B9EE95F-29F7-4B57-BF62-BD5F571C66A2}"/>
              </a:ext>
            </a:extLst>
          </p:cNvPr>
          <p:cNvPicPr>
            <a:picLocks noChangeAspect="1"/>
          </p:cNvPicPr>
          <p:nvPr/>
        </p:nvPicPr>
        <p:blipFill rotWithShape="1">
          <a:blip r:embed="rId3"/>
          <a:srcRect l="17463" t="17098" r="23769" b="21578"/>
          <a:stretch/>
        </p:blipFill>
        <p:spPr>
          <a:xfrm>
            <a:off x="1923103" y="1713774"/>
            <a:ext cx="8345791" cy="48986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Marcador de contenido 2">
            <a:extLst>
              <a:ext uri="{FF2B5EF4-FFF2-40B4-BE49-F238E27FC236}">
                <a16:creationId xmlns:a16="http://schemas.microsoft.com/office/drawing/2014/main" id="{B2E937B1-C307-423B-9E18-CA9A2E4E875C}"/>
              </a:ext>
            </a:extLst>
          </p:cNvPr>
          <p:cNvSpPr>
            <a:spLocks noGrp="1"/>
          </p:cNvSpPr>
          <p:nvPr>
            <p:ph idx="1"/>
          </p:nvPr>
        </p:nvSpPr>
        <p:spPr>
          <a:xfrm>
            <a:off x="477671" y="48747"/>
            <a:ext cx="10973401" cy="1518554"/>
          </a:xfrm>
        </p:spPr>
        <p:txBody>
          <a:bodyPr>
            <a:normAutofit/>
          </a:bodyPr>
          <a:lstStyle/>
          <a:p>
            <a:r>
              <a:rPr lang="es-MX" sz="2000" dirty="0"/>
              <a:t>Las defunciones por diabetes, registradas en 2020, se distribuyen en todos los grupos de edad aunque se presenta un incremento conforme avanza la edad, afectando en mayor medida </a:t>
            </a:r>
            <a:r>
              <a:rPr lang="es-MX" sz="2000" b="1" dirty="0"/>
              <a:t>a las personas de 65 años y más.</a:t>
            </a:r>
            <a:r>
              <a:rPr lang="es-MX" sz="2000" dirty="0"/>
              <a:t> En la mayoría de los grupos de edad se observan más defunciones </a:t>
            </a:r>
            <a:r>
              <a:rPr lang="es-MX" sz="2000" b="1" dirty="0"/>
              <a:t>en hombres </a:t>
            </a:r>
            <a:r>
              <a:rPr lang="es-MX" sz="2000" dirty="0"/>
              <a:t>que en mujeres.</a:t>
            </a:r>
          </a:p>
        </p:txBody>
      </p:sp>
    </p:spTree>
    <p:extLst>
      <p:ext uri="{BB962C8B-B14F-4D97-AF65-F5344CB8AC3E}">
        <p14:creationId xmlns:p14="http://schemas.microsoft.com/office/powerpoint/2010/main" val="132759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1A9C99-FD39-4971-A548-0B9E5A2A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ujhon » Las herramientas digitales como solución a los problemas de una  empresa ;)">
            <a:extLst>
              <a:ext uri="{FF2B5EF4-FFF2-40B4-BE49-F238E27FC236}">
                <a16:creationId xmlns:a16="http://schemas.microsoft.com/office/drawing/2014/main" id="{D3841FF0-6B36-423A-AA92-024B0503EC15}"/>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r="1244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DAB2DF7-34C9-45C2-BB70-6797ACA67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B80A7424-49D2-4648-8574-CD57D83665CC}"/>
              </a:ext>
            </a:extLst>
          </p:cNvPr>
          <p:cNvSpPr>
            <a:spLocks noGrp="1"/>
          </p:cNvSpPr>
          <p:nvPr>
            <p:ph type="title"/>
          </p:nvPr>
        </p:nvSpPr>
        <p:spPr>
          <a:xfrm>
            <a:off x="685801" y="609600"/>
            <a:ext cx="10131425" cy="1456267"/>
          </a:xfrm>
        </p:spPr>
        <p:txBody>
          <a:bodyPr>
            <a:normAutofit/>
          </a:bodyPr>
          <a:lstStyle/>
          <a:p>
            <a:r>
              <a:rPr lang="es-ES">
                <a:cs typeface="Calibri Light"/>
              </a:rPr>
              <a:t>Propuesta</a:t>
            </a:r>
            <a:endParaRPr lang="es-ES"/>
          </a:p>
        </p:txBody>
      </p:sp>
      <p:sp>
        <p:nvSpPr>
          <p:cNvPr id="3" name="Marcador de contenido 2">
            <a:extLst>
              <a:ext uri="{FF2B5EF4-FFF2-40B4-BE49-F238E27FC236}">
                <a16:creationId xmlns:a16="http://schemas.microsoft.com/office/drawing/2014/main" id="{485D8600-EBC0-474D-9EF2-BB38E3044CF9}"/>
              </a:ext>
            </a:extLst>
          </p:cNvPr>
          <p:cNvSpPr>
            <a:spLocks noGrp="1"/>
          </p:cNvSpPr>
          <p:nvPr>
            <p:ph idx="1"/>
          </p:nvPr>
        </p:nvSpPr>
        <p:spPr>
          <a:xfrm>
            <a:off x="685801" y="2142067"/>
            <a:ext cx="10131425" cy="3649133"/>
          </a:xfrm>
        </p:spPr>
        <p:txBody>
          <a:bodyPr>
            <a:normAutofit/>
          </a:bodyPr>
          <a:lstStyle/>
          <a:p>
            <a:pPr marL="0" indent="0">
              <a:buNone/>
            </a:pPr>
            <a:r>
              <a:rPr lang="es-ES">
                <a:cs typeface="Calibri"/>
              </a:rPr>
              <a:t>Aplicación Web con las siguientes funcionalidades:</a:t>
            </a:r>
            <a:endParaRPr lang="es-ES"/>
          </a:p>
          <a:p>
            <a:pPr>
              <a:buClr>
                <a:srgbClr val="FFFFFF"/>
              </a:buClr>
            </a:pPr>
            <a:r>
              <a:rPr lang="es-ES">
                <a:cs typeface="Calibri"/>
              </a:rPr>
              <a:t>Diario digital, donde el paciente puede registrar su dieta, indicando los alimentos que han ingerido.</a:t>
            </a:r>
          </a:p>
          <a:p>
            <a:pPr>
              <a:buClr>
                <a:srgbClr val="FFFFFF"/>
              </a:buClr>
            </a:pPr>
            <a:r>
              <a:rPr lang="es-ES">
                <a:cs typeface="Calibri"/>
              </a:rPr>
              <a:t>Registro de cantidad de insulina administrada en ese día.</a:t>
            </a:r>
          </a:p>
          <a:p>
            <a:pPr>
              <a:buClr>
                <a:srgbClr val="FFFFFF"/>
              </a:buClr>
            </a:pPr>
            <a:r>
              <a:rPr lang="es-ES">
                <a:cs typeface="Calibri"/>
              </a:rPr>
              <a:t>Seguimiento de los niveles de glucosa en la sangre.</a:t>
            </a:r>
          </a:p>
          <a:p>
            <a:pPr>
              <a:buClr>
                <a:srgbClr val="FFFFFF"/>
              </a:buClr>
            </a:pPr>
            <a:r>
              <a:rPr lang="es-ES">
                <a:cs typeface="Calibri"/>
              </a:rPr>
              <a:t>Recomendación de qué cantidad de glucosa debe administrarse al paciente.</a:t>
            </a:r>
          </a:p>
          <a:p>
            <a:pPr>
              <a:buClr>
                <a:srgbClr val="FFFFFF"/>
              </a:buClr>
            </a:pPr>
            <a:r>
              <a:rPr lang="es-ES">
                <a:cs typeface="Calibri"/>
              </a:rPr>
              <a:t>Comunidad de intercambio de información entre usuarios.</a:t>
            </a:r>
          </a:p>
          <a:p>
            <a:pPr>
              <a:buClr>
                <a:srgbClr val="FFFFFF"/>
              </a:buClr>
            </a:pPr>
            <a:r>
              <a:rPr lang="es-ES">
                <a:cs typeface="Calibri"/>
              </a:rPr>
              <a:t>Impresión de los datos ingresados.</a:t>
            </a:r>
          </a:p>
          <a:p>
            <a:pPr>
              <a:buClr>
                <a:srgbClr val="FFFFFF"/>
              </a:buClr>
            </a:pPr>
            <a:r>
              <a:rPr lang="es-ES">
                <a:cs typeface="Calibri"/>
              </a:rPr>
              <a:t>Generación de estadísticas.</a:t>
            </a:r>
          </a:p>
          <a:p>
            <a:pPr>
              <a:buClr>
                <a:srgbClr val="FFFFFF"/>
              </a:buClr>
            </a:pPr>
            <a:endParaRPr lang="es-ES">
              <a:cs typeface="Calibri"/>
            </a:endParaRPr>
          </a:p>
          <a:p>
            <a:pPr>
              <a:buClr>
                <a:srgbClr val="FFFFFF"/>
              </a:buClr>
            </a:pPr>
            <a:endParaRPr lang="es-ES">
              <a:cs typeface="Calibri"/>
            </a:endParaRPr>
          </a:p>
        </p:txBody>
      </p:sp>
    </p:spTree>
    <p:extLst>
      <p:ext uri="{BB962C8B-B14F-4D97-AF65-F5344CB8AC3E}">
        <p14:creationId xmlns:p14="http://schemas.microsoft.com/office/powerpoint/2010/main" val="103943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C9768-0311-4F02-AC16-1F0496D010CB}"/>
              </a:ext>
            </a:extLst>
          </p:cNvPr>
          <p:cNvSpPr>
            <a:spLocks noGrp="1"/>
          </p:cNvSpPr>
          <p:nvPr>
            <p:ph type="title"/>
          </p:nvPr>
        </p:nvSpPr>
        <p:spPr/>
        <p:txBody>
          <a:bodyPr/>
          <a:lstStyle/>
          <a:p>
            <a:r>
              <a:rPr lang="es-ES" dirty="0">
                <a:cs typeface="Calibri Light"/>
              </a:rPr>
              <a:t>Aplicaciones similares</a:t>
            </a:r>
            <a:endParaRPr lang="es-ES"/>
          </a:p>
        </p:txBody>
      </p:sp>
      <p:pic>
        <p:nvPicPr>
          <p:cNvPr id="4" name="Imagen 4" descr="Logotipo&#10;&#10;Descripción generada automáticamente">
            <a:extLst>
              <a:ext uri="{FF2B5EF4-FFF2-40B4-BE49-F238E27FC236}">
                <a16:creationId xmlns:a16="http://schemas.microsoft.com/office/drawing/2014/main" id="{5EA7D3F8-5D38-41B9-8359-57FAB1A0B19C}"/>
              </a:ext>
            </a:extLst>
          </p:cNvPr>
          <p:cNvPicPr>
            <a:picLocks noChangeAspect="1"/>
          </p:cNvPicPr>
          <p:nvPr/>
        </p:nvPicPr>
        <p:blipFill>
          <a:blip r:embed="rId2"/>
          <a:stretch>
            <a:fillRect/>
          </a:stretch>
        </p:blipFill>
        <p:spPr>
          <a:xfrm>
            <a:off x="101600" y="2082900"/>
            <a:ext cx="2743200" cy="2287143"/>
          </a:xfrm>
          <a:prstGeom prst="rect">
            <a:avLst/>
          </a:prstGeom>
        </p:spPr>
      </p:pic>
      <p:pic>
        <p:nvPicPr>
          <p:cNvPr id="7" name="Imagen 7" descr="Icono&#10;&#10;Descripción generada automáticamente">
            <a:extLst>
              <a:ext uri="{FF2B5EF4-FFF2-40B4-BE49-F238E27FC236}">
                <a16:creationId xmlns:a16="http://schemas.microsoft.com/office/drawing/2014/main" id="{562843C8-BB39-4CF3-B4DB-6B7649C85A46}"/>
              </a:ext>
            </a:extLst>
          </p:cNvPr>
          <p:cNvPicPr>
            <a:picLocks noChangeAspect="1"/>
          </p:cNvPicPr>
          <p:nvPr/>
        </p:nvPicPr>
        <p:blipFill>
          <a:blip r:embed="rId3"/>
          <a:stretch>
            <a:fillRect/>
          </a:stretch>
        </p:blipFill>
        <p:spPr>
          <a:xfrm>
            <a:off x="6837392" y="2430252"/>
            <a:ext cx="2743200" cy="1371600"/>
          </a:xfrm>
          <a:prstGeom prst="rect">
            <a:avLst/>
          </a:prstGeom>
        </p:spPr>
      </p:pic>
      <p:pic>
        <p:nvPicPr>
          <p:cNvPr id="3" name="Imagen 7" descr="Icono&#10;&#10;Descripción generada automáticamente">
            <a:extLst>
              <a:ext uri="{FF2B5EF4-FFF2-40B4-BE49-F238E27FC236}">
                <a16:creationId xmlns:a16="http://schemas.microsoft.com/office/drawing/2014/main" id="{BC719FE6-4613-45FB-94B2-3735BE3C784C}"/>
              </a:ext>
            </a:extLst>
          </p:cNvPr>
          <p:cNvPicPr>
            <a:picLocks noChangeAspect="1"/>
          </p:cNvPicPr>
          <p:nvPr/>
        </p:nvPicPr>
        <p:blipFill>
          <a:blip r:embed="rId4"/>
          <a:stretch>
            <a:fillRect/>
          </a:stretch>
        </p:blipFill>
        <p:spPr>
          <a:xfrm>
            <a:off x="4436852" y="2436819"/>
            <a:ext cx="2743200" cy="1783080"/>
          </a:xfrm>
          <a:prstGeom prst="rect">
            <a:avLst/>
          </a:prstGeom>
        </p:spPr>
      </p:pic>
      <p:pic>
        <p:nvPicPr>
          <p:cNvPr id="8" name="Imagen 8" descr="Imagen que contiene firmar, exterior, parada, señal&#10;&#10;Descripción generada automáticamente">
            <a:extLst>
              <a:ext uri="{FF2B5EF4-FFF2-40B4-BE49-F238E27FC236}">
                <a16:creationId xmlns:a16="http://schemas.microsoft.com/office/drawing/2014/main" id="{7377CD31-7768-4006-ACE2-92D31599D1B1}"/>
              </a:ext>
            </a:extLst>
          </p:cNvPr>
          <p:cNvPicPr>
            <a:picLocks noChangeAspect="1"/>
          </p:cNvPicPr>
          <p:nvPr/>
        </p:nvPicPr>
        <p:blipFill>
          <a:blip r:embed="rId5"/>
          <a:stretch>
            <a:fillRect/>
          </a:stretch>
        </p:blipFill>
        <p:spPr>
          <a:xfrm>
            <a:off x="2596551" y="2152570"/>
            <a:ext cx="2182484" cy="2164671"/>
          </a:xfrm>
          <a:prstGeom prst="rect">
            <a:avLst/>
          </a:prstGeom>
        </p:spPr>
      </p:pic>
      <p:pic>
        <p:nvPicPr>
          <p:cNvPr id="9" name="Imagen 9" descr="Icono&#10;&#10;Descripción generada automáticamente">
            <a:extLst>
              <a:ext uri="{FF2B5EF4-FFF2-40B4-BE49-F238E27FC236}">
                <a16:creationId xmlns:a16="http://schemas.microsoft.com/office/drawing/2014/main" id="{90DD606E-169C-4E55-BEC6-5C0B4D5E5F4C}"/>
              </a:ext>
            </a:extLst>
          </p:cNvPr>
          <p:cNvPicPr>
            <a:picLocks noChangeAspect="1"/>
          </p:cNvPicPr>
          <p:nvPr/>
        </p:nvPicPr>
        <p:blipFill>
          <a:blip r:embed="rId6"/>
          <a:stretch>
            <a:fillRect/>
          </a:stretch>
        </p:blipFill>
        <p:spPr>
          <a:xfrm>
            <a:off x="9684587" y="2305333"/>
            <a:ext cx="2182484" cy="2146692"/>
          </a:xfrm>
          <a:prstGeom prst="rect">
            <a:avLst/>
          </a:prstGeom>
        </p:spPr>
      </p:pic>
      <p:sp>
        <p:nvSpPr>
          <p:cNvPr id="10" name="CuadroTexto 9">
            <a:extLst>
              <a:ext uri="{FF2B5EF4-FFF2-40B4-BE49-F238E27FC236}">
                <a16:creationId xmlns:a16="http://schemas.microsoft.com/office/drawing/2014/main" id="{F1B7FFDB-8201-4066-9997-B78C9A74D9A5}"/>
              </a:ext>
            </a:extLst>
          </p:cNvPr>
          <p:cNvSpPr txBox="1"/>
          <p:nvPr/>
        </p:nvSpPr>
        <p:spPr>
          <a:xfrm>
            <a:off x="10087628" y="1752460"/>
            <a:ext cx="1376402" cy="400110"/>
          </a:xfrm>
          <a:prstGeom prst="rect">
            <a:avLst/>
          </a:prstGeom>
          <a:noFill/>
        </p:spPr>
        <p:txBody>
          <a:bodyPr wrap="none" rtlCol="0">
            <a:spAutoFit/>
          </a:bodyPr>
          <a:lstStyle/>
          <a:p>
            <a:r>
              <a:rPr lang="es-MX" sz="2000" dirty="0"/>
              <a:t>Diabetes M</a:t>
            </a:r>
          </a:p>
        </p:txBody>
      </p:sp>
    </p:spTree>
    <p:extLst>
      <p:ext uri="{BB962C8B-B14F-4D97-AF65-F5344CB8AC3E}">
        <p14:creationId xmlns:p14="http://schemas.microsoft.com/office/powerpoint/2010/main" val="259912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E586B-2681-422A-8564-7D8E543B9623}"/>
              </a:ext>
            </a:extLst>
          </p:cNvPr>
          <p:cNvSpPr>
            <a:spLocks noGrp="1"/>
          </p:cNvSpPr>
          <p:nvPr>
            <p:ph type="title"/>
          </p:nvPr>
        </p:nvSpPr>
        <p:spPr/>
        <p:txBody>
          <a:bodyPr/>
          <a:lstStyle/>
          <a:p>
            <a:r>
              <a:rPr lang="es-ES">
                <a:cs typeface="Calibri Light"/>
              </a:rPr>
              <a:t>Aplicaciones similares</a:t>
            </a:r>
            <a:endParaRPr lang="es-ES"/>
          </a:p>
        </p:txBody>
      </p:sp>
      <p:sp>
        <p:nvSpPr>
          <p:cNvPr id="3" name="Marcador de contenido 2">
            <a:extLst>
              <a:ext uri="{FF2B5EF4-FFF2-40B4-BE49-F238E27FC236}">
                <a16:creationId xmlns:a16="http://schemas.microsoft.com/office/drawing/2014/main" id="{5CA76F2B-0372-41AE-BBC9-65D1913A7962}"/>
              </a:ext>
            </a:extLst>
          </p:cNvPr>
          <p:cNvSpPr>
            <a:spLocks noGrp="1"/>
          </p:cNvSpPr>
          <p:nvPr>
            <p:ph idx="1"/>
          </p:nvPr>
        </p:nvSpPr>
        <p:spPr/>
        <p:txBody>
          <a:bodyPr/>
          <a:lstStyle/>
          <a:p>
            <a:pPr algn="just"/>
            <a:r>
              <a:rPr lang="es-ES" err="1">
                <a:cs typeface="Calibri"/>
              </a:rPr>
              <a:t>SocialDiabetes</a:t>
            </a:r>
            <a:r>
              <a:rPr lang="es-ES">
                <a:cs typeface="Calibri"/>
              </a:rPr>
              <a:t>: P</a:t>
            </a:r>
            <a:r>
              <a:rPr lang="es-ES">
                <a:ea typeface="+mn-lt"/>
                <a:cs typeface="+mn-lt"/>
              </a:rPr>
              <a:t>uede registrar su dieta, indicando los alimentos que ha ingerido, así como incorporando la cantidad de insulina suministrada ese día.</a:t>
            </a:r>
          </a:p>
          <a:p>
            <a:pPr algn="just">
              <a:buClr>
                <a:srgbClr val="FFFFFF"/>
              </a:buClr>
            </a:pPr>
            <a:r>
              <a:rPr lang="es-ES" err="1">
                <a:cs typeface="Calibri"/>
              </a:rPr>
              <a:t>GluQuo</a:t>
            </a:r>
            <a:r>
              <a:rPr lang="es-ES">
                <a:cs typeface="Calibri"/>
              </a:rPr>
              <a:t>: </a:t>
            </a:r>
            <a:r>
              <a:rPr lang="es-ES">
                <a:ea typeface="+mn-lt"/>
                <a:cs typeface="+mn-lt"/>
              </a:rPr>
              <a:t>La propia app, en atención a la información proporcionada por el usuario, recomienda qué cantidad de insulina debe administrarse el paciente.</a:t>
            </a:r>
          </a:p>
          <a:p>
            <a:pPr algn="just">
              <a:buClr>
                <a:srgbClr val="FFFFFF"/>
              </a:buClr>
            </a:pPr>
            <a:r>
              <a:rPr lang="es-ES" err="1">
                <a:ea typeface="+mn-lt"/>
                <a:cs typeface="+mn-lt"/>
              </a:rPr>
              <a:t>One</a:t>
            </a:r>
            <a:r>
              <a:rPr lang="es-ES">
                <a:ea typeface="+mn-lt"/>
                <a:cs typeface="+mn-lt"/>
              </a:rPr>
              <a:t> </a:t>
            </a:r>
            <a:r>
              <a:rPr lang="es-ES" err="1">
                <a:ea typeface="+mn-lt"/>
                <a:cs typeface="+mn-lt"/>
              </a:rPr>
              <a:t>Drop</a:t>
            </a:r>
            <a:r>
              <a:rPr lang="es-ES">
                <a:ea typeface="+mn-lt"/>
                <a:cs typeface="+mn-lt"/>
              </a:rPr>
              <a:t>: Cuenta con una comunidad de intercambio de información entre usuarios. De este modo, la app permite que los usuarios interactúen entre ellos, pudiendo así realizar recomendaciones o compartiendo experiencias propias desde el anonimato.</a:t>
            </a:r>
          </a:p>
          <a:p>
            <a:pPr algn="just">
              <a:buClr>
                <a:srgbClr val="FFFFFF"/>
              </a:buClr>
            </a:pPr>
            <a:r>
              <a:rPr lang="es-ES" err="1">
                <a:ea typeface="+mn-lt"/>
                <a:cs typeface="+mn-lt"/>
              </a:rPr>
              <a:t>MySugr</a:t>
            </a:r>
            <a:r>
              <a:rPr lang="es-ES">
                <a:ea typeface="+mn-lt"/>
                <a:cs typeface="+mn-lt"/>
              </a:rPr>
              <a:t>: Su versión premium permite transformar los análisis de los datos suministrados en PDF.</a:t>
            </a:r>
          </a:p>
          <a:p>
            <a:pPr algn="just">
              <a:buClr>
                <a:srgbClr val="FFFFFF"/>
              </a:buClr>
            </a:pPr>
            <a:r>
              <a:rPr lang="es-ES">
                <a:ea typeface="+mn-lt"/>
                <a:cs typeface="+mn-lt"/>
              </a:rPr>
              <a:t>Diabetes M: Genera informes detallados, gráficos y estadísticas. Así, el usuario podrá enviar a su médico toda la información por correo electrónico.</a:t>
            </a:r>
          </a:p>
          <a:p>
            <a:pPr algn="just">
              <a:buClr>
                <a:srgbClr val="FFFFFF"/>
              </a:buClr>
            </a:pPr>
            <a:endParaRPr lang="es-ES">
              <a:ea typeface="+mn-lt"/>
              <a:cs typeface="+mn-lt"/>
            </a:endParaRPr>
          </a:p>
        </p:txBody>
      </p:sp>
    </p:spTree>
    <p:extLst>
      <p:ext uri="{BB962C8B-B14F-4D97-AF65-F5344CB8AC3E}">
        <p14:creationId xmlns:p14="http://schemas.microsoft.com/office/powerpoint/2010/main" val="3310639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1404</TotalTime>
  <Words>999</Words>
  <Application>Microsoft Office PowerPoint</Application>
  <PresentationFormat>Panorámica</PresentationFormat>
  <Paragraphs>53</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Celestial</vt:lpstr>
      <vt:lpstr>Presentación preliminar del proyecto – La diabetes en México</vt:lpstr>
      <vt:lpstr>Problemática</vt:lpstr>
      <vt:lpstr>Información Recopilada</vt:lpstr>
      <vt:lpstr>Presentación de PowerPoint</vt:lpstr>
      <vt:lpstr>Presentación de PowerPoint</vt:lpstr>
      <vt:lpstr>Presentación de PowerPoint</vt:lpstr>
      <vt:lpstr>Propuesta</vt:lpstr>
      <vt:lpstr>Aplicaciones similares</vt:lpstr>
      <vt:lpstr>Aplicaciones similares</vt:lpstr>
      <vt:lpstr>¿cuáles son los elementos que la solución planteada indicarían que podría tener éxito?</vt:lpstr>
      <vt:lpstr>Lecciones aprendidas</vt:lpstr>
      <vt:lpstr>Solución de diseño</vt:lpstr>
      <vt:lpstr>Fuentes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preliminar del proyecto</dc:title>
  <dc:creator>RICARDO ALEJANDRO GRIMALDO PATINO</dc:creator>
  <cp:lastModifiedBy>RICARDO ALEJANDRO GRIMALDO PATINO</cp:lastModifiedBy>
  <cp:revision>2</cp:revision>
  <dcterms:created xsi:type="dcterms:W3CDTF">2022-02-19T02:41:57Z</dcterms:created>
  <dcterms:modified xsi:type="dcterms:W3CDTF">2022-02-21T02:52:30Z</dcterms:modified>
</cp:coreProperties>
</file>