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0" r:id="rId4"/>
    <p:sldId id="261" r:id="rId5"/>
    <p:sldId id="264" r:id="rId6"/>
    <p:sldId id="262" r:id="rId7"/>
    <p:sldId id="265" r:id="rId8"/>
    <p:sldId id="266" r:id="rId9"/>
    <p:sldId id="267" r:id="rId10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5FB"/>
    <a:srgbClr val="DE2020"/>
    <a:srgbClr val="26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7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tags" Target="../tags/tag4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../media/image8.svg"/><Relationship Id="rId6" Type="http://schemas.openxmlformats.org/officeDocument/2006/relationships/image" Target="../media/image7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9" Type="http://schemas.openxmlformats.org/officeDocument/2006/relationships/image" Target="../media/image12.svg"/><Relationship Id="rId18" Type="http://schemas.openxmlformats.org/officeDocument/2006/relationships/image" Target="../media/image11.png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image" Target="../media/image10.svg"/><Relationship Id="rId12" Type="http://schemas.openxmlformats.org/officeDocument/2006/relationships/image" Target="../media/image9.png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hyperlink" Target="https://github.com/aiortc/aioquic" TargetMode="External"/><Relationship Id="rId10" Type="http://schemas.openxmlformats.org/officeDocument/2006/relationships/tags" Target="../tags/tag23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s 19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None/>
            </a:pP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7365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b="1">
                <a:effectLst/>
              </a:rPr>
              <a:t>Performance Comparison of QUIC and TCL+TLS Protocols</a:t>
            </a:r>
            <a:endParaRPr lang="en-US" altLang="en-GB" sz="2400" b="1">
              <a:effectLst/>
            </a:endParaRPr>
          </a:p>
          <a:p>
            <a:r>
              <a:rPr lang="en-US" altLang="en-GB" sz="2400" b="1">
                <a:effectLst/>
              </a:rPr>
              <a:t>in a File Transfer Application</a:t>
            </a:r>
            <a:endParaRPr lang="en-US" altLang="en-GB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04863" y="5642610"/>
            <a:ext cx="2442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sz="1400"/>
              <a:t>Riccardo Puddu, Simone Zedda</a:t>
            </a:r>
            <a:endParaRPr lang="it-IT" altLang="en-GB" sz="1400"/>
          </a:p>
        </p:txBody>
      </p:sp>
      <p:grpSp>
        <p:nvGrpSpPr>
          <p:cNvPr id="19" name="Group 18"/>
          <p:cNvGrpSpPr/>
          <p:nvPr/>
        </p:nvGrpSpPr>
        <p:grpSpPr>
          <a:xfrm>
            <a:off x="7023100" y="1807210"/>
            <a:ext cx="3693160" cy="3693160"/>
            <a:chOff x="11286" y="2555"/>
            <a:chExt cx="6814" cy="6814"/>
          </a:xfrm>
        </p:grpSpPr>
        <p:grpSp>
          <p:nvGrpSpPr>
            <p:cNvPr id="11" name="Group 10"/>
            <p:cNvGrpSpPr/>
            <p:nvPr/>
          </p:nvGrpSpPr>
          <p:grpSpPr>
            <a:xfrm>
              <a:off x="11286" y="2555"/>
              <a:ext cx="6814" cy="6814"/>
              <a:chOff x="9958" y="2555"/>
              <a:chExt cx="6814" cy="6814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9958" y="2555"/>
                <a:ext cx="6814" cy="6814"/>
                <a:chOff x="9958" y="2555"/>
                <a:chExt cx="6814" cy="6814"/>
              </a:xfrm>
            </p:grpSpPr>
            <p:sp>
              <p:nvSpPr>
                <p:cNvPr id="67" name="椭圆 2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9958" y="2555"/>
                  <a:ext cx="6814" cy="6814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  <a:alpha val="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51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>
                    <a:sym typeface="+mn-lt"/>
                  </a:endParaRPr>
                </a:p>
              </p:txBody>
            </p:sp>
            <p:sp>
              <p:nvSpPr>
                <p:cNvPr id="76" name="椭圆 6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0800" y="3188"/>
                  <a:ext cx="5412" cy="5413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  <a:effectLst>
                  <a:outerShdw blurRad="50800" dist="38100" dir="2700000" algn="tl" rotWithShape="0">
                    <a:schemeClr val="accent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1073" y="2724"/>
                <a:ext cx="5516" cy="5838"/>
                <a:chOff x="11073" y="2724"/>
                <a:chExt cx="5516" cy="583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1073" y="7362"/>
                  <a:ext cx="1200" cy="1200"/>
                  <a:chOff x="11379" y="3952"/>
                  <a:chExt cx="1200" cy="120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11379" y="3952"/>
                    <a:ext cx="1201" cy="1201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pic>
                <p:nvPicPr>
                  <p:cNvPr id="13" name="Picture 12" descr="speedometer-svgrepo-com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639" y="4212"/>
                    <a:ext cx="680" cy="6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15389" y="6078"/>
                  <a:ext cx="1200" cy="1200"/>
                  <a:chOff x="9600" y="5153"/>
                  <a:chExt cx="1200" cy="1200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>
                    <a:off x="9600" y="5153"/>
                    <a:ext cx="1201" cy="1201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pic>
                <p:nvPicPr>
                  <p:cNvPr id="12" name="Picture 11" descr="lock-alt-svgrepo-com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75" y="5413"/>
                    <a:ext cx="680" cy="6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12210" y="2724"/>
                  <a:ext cx="1200" cy="1200"/>
                  <a:chOff x="11379" y="6354"/>
                  <a:chExt cx="1200" cy="1200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11379" y="6354"/>
                    <a:ext cx="1201" cy="1201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pic>
                <p:nvPicPr>
                  <p:cNvPr id="14" name="Picture 13" descr="cloud-download-svgrepo-com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639" y="6614"/>
                    <a:ext cx="680" cy="68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8" name="Group 17"/>
            <p:cNvGrpSpPr/>
            <p:nvPr/>
          </p:nvGrpSpPr>
          <p:grpSpPr>
            <a:xfrm>
              <a:off x="12503" y="3782"/>
              <a:ext cx="4381" cy="4361"/>
              <a:chOff x="11185" y="3782"/>
              <a:chExt cx="4381" cy="4361"/>
            </a:xfrm>
          </p:grpSpPr>
          <p:sp>
            <p:nvSpPr>
              <p:cNvPr id="68" name="椭圆 4"/>
              <p:cNvSpPr/>
              <p:nvPr>
                <p:custDataLst>
                  <p:tags r:id="rId9"/>
                </p:custDataLst>
              </p:nvPr>
            </p:nvSpPr>
            <p:spPr>
              <a:xfrm>
                <a:off x="11595" y="4192"/>
                <a:ext cx="3540" cy="3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lt"/>
                </a:endParaRPr>
              </a:p>
            </p:txBody>
          </p:sp>
          <p:sp>
            <p:nvSpPr>
              <p:cNvPr id="73" name="弧形 13"/>
              <p:cNvSpPr/>
              <p:nvPr>
                <p:custDataLst>
                  <p:tags r:id="rId10"/>
                </p:custDataLst>
              </p:nvPr>
            </p:nvSpPr>
            <p:spPr>
              <a:xfrm rot="7200000">
                <a:off x="11185" y="3782"/>
                <a:ext cx="4361" cy="4361"/>
              </a:xfrm>
              <a:prstGeom prst="arc">
                <a:avLst>
                  <a:gd name="adj1" fmla="val 15835561"/>
                  <a:gd name="adj2" fmla="val 21121678"/>
                </a:avLst>
              </a:prstGeom>
              <a:ln w="635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60000">
                      <a:schemeClr val="accent1"/>
                    </a:gs>
                  </a:gsLst>
                  <a:lin ang="5400000" scaled="1"/>
                </a:gradFill>
                <a:prstDash val="dash"/>
                <a:tailEnd type="triangle"/>
              </a:ln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弧形 14"/>
              <p:cNvSpPr/>
              <p:nvPr>
                <p:custDataLst>
                  <p:tags r:id="rId11"/>
                </p:custDataLst>
              </p:nvPr>
            </p:nvSpPr>
            <p:spPr>
              <a:xfrm rot="20880000">
                <a:off x="11206" y="3783"/>
                <a:ext cx="4361" cy="4361"/>
              </a:xfrm>
              <a:prstGeom prst="arc">
                <a:avLst>
                  <a:gd name="adj1" fmla="val 15835561"/>
                  <a:gd name="adj2" fmla="val 21121678"/>
                </a:avLst>
              </a:prstGeom>
              <a:ln w="635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60000">
                      <a:schemeClr val="accent1"/>
                    </a:gs>
                  </a:gsLst>
                  <a:lin ang="5400000" scaled="1"/>
                </a:gradFill>
                <a:prstDash val="dash"/>
                <a:tailEnd type="triangle"/>
              </a:ln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5" name="弧形 15"/>
              <p:cNvSpPr/>
              <p:nvPr>
                <p:custDataLst>
                  <p:tags r:id="rId12"/>
                </p:custDataLst>
              </p:nvPr>
            </p:nvSpPr>
            <p:spPr>
              <a:xfrm rot="14100000">
                <a:off x="11206" y="3783"/>
                <a:ext cx="4361" cy="4361"/>
              </a:xfrm>
              <a:prstGeom prst="arc">
                <a:avLst>
                  <a:gd name="adj1" fmla="val 15835561"/>
                  <a:gd name="adj2" fmla="val 21121678"/>
                </a:avLst>
              </a:prstGeom>
              <a:ln w="635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60000">
                      <a:schemeClr val="accent1"/>
                    </a:gs>
                  </a:gsLst>
                  <a:lin ang="5400000" scaled="1"/>
                </a:gradFill>
                <a:prstDash val="dash"/>
                <a:tailEnd type="triangle"/>
              </a:ln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sp>
        <p:nvSpPr>
          <p:cNvPr id="2" name="Rectangles 1"/>
          <p:cNvSpPr/>
          <p:nvPr/>
        </p:nvSpPr>
        <p:spPr>
          <a:xfrm>
            <a:off x="584200" y="5431790"/>
            <a:ext cx="2883535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None/>
            </a:pP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1713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2400" b="1">
                <a:effectLst/>
              </a:rPr>
              <a:t>Motivation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sz="1400"/>
              <a:t>2</a:t>
            </a:r>
            <a:endParaRPr lang="it-IT" altLang="en-GB" sz="1400"/>
          </a:p>
        </p:txBody>
      </p:sp>
      <p:sp>
        <p:nvSpPr>
          <p:cNvPr id="2" name="Text Box 1"/>
          <p:cNvSpPr txBox="1"/>
          <p:nvPr/>
        </p:nvSpPr>
        <p:spPr>
          <a:xfrm>
            <a:off x="984250" y="1809750"/>
            <a:ext cx="262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/>
              <a:t>Why does this matter?</a:t>
            </a:r>
            <a:endParaRPr lang="it-IT" altLang="en-GB"/>
          </a:p>
        </p:txBody>
      </p: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750253" y="2277745"/>
            <a:ext cx="10800080" cy="2303780"/>
            <a:chOff x="1097" y="3587"/>
            <a:chExt cx="17008" cy="3628"/>
          </a:xfrm>
        </p:grpSpPr>
        <p:grpSp>
          <p:nvGrpSpPr>
            <p:cNvPr id="26" name="Group 25"/>
            <p:cNvGrpSpPr/>
            <p:nvPr>
              <p:custDataLst>
                <p:tags r:id="rId2"/>
              </p:custDataLst>
            </p:nvPr>
          </p:nvGrpSpPr>
          <p:grpSpPr>
            <a:xfrm>
              <a:off x="6823" y="3587"/>
              <a:ext cx="5556" cy="3628"/>
              <a:chOff x="6823" y="3587"/>
              <a:chExt cx="5556" cy="3628"/>
            </a:xfrm>
          </p:grpSpPr>
          <p:sp>
            <p:nvSpPr>
              <p:cNvPr id="14" name="圆角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6823" y="3587"/>
                <a:ext cx="5556" cy="3628"/>
              </a:xfrm>
              <a:prstGeom prst="roundRect">
                <a:avLst>
                  <a:gd name="adj" fmla="val 6322"/>
                </a:avLst>
              </a:prstGeom>
              <a:solidFill>
                <a:schemeClr val="accent1">
                  <a:lumMod val="40000"/>
                  <a:lumOff val="60000"/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9pPr>
              </a:lstStyle>
              <a:p>
                <a:pPr algn="ctr"/>
                <a:endParaRPr lang="en-US" sz="1400">
                  <a:latin typeface="+mj-ea"/>
                </a:endParaRPr>
              </a:p>
            </p:txBody>
          </p:sp>
          <p:sp>
            <p:nvSpPr>
              <p:cNvPr id="16" name="矩形 3"/>
              <p:cNvSpPr/>
              <p:nvPr>
                <p:custDataLst>
                  <p:tags r:id="rId4"/>
                </p:custDataLst>
              </p:nvPr>
            </p:nvSpPr>
            <p:spPr>
              <a:xfrm>
                <a:off x="9631" y="4231"/>
                <a:ext cx="2257" cy="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700" b="1" dirty="0">
                    <a:solidFill>
                      <a:schemeClr val="accent1"/>
                    </a:solidFill>
                    <a:latin typeface="+mj-lt"/>
                    <a:sym typeface="+mn-ea"/>
                  </a:rPr>
                  <a:t>TCP-TLS Drawbacks</a:t>
                </a:r>
                <a:endParaRPr lang="it-IT" altLang="en-US" sz="1700" b="1" dirty="0">
                  <a:solidFill>
                    <a:schemeClr val="accent1"/>
                  </a:solidFill>
                  <a:latin typeface="+mj-lt"/>
                  <a:sym typeface="+mn-ea"/>
                </a:endParaRPr>
              </a:p>
            </p:txBody>
          </p:sp>
          <p:sp>
            <p:nvSpPr>
              <p:cNvPr id="17" name="矩形 4"/>
              <p:cNvSpPr/>
              <p:nvPr>
                <p:custDataLst>
                  <p:tags r:id="rId5"/>
                </p:custDataLst>
              </p:nvPr>
            </p:nvSpPr>
            <p:spPr>
              <a:xfrm>
                <a:off x="9631" y="4920"/>
                <a:ext cx="2258" cy="1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sym typeface="+mn-ea"/>
                  </a:rPr>
                  <a:t>Extra handshakes, latency, packet loss issues.</a:t>
                </a:r>
                <a:endParaRPr lang="it-IT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sym typeface="+mn-ea"/>
                </a:endParaRPr>
              </a:p>
            </p:txBody>
          </p:sp>
          <p:pic>
            <p:nvPicPr>
              <p:cNvPr id="22" name="Picture 21" descr="loss-graph-down-svgrepo-com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22" y="4402"/>
                <a:ext cx="1958" cy="1958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>
              <p:custDataLst>
                <p:tags r:id="rId8"/>
              </p:custDataLst>
            </p:nvPr>
          </p:nvGrpSpPr>
          <p:grpSpPr>
            <a:xfrm>
              <a:off x="1097" y="3587"/>
              <a:ext cx="5556" cy="3628"/>
              <a:chOff x="1097" y="3587"/>
              <a:chExt cx="5556" cy="3628"/>
            </a:xfrm>
          </p:grpSpPr>
          <p:sp>
            <p:nvSpPr>
              <p:cNvPr id="29" name="圆角矩形 28"/>
              <p:cNvSpPr/>
              <p:nvPr>
                <p:custDataLst>
                  <p:tags r:id="rId9"/>
                </p:custDataLst>
              </p:nvPr>
            </p:nvSpPr>
            <p:spPr>
              <a:xfrm>
                <a:off x="1097" y="3587"/>
                <a:ext cx="5556" cy="3628"/>
              </a:xfrm>
              <a:prstGeom prst="roundRect">
                <a:avLst>
                  <a:gd name="adj" fmla="val 6322"/>
                </a:avLst>
              </a:prstGeom>
              <a:solidFill>
                <a:schemeClr val="accent1">
                  <a:lumMod val="40000"/>
                  <a:lumOff val="60000"/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9pPr>
              </a:lstStyle>
              <a:p>
                <a:pPr algn="ctr"/>
                <a:endParaRPr lang="en-US" sz="1400">
                  <a:latin typeface="+mj-ea"/>
                </a:endParaRPr>
              </a:p>
            </p:txBody>
          </p:sp>
          <p:sp>
            <p:nvSpPr>
              <p:cNvPr id="12" name="矩形 1"/>
              <p:cNvSpPr/>
              <p:nvPr>
                <p:custDataLst>
                  <p:tags r:id="rId10"/>
                </p:custDataLst>
              </p:nvPr>
            </p:nvSpPr>
            <p:spPr>
              <a:xfrm>
                <a:off x="3905" y="4231"/>
                <a:ext cx="2387" cy="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700" b="1" dirty="0">
                    <a:solidFill>
                      <a:schemeClr val="accent1"/>
                    </a:solidFill>
                    <a:latin typeface="+mj-lt"/>
                    <a:sym typeface="+mn-ea"/>
                  </a:rPr>
                  <a:t>Data Transfer efficiency</a:t>
                </a:r>
                <a:endParaRPr lang="it-IT" altLang="en-US" sz="1700" b="1" dirty="0">
                  <a:solidFill>
                    <a:schemeClr val="accent1"/>
                  </a:solidFill>
                  <a:latin typeface="+mj-lt"/>
                  <a:sym typeface="+mn-ea"/>
                </a:endParaRPr>
              </a:p>
            </p:txBody>
          </p:sp>
          <p:sp>
            <p:nvSpPr>
              <p:cNvPr id="13" name="矩形 2"/>
              <p:cNvSpPr/>
              <p:nvPr>
                <p:custDataLst>
                  <p:tags r:id="rId11"/>
                </p:custDataLst>
              </p:nvPr>
            </p:nvSpPr>
            <p:spPr>
              <a:xfrm>
                <a:off x="3905" y="4920"/>
                <a:ext cx="2443" cy="1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sym typeface="+mn-ea"/>
                  </a:rPr>
                  <a:t>Critical for cloud storage, video streaming, and web apps.</a:t>
                </a:r>
                <a:endParaRPr lang="it-IT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sym typeface="+mn-ea"/>
                </a:endParaRPr>
              </a:p>
            </p:txBody>
          </p:sp>
          <p:pic>
            <p:nvPicPr>
              <p:cNvPr id="23" name="Picture 22" descr="connection-relation-communication-svgrepo-com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76" y="4402"/>
                <a:ext cx="1958" cy="1958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>
              <p:custDataLst>
                <p:tags r:id="rId14"/>
              </p:custDataLst>
            </p:nvPr>
          </p:nvGrpSpPr>
          <p:grpSpPr>
            <a:xfrm>
              <a:off x="12549" y="3587"/>
              <a:ext cx="5556" cy="3628"/>
              <a:chOff x="12549" y="3587"/>
              <a:chExt cx="5556" cy="3628"/>
            </a:xfrm>
          </p:grpSpPr>
          <p:sp>
            <p:nvSpPr>
              <p:cNvPr id="18" name="圆角矩形 13"/>
              <p:cNvSpPr/>
              <p:nvPr>
                <p:custDataLst>
                  <p:tags r:id="rId15"/>
                </p:custDataLst>
              </p:nvPr>
            </p:nvSpPr>
            <p:spPr>
              <a:xfrm>
                <a:off x="12549" y="3587"/>
                <a:ext cx="5556" cy="3628"/>
              </a:xfrm>
              <a:prstGeom prst="roundRect">
                <a:avLst>
                  <a:gd name="adj" fmla="val 6322"/>
                </a:avLst>
              </a:prstGeom>
              <a:solidFill>
                <a:schemeClr val="accent1">
                  <a:lumMod val="40000"/>
                  <a:lumOff val="60000"/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9pPr>
              </a:lstStyle>
              <a:p>
                <a:pPr algn="ctr"/>
                <a:endParaRPr lang="en-US" sz="1400">
                  <a:latin typeface="+mj-ea"/>
                </a:endParaRPr>
              </a:p>
            </p:txBody>
          </p:sp>
          <p:sp>
            <p:nvSpPr>
              <p:cNvPr id="20" name="矩形 1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5357" y="4231"/>
                <a:ext cx="2257" cy="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700" b="1" dirty="0">
                    <a:solidFill>
                      <a:schemeClr val="accent1"/>
                    </a:solidFill>
                    <a:latin typeface="+mj-lt"/>
                    <a:sym typeface="+mn-ea"/>
                  </a:rPr>
                  <a:t>QUIC:</a:t>
                </a:r>
                <a:endParaRPr lang="it-IT" altLang="en-US" sz="1700" b="1" dirty="0">
                  <a:solidFill>
                    <a:schemeClr val="accent1"/>
                  </a:solidFill>
                  <a:latin typeface="+mj-lt"/>
                  <a:sym typeface="+mn-ea"/>
                </a:endParaRPr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700" b="1" dirty="0">
                    <a:solidFill>
                      <a:schemeClr val="accent1"/>
                    </a:solidFill>
                    <a:latin typeface="+mj-lt"/>
                    <a:sym typeface="+mn-ea"/>
                  </a:rPr>
                  <a:t>Fast by design</a:t>
                </a:r>
                <a:endParaRPr lang="it-IT" altLang="en-US" sz="1700" b="1" dirty="0">
                  <a:solidFill>
                    <a:schemeClr val="accent1"/>
                  </a:solidFill>
                  <a:latin typeface="+mj-lt"/>
                  <a:sym typeface="+mn-ea"/>
                </a:endParaRPr>
              </a:p>
            </p:txBody>
          </p:sp>
          <p:sp>
            <p:nvSpPr>
              <p:cNvPr id="21" name="矩形 15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357" y="4920"/>
                <a:ext cx="2258" cy="1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sym typeface="+mn-ea"/>
                  </a:rPr>
                  <a:t>Real-world performance needs verification.</a:t>
                </a:r>
                <a:endParaRPr lang="it-IT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sym typeface="+mn-ea"/>
                </a:endParaRPr>
              </a:p>
            </p:txBody>
          </p:sp>
          <p:pic>
            <p:nvPicPr>
              <p:cNvPr id="24" name="Picture 23" descr="chart-bar-graph-analytics-svgrepo-com"/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2889" y="4402"/>
                <a:ext cx="1958" cy="195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2228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2400" b="1">
                <a:effectLst/>
              </a:rPr>
              <a:t>Background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sz="1400"/>
              <a:t>3</a:t>
            </a:r>
            <a:endParaRPr lang="it-IT" altLang="en-GB" sz="1400"/>
          </a:p>
        </p:txBody>
      </p: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88" name="Rectangles 87"/>
          <p:cNvSpPr/>
          <p:nvPr/>
        </p:nvSpPr>
        <p:spPr>
          <a:xfrm>
            <a:off x="583565" y="1816735"/>
            <a:ext cx="11129645" cy="33432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>
              <a:noFill/>
            </a:endParaRPr>
          </a:p>
        </p:txBody>
      </p:sp>
      <p:sp>
        <p:nvSpPr>
          <p:cNvPr id="89" name="Rectangles 88"/>
          <p:cNvSpPr/>
          <p:nvPr/>
        </p:nvSpPr>
        <p:spPr>
          <a:xfrm rot="1380000">
            <a:off x="8391525" y="1169035"/>
            <a:ext cx="114300" cy="451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91" name="Text Box 90"/>
          <p:cNvSpPr txBox="1"/>
          <p:nvPr/>
        </p:nvSpPr>
        <p:spPr>
          <a:xfrm>
            <a:off x="3315335" y="2051050"/>
            <a:ext cx="203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b="1"/>
              <a:t>TCP-TLS Drawbacks</a:t>
            </a:r>
            <a:endParaRPr lang="it-IT" altLang="en-GB" b="1"/>
          </a:p>
        </p:txBody>
      </p:sp>
      <p:grpSp>
        <p:nvGrpSpPr>
          <p:cNvPr id="167" name="Group 166"/>
          <p:cNvGrpSpPr/>
          <p:nvPr/>
        </p:nvGrpSpPr>
        <p:grpSpPr>
          <a:xfrm>
            <a:off x="1483995" y="2795270"/>
            <a:ext cx="5701030" cy="1709420"/>
            <a:chOff x="2337" y="4402"/>
            <a:chExt cx="8978" cy="2692"/>
          </a:xfrm>
        </p:grpSpPr>
        <p:grpSp>
          <p:nvGrpSpPr>
            <p:cNvPr id="164" name="Group 163"/>
            <p:cNvGrpSpPr/>
            <p:nvPr/>
          </p:nvGrpSpPr>
          <p:grpSpPr>
            <a:xfrm>
              <a:off x="2337" y="4402"/>
              <a:ext cx="2692" cy="2692"/>
              <a:chOff x="2337" y="4478"/>
              <a:chExt cx="2692" cy="269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337" y="4478"/>
                <a:ext cx="2692" cy="2692"/>
                <a:chOff x="2337" y="4478"/>
                <a:chExt cx="2692" cy="2692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2337" y="4478"/>
                  <a:ext cx="2692" cy="269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altLang="en-US"/>
                </a:p>
              </p:txBody>
            </p:sp>
            <p:grpSp>
              <p:nvGrpSpPr>
                <p:cNvPr id="148" name="Group 147"/>
                <p:cNvGrpSpPr/>
                <p:nvPr/>
              </p:nvGrpSpPr>
              <p:grpSpPr>
                <a:xfrm>
                  <a:off x="2489" y="4632"/>
                  <a:ext cx="2384" cy="2384"/>
                  <a:chOff x="2489" y="4478"/>
                  <a:chExt cx="2384" cy="2384"/>
                </a:xfrm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2489" y="4478"/>
                    <a:ext cx="2385" cy="238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altLang="en-GB"/>
                  </a:p>
                </p:txBody>
              </p:sp>
              <p:pic>
                <p:nvPicPr>
                  <p:cNvPr id="101" name="Picture 100" descr="server-svgrepo-com"/>
                  <p:cNvPicPr>
                    <a:picLocks noChangeAspect="1"/>
                  </p:cNvPicPr>
                  <p:nvPr/>
                </p:nvPicPr>
                <p:blipFill>
                  <a:blip r:embed="rId1">
                    <a:extLst>
                      <a:ext uri="{96DAC541-7B7A-43D3-8B79-37D633B846F1}">
                        <asvg:svgBlip xmlns:asvg="http://schemas.microsoft.com/office/drawing/2016/SVG/main" r:embed="rId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59" y="4800"/>
                    <a:ext cx="446" cy="44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9" name="Text Box 158"/>
              <p:cNvSpPr txBox="1"/>
              <p:nvPr/>
            </p:nvSpPr>
            <p:spPr>
              <a:xfrm>
                <a:off x="2814" y="5580"/>
                <a:ext cx="173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altLang="en-GB"/>
                  <a:t>Separate Layers</a:t>
                </a:r>
                <a:endParaRPr lang="it-IT" altLang="en-GB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529" y="4402"/>
              <a:ext cx="2692" cy="2692"/>
              <a:chOff x="5529" y="4325"/>
              <a:chExt cx="2692" cy="269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5529" y="4325"/>
                <a:ext cx="2692" cy="2692"/>
                <a:chOff x="5479" y="4325"/>
                <a:chExt cx="2692" cy="2692"/>
              </a:xfrm>
            </p:grpSpPr>
            <p:sp>
              <p:nvSpPr>
                <p:cNvPr id="154" name="Oval 153"/>
                <p:cNvSpPr/>
                <p:nvPr/>
              </p:nvSpPr>
              <p:spPr>
                <a:xfrm>
                  <a:off x="5479" y="4325"/>
                  <a:ext cx="2692" cy="269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5633" y="4478"/>
                  <a:ext cx="2384" cy="2384"/>
                  <a:chOff x="5633" y="4478"/>
                  <a:chExt cx="2384" cy="2384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5633" y="4478"/>
                    <a:ext cx="2385" cy="238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pic>
                <p:nvPicPr>
                  <p:cNvPr id="95" name="Picture 94" descr="packet-svgrepo-com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03" y="4800"/>
                    <a:ext cx="446" cy="44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0" name="Text Box 159"/>
              <p:cNvSpPr txBox="1"/>
              <p:nvPr/>
            </p:nvSpPr>
            <p:spPr>
              <a:xfrm>
                <a:off x="5676" y="5580"/>
                <a:ext cx="2397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altLang="en-GB"/>
                  <a:t>Head-of-Line Blocking</a:t>
                </a:r>
                <a:endParaRPr lang="it-IT" altLang="en-GB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8623" y="4402"/>
              <a:ext cx="2692" cy="2692"/>
              <a:chOff x="8623" y="4325"/>
              <a:chExt cx="2692" cy="2692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8623" y="4325"/>
                <a:ext cx="2692" cy="2692"/>
                <a:chOff x="8623" y="4325"/>
                <a:chExt cx="2692" cy="2692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8623" y="4325"/>
                  <a:ext cx="2692" cy="269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alt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8777" y="4478"/>
                  <a:ext cx="2384" cy="2384"/>
                  <a:chOff x="8777" y="4478"/>
                  <a:chExt cx="2384" cy="2384"/>
                </a:xfrm>
              </p:grpSpPr>
              <p:sp>
                <p:nvSpPr>
                  <p:cNvPr id="143" name="Oval 142"/>
                  <p:cNvSpPr/>
                  <p:nvPr/>
                </p:nvSpPr>
                <p:spPr>
                  <a:xfrm>
                    <a:off x="8777" y="4478"/>
                    <a:ext cx="2385" cy="238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pic>
                <p:nvPicPr>
                  <p:cNvPr id="100" name="Picture 99" descr="hourglass-svgrepo-com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47" y="4800"/>
                    <a:ext cx="446" cy="4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3" name="Text Box 162"/>
              <p:cNvSpPr txBox="1"/>
              <p:nvPr/>
            </p:nvSpPr>
            <p:spPr>
              <a:xfrm>
                <a:off x="9032" y="5580"/>
                <a:ext cx="187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altLang="en-GB"/>
                  <a:t>Latency Issues</a:t>
                </a:r>
                <a:endParaRPr lang="it-IT" altLang="en-GB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2228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2400" b="1">
                <a:effectLst/>
              </a:rPr>
              <a:t>Background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sz="1400"/>
              <a:t>4</a:t>
            </a:r>
            <a:endParaRPr lang="it-IT" altLang="en-GB" sz="1400"/>
          </a:p>
        </p:txBody>
      </p: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88" name="Rectangles 87"/>
          <p:cNvSpPr/>
          <p:nvPr/>
        </p:nvSpPr>
        <p:spPr>
          <a:xfrm>
            <a:off x="583565" y="1816735"/>
            <a:ext cx="11129645" cy="33432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>
              <a:noFill/>
            </a:endParaRPr>
          </a:p>
        </p:txBody>
      </p:sp>
      <p:sp>
        <p:nvSpPr>
          <p:cNvPr id="89" name="Rectangles 88"/>
          <p:cNvSpPr/>
          <p:nvPr/>
        </p:nvSpPr>
        <p:spPr>
          <a:xfrm rot="1380000">
            <a:off x="2362200" y="1169353"/>
            <a:ext cx="114300" cy="451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6192520" y="2052320"/>
            <a:ext cx="203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b="1"/>
              <a:t>QUIC Advantages</a:t>
            </a:r>
            <a:endParaRPr lang="it-IT" altLang="en-GB" b="1"/>
          </a:p>
        </p:txBody>
      </p:sp>
      <p:grpSp>
        <p:nvGrpSpPr>
          <p:cNvPr id="16" name="Group 15"/>
          <p:cNvGrpSpPr/>
          <p:nvPr/>
        </p:nvGrpSpPr>
        <p:grpSpPr>
          <a:xfrm>
            <a:off x="4361180" y="2796540"/>
            <a:ext cx="5701030" cy="1709420"/>
            <a:chOff x="6868" y="4404"/>
            <a:chExt cx="8978" cy="2692"/>
          </a:xfrm>
        </p:grpSpPr>
        <p:grpSp>
          <p:nvGrpSpPr>
            <p:cNvPr id="14" name="Group 13"/>
            <p:cNvGrpSpPr/>
            <p:nvPr/>
          </p:nvGrpSpPr>
          <p:grpSpPr>
            <a:xfrm>
              <a:off x="10045" y="4404"/>
              <a:ext cx="2692" cy="2692"/>
              <a:chOff x="10045" y="4404"/>
              <a:chExt cx="2692" cy="269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045" y="4404"/>
                <a:ext cx="2692" cy="2692"/>
                <a:chOff x="10045" y="4404"/>
                <a:chExt cx="2692" cy="269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0045" y="4404"/>
                  <a:ext cx="2692" cy="2692"/>
                  <a:chOff x="5479" y="4325"/>
                  <a:chExt cx="2692" cy="2692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5479" y="4325"/>
                    <a:ext cx="2692" cy="269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5633" y="4478"/>
                    <a:ext cx="2384" cy="2384"/>
                    <a:chOff x="5633" y="4478"/>
                    <a:chExt cx="2384" cy="2384"/>
                  </a:xfrm>
                </p:grpSpPr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5633" y="4478"/>
                      <a:ext cx="2385" cy="2385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altLang="en-US"/>
                    </a:p>
                  </p:txBody>
                </p:sp>
                <p:pic>
                  <p:nvPicPr>
                    <p:cNvPr id="95" name="Picture 94" descr="packet-svgrepo-com"/>
                    <p:cNvPicPr>
                      <a:picLocks noChangeAspect="1"/>
                    </p:cNvPicPr>
                    <p:nvPr/>
                  </p:nvPicPr>
                  <p:blipFill>
                    <a:blip/>
                    <a:stretch>
                      <a:fillRect/>
                    </a:stretch>
                  </p:blipFill>
                  <p:spPr>
                    <a:xfrm>
                      <a:off x="6603" y="4800"/>
                      <a:ext cx="446" cy="446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0" name="Text Box 159"/>
                <p:cNvSpPr txBox="1"/>
                <p:nvPr/>
              </p:nvSpPr>
              <p:spPr>
                <a:xfrm>
                  <a:off x="10193" y="5583"/>
                  <a:ext cx="2397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altLang="en-GB"/>
                    <a:t>Works over UDP</a:t>
                  </a:r>
                  <a:endParaRPr lang="it-IT" altLang="en-GB"/>
                </a:p>
              </p:txBody>
            </p:sp>
          </p:grpSp>
          <p:pic>
            <p:nvPicPr>
              <p:cNvPr id="168" name="Picture 167" descr="lightning-bolt-svgrepo-com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1168" y="4879"/>
                <a:ext cx="446" cy="446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6868" y="4404"/>
              <a:ext cx="2692" cy="2692"/>
              <a:chOff x="6868" y="4404"/>
              <a:chExt cx="2692" cy="269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868" y="4404"/>
                <a:ext cx="2692" cy="2692"/>
                <a:chOff x="6868" y="4404"/>
                <a:chExt cx="2692" cy="2692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6868" y="4404"/>
                  <a:ext cx="2692" cy="2692"/>
                  <a:chOff x="2337" y="4478"/>
                  <a:chExt cx="2692" cy="2692"/>
                </a:xfrm>
              </p:grpSpPr>
              <p:sp>
                <p:nvSpPr>
                  <p:cNvPr id="145" name="Oval 144"/>
                  <p:cNvSpPr/>
                  <p:nvPr/>
                </p:nvSpPr>
                <p:spPr>
                  <a:xfrm>
                    <a:off x="2337" y="4478"/>
                    <a:ext cx="2692" cy="269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2489" y="4632"/>
                    <a:ext cx="2385" cy="238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altLang="en-GB"/>
                  </a:p>
                </p:txBody>
              </p:sp>
            </p:grpSp>
            <p:sp>
              <p:nvSpPr>
                <p:cNvPr id="159" name="Text Box 158"/>
                <p:cNvSpPr txBox="1"/>
                <p:nvPr/>
              </p:nvSpPr>
              <p:spPr>
                <a:xfrm>
                  <a:off x="7315" y="5583"/>
                  <a:ext cx="1799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altLang="en-GB"/>
                    <a:t>CombinedLayers</a:t>
                  </a:r>
                  <a:endParaRPr lang="it-IT" altLang="en-GB"/>
                </a:p>
              </p:txBody>
            </p:sp>
          </p:grpSp>
          <p:pic>
            <p:nvPicPr>
              <p:cNvPr id="11" name="Picture 10" descr="server-svgrepo-com (1)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91" y="4879"/>
                <a:ext cx="446" cy="446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13154" y="4404"/>
              <a:ext cx="2692" cy="2692"/>
              <a:chOff x="13154" y="4404"/>
              <a:chExt cx="2692" cy="269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3154" y="4404"/>
                <a:ext cx="2692" cy="2692"/>
                <a:chOff x="13154" y="4404"/>
                <a:chExt cx="2692" cy="2692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13154" y="4404"/>
                  <a:ext cx="2692" cy="2692"/>
                  <a:chOff x="8623" y="4325"/>
                  <a:chExt cx="2692" cy="2692"/>
                </a:xfrm>
              </p:grpSpPr>
              <p:sp>
                <p:nvSpPr>
                  <p:cNvPr id="155" name="Oval 154"/>
                  <p:cNvSpPr/>
                  <p:nvPr/>
                </p:nvSpPr>
                <p:spPr>
                  <a:xfrm>
                    <a:off x="8623" y="4325"/>
                    <a:ext cx="2692" cy="269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8777" y="4478"/>
                    <a:ext cx="2385" cy="238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</p:grpSp>
            <p:sp>
              <p:nvSpPr>
                <p:cNvPr id="163" name="Text Box 162"/>
                <p:cNvSpPr txBox="1"/>
                <p:nvPr/>
              </p:nvSpPr>
              <p:spPr>
                <a:xfrm>
                  <a:off x="13424" y="5801"/>
                  <a:ext cx="215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altLang="en-GB"/>
                    <a:t>Multiplexing</a:t>
                  </a:r>
                  <a:endParaRPr lang="it-IT" altLang="en-GB"/>
                </a:p>
              </p:txBody>
            </p:sp>
          </p:grpSp>
          <p:pic>
            <p:nvPicPr>
              <p:cNvPr id="12" name="Picture 11" descr="directions-arrows-cross-svgrepo-com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277" y="4879"/>
                <a:ext cx="446" cy="44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2240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2400" b="1">
                <a:effectLst/>
              </a:rPr>
              <a:t>Implementation Overview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sz="1400"/>
              <a:t>5</a:t>
            </a:r>
            <a:endParaRPr lang="it-IT" altLang="en-GB" sz="1400"/>
          </a:p>
        </p:txBody>
      </p:sp>
      <p:grpSp>
        <p:nvGrpSpPr>
          <p:cNvPr id="35" name="Group 34"/>
          <p:cNvGrpSpPr/>
          <p:nvPr/>
        </p:nvGrpSpPr>
        <p:grpSpPr>
          <a:xfrm>
            <a:off x="584835" y="2200910"/>
            <a:ext cx="4431030" cy="736600"/>
            <a:chOff x="921" y="3466"/>
            <a:chExt cx="6978" cy="1160"/>
          </a:xfrm>
        </p:grpSpPr>
        <p:sp>
          <p:nvSpPr>
            <p:cNvPr id="21" name="Round Same Side Corner Rectangle 20"/>
            <p:cNvSpPr/>
            <p:nvPr/>
          </p:nvSpPr>
          <p:spPr>
            <a:xfrm rot="5400000">
              <a:off x="3830" y="55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pic>
          <p:nvPicPr>
            <p:cNvPr id="13" name="Picture 12" descr="file-svgrepo-com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447" y="3669"/>
              <a:ext cx="755" cy="755"/>
            </a:xfrm>
            <a:prstGeom prst="rect">
              <a:avLst/>
            </a:prstGeom>
          </p:spPr>
        </p:pic>
        <p:sp>
          <p:nvSpPr>
            <p:cNvPr id="16" name="Text Box 15"/>
            <p:cNvSpPr txBox="1"/>
            <p:nvPr/>
          </p:nvSpPr>
          <p:spPr>
            <a:xfrm>
              <a:off x="3940" y="3756"/>
              <a:ext cx="3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GB"/>
                <a:t>File Download Request</a:t>
              </a:r>
              <a:endParaRPr lang="it-IT" altLang="en-GB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200" y="3185795"/>
            <a:ext cx="4431030" cy="736600"/>
            <a:chOff x="920" y="5116"/>
            <a:chExt cx="6978" cy="1160"/>
          </a:xfrm>
        </p:grpSpPr>
        <p:sp>
          <p:nvSpPr>
            <p:cNvPr id="30" name="Round Same Side Corner Rectangle 29"/>
            <p:cNvSpPr/>
            <p:nvPr/>
          </p:nvSpPr>
          <p:spPr>
            <a:xfrm rot="5400000">
              <a:off x="3829" y="220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pic>
          <p:nvPicPr>
            <p:cNvPr id="14" name="Picture 13" descr="upload-svgrepo-com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47" y="5319"/>
              <a:ext cx="755" cy="755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3940" y="5406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GB"/>
                <a:t>File Upload Request</a:t>
              </a:r>
              <a:endParaRPr lang="it-IT" alt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4200" y="4170680"/>
            <a:ext cx="4431030" cy="736600"/>
            <a:chOff x="920" y="6567"/>
            <a:chExt cx="6978" cy="1160"/>
          </a:xfrm>
        </p:grpSpPr>
        <p:sp>
          <p:nvSpPr>
            <p:cNvPr id="31" name="Round Same Side Corner Rectangle 30"/>
            <p:cNvSpPr/>
            <p:nvPr/>
          </p:nvSpPr>
          <p:spPr>
            <a:xfrm rot="5400000">
              <a:off x="3829" y="3658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pic>
          <p:nvPicPr>
            <p:cNvPr id="15" name="Picture 14" descr="wi-fi-svgrepo-com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7836" r="2383" b="41854"/>
            <a:stretch>
              <a:fillRect/>
            </a:stretch>
          </p:blipFill>
          <p:spPr>
            <a:xfrm>
              <a:off x="2456" y="6958"/>
              <a:ext cx="737" cy="379"/>
            </a:xfrm>
            <a:prstGeom prst="rect">
              <a:avLst/>
            </a:prstGeom>
          </p:spPr>
        </p:pic>
        <p:sp>
          <p:nvSpPr>
            <p:cNvPr id="18" name="Text Box 17"/>
            <p:cNvSpPr txBox="1"/>
            <p:nvPr/>
          </p:nvSpPr>
          <p:spPr>
            <a:xfrm>
              <a:off x="3940" y="6857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GB"/>
                <a:t>Ping Request</a:t>
              </a:r>
              <a:endParaRPr lang="it-IT" altLang="en-GB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3975" y="1891665"/>
            <a:ext cx="4231005" cy="3470910"/>
            <a:chOff x="10085" y="2979"/>
            <a:chExt cx="6663" cy="5466"/>
          </a:xfrm>
        </p:grpSpPr>
        <p:sp>
          <p:nvSpPr>
            <p:cNvPr id="27" name="对象2"/>
            <p:cNvSpPr/>
            <p:nvPr>
              <p:custDataLst>
                <p:tags r:id="rId7"/>
              </p:custDataLst>
            </p:nvPr>
          </p:nvSpPr>
          <p:spPr>
            <a:xfrm>
              <a:off x="10085" y="3608"/>
              <a:ext cx="6660" cy="13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/>
            <a:lstStyle/>
            <a:p>
              <a:pPr algn="just"/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对象2"/>
            <p:cNvSpPr/>
            <p:nvPr>
              <p:custDataLst>
                <p:tags r:id="rId8"/>
              </p:custDataLst>
            </p:nvPr>
          </p:nvSpPr>
          <p:spPr>
            <a:xfrm>
              <a:off x="10086" y="3608"/>
              <a:ext cx="6660" cy="2808"/>
            </a:xfrm>
            <a:prstGeom prst="roundRect">
              <a:avLst>
                <a:gd name="adj" fmla="val 25001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/>
            <a:lstStyle/>
            <a:p>
              <a:pPr algn="just"/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对象2"/>
            <p:cNvSpPr/>
            <p:nvPr>
              <p:custDataLst>
                <p:tags r:id="rId9"/>
              </p:custDataLst>
            </p:nvPr>
          </p:nvSpPr>
          <p:spPr>
            <a:xfrm>
              <a:off x="10086" y="3608"/>
              <a:ext cx="6663" cy="4359"/>
            </a:xfrm>
            <a:prstGeom prst="roundRect">
              <a:avLst>
                <a:gd name="adj" fmla="val 15703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/>
            <a:lstStyle/>
            <a:p>
              <a:pPr algn="just"/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对象4"/>
            <p:cNvSpPr/>
            <p:nvPr>
              <p:custDataLst>
                <p:tags r:id="rId10"/>
              </p:custDataLst>
            </p:nvPr>
          </p:nvSpPr>
          <p:spPr>
            <a:xfrm>
              <a:off x="10864" y="4387"/>
              <a:ext cx="5080" cy="1152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972185" numCol="1" spcCol="0" rtlCol="0" fromWordArt="0" anchor="ctr" anchorCtr="0" forceAA="0" compatLnSpc="1">
              <a:normAutofit/>
            </a:bodyPr>
            <a:lstStyle/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Library Used: </a:t>
              </a:r>
              <a:endPara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endParaRPr>
            </a:p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aioquic [</a:t>
              </a: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  <a:hlinkClick r:id="rId11" action="ppaction://hlinkfile"/>
                </a:rPr>
                <a:t>Link</a:t>
              </a: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]</a:t>
              </a:r>
              <a:endPara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endParaRPr>
            </a:p>
          </p:txBody>
        </p:sp>
        <p:sp>
          <p:nvSpPr>
            <p:cNvPr id="36" name="对象7"/>
            <p:cNvSpPr/>
            <p:nvPr>
              <p:custDataLst>
                <p:tags r:id="rId12"/>
              </p:custDataLst>
            </p:nvPr>
          </p:nvSpPr>
          <p:spPr>
            <a:xfrm>
              <a:off x="10864" y="5845"/>
              <a:ext cx="5080" cy="1152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972185" numCol="1" spcCol="0" rtlCol="0" fromWordArt="0" anchor="ctr" anchorCtr="0" forceAA="0" compatLnSpc="1">
              <a:normAutofit/>
            </a:bodyPr>
            <a:lstStyle/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Built on asyncio</a:t>
              </a:r>
              <a:endPara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endParaRPr>
            </a:p>
          </p:txBody>
        </p:sp>
        <p:sp>
          <p:nvSpPr>
            <p:cNvPr id="37" name="对象10"/>
            <p:cNvSpPr/>
            <p:nvPr>
              <p:custDataLst>
                <p:tags r:id="rId13"/>
              </p:custDataLst>
            </p:nvPr>
          </p:nvSpPr>
          <p:spPr>
            <a:xfrm>
              <a:off x="10862" y="7293"/>
              <a:ext cx="5080" cy="1152"/>
            </a:xfrm>
            <a:prstGeom prst="roundRect">
              <a:avLst>
                <a:gd name="adj" fmla="val 21493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972185" numCol="1" spcCol="0" rtlCol="0" fromWordArt="0" anchor="ctr" anchorCtr="0" forceAA="0" compatLnSpc="1">
              <a:normAutofit/>
            </a:bodyPr>
            <a:lstStyle/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TLS 1.3 built-in</a:t>
              </a:r>
              <a:endPara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endParaRPr>
            </a:p>
          </p:txBody>
        </p:sp>
        <p:sp>
          <p:nvSpPr>
            <p:cNvPr id="38" name="对象12"/>
            <p:cNvSpPr/>
            <p:nvPr>
              <p:custDataLst>
                <p:tags r:id="rId14"/>
              </p:custDataLst>
            </p:nvPr>
          </p:nvSpPr>
          <p:spPr>
            <a:xfrm>
              <a:off x="10864" y="2979"/>
              <a:ext cx="5078" cy="1093"/>
            </a:xfrm>
            <a:prstGeom prst="roundRect">
              <a:avLst/>
            </a:prstGeom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ln w="25400"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254000" dist="127000" dir="5400000" algn="ctr" rotWithShape="0">
                      <a:srgbClr val="000000">
                        <a:alpha val="40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1" forceAA="0" compatLnSpc="1">
              <a:normAutofit/>
            </a:bodyPr>
            <a:lstStyle/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b="1" dirty="0">
                  <a:solidFill>
                    <a:schemeClr val="tx1"/>
                  </a:solidFill>
                  <a:latin typeface="+mj-lt"/>
                  <a:sym typeface="+mn-ea"/>
                </a:rPr>
                <a:t>QUIC </a:t>
              </a:r>
              <a:endParaRPr lang="it-IT" altLang="en-US" b="1" dirty="0">
                <a:solidFill>
                  <a:schemeClr val="tx1"/>
                </a:solidFill>
                <a:latin typeface="+mj-lt"/>
                <a:sym typeface="+mn-ea"/>
              </a:endParaRPr>
            </a:p>
          </p:txBody>
        </p:sp>
      </p:grp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3007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Performances </a:t>
            </a:r>
            <a:r>
              <a:rPr lang="it-IT" altLang="en-US" sz="2400" b="1" dirty="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kumimoji="0" lang="it-IT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valuation</a:t>
            </a:r>
            <a:endParaRPr kumimoji="0" lang="it-IT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altLang="en-GB" sz="140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kumimoji="0" lang="it-IT" alt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584835" y="2200910"/>
            <a:ext cx="4431030" cy="736600"/>
            <a:chOff x="921" y="3466"/>
            <a:chExt cx="6978" cy="1160"/>
          </a:xfrm>
        </p:grpSpPr>
        <p:sp>
          <p:nvSpPr>
            <p:cNvPr id="5" name="Round Same Side Corner Rectangle 20"/>
            <p:cNvSpPr/>
            <p:nvPr/>
          </p:nvSpPr>
          <p:spPr>
            <a:xfrm rot="5400000">
              <a:off x="3830" y="55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sp>
          <p:nvSpPr>
            <p:cNvPr id="10" name="Text Box 15"/>
            <p:cNvSpPr txBox="1"/>
            <p:nvPr/>
          </p:nvSpPr>
          <p:spPr>
            <a:xfrm>
              <a:off x="3940" y="3756"/>
              <a:ext cx="3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GB" dirty="0" err="1"/>
                <a:t>Latency</a:t>
              </a:r>
              <a:r>
                <a:rPr lang="it-IT" altLang="en-GB" dirty="0"/>
                <a:t> </a:t>
              </a:r>
              <a:r>
                <a:rPr lang="it-IT" altLang="en-GB" dirty="0" err="1"/>
                <a:t>Metrics</a:t>
              </a:r>
              <a:endParaRPr lang="it-IT" altLang="en-GB" dirty="0"/>
            </a:p>
          </p:txBody>
        </p:sp>
      </p:grpSp>
      <p:grpSp>
        <p:nvGrpSpPr>
          <p:cNvPr id="11" name="Group 32"/>
          <p:cNvGrpSpPr/>
          <p:nvPr/>
        </p:nvGrpSpPr>
        <p:grpSpPr>
          <a:xfrm>
            <a:off x="584200" y="3185795"/>
            <a:ext cx="4431030" cy="736600"/>
            <a:chOff x="920" y="5116"/>
            <a:chExt cx="6978" cy="1160"/>
          </a:xfrm>
        </p:grpSpPr>
        <p:sp>
          <p:nvSpPr>
            <p:cNvPr id="15" name="Round Same Side Corner Rectangle 29"/>
            <p:cNvSpPr/>
            <p:nvPr/>
          </p:nvSpPr>
          <p:spPr>
            <a:xfrm rot="5400000">
              <a:off x="3829" y="220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sp>
          <p:nvSpPr>
            <p:cNvPr id="30" name="Text Box 16"/>
            <p:cNvSpPr txBox="1"/>
            <p:nvPr/>
          </p:nvSpPr>
          <p:spPr>
            <a:xfrm>
              <a:off x="3940" y="5406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GB" dirty="0"/>
                <a:t>Transfer </a:t>
              </a:r>
              <a:r>
                <a:rPr lang="it-IT" altLang="en-GB" dirty="0" err="1"/>
                <a:t>Metrics</a:t>
              </a:r>
              <a:endParaRPr lang="it-IT" altLang="en-GB" dirty="0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584200" y="4170680"/>
            <a:ext cx="4431030" cy="736600"/>
            <a:chOff x="920" y="6567"/>
            <a:chExt cx="6978" cy="1160"/>
          </a:xfrm>
        </p:grpSpPr>
        <p:sp>
          <p:nvSpPr>
            <p:cNvPr id="32" name="Round Same Side Corner Rectangle 30"/>
            <p:cNvSpPr/>
            <p:nvPr/>
          </p:nvSpPr>
          <p:spPr>
            <a:xfrm rot="5400000">
              <a:off x="3829" y="3658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sp>
          <p:nvSpPr>
            <p:cNvPr id="34" name="Text Box 17"/>
            <p:cNvSpPr txBox="1"/>
            <p:nvPr/>
          </p:nvSpPr>
          <p:spPr>
            <a:xfrm>
              <a:off x="3940" y="6857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GB" dirty="0" err="1"/>
                <a:t>Pyshark</a:t>
              </a:r>
              <a:r>
                <a:rPr lang="it-IT" altLang="en-GB" dirty="0"/>
                <a:t> Analysis</a:t>
              </a:r>
              <a:endParaRPr lang="it-IT" altLang="en-GB" dirty="0"/>
            </a:p>
          </p:txBody>
        </p:sp>
      </p:grpSp>
      <p:sp>
        <p:nvSpPr>
          <p:cNvPr id="45" name="Rettangolo con angoli arrotondati 44"/>
          <p:cNvSpPr/>
          <p:nvPr/>
        </p:nvSpPr>
        <p:spPr>
          <a:xfrm>
            <a:off x="6785341" y="2200910"/>
            <a:ext cx="3422406" cy="731520"/>
          </a:xfrm>
          <a:prstGeom prst="roundRect">
            <a:avLst>
              <a:gd name="adj" fmla="val 13462"/>
            </a:avLst>
          </a:prstGeom>
          <a:solidFill>
            <a:srgbClr val="EFF5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rPr>
              <a:t>Handshake time</a:t>
            </a:r>
            <a:endParaRPr lang="it-IT" altLang="en-US" dirty="0">
              <a:solidFill>
                <a:schemeClr val="dk1">
                  <a:lumMod val="80000"/>
                  <a:lumOff val="20000"/>
                </a:schemeClr>
              </a:solidFill>
              <a:latin typeface="+mn-lt"/>
              <a:sym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sym typeface="+mn-ea"/>
              </a:rPr>
              <a:t>RTT and </a:t>
            </a:r>
            <a:r>
              <a:rPr lang="it-IT" altLang="en-US" dirty="0" err="1">
                <a:solidFill>
                  <a:schemeClr val="dk1">
                    <a:lumMod val="80000"/>
                    <a:lumOff val="20000"/>
                  </a:schemeClr>
                </a:solidFill>
                <a:sym typeface="+mn-ea"/>
              </a:rPr>
              <a:t>Std.Dev</a:t>
            </a:r>
            <a:r>
              <a: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sym typeface="+mn-ea"/>
              </a:rPr>
              <a:t>.</a:t>
            </a:r>
            <a:endParaRPr lang="it-IT" altLang="en-US" dirty="0">
              <a:solidFill>
                <a:schemeClr val="dk1">
                  <a:lumMod val="80000"/>
                  <a:lumOff val="20000"/>
                </a:schemeClr>
              </a:solidFill>
              <a:latin typeface="+mn-lt"/>
              <a:sym typeface="+mn-ea"/>
            </a:endParaRPr>
          </a:p>
          <a:p>
            <a:pPr algn="ctr"/>
            <a:endParaRPr lang="it-IT" dirty="0"/>
          </a:p>
        </p:txBody>
      </p:sp>
      <p:sp>
        <p:nvSpPr>
          <p:cNvPr id="46" name="Rettangolo con angoli arrotondati 45"/>
          <p:cNvSpPr/>
          <p:nvPr/>
        </p:nvSpPr>
        <p:spPr>
          <a:xfrm>
            <a:off x="6785341" y="3185795"/>
            <a:ext cx="3422406" cy="731520"/>
          </a:xfrm>
          <a:prstGeom prst="roundRect">
            <a:avLst>
              <a:gd name="adj" fmla="val 13462"/>
            </a:avLst>
          </a:prstGeom>
          <a:solidFill>
            <a:srgbClr val="EFF5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rPr>
              <a:t>Upload/Download times</a:t>
            </a:r>
            <a:endParaRPr lang="it-IT" altLang="en-US" dirty="0">
              <a:solidFill>
                <a:schemeClr val="dk1">
                  <a:lumMod val="80000"/>
                  <a:lumOff val="20000"/>
                </a:schemeClr>
              </a:solidFill>
              <a:latin typeface="+mn-lt"/>
              <a:sym typeface="+mn-ea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sym typeface="+mn-ea"/>
              </a:rPr>
              <a:t>Throughput</a:t>
            </a:r>
            <a:endParaRPr lang="it-IT" altLang="en-US" dirty="0">
              <a:solidFill>
                <a:schemeClr val="dk1">
                  <a:lumMod val="80000"/>
                  <a:lumOff val="20000"/>
                </a:schemeClr>
              </a:solidFill>
              <a:latin typeface="+mn-lt"/>
              <a:sym typeface="+mn-ea"/>
            </a:endParaRPr>
          </a:p>
          <a:p>
            <a:pPr algn="ctr"/>
            <a:endParaRPr lang="it-IT" dirty="0"/>
          </a:p>
        </p:txBody>
      </p:sp>
      <p:cxnSp>
        <p:nvCxnSpPr>
          <p:cNvPr id="49" name="Connettore 2 48"/>
          <p:cNvCxnSpPr>
            <a:stCxn id="10" idx="3"/>
          </p:cNvCxnSpPr>
          <p:nvPr/>
        </p:nvCxnSpPr>
        <p:spPr>
          <a:xfrm flipV="1">
            <a:off x="5015865" y="2566670"/>
            <a:ext cx="1769476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V="1">
            <a:off x="5021971" y="3551555"/>
            <a:ext cx="1769476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Elemento grafico 1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38885" y="2307162"/>
            <a:ext cx="509344" cy="509344"/>
          </a:xfrm>
          <a:prstGeom prst="rect">
            <a:avLst/>
          </a:prstGeom>
        </p:spPr>
      </p:pic>
      <p:pic>
        <p:nvPicPr>
          <p:cNvPr id="17" name="Elemento grafico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8816" y="3323492"/>
            <a:ext cx="449481" cy="449481"/>
          </a:xfrm>
          <a:prstGeom prst="rect">
            <a:avLst/>
          </a:prstGeom>
        </p:spPr>
      </p:pic>
      <p:pic>
        <p:nvPicPr>
          <p:cNvPr id="20" name="Immagine 19" descr="Immagine che contiene schermata, Elementi grafici, simbolo, design&#10;&#10;Il contenuto generato dall'IA potrebbe non essere corretto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83" y="4281243"/>
            <a:ext cx="764345" cy="441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38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Pyshark</a:t>
            </a:r>
            <a:r>
              <a:rPr kumimoji="0" lang="it-IT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altLang="en-US" sz="2400" b="1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it-IT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nalysis</a:t>
            </a:r>
            <a:endParaRPr kumimoji="0" lang="it-IT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it-IT" alt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34200" y="2367239"/>
            <a:ext cx="196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altLang="en-GB" dirty="0" err="1">
                <a:solidFill>
                  <a:prstClr val="black"/>
                </a:solidFill>
                <a:latin typeface="Calibri" panose="020F0502020204030204"/>
              </a:rPr>
              <a:t>it</a:t>
            </a:r>
            <a:r>
              <a:rPr lang="it-IT" altLang="en-GB" dirty="0">
                <a:solidFill>
                  <a:prstClr val="black"/>
                </a:solidFill>
                <a:latin typeface="Calibri" panose="020F0502020204030204"/>
              </a:rPr>
              <a:t> do?</a:t>
            </a:r>
            <a:endParaRPr kumimoji="0" lang="it-IT" alt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1"/>
          <a:srcRect t="9755" r="24168"/>
          <a:stretch>
            <a:fillRect/>
          </a:stretch>
        </p:blipFill>
        <p:spPr>
          <a:xfrm>
            <a:off x="4856613" y="810442"/>
            <a:ext cx="3168071" cy="177598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49" y="804153"/>
            <a:ext cx="3053926" cy="1782275"/>
          </a:xfrm>
          <a:prstGeom prst="rect">
            <a:avLst/>
          </a:prstGeom>
        </p:spPr>
      </p:pic>
      <p:sp>
        <p:nvSpPr>
          <p:cNvPr id="11" name="Text Box 1"/>
          <p:cNvSpPr txBox="1"/>
          <p:nvPr/>
        </p:nvSpPr>
        <p:spPr>
          <a:xfrm>
            <a:off x="4912298" y="2606761"/>
            <a:ext cx="305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on TCP port 8443</a:t>
            </a:r>
            <a:endParaRPr kumimoji="0" lang="it-IT" alt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Box 1"/>
          <p:cNvSpPr txBox="1"/>
          <p:nvPr/>
        </p:nvSpPr>
        <p:spPr>
          <a:xfrm>
            <a:off x="8336748" y="2606761"/>
            <a:ext cx="28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on UDP port 4433</a:t>
            </a:r>
            <a:endParaRPr kumimoji="0" lang="it-IT" alt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640" y="3045601"/>
            <a:ext cx="3106735" cy="2423067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14" y="3045601"/>
            <a:ext cx="3168071" cy="2423067"/>
          </a:xfrm>
          <a:prstGeom prst="rect">
            <a:avLst/>
          </a:prstGeom>
        </p:spPr>
      </p:pic>
      <p:sp>
        <p:nvSpPr>
          <p:cNvPr id="14" name="Text Box 1"/>
          <p:cNvSpPr txBox="1"/>
          <p:nvPr/>
        </p:nvSpPr>
        <p:spPr>
          <a:xfrm>
            <a:off x="4868239" y="5538176"/>
            <a:ext cx="305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48755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</a:t>
            </a:r>
            <a:endParaRPr kumimoji="0" lang="it-IT" alt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Box 1"/>
          <p:cNvSpPr txBox="1"/>
          <p:nvPr/>
        </p:nvSpPr>
        <p:spPr>
          <a:xfrm>
            <a:off x="8292689" y="5538176"/>
            <a:ext cx="28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98565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</a:t>
            </a:r>
            <a:endParaRPr kumimoji="0" lang="it-IT" alt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984250" y="3210044"/>
            <a:ext cx="309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/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Protected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Payload?</a:t>
            </a:r>
            <a:endParaRPr kumimoji="0" lang="it-IT" alt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quic &amp;&amp; frame.len &lt; 100</a:t>
            </a: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38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  <a:r>
              <a:rPr kumimoji="0" lang="it-IT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  <a:endParaRPr kumimoji="0" lang="it-IT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it-IT" alt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84250" y="1809750"/>
            <a:ext cx="37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 the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much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it-IT" alt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34200" y="1657350"/>
          <a:ext cx="7772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42900">
                <a:tc>
                  <a:txBody>
                    <a:bodyPr/>
                    <a:lstStyle/>
                    <a:p>
                      <a:r>
                        <a:rPr dirty="0"/>
                        <a:t>Metric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TCP+TLS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QUIC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dirty="0"/>
                        <a:t>Handshake Time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0.006</a:t>
                      </a:r>
                      <a:r>
                        <a:rPr lang="it-IT" dirty="0"/>
                        <a:t>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0.019</a:t>
                      </a:r>
                      <a:r>
                        <a:rPr lang="it-IT" dirty="0"/>
                        <a:t>s</a:t>
                      </a:r>
                      <a:endParaRPr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it-IT" dirty="0" err="1"/>
                        <a:t>Average</a:t>
                      </a:r>
                      <a:r>
                        <a:rPr lang="it-IT" dirty="0"/>
                        <a:t> </a:t>
                      </a:r>
                      <a:r>
                        <a:rPr dirty="0"/>
                        <a:t>RTT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0.00095</a:t>
                      </a:r>
                      <a:r>
                        <a:rPr lang="it-IT" dirty="0"/>
                        <a:t>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0.0056</a:t>
                      </a:r>
                      <a:r>
                        <a:rPr lang="it-IT" dirty="0"/>
                        <a:t>s</a:t>
                      </a:r>
                      <a:endParaRPr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RTT Std. Dev.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0.0037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dirty="0"/>
                        <a:t>Upload Time (1GB)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890.67s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dirty="0"/>
                        <a:t>Upload Throughput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246.68</a:t>
                      </a:r>
                      <a:r>
                        <a:rPr lang="it-IT" dirty="0"/>
                        <a:t> MB/s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1.15</a:t>
                      </a:r>
                      <a:r>
                        <a:rPr lang="it-IT" dirty="0"/>
                        <a:t> MB/s</a:t>
                      </a:r>
                      <a:endParaRPr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Download Time (1GB)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885.31s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dirty="0"/>
                        <a:t>Download Throughput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254.56</a:t>
                      </a:r>
                      <a:r>
                        <a:rPr lang="it-IT" dirty="0"/>
                        <a:t> MB/s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1.16</a:t>
                      </a:r>
                      <a:r>
                        <a:rPr lang="it-IT" dirty="0"/>
                        <a:t> MB/s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8932750" y="1679331"/>
            <a:ext cx="2783636" cy="301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TCP+TLS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in </a:t>
            </a:r>
            <a:r>
              <a:rPr lang="it-IT" dirty="0" err="1"/>
              <a:t>any</a:t>
            </a:r>
            <a:r>
              <a:rPr lang="it-IT" dirty="0"/>
              <a:t> condition.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latency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in QUIC.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bottlenecks</a:t>
            </a:r>
            <a:r>
              <a:rPr lang="it-IT" dirty="0"/>
              <a:t> in QUIC due to </a:t>
            </a:r>
            <a:r>
              <a:rPr lang="it-IT" dirty="0" err="1"/>
              <a:t>implementation</a:t>
            </a:r>
            <a:r>
              <a:rPr lang="it-IT" dirty="0"/>
              <a:t>.</a:t>
            </a: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1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1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gradient&quot;:[{&quot;brightness&quot;:0.800000011920929,&quot;colorType&quot;:1,&quot;foreColorIndex&quot;:5,&quot;pos&quot;:0,&quot;transparency&quot;:1},{&quot;brightness&quot;:0.800000011920929,&quot;colorType&quot;:1,&quot;foreColorIndex&quot;:5,&quot;pos&quot;:1,&quot;transparency&quot;:0.490000009536743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10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21_2*l_h_a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11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21_2*l_h_f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</p:tagLst>
</file>

<file path=ppt/tags/tag12.xml><?xml version="1.0" encoding="utf-8"?>
<p:tagLst xmlns:p="http://schemas.openxmlformats.org/presentationml/2006/main">
  <p:tag name="KSO_WM_DIAGRAM_VIRTUALLY_FRAME" val="{&quot;height&quot;:351.67499847412114,&quot;left&quot;:54.80003326656315,&quot;top&quot;:179.30004089595764,&quot;width&quot;:850.4500122070312}"/>
</p:tagLst>
</file>

<file path=ppt/tags/tag13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7921_2*l_h_i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</p:tagLst>
</file>

<file path=ppt/tags/tag14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1_2*l_h_a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15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21_2*l_h_f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</p:tagLst>
</file>

<file path=ppt/tags/tag16.xml><?xml version="1.0" encoding="utf-8"?>
<p:tagLst xmlns:p="http://schemas.openxmlformats.org/presentationml/2006/main">
  <p:tag name="KSO_WM_DIAGRAM_VIRTUALLY_FRAME" val="{&quot;height&quot;:351.67499847412114,&quot;left&quot;:54.80003326656315,&quot;top&quot;:179.30004089595764,&quot;width&quot;:850.4500122070312}"/>
</p:tagLst>
</file>

<file path=ppt/tags/tag17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7921_2*l_h_i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</p:tagLst>
</file>

<file path=ppt/tags/tag18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21_2*l_h_a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19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21_2*l_h_f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3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3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2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1"/>
  <p:tag name="KSO_WM_UNIT_ID" val="diagram20238220_2*n_h_i*1_2_1"/>
  <p:tag name="KSO_WM_TEMPLATE_CATEGORY" val="diagram"/>
  <p:tag name="KSO_WM_TEMPLATE_INDEX" val="20238220"/>
  <p:tag name="KSO_WM_UNIT_LAYERLEVEL" val="1_1_1"/>
  <p:tag name="KSO_WM_TAG_VERSION" val="3.0"/>
  <p:tag name="KSO_WM_UNIT_LINE_FORE_SCHEMECOLOR_INDEX" val="5"/>
  <p:tag name="KSO_WM_DIAGRAM_USE_COLOR_VALUE" val="{&quot;color_scheme&quot;:1,&quot;color_type&quot;:1,&quot;theme_color_indexes&quot;:[]}"/>
</p:tagLst>
</file>

<file path=ppt/tags/tag21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2"/>
  <p:tag name="KSO_WM_UNIT_ID" val="diagram20238220_2*n_h_i*1_2_2"/>
  <p:tag name="KSO_WM_TEMPLATE_CATEGORY" val="diagram"/>
  <p:tag name="KSO_WM_TEMPLATE_INDEX" val="20238220"/>
  <p:tag name="KSO_WM_UNIT_LAYERLEVEL" val="1_1_1"/>
  <p:tag name="KSO_WM_TAG_VERSION" val="3.0"/>
  <p:tag name="KSO_WM_UNIT_LINE_FORE_SCHEMECOLOR_INDEX" val="5"/>
  <p:tag name="KSO_WM_DIAGRAM_USE_COLOR_VALUE" val="{&quot;color_scheme&quot;:1,&quot;color_type&quot;:1,&quot;theme_color_indexes&quot;:[]}"/>
</p:tagLst>
</file>

<file path=ppt/tags/tag22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3"/>
  <p:tag name="KSO_WM_UNIT_ID" val="diagram20238220_2*n_h_i*1_2_3"/>
  <p:tag name="KSO_WM_TEMPLATE_CATEGORY" val="diagram"/>
  <p:tag name="KSO_WM_TEMPLATE_INDEX" val="20238220"/>
  <p:tag name="KSO_WM_UNIT_LAYERLEVEL" val="1_1_1"/>
  <p:tag name="KSO_WM_TAG_VERSION" val="3.0"/>
  <p:tag name="KSO_WM_UNIT_LINE_FORE_SCHEMECOLOR_INDEX" val="5"/>
  <p:tag name="KSO_WM_DIAGRAM_USE_COLOR_VALUE" val="{&quot;color_scheme&quot;:1,&quot;color_type&quot;:1,&quot;theme_color_indexes&quot;:[]}"/>
</p:tagLst>
</file>

<file path=ppt/tags/tag23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8220_2*n_h_h_f*1_2_1_1"/>
  <p:tag name="KSO_WM_TEMPLATE_CATEGORY" val="diagram"/>
  <p:tag name="KSO_WM_TEMPLATE_INDEX" val="20238220"/>
  <p:tag name="KSO_WM_UNIT_LAYERLEVEL" val="1_1_1_1"/>
  <p:tag name="KSO_WM_TAG_VERSION" val="3.0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4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8220_2*n_h_h_f*1_2_2_1"/>
  <p:tag name="KSO_WM_TEMPLATE_CATEGORY" val="diagram"/>
  <p:tag name="KSO_WM_TEMPLATE_INDEX" val="20238220"/>
  <p:tag name="KSO_WM_UNIT_LAYERLEVEL" val="1_1_1_1"/>
  <p:tag name="KSO_WM_TAG_VERSION" val="3.0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5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38220_2*n_h_h_f*1_2_3_1"/>
  <p:tag name="KSO_WM_TEMPLATE_CATEGORY" val="diagram"/>
  <p:tag name="KSO_WM_TEMPLATE_INDEX" val="20238220"/>
  <p:tag name="KSO_WM_UNIT_LAYERLEVEL" val="1_1_1_1"/>
  <p:tag name="KSO_WM_TAG_VERSION" val="3.0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6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8220_2*n_h_a*1_1_1"/>
  <p:tag name="KSO_WM_TEMPLATE_CATEGORY" val="diagram"/>
  <p:tag name="KSO_WM_TEMPLATE_INDEX" val="20238220"/>
  <p:tag name="KSO_WM_UNIT_LAYERLEVEL" val="1_1_1"/>
  <p:tag name="KSO_WM_TAG_VERSION" val="3.0"/>
  <p:tag name="KSO_WM_UNIT_PRESET_TEXT" val="Your title here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7.xml><?xml version="1.0" encoding="utf-8"?>
<p:tagLst xmlns:p="http://schemas.openxmlformats.org/presentationml/2006/main">
  <p:tag name="RESOURCE_RECORD_KEY" val="{&quot;70&quot;:[3321980,3321390,3320305,3321374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2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solid&quot;:{&quot;brightness&quot;:0.800000011920929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2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1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3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KSO_WM_DIAGRAM_VIRTUALLY_FRAME" val="{&quot;height&quot;:351.67499847412114,&quot;left&quot;:54.80003326656315,&quot;top&quot;:179.30004089595764,&quot;width&quot;:854.6750061035157}"/>
</p:tagLst>
</file>

<file path=ppt/tags/tag8.xml><?xml version="1.0" encoding="utf-8"?>
<p:tagLst xmlns:p="http://schemas.openxmlformats.org/presentationml/2006/main">
  <p:tag name="KSO_WM_DIAGRAM_VIRTUALLY_FRAME" val="{&quot;height&quot;:351.67499847412114,&quot;left&quot;:54.80003326656315,&quot;top&quot;:179.30004089595764,&quot;width&quot;:850.4500122070312}"/>
</p:tagLst>
</file>

<file path=ppt/tags/tag9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7921_2*l_h_i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WPS Presentation</Application>
  <PresentationFormat>Widescreen</PresentationFormat>
  <Paragraphs>161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google1571327451</cp:lastModifiedBy>
  <cp:revision>136</cp:revision>
  <dcterms:created xsi:type="dcterms:W3CDTF">2025-02-12T21:07:00Z</dcterms:created>
  <dcterms:modified xsi:type="dcterms:W3CDTF">2025-02-15T19:26:52Z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445CDAF99E644C0D86008AF822FB9659_12</vt:lpwstr>
  </property>
  <property fmtid="{D5CDD505-2E9C-101B-9397-08002B2CF9AE}" pid="3" name="KSOProductBuildVer">
    <vt:lpwstr>2057-12.2.0.19805</vt:lpwstr>
  </property>
</Properties>
</file>