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1" r:id="rId5"/>
    <p:sldId id="262" r:id="rId6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svg"/><Relationship Id="rId11" Type="http://schemas.openxmlformats.org/officeDocument/2006/relationships/image" Target="../media/image5.png"/><Relationship Id="rId10" Type="http://schemas.openxmlformats.org/officeDocument/2006/relationships/image" Target="../media/image4.sv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hyperlink" Target="https://github.com/aiortc/aioquic" TargetMode="External"/><Relationship Id="rId10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2842260" cy="254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7365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>
                <a:effectLst/>
              </a:rPr>
              <a:t>Performance Comparison of QUIC and TCL+TLS Protocols</a:t>
            </a:r>
            <a:endParaRPr lang="en-US" altLang="en-GB" sz="2400" b="1">
              <a:effectLst/>
            </a:endParaRPr>
          </a:p>
          <a:p>
            <a:r>
              <a:rPr lang="en-US" altLang="en-GB" sz="2400" b="1">
                <a:effectLst/>
              </a:rPr>
              <a:t>in a File Transfer Application</a:t>
            </a:r>
            <a:endParaRPr lang="en-US" altLang="en-GB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5965" y="5642610"/>
            <a:ext cx="310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Riccardo Puddu, Simone Zedda</a:t>
            </a:r>
            <a:endParaRPr lang="it-IT" altLang="en-GB" sz="1400"/>
          </a:p>
        </p:txBody>
      </p:sp>
      <p:sp>
        <p:nvSpPr>
          <p:cNvPr id="68" name="椭圆 4"/>
          <p:cNvSpPr/>
          <p:nvPr>
            <p:custDataLst>
              <p:tags r:id="rId1"/>
            </p:custDataLst>
          </p:nvPr>
        </p:nvSpPr>
        <p:spPr>
          <a:xfrm>
            <a:off x="7362825" y="2661920"/>
            <a:ext cx="2247900" cy="2247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3" name="弧形 13"/>
          <p:cNvSpPr/>
          <p:nvPr>
            <p:custDataLst>
              <p:tags r:id="rId2"/>
            </p:custDataLst>
          </p:nvPr>
        </p:nvSpPr>
        <p:spPr>
          <a:xfrm rot="7200000">
            <a:off x="7102475" y="2401570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弧形 14"/>
          <p:cNvSpPr/>
          <p:nvPr>
            <p:custDataLst>
              <p:tags r:id="rId3"/>
            </p:custDataLst>
          </p:nvPr>
        </p:nvSpPr>
        <p:spPr>
          <a:xfrm rot="2088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椭圆 2"/>
          <p:cNvSpPr/>
          <p:nvPr>
            <p:custDataLst>
              <p:tags r:id="rId4"/>
            </p:custDataLst>
          </p:nvPr>
        </p:nvSpPr>
        <p:spPr>
          <a:xfrm>
            <a:off x="6323330" y="1622425"/>
            <a:ext cx="4326890" cy="432689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  <a:alpha val="51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5" name="弧形 15"/>
          <p:cNvSpPr/>
          <p:nvPr>
            <p:custDataLst>
              <p:tags r:id="rId5"/>
            </p:custDataLst>
          </p:nvPr>
        </p:nvSpPr>
        <p:spPr>
          <a:xfrm rot="14100000">
            <a:off x="7115810" y="2402205"/>
            <a:ext cx="2769235" cy="2769235"/>
          </a:xfrm>
          <a:prstGeom prst="arc">
            <a:avLst>
              <a:gd name="adj1" fmla="val 15835561"/>
              <a:gd name="adj2" fmla="val 21121678"/>
            </a:avLst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/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椭圆 6"/>
          <p:cNvSpPr/>
          <p:nvPr>
            <p:custDataLst>
              <p:tags r:id="rId6"/>
            </p:custDataLst>
          </p:nvPr>
        </p:nvSpPr>
        <p:spPr>
          <a:xfrm>
            <a:off x="6858000" y="2024380"/>
            <a:ext cx="3436620" cy="343725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0">
            <a:off x="7031355" y="4674870"/>
            <a:ext cx="762000" cy="762000"/>
            <a:chOff x="11379" y="3952"/>
            <a:chExt cx="1200" cy="1200"/>
          </a:xfrm>
        </p:grpSpPr>
        <p:sp>
          <p:nvSpPr>
            <p:cNvPr id="9" name="Oval 8"/>
            <p:cNvSpPr/>
            <p:nvPr/>
          </p:nvSpPr>
          <p:spPr>
            <a:xfrm>
              <a:off x="11379" y="3952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3" name="Picture 12" descr="speedometer-svgrepo-com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39" y="4212"/>
              <a:ext cx="680" cy="68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 rot="0">
            <a:off x="9772015" y="3859530"/>
            <a:ext cx="762000" cy="762000"/>
            <a:chOff x="9600" y="5153"/>
            <a:chExt cx="1200" cy="1200"/>
          </a:xfrm>
        </p:grpSpPr>
        <p:sp>
          <p:nvSpPr>
            <p:cNvPr id="8" name="Oval 7"/>
            <p:cNvSpPr/>
            <p:nvPr/>
          </p:nvSpPr>
          <p:spPr>
            <a:xfrm>
              <a:off x="9600" y="5153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2" name="Picture 11" descr="lock-alt-svgrepo-com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" y="5413"/>
              <a:ext cx="680" cy="68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 rot="0">
            <a:off x="7753350" y="1729740"/>
            <a:ext cx="762000" cy="762000"/>
            <a:chOff x="11379" y="6354"/>
            <a:chExt cx="1200" cy="1200"/>
          </a:xfrm>
        </p:grpSpPr>
        <p:sp>
          <p:nvSpPr>
            <p:cNvPr id="10" name="Oval 9"/>
            <p:cNvSpPr/>
            <p:nvPr/>
          </p:nvSpPr>
          <p:spPr>
            <a:xfrm>
              <a:off x="11379" y="6354"/>
              <a:ext cx="1201" cy="12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4" name="Picture 13" descr="cloud-download-svgrepo-com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639" y="6614"/>
              <a:ext cx="680" cy="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1713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Motivation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2</a:t>
            </a:r>
            <a:endParaRPr lang="it-IT" altLang="en-GB" sz="1400"/>
          </a:p>
        </p:txBody>
      </p:sp>
      <p:sp>
        <p:nvSpPr>
          <p:cNvPr id="2" name="Text Box 1"/>
          <p:cNvSpPr txBox="1"/>
          <p:nvPr/>
        </p:nvSpPr>
        <p:spPr>
          <a:xfrm>
            <a:off x="984250" y="2101850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/>
              <a:t>Why does this matter?</a:t>
            </a:r>
            <a:endParaRPr lang="it-IT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222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State of the Art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13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3</a:t>
            </a:r>
            <a:endParaRPr lang="it-IT" altLang="en-GB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84200" y="5459095"/>
            <a:ext cx="969645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984250" y="1050290"/>
            <a:ext cx="2240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 b="1">
                <a:effectLst/>
              </a:rPr>
              <a:t>Implementation Overview</a:t>
            </a:r>
            <a:endParaRPr lang="it-IT" altLang="en-US" sz="2400" b="1"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4560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GB" sz="1400"/>
              <a:t>4</a:t>
            </a:r>
            <a:endParaRPr lang="it-IT" altLang="en-GB" sz="1400"/>
          </a:p>
        </p:txBody>
      </p:sp>
      <p:grpSp>
        <p:nvGrpSpPr>
          <p:cNvPr id="35" name="Group 34"/>
          <p:cNvGrpSpPr/>
          <p:nvPr/>
        </p:nvGrpSpPr>
        <p:grpSpPr>
          <a:xfrm>
            <a:off x="584835" y="2200910"/>
            <a:ext cx="4431030" cy="736600"/>
            <a:chOff x="921" y="3466"/>
            <a:chExt cx="6978" cy="1160"/>
          </a:xfrm>
        </p:grpSpPr>
        <p:sp>
          <p:nvSpPr>
            <p:cNvPr id="21" name="Round Same Side Corner Rectangle 20"/>
            <p:cNvSpPr/>
            <p:nvPr/>
          </p:nvSpPr>
          <p:spPr>
            <a:xfrm rot="5400000">
              <a:off x="3830" y="55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3" name="Picture 12" descr="file-svgrepo-com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447" y="3669"/>
              <a:ext cx="755" cy="755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3940" y="3756"/>
              <a:ext cx="3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File Download Request</a:t>
              </a:r>
              <a:endParaRPr lang="it-IT" alt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" y="3185795"/>
            <a:ext cx="4431030" cy="736600"/>
            <a:chOff x="920" y="5116"/>
            <a:chExt cx="6978" cy="1160"/>
          </a:xfrm>
        </p:grpSpPr>
        <p:sp>
          <p:nvSpPr>
            <p:cNvPr id="30" name="Round Same Side Corner Rectangle 29"/>
            <p:cNvSpPr/>
            <p:nvPr/>
          </p:nvSpPr>
          <p:spPr>
            <a:xfrm rot="5400000">
              <a:off x="3829" y="220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4" name="Picture 13" descr="upload-svgrepo-com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7" y="5319"/>
              <a:ext cx="755" cy="755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3940" y="5406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File Upload Request</a:t>
              </a:r>
              <a:endParaRPr lang="it-IT" alt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4200" y="4170680"/>
            <a:ext cx="4431030" cy="736600"/>
            <a:chOff x="920" y="6567"/>
            <a:chExt cx="6978" cy="1160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3829" y="3658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 altLang="en-US"/>
            </a:p>
          </p:txBody>
        </p:sp>
        <p:pic>
          <p:nvPicPr>
            <p:cNvPr id="15" name="Picture 14" descr="wi-fi-svgrepo-com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7836" r="2383" b="41854"/>
            <a:stretch>
              <a:fillRect/>
            </a:stretch>
          </p:blipFill>
          <p:spPr>
            <a:xfrm>
              <a:off x="2456" y="6958"/>
              <a:ext cx="737" cy="379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3940" y="6857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altLang="en-GB"/>
                <a:t>Ping Request</a:t>
              </a:r>
              <a:endParaRPr lang="it-IT" alt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3975" y="1891665"/>
            <a:ext cx="4231005" cy="3470910"/>
            <a:chOff x="10085" y="2979"/>
            <a:chExt cx="6663" cy="5466"/>
          </a:xfrm>
        </p:grpSpPr>
        <p:sp>
          <p:nvSpPr>
            <p:cNvPr id="27" name="对象2"/>
            <p:cNvSpPr/>
            <p:nvPr>
              <p:custDataLst>
                <p:tags r:id="rId7"/>
              </p:custDataLst>
            </p:nvPr>
          </p:nvSpPr>
          <p:spPr>
            <a:xfrm>
              <a:off x="10085" y="3608"/>
              <a:ext cx="6660" cy="13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对象2"/>
            <p:cNvSpPr/>
            <p:nvPr>
              <p:custDataLst>
                <p:tags r:id="rId8"/>
              </p:custDataLst>
            </p:nvPr>
          </p:nvSpPr>
          <p:spPr>
            <a:xfrm>
              <a:off x="10086" y="3608"/>
              <a:ext cx="6660" cy="2808"/>
            </a:xfrm>
            <a:prstGeom prst="roundRect">
              <a:avLst>
                <a:gd name="adj" fmla="val 25001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对象2"/>
            <p:cNvSpPr/>
            <p:nvPr>
              <p:custDataLst>
                <p:tags r:id="rId9"/>
              </p:custDataLst>
            </p:nvPr>
          </p:nvSpPr>
          <p:spPr>
            <a:xfrm>
              <a:off x="10086" y="3608"/>
              <a:ext cx="6663" cy="4359"/>
            </a:xfrm>
            <a:prstGeom prst="roundRect">
              <a:avLst>
                <a:gd name="adj" fmla="val 15703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对象4"/>
            <p:cNvSpPr/>
            <p:nvPr>
              <p:custDataLst>
                <p:tags r:id="rId10"/>
              </p:custDataLst>
            </p:nvPr>
          </p:nvSpPr>
          <p:spPr>
            <a:xfrm>
              <a:off x="10864" y="4387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Library Used: 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aioquic [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  <a:hlinkClick r:id="rId11" tooltip="" action="ppaction://hlinkfile"/>
                </a:rPr>
                <a:t>Link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]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6" name="对象7"/>
            <p:cNvSpPr/>
            <p:nvPr>
              <p:custDataLst>
                <p:tags r:id="rId12"/>
              </p:custDataLst>
            </p:nvPr>
          </p:nvSpPr>
          <p:spPr>
            <a:xfrm>
              <a:off x="10864" y="5845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Built on asyncio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7" name="对象10"/>
            <p:cNvSpPr/>
            <p:nvPr>
              <p:custDataLst>
                <p:tags r:id="rId13"/>
              </p:custDataLst>
            </p:nvPr>
          </p:nvSpPr>
          <p:spPr>
            <a:xfrm>
              <a:off x="10862" y="7293"/>
              <a:ext cx="5080" cy="1152"/>
            </a:xfrm>
            <a:prstGeom prst="roundRect">
              <a:avLst>
                <a:gd name="adj" fmla="val 21493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TLS 1.3 built-in</a:t>
              </a:r>
              <a:endPara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endParaRPr>
            </a:p>
          </p:txBody>
        </p:sp>
        <p:sp>
          <p:nvSpPr>
            <p:cNvPr id="38" name="对象12"/>
            <p:cNvSpPr/>
            <p:nvPr>
              <p:custDataLst>
                <p:tags r:id="rId14"/>
              </p:custDataLst>
            </p:nvPr>
          </p:nvSpPr>
          <p:spPr>
            <a:xfrm>
              <a:off x="10864" y="2979"/>
              <a:ext cx="5078" cy="1093"/>
            </a:xfrm>
            <a:prstGeom prst="roundRect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rgbClr val="7030A0"/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1" forceAA="0" compatLnSpc="1">
              <a:normAutofit/>
            </a:bodyPr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b="1" dirty="0">
                  <a:solidFill>
                    <a:schemeClr val="lt1">
                      <a:lumMod val="100000"/>
                    </a:schemeClr>
                  </a:solidFill>
                  <a:latin typeface="+mj-lt"/>
                  <a:sym typeface="+mn-ea"/>
                </a:rPr>
                <a:t>QUIC </a:t>
              </a:r>
              <a:endParaRPr lang="it-IT" altLang="en-US" b="1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2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solid&quot;:{&quot;brightness&quot;:0.800000011920929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]}"/>
</p:tagLst>
</file>

<file path=ppt/tags/tag1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8220_2*n_h_h_f*1_2_1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8220_2*n_h_h_f*1_2_2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8220_2*n_h_h_f*1_2_3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8220_2*n_h_a*1_1_1"/>
  <p:tag name="KSO_WM_TEMPLATE_CATEGORY" val="diagram"/>
  <p:tag name="KSO_WM_TEMPLATE_INDEX" val="20238220"/>
  <p:tag name="KSO_WM_UNIT_LAYERLEVEL" val="1_1_1"/>
  <p:tag name="KSO_WM_TAG_VERSION" val="3.0"/>
  <p:tag name="KSO_WM_UNIT_PRESET_TEXT" val="Your title here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resource_record_key" val="{&quot;70&quot;:[3321980,3321390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2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1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1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gradient&quot;:[{&quot;brightness&quot;:0.800000011920929,&quot;colorType&quot;:1,&quot;foreColorIndex&quot;:5,&quot;pos&quot;:0,&quot;transparency&quot;:1},{&quot;brightness&quot;:0.800000011920929,&quot;colorType&quot;:1,&quot;foreColorIndex&quot;:5,&quot;pos&quot;:1,&quot;transparency&quot;:0.490000009536743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3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3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1"/>
  <p:tag name="KSO_WM_UNIT_ID" val="diagram20238220_2*n_h_i*1_2_1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2"/>
  <p:tag name="KSO_WM_UNIT_ID" val="diagram20238220_2*n_h_i*1_2_2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3"/>
  <p:tag name="KSO_WM_UNIT_ID" val="diagram20238220_2*n_h_i*1_2_3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Presentation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google1571327451</cp:lastModifiedBy>
  <cp:revision>29</cp:revision>
  <dcterms:created xsi:type="dcterms:W3CDTF">2025-02-12T21:07:00Z</dcterms:created>
  <dcterms:modified xsi:type="dcterms:W3CDTF">2025-02-12T23:25:41Z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445CDAF99E644C0D86008AF822FB9659_12</vt:lpwstr>
  </property>
  <property fmtid="{D5CDD505-2E9C-101B-9397-08002B2CF9AE}" pid="3" name="KSOProductBuildVer">
    <vt:lpwstr>2057-12.2.0.19805</vt:lpwstr>
  </property>
</Properties>
</file>