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4" r:id="rId5"/>
    <p:sldId id="262" r:id="rId6"/>
    <p:sldId id="265" r:id="rId7"/>
    <p:sldId id="266" r:id="rId8"/>
    <p:sldId id="267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5FB"/>
    <a:srgbClr val="DE2020"/>
    <a:srgbClr val="26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4.svg"/><Relationship Id="rId5" Type="http://schemas.openxmlformats.org/officeDocument/2006/relationships/tags" Target="../tags/tag6.xml"/><Relationship Id="rId10" Type="http://schemas.openxmlformats.org/officeDocument/2006/relationships/image" Target="../media/image3.png"/><Relationship Id="rId4" Type="http://schemas.openxmlformats.org/officeDocument/2006/relationships/tags" Target="../tags/tag5.xml"/><Relationship Id="rId9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image" Target="../media/image10.sv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image" Target="../media/image9.png"/><Relationship Id="rId2" Type="http://schemas.openxmlformats.org/officeDocument/2006/relationships/tags" Target="../tags/tag9.xml"/><Relationship Id="rId16" Type="http://schemas.openxmlformats.org/officeDocument/2006/relationships/image" Target="../media/image8.svg"/><Relationship Id="rId20" Type="http://schemas.openxmlformats.org/officeDocument/2006/relationships/image" Target="../media/image12.sv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image" Target="../media/image7.png"/><Relationship Id="rId10" Type="http://schemas.openxmlformats.org/officeDocument/2006/relationships/tags" Target="../tags/tag17.xml"/><Relationship Id="rId19" Type="http://schemas.openxmlformats.org/officeDocument/2006/relationships/image" Target="../media/image11.pn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29.pn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28.sv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27.png"/><Relationship Id="rId5" Type="http://schemas.openxmlformats.org/officeDocument/2006/relationships/tags" Target="../tags/tag25.xml"/><Relationship Id="rId15" Type="http://schemas.openxmlformats.org/officeDocument/2006/relationships/hyperlink" Target="https://github.com/aiortc/aioquic" TargetMode="External"/><Relationship Id="rId10" Type="http://schemas.openxmlformats.org/officeDocument/2006/relationships/image" Target="../media/image26.svg"/><Relationship Id="rId4" Type="http://schemas.openxmlformats.org/officeDocument/2006/relationships/tags" Target="../tags/tag24.xml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s 19"/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None/>
            </a:pPr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984250" y="1050290"/>
            <a:ext cx="73653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400" b="1">
                <a:effectLst/>
              </a:rPr>
              <a:t>Performance Comparison of QUIC and TCL+TLS Protocols</a:t>
            </a:r>
          </a:p>
          <a:p>
            <a:r>
              <a:rPr lang="en-US" altLang="en-GB" sz="2400" b="1">
                <a:effectLst/>
              </a:rPr>
              <a:t>in a File Transfer Application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04863" y="5642610"/>
            <a:ext cx="24422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GB" sz="1400"/>
              <a:t>Riccardo Puddu, Simone Zedda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023100" y="1807210"/>
            <a:ext cx="3693160" cy="3693160"/>
            <a:chOff x="11286" y="2555"/>
            <a:chExt cx="6814" cy="6814"/>
          </a:xfrm>
        </p:grpSpPr>
        <p:grpSp>
          <p:nvGrpSpPr>
            <p:cNvPr id="11" name="Group 10"/>
            <p:cNvGrpSpPr/>
            <p:nvPr/>
          </p:nvGrpSpPr>
          <p:grpSpPr>
            <a:xfrm>
              <a:off x="11286" y="2555"/>
              <a:ext cx="6814" cy="6814"/>
              <a:chOff x="9958" y="2555"/>
              <a:chExt cx="6814" cy="6814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9958" y="2555"/>
                <a:ext cx="6814" cy="6814"/>
                <a:chOff x="9958" y="2555"/>
                <a:chExt cx="6814" cy="6814"/>
              </a:xfrm>
            </p:grpSpPr>
            <p:sp>
              <p:nvSpPr>
                <p:cNvPr id="67" name="椭圆 2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9958" y="2555"/>
                  <a:ext cx="6814" cy="6814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  <a:alpha val="0"/>
                      </a:schemeClr>
                    </a:gs>
                    <a:gs pos="100000">
                      <a:schemeClr val="accent1">
                        <a:lumMod val="20000"/>
                        <a:lumOff val="80000"/>
                        <a:alpha val="51000"/>
                      </a:schemeClr>
                    </a:gs>
                  </a:gsLst>
                  <a:lin ang="16200000" scaled="0"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endParaRPr lang="en-US">
                    <a:sym typeface="+mn-lt"/>
                  </a:endParaRPr>
                </a:p>
              </p:txBody>
            </p:sp>
            <p:sp>
              <p:nvSpPr>
                <p:cNvPr id="76" name="椭圆 6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0800" y="3188"/>
                  <a:ext cx="5412" cy="5413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</a:ln>
                <a:effectLst>
                  <a:outerShdw blurRad="50800" dist="38100" dir="2700000" algn="tl" rotWithShape="0">
                    <a:schemeClr val="accent1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11073" y="2724"/>
                <a:ext cx="5516" cy="5838"/>
                <a:chOff x="11073" y="2724"/>
                <a:chExt cx="5516" cy="5838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11073" y="7362"/>
                  <a:ext cx="1200" cy="1200"/>
                  <a:chOff x="11379" y="3952"/>
                  <a:chExt cx="1200" cy="1200"/>
                </a:xfrm>
              </p:grpSpPr>
              <p:sp>
                <p:nvSpPr>
                  <p:cNvPr id="9" name="Oval 8"/>
                  <p:cNvSpPr/>
                  <p:nvPr/>
                </p:nvSpPr>
                <p:spPr>
                  <a:xfrm>
                    <a:off x="11379" y="3952"/>
                    <a:ext cx="1201" cy="1201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altLang="en-US"/>
                  </a:p>
                </p:txBody>
              </p:sp>
              <p:pic>
                <p:nvPicPr>
                  <p:cNvPr id="13" name="Picture 12" descr="speedometer-svgrepo-com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639" y="4212"/>
                    <a:ext cx="680" cy="68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15389" y="6078"/>
                  <a:ext cx="1200" cy="1200"/>
                  <a:chOff x="9600" y="5153"/>
                  <a:chExt cx="1200" cy="1200"/>
                </a:xfrm>
              </p:grpSpPr>
              <p:sp>
                <p:nvSpPr>
                  <p:cNvPr id="8" name="Oval 7"/>
                  <p:cNvSpPr/>
                  <p:nvPr/>
                </p:nvSpPr>
                <p:spPr>
                  <a:xfrm>
                    <a:off x="9600" y="5153"/>
                    <a:ext cx="1201" cy="1201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altLang="en-US"/>
                  </a:p>
                </p:txBody>
              </p:sp>
              <p:pic>
                <p:nvPicPr>
                  <p:cNvPr id="12" name="Picture 11" descr="lock-alt-svgrepo-com"/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75" y="5413"/>
                    <a:ext cx="680" cy="68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12210" y="2724"/>
                  <a:ext cx="1200" cy="1200"/>
                  <a:chOff x="11379" y="6354"/>
                  <a:chExt cx="1200" cy="1200"/>
                </a:xfrm>
              </p:grpSpPr>
              <p:sp>
                <p:nvSpPr>
                  <p:cNvPr id="10" name="Oval 9"/>
                  <p:cNvSpPr/>
                  <p:nvPr/>
                </p:nvSpPr>
                <p:spPr>
                  <a:xfrm>
                    <a:off x="11379" y="6354"/>
                    <a:ext cx="1201" cy="1201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altLang="en-US"/>
                  </a:p>
                </p:txBody>
              </p:sp>
              <p:pic>
                <p:nvPicPr>
                  <p:cNvPr id="14" name="Picture 13" descr="cloud-download-svgrepo-com"/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639" y="6614"/>
                    <a:ext cx="680" cy="680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8" name="Group 17"/>
            <p:cNvGrpSpPr/>
            <p:nvPr/>
          </p:nvGrpSpPr>
          <p:grpSpPr>
            <a:xfrm>
              <a:off x="12503" y="3782"/>
              <a:ext cx="4381" cy="4361"/>
              <a:chOff x="11185" y="3782"/>
              <a:chExt cx="4381" cy="4361"/>
            </a:xfrm>
          </p:grpSpPr>
          <p:sp>
            <p:nvSpPr>
              <p:cNvPr id="68" name="椭圆 4"/>
              <p:cNvSpPr/>
              <p:nvPr>
                <p:custDataLst>
                  <p:tags r:id="rId1"/>
                </p:custDataLst>
              </p:nvPr>
            </p:nvSpPr>
            <p:spPr>
              <a:xfrm>
                <a:off x="11595" y="4192"/>
                <a:ext cx="3540" cy="354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6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en-US">
                  <a:sym typeface="+mn-lt"/>
                </a:endParaRPr>
              </a:p>
            </p:txBody>
          </p:sp>
          <p:sp>
            <p:nvSpPr>
              <p:cNvPr id="73" name="弧形 13"/>
              <p:cNvSpPr/>
              <p:nvPr>
                <p:custDataLst>
                  <p:tags r:id="rId2"/>
                </p:custDataLst>
              </p:nvPr>
            </p:nvSpPr>
            <p:spPr>
              <a:xfrm rot="7200000">
                <a:off x="11185" y="3782"/>
                <a:ext cx="4361" cy="4361"/>
              </a:xfrm>
              <a:prstGeom prst="arc">
                <a:avLst>
                  <a:gd name="adj1" fmla="val 15835561"/>
                  <a:gd name="adj2" fmla="val 21121678"/>
                </a:avLst>
              </a:prstGeom>
              <a:ln w="6350">
                <a:gradFill>
                  <a:gsLst>
                    <a:gs pos="0">
                      <a:schemeClr val="accent1">
                        <a:alpha val="0"/>
                      </a:schemeClr>
                    </a:gs>
                    <a:gs pos="60000">
                      <a:schemeClr val="accent1"/>
                    </a:gs>
                  </a:gsLst>
                  <a:lin ang="5400000" scaled="1"/>
                </a:gradFill>
                <a:prstDash val="dash"/>
                <a:tailEnd type="triangle"/>
              </a:ln>
              <a:effectLst>
                <a:outerShdw blurRad="50800" dist="38100" dir="2700000" algn="tl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4" name="弧形 14"/>
              <p:cNvSpPr/>
              <p:nvPr>
                <p:custDataLst>
                  <p:tags r:id="rId3"/>
                </p:custDataLst>
              </p:nvPr>
            </p:nvSpPr>
            <p:spPr>
              <a:xfrm rot="20880000">
                <a:off x="11206" y="3783"/>
                <a:ext cx="4361" cy="4361"/>
              </a:xfrm>
              <a:prstGeom prst="arc">
                <a:avLst>
                  <a:gd name="adj1" fmla="val 15835561"/>
                  <a:gd name="adj2" fmla="val 21121678"/>
                </a:avLst>
              </a:prstGeom>
              <a:ln w="6350">
                <a:gradFill>
                  <a:gsLst>
                    <a:gs pos="0">
                      <a:schemeClr val="accent1">
                        <a:alpha val="0"/>
                      </a:schemeClr>
                    </a:gs>
                    <a:gs pos="60000">
                      <a:schemeClr val="accent1"/>
                    </a:gs>
                  </a:gsLst>
                  <a:lin ang="5400000" scaled="1"/>
                </a:gradFill>
                <a:prstDash val="dash"/>
                <a:tailEnd type="triangle"/>
              </a:ln>
              <a:effectLst>
                <a:outerShdw blurRad="50800" dist="38100" dir="2700000" algn="tl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75" name="弧形 15"/>
              <p:cNvSpPr/>
              <p:nvPr>
                <p:custDataLst>
                  <p:tags r:id="rId4"/>
                </p:custDataLst>
              </p:nvPr>
            </p:nvSpPr>
            <p:spPr>
              <a:xfrm rot="14100000">
                <a:off x="11206" y="3783"/>
                <a:ext cx="4361" cy="4361"/>
              </a:xfrm>
              <a:prstGeom prst="arc">
                <a:avLst>
                  <a:gd name="adj1" fmla="val 15835561"/>
                  <a:gd name="adj2" fmla="val 21121678"/>
                </a:avLst>
              </a:prstGeom>
              <a:ln w="6350">
                <a:gradFill>
                  <a:gsLst>
                    <a:gs pos="0">
                      <a:schemeClr val="accent1">
                        <a:alpha val="0"/>
                      </a:schemeClr>
                    </a:gs>
                    <a:gs pos="60000">
                      <a:schemeClr val="accent1"/>
                    </a:gs>
                  </a:gsLst>
                  <a:lin ang="5400000" scaled="1"/>
                </a:gradFill>
                <a:prstDash val="dash"/>
                <a:tailEnd type="triangle"/>
              </a:ln>
              <a:effectLst>
                <a:outerShdw blurRad="50800" dist="38100" dir="2700000" algn="tl" rotWithShape="0">
                  <a:schemeClr val="accent1">
                    <a:lumMod val="75000"/>
                    <a:alpha val="4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sp>
        <p:nvSpPr>
          <p:cNvPr id="2" name="Rectangles 1"/>
          <p:cNvSpPr/>
          <p:nvPr/>
        </p:nvSpPr>
        <p:spPr>
          <a:xfrm>
            <a:off x="584200" y="5431790"/>
            <a:ext cx="2883535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None/>
            </a:pPr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984250" y="1050290"/>
            <a:ext cx="17132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US" sz="2400" b="1">
                <a:effectLst/>
              </a:rPr>
              <a:t>Motivation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78625" y="5642610"/>
            <a:ext cx="311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GB" sz="1400"/>
              <a:t>2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984250" y="1809750"/>
            <a:ext cx="2629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GB"/>
              <a:t>Why does this matter?</a:t>
            </a:r>
          </a:p>
        </p:txBody>
      </p:sp>
      <p:sp>
        <p:nvSpPr>
          <p:cNvPr id="8" name="Rectangles 7"/>
          <p:cNvSpPr/>
          <p:nvPr/>
        </p:nvSpPr>
        <p:spPr>
          <a:xfrm>
            <a:off x="584200" y="5431790"/>
            <a:ext cx="90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750253" y="2277745"/>
            <a:ext cx="10800080" cy="2303780"/>
            <a:chOff x="1097" y="3587"/>
            <a:chExt cx="17008" cy="3628"/>
          </a:xfrm>
        </p:grpSpPr>
        <p:grpSp>
          <p:nvGrpSpPr>
            <p:cNvPr id="26" name="Group 25"/>
            <p:cNvGrpSpPr/>
            <p:nvPr>
              <p:custDataLst>
                <p:tags r:id="rId2"/>
              </p:custDataLst>
            </p:nvPr>
          </p:nvGrpSpPr>
          <p:grpSpPr>
            <a:xfrm>
              <a:off x="6823" y="3587"/>
              <a:ext cx="5556" cy="3628"/>
              <a:chOff x="6823" y="3587"/>
              <a:chExt cx="5556" cy="3628"/>
            </a:xfrm>
          </p:grpSpPr>
          <p:sp>
            <p:nvSpPr>
              <p:cNvPr id="14" name="圆角矩形 6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23" y="3587"/>
                <a:ext cx="5556" cy="3628"/>
              </a:xfrm>
              <a:prstGeom prst="roundRect">
                <a:avLst>
                  <a:gd name="adj" fmla="val 6322"/>
                </a:avLst>
              </a:prstGeom>
              <a:solidFill>
                <a:schemeClr val="accent1">
                  <a:lumMod val="40000"/>
                  <a:lumOff val="60000"/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9pPr>
              </a:lstStyle>
              <a:p>
                <a:pPr algn="ctr"/>
                <a:endParaRPr lang="en-US" sz="1400">
                  <a:latin typeface="+mj-ea"/>
                </a:endParaRPr>
              </a:p>
            </p:txBody>
          </p:sp>
          <p:sp>
            <p:nvSpPr>
              <p:cNvPr id="16" name="矩形 3"/>
              <p:cNvSpPr/>
              <p:nvPr>
                <p:custDataLst>
                  <p:tags r:id="rId12"/>
                </p:custDataLst>
              </p:nvPr>
            </p:nvSpPr>
            <p:spPr>
              <a:xfrm>
                <a:off x="9631" y="4231"/>
                <a:ext cx="2257" cy="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en-US" sz="1700" b="1" dirty="0">
                    <a:solidFill>
                      <a:schemeClr val="accent1"/>
                    </a:solidFill>
                    <a:latin typeface="+mj-lt"/>
                    <a:sym typeface="+mn-ea"/>
                  </a:rPr>
                  <a:t>TCP-TLS Drawbacks</a:t>
                </a:r>
              </a:p>
            </p:txBody>
          </p:sp>
          <p:sp>
            <p:nvSpPr>
              <p:cNvPr id="17" name="矩形 4"/>
              <p:cNvSpPr/>
              <p:nvPr>
                <p:custDataLst>
                  <p:tags r:id="rId13"/>
                </p:custDataLst>
              </p:nvPr>
            </p:nvSpPr>
            <p:spPr>
              <a:xfrm>
                <a:off x="9631" y="4920"/>
                <a:ext cx="2258" cy="16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sym typeface="+mn-ea"/>
                  </a:rPr>
                  <a:t>Extra handshakes, latency, packet loss issues.</a:t>
                </a:r>
              </a:p>
            </p:txBody>
          </p:sp>
          <p:pic>
            <p:nvPicPr>
              <p:cNvPr id="22" name="Picture 21" descr="loss-graph-down-svgrepo-com"/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7222" y="4402"/>
                <a:ext cx="1958" cy="1958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>
              <p:custDataLst>
                <p:tags r:id="rId3"/>
              </p:custDataLst>
            </p:nvPr>
          </p:nvGrpSpPr>
          <p:grpSpPr>
            <a:xfrm>
              <a:off x="1097" y="3587"/>
              <a:ext cx="5556" cy="3628"/>
              <a:chOff x="1097" y="3587"/>
              <a:chExt cx="5556" cy="3628"/>
            </a:xfrm>
          </p:grpSpPr>
          <p:sp>
            <p:nvSpPr>
              <p:cNvPr id="29" name="圆角矩形 28"/>
              <p:cNvSpPr/>
              <p:nvPr>
                <p:custDataLst>
                  <p:tags r:id="rId8"/>
                </p:custDataLst>
              </p:nvPr>
            </p:nvSpPr>
            <p:spPr>
              <a:xfrm>
                <a:off x="1097" y="3587"/>
                <a:ext cx="5556" cy="3628"/>
              </a:xfrm>
              <a:prstGeom prst="roundRect">
                <a:avLst>
                  <a:gd name="adj" fmla="val 6322"/>
                </a:avLst>
              </a:prstGeom>
              <a:solidFill>
                <a:schemeClr val="accent1">
                  <a:lumMod val="40000"/>
                  <a:lumOff val="60000"/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9pPr>
              </a:lstStyle>
              <a:p>
                <a:pPr algn="ctr"/>
                <a:endParaRPr lang="en-US" sz="1400">
                  <a:latin typeface="+mj-ea"/>
                </a:endParaRPr>
              </a:p>
            </p:txBody>
          </p:sp>
          <p:sp>
            <p:nvSpPr>
              <p:cNvPr id="12" name="矩形 1"/>
              <p:cNvSpPr/>
              <p:nvPr>
                <p:custDataLst>
                  <p:tags r:id="rId9"/>
                </p:custDataLst>
              </p:nvPr>
            </p:nvSpPr>
            <p:spPr>
              <a:xfrm>
                <a:off x="3905" y="4231"/>
                <a:ext cx="2387" cy="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en-US" sz="1700" b="1" dirty="0">
                    <a:solidFill>
                      <a:schemeClr val="accent1"/>
                    </a:solidFill>
                    <a:latin typeface="+mj-lt"/>
                    <a:sym typeface="+mn-ea"/>
                  </a:rPr>
                  <a:t>Data Transfer efficiency</a:t>
                </a:r>
              </a:p>
            </p:txBody>
          </p:sp>
          <p:sp>
            <p:nvSpPr>
              <p:cNvPr id="13" name="矩形 2"/>
              <p:cNvSpPr/>
              <p:nvPr>
                <p:custDataLst>
                  <p:tags r:id="rId10"/>
                </p:custDataLst>
              </p:nvPr>
            </p:nvSpPr>
            <p:spPr>
              <a:xfrm>
                <a:off x="3905" y="4920"/>
                <a:ext cx="2443" cy="16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sym typeface="+mn-ea"/>
                  </a:rPr>
                  <a:t>Critical for cloud storage, video streaming, and web apps.</a:t>
                </a:r>
              </a:p>
            </p:txBody>
          </p:sp>
          <p:pic>
            <p:nvPicPr>
              <p:cNvPr id="23" name="Picture 22" descr="connection-relation-communication-svgrepo-com"/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476" y="4402"/>
                <a:ext cx="1958" cy="1958"/>
              </a:xfrm>
              <a:prstGeom prst="rect">
                <a:avLst/>
              </a:prstGeom>
            </p:spPr>
          </p:pic>
        </p:grpSp>
        <p:grpSp>
          <p:nvGrpSpPr>
            <p:cNvPr id="27" name="Group 26"/>
            <p:cNvGrpSpPr/>
            <p:nvPr>
              <p:custDataLst>
                <p:tags r:id="rId4"/>
              </p:custDataLst>
            </p:nvPr>
          </p:nvGrpSpPr>
          <p:grpSpPr>
            <a:xfrm>
              <a:off x="12549" y="3587"/>
              <a:ext cx="5556" cy="3628"/>
              <a:chOff x="12549" y="3587"/>
              <a:chExt cx="5556" cy="3628"/>
            </a:xfrm>
          </p:grpSpPr>
          <p:sp>
            <p:nvSpPr>
              <p:cNvPr id="18" name="圆角矩形 13"/>
              <p:cNvSpPr/>
              <p:nvPr>
                <p:custDataLst>
                  <p:tags r:id="rId5"/>
                </p:custDataLst>
              </p:nvPr>
            </p:nvSpPr>
            <p:spPr>
              <a:xfrm>
                <a:off x="12549" y="3587"/>
                <a:ext cx="5556" cy="3628"/>
              </a:xfrm>
              <a:prstGeom prst="roundRect">
                <a:avLst>
                  <a:gd name="adj" fmla="val 6322"/>
                </a:avLst>
              </a:prstGeom>
              <a:solidFill>
                <a:schemeClr val="accent1">
                  <a:lumMod val="40000"/>
                  <a:lumOff val="60000"/>
                  <a:alpha val="2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</a:defRPr>
                </a:lvl9pPr>
              </a:lstStyle>
              <a:p>
                <a:pPr algn="ctr"/>
                <a:endParaRPr lang="en-US" sz="1400">
                  <a:latin typeface="+mj-ea"/>
                </a:endParaRPr>
              </a:p>
            </p:txBody>
          </p:sp>
          <p:sp>
            <p:nvSpPr>
              <p:cNvPr id="20" name="矩形 12"/>
              <p:cNvSpPr/>
              <p:nvPr>
                <p:custDataLst>
                  <p:tags r:id="rId6"/>
                </p:custDataLst>
              </p:nvPr>
            </p:nvSpPr>
            <p:spPr>
              <a:xfrm>
                <a:off x="15357" y="4231"/>
                <a:ext cx="2257" cy="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noAutofit/>
              </a:bodyPr>
              <a:lstStyle/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en-US" sz="1700" b="1" dirty="0">
                    <a:solidFill>
                      <a:schemeClr val="accent1"/>
                    </a:solidFill>
                    <a:latin typeface="+mj-lt"/>
                    <a:sym typeface="+mn-ea"/>
                  </a:rPr>
                  <a:t>QUIC:</a:t>
                </a:r>
              </a:p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en-US" sz="1700" b="1" dirty="0">
                    <a:solidFill>
                      <a:schemeClr val="accent1"/>
                    </a:solidFill>
                    <a:latin typeface="+mj-lt"/>
                    <a:sym typeface="+mn-ea"/>
                  </a:rPr>
                  <a:t>Fast by design</a:t>
                </a:r>
              </a:p>
            </p:txBody>
          </p:sp>
          <p:sp>
            <p:nvSpPr>
              <p:cNvPr id="21" name="矩形 15"/>
              <p:cNvSpPr/>
              <p:nvPr>
                <p:custDataLst>
                  <p:tags r:id="rId7"/>
                </p:custDataLst>
              </p:nvPr>
            </p:nvSpPr>
            <p:spPr>
              <a:xfrm>
                <a:off x="15357" y="4920"/>
                <a:ext cx="2258" cy="16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it-IT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sym typeface="+mn-ea"/>
                  </a:rPr>
                  <a:t>Real-world performance needs verification.</a:t>
                </a:r>
              </a:p>
            </p:txBody>
          </p:sp>
          <p:pic>
            <p:nvPicPr>
              <p:cNvPr id="24" name="Picture 23" descr="chart-bar-graph-analytics-svgrepo-com"/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2889" y="4402"/>
                <a:ext cx="1958" cy="195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984250" y="1050290"/>
            <a:ext cx="2228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US" sz="2400" b="1">
                <a:effectLst/>
              </a:rPr>
              <a:t>Background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78625" y="5642610"/>
            <a:ext cx="311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GB" sz="1400"/>
              <a:t>3</a:t>
            </a:r>
          </a:p>
        </p:txBody>
      </p:sp>
      <p:sp>
        <p:nvSpPr>
          <p:cNvPr id="8" name="Rectangles 7"/>
          <p:cNvSpPr/>
          <p:nvPr/>
        </p:nvSpPr>
        <p:spPr>
          <a:xfrm>
            <a:off x="584200" y="5431790"/>
            <a:ext cx="90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88" name="Rectangles 87"/>
          <p:cNvSpPr/>
          <p:nvPr/>
        </p:nvSpPr>
        <p:spPr>
          <a:xfrm>
            <a:off x="583565" y="1816735"/>
            <a:ext cx="11129645" cy="33432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>
              <a:noFill/>
            </a:endParaRPr>
          </a:p>
        </p:txBody>
      </p:sp>
      <p:sp>
        <p:nvSpPr>
          <p:cNvPr id="89" name="Rectangles 88"/>
          <p:cNvSpPr/>
          <p:nvPr/>
        </p:nvSpPr>
        <p:spPr>
          <a:xfrm rot="1380000">
            <a:off x="8391525" y="1169035"/>
            <a:ext cx="114300" cy="4519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91" name="Text Box 90"/>
          <p:cNvSpPr txBox="1"/>
          <p:nvPr/>
        </p:nvSpPr>
        <p:spPr>
          <a:xfrm>
            <a:off x="3315335" y="2051050"/>
            <a:ext cx="2038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GB" b="1"/>
              <a:t>TCP-TLS Drawbacks</a:t>
            </a:r>
          </a:p>
        </p:txBody>
      </p:sp>
      <p:grpSp>
        <p:nvGrpSpPr>
          <p:cNvPr id="167" name="Group 166"/>
          <p:cNvGrpSpPr/>
          <p:nvPr/>
        </p:nvGrpSpPr>
        <p:grpSpPr>
          <a:xfrm>
            <a:off x="1483995" y="2795270"/>
            <a:ext cx="5701030" cy="1709420"/>
            <a:chOff x="2337" y="4402"/>
            <a:chExt cx="8978" cy="2692"/>
          </a:xfrm>
        </p:grpSpPr>
        <p:grpSp>
          <p:nvGrpSpPr>
            <p:cNvPr id="164" name="Group 163"/>
            <p:cNvGrpSpPr/>
            <p:nvPr/>
          </p:nvGrpSpPr>
          <p:grpSpPr>
            <a:xfrm>
              <a:off x="2337" y="4402"/>
              <a:ext cx="2692" cy="2692"/>
              <a:chOff x="2337" y="4478"/>
              <a:chExt cx="2692" cy="2692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2337" y="4478"/>
                <a:ext cx="2692" cy="2692"/>
                <a:chOff x="2337" y="4478"/>
                <a:chExt cx="2692" cy="2692"/>
              </a:xfrm>
            </p:grpSpPr>
            <p:sp>
              <p:nvSpPr>
                <p:cNvPr id="145" name="Oval 144"/>
                <p:cNvSpPr/>
                <p:nvPr/>
              </p:nvSpPr>
              <p:spPr>
                <a:xfrm>
                  <a:off x="2337" y="4478"/>
                  <a:ext cx="2692" cy="269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altLang="en-US"/>
                </a:p>
              </p:txBody>
            </p:sp>
            <p:grpSp>
              <p:nvGrpSpPr>
                <p:cNvPr id="148" name="Group 147"/>
                <p:cNvGrpSpPr/>
                <p:nvPr/>
              </p:nvGrpSpPr>
              <p:grpSpPr>
                <a:xfrm>
                  <a:off x="2489" y="4632"/>
                  <a:ext cx="2384" cy="2384"/>
                  <a:chOff x="2489" y="4478"/>
                  <a:chExt cx="2384" cy="2384"/>
                </a:xfrm>
              </p:grpSpPr>
              <p:sp>
                <p:nvSpPr>
                  <p:cNvPr id="139" name="Oval 138"/>
                  <p:cNvSpPr/>
                  <p:nvPr/>
                </p:nvSpPr>
                <p:spPr>
                  <a:xfrm>
                    <a:off x="2489" y="4478"/>
                    <a:ext cx="2385" cy="2385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altLang="en-GB"/>
                  </a:p>
                </p:txBody>
              </p:sp>
              <p:pic>
                <p:nvPicPr>
                  <p:cNvPr id="101" name="Picture 100" descr="server-svgrepo-com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59" y="4800"/>
                    <a:ext cx="446" cy="44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59" name="Text Box 158"/>
              <p:cNvSpPr txBox="1"/>
              <p:nvPr/>
            </p:nvSpPr>
            <p:spPr>
              <a:xfrm>
                <a:off x="2814" y="5580"/>
                <a:ext cx="173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altLang="en-GB"/>
                  <a:t>Separate Layers</a:t>
                </a:r>
              </a:p>
            </p:txBody>
          </p:sp>
        </p:grpSp>
        <p:grpSp>
          <p:nvGrpSpPr>
            <p:cNvPr id="165" name="Group 164"/>
            <p:cNvGrpSpPr/>
            <p:nvPr/>
          </p:nvGrpSpPr>
          <p:grpSpPr>
            <a:xfrm>
              <a:off x="5529" y="4402"/>
              <a:ext cx="2692" cy="2692"/>
              <a:chOff x="5529" y="4325"/>
              <a:chExt cx="2692" cy="269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5529" y="4325"/>
                <a:ext cx="2692" cy="2692"/>
                <a:chOff x="5479" y="4325"/>
                <a:chExt cx="2692" cy="2692"/>
              </a:xfrm>
            </p:grpSpPr>
            <p:sp>
              <p:nvSpPr>
                <p:cNvPr id="154" name="Oval 153"/>
                <p:cNvSpPr/>
                <p:nvPr/>
              </p:nvSpPr>
              <p:spPr>
                <a:xfrm>
                  <a:off x="5479" y="4325"/>
                  <a:ext cx="2692" cy="269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altLang="en-US"/>
                </a:p>
              </p:txBody>
            </p:sp>
            <p:grpSp>
              <p:nvGrpSpPr>
                <p:cNvPr id="149" name="Group 148"/>
                <p:cNvGrpSpPr/>
                <p:nvPr/>
              </p:nvGrpSpPr>
              <p:grpSpPr>
                <a:xfrm>
                  <a:off x="5633" y="4478"/>
                  <a:ext cx="2384" cy="2384"/>
                  <a:chOff x="5633" y="4478"/>
                  <a:chExt cx="2384" cy="2384"/>
                </a:xfrm>
              </p:grpSpPr>
              <p:sp>
                <p:nvSpPr>
                  <p:cNvPr id="142" name="Oval 141"/>
                  <p:cNvSpPr/>
                  <p:nvPr/>
                </p:nvSpPr>
                <p:spPr>
                  <a:xfrm>
                    <a:off x="5633" y="4478"/>
                    <a:ext cx="2385" cy="2385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altLang="en-US"/>
                  </a:p>
                </p:txBody>
              </p:sp>
              <p:pic>
                <p:nvPicPr>
                  <p:cNvPr id="95" name="Picture 94" descr="packet-svgrepo-com"/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03" y="4800"/>
                    <a:ext cx="446" cy="446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0" name="Text Box 159"/>
              <p:cNvSpPr txBox="1"/>
              <p:nvPr/>
            </p:nvSpPr>
            <p:spPr>
              <a:xfrm>
                <a:off x="5676" y="5580"/>
                <a:ext cx="2397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altLang="en-GB"/>
                  <a:t>Head-of-Line Blocking</a:t>
                </a: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8623" y="4402"/>
              <a:ext cx="2692" cy="2692"/>
              <a:chOff x="8623" y="4325"/>
              <a:chExt cx="2692" cy="2692"/>
            </a:xfrm>
          </p:grpSpPr>
          <p:grpSp>
            <p:nvGrpSpPr>
              <p:cNvPr id="158" name="Group 157"/>
              <p:cNvGrpSpPr/>
              <p:nvPr/>
            </p:nvGrpSpPr>
            <p:grpSpPr>
              <a:xfrm>
                <a:off x="8623" y="4325"/>
                <a:ext cx="2692" cy="2692"/>
                <a:chOff x="8623" y="4325"/>
                <a:chExt cx="2692" cy="2692"/>
              </a:xfrm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8623" y="4325"/>
                  <a:ext cx="2692" cy="2692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alt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8777" y="4478"/>
                  <a:ext cx="2384" cy="2384"/>
                  <a:chOff x="8777" y="4478"/>
                  <a:chExt cx="2384" cy="2384"/>
                </a:xfrm>
              </p:grpSpPr>
              <p:sp>
                <p:nvSpPr>
                  <p:cNvPr id="143" name="Oval 142"/>
                  <p:cNvSpPr/>
                  <p:nvPr/>
                </p:nvSpPr>
                <p:spPr>
                  <a:xfrm>
                    <a:off x="8777" y="4478"/>
                    <a:ext cx="2385" cy="2385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altLang="en-US"/>
                  </a:p>
                </p:txBody>
              </p:sp>
              <p:pic>
                <p:nvPicPr>
                  <p:cNvPr id="100" name="Picture 99" descr="hourglass-svgrepo-com"/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47" y="4800"/>
                    <a:ext cx="446" cy="44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63" name="Text Box 162"/>
              <p:cNvSpPr txBox="1"/>
              <p:nvPr/>
            </p:nvSpPr>
            <p:spPr>
              <a:xfrm>
                <a:off x="9032" y="5580"/>
                <a:ext cx="1875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altLang="en-GB"/>
                  <a:t>Latency Issues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984250" y="1050290"/>
            <a:ext cx="2228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US" sz="2400" b="1">
                <a:effectLst/>
              </a:rPr>
              <a:t>Background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78625" y="5642610"/>
            <a:ext cx="311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GB" sz="1400"/>
              <a:t>4</a:t>
            </a:r>
          </a:p>
        </p:txBody>
      </p:sp>
      <p:sp>
        <p:nvSpPr>
          <p:cNvPr id="8" name="Rectangles 7"/>
          <p:cNvSpPr/>
          <p:nvPr/>
        </p:nvSpPr>
        <p:spPr>
          <a:xfrm>
            <a:off x="584200" y="5431790"/>
            <a:ext cx="90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88" name="Rectangles 87"/>
          <p:cNvSpPr/>
          <p:nvPr/>
        </p:nvSpPr>
        <p:spPr>
          <a:xfrm>
            <a:off x="583565" y="1816735"/>
            <a:ext cx="11129645" cy="334327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>
              <a:noFill/>
            </a:endParaRPr>
          </a:p>
        </p:txBody>
      </p:sp>
      <p:sp>
        <p:nvSpPr>
          <p:cNvPr id="89" name="Rectangles 88"/>
          <p:cNvSpPr/>
          <p:nvPr/>
        </p:nvSpPr>
        <p:spPr>
          <a:xfrm rot="1380000">
            <a:off x="2362200" y="1169353"/>
            <a:ext cx="114300" cy="4519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6192520" y="2052320"/>
            <a:ext cx="2038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GB" b="1"/>
              <a:t>QUIC Advantages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361180" y="2796540"/>
            <a:ext cx="5701030" cy="1709420"/>
            <a:chOff x="6868" y="4404"/>
            <a:chExt cx="8978" cy="2692"/>
          </a:xfrm>
        </p:grpSpPr>
        <p:grpSp>
          <p:nvGrpSpPr>
            <p:cNvPr id="14" name="Group 13"/>
            <p:cNvGrpSpPr/>
            <p:nvPr/>
          </p:nvGrpSpPr>
          <p:grpSpPr>
            <a:xfrm>
              <a:off x="10045" y="4404"/>
              <a:ext cx="2692" cy="2692"/>
              <a:chOff x="10045" y="4404"/>
              <a:chExt cx="2692" cy="2692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0045" y="4404"/>
                <a:ext cx="2692" cy="2692"/>
                <a:chOff x="10045" y="4404"/>
                <a:chExt cx="2692" cy="2692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10045" y="4404"/>
                  <a:ext cx="2692" cy="2692"/>
                  <a:chOff x="5479" y="4325"/>
                  <a:chExt cx="2692" cy="2692"/>
                </a:xfrm>
              </p:grpSpPr>
              <p:sp>
                <p:nvSpPr>
                  <p:cNvPr id="154" name="Oval 153"/>
                  <p:cNvSpPr/>
                  <p:nvPr/>
                </p:nvSpPr>
                <p:spPr>
                  <a:xfrm>
                    <a:off x="5479" y="4325"/>
                    <a:ext cx="2692" cy="2692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altLang="en-US"/>
                  </a:p>
                </p:txBody>
              </p:sp>
              <p:grpSp>
                <p:nvGrpSpPr>
                  <p:cNvPr id="149" name="Group 148"/>
                  <p:cNvGrpSpPr/>
                  <p:nvPr/>
                </p:nvGrpSpPr>
                <p:grpSpPr>
                  <a:xfrm>
                    <a:off x="5633" y="4478"/>
                    <a:ext cx="2384" cy="2384"/>
                    <a:chOff x="5633" y="4478"/>
                    <a:chExt cx="2384" cy="2384"/>
                  </a:xfrm>
                </p:grpSpPr>
                <p:sp>
                  <p:nvSpPr>
                    <p:cNvPr id="142" name="Oval 141"/>
                    <p:cNvSpPr/>
                    <p:nvPr/>
                  </p:nvSpPr>
                  <p:spPr>
                    <a:xfrm>
                      <a:off x="5633" y="4478"/>
                      <a:ext cx="2385" cy="2385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altLang="en-US"/>
                    </a:p>
                  </p:txBody>
                </p:sp>
                <p:pic>
                  <p:nvPicPr>
                    <p:cNvPr id="95" name="Picture 94" descr="packet-svgrepo-com"/>
                    <p:cNvPicPr>
                      <a:picLocks noChangeAspect="1"/>
                    </p:cNvPicPr>
                    <p:nvPr/>
                  </p:nvPicPr>
                  <p:blipFill>
                    <a:blip/>
                    <a:stretch>
                      <a:fillRect/>
                    </a:stretch>
                  </p:blipFill>
                  <p:spPr>
                    <a:xfrm>
                      <a:off x="6603" y="4800"/>
                      <a:ext cx="446" cy="446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160" name="Text Box 159"/>
                <p:cNvSpPr txBox="1"/>
                <p:nvPr/>
              </p:nvSpPr>
              <p:spPr>
                <a:xfrm>
                  <a:off x="10193" y="5583"/>
                  <a:ext cx="2397" cy="1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altLang="en-GB"/>
                    <a:t>Works over UDP</a:t>
                  </a:r>
                </a:p>
              </p:txBody>
            </p:sp>
          </p:grpSp>
          <p:pic>
            <p:nvPicPr>
              <p:cNvPr id="168" name="Picture 167" descr="lightning-bolt-svgrepo-com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168" y="4879"/>
                <a:ext cx="446" cy="446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6868" y="4404"/>
              <a:ext cx="2692" cy="2692"/>
              <a:chOff x="6868" y="4404"/>
              <a:chExt cx="2692" cy="269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6868" y="4404"/>
                <a:ext cx="2692" cy="2692"/>
                <a:chOff x="6868" y="4404"/>
                <a:chExt cx="2692" cy="2692"/>
              </a:xfrm>
            </p:grpSpPr>
            <p:grpSp>
              <p:nvGrpSpPr>
                <p:cNvPr id="156" name="Group 155"/>
                <p:cNvGrpSpPr/>
                <p:nvPr/>
              </p:nvGrpSpPr>
              <p:grpSpPr>
                <a:xfrm>
                  <a:off x="6868" y="4404"/>
                  <a:ext cx="2692" cy="2692"/>
                  <a:chOff x="2337" y="4478"/>
                  <a:chExt cx="2692" cy="2692"/>
                </a:xfrm>
              </p:grpSpPr>
              <p:sp>
                <p:nvSpPr>
                  <p:cNvPr id="145" name="Oval 144"/>
                  <p:cNvSpPr/>
                  <p:nvPr/>
                </p:nvSpPr>
                <p:spPr>
                  <a:xfrm>
                    <a:off x="2337" y="4478"/>
                    <a:ext cx="2692" cy="2692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altLang="en-US"/>
                  </a:p>
                </p:txBody>
              </p:sp>
              <p:sp>
                <p:nvSpPr>
                  <p:cNvPr id="139" name="Oval 138"/>
                  <p:cNvSpPr/>
                  <p:nvPr/>
                </p:nvSpPr>
                <p:spPr>
                  <a:xfrm>
                    <a:off x="2489" y="4632"/>
                    <a:ext cx="2385" cy="2385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altLang="en-GB"/>
                  </a:p>
                </p:txBody>
              </p:sp>
            </p:grpSp>
            <p:sp>
              <p:nvSpPr>
                <p:cNvPr id="159" name="Text Box 158"/>
                <p:cNvSpPr txBox="1"/>
                <p:nvPr/>
              </p:nvSpPr>
              <p:spPr>
                <a:xfrm>
                  <a:off x="7315" y="5583"/>
                  <a:ext cx="1799" cy="10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altLang="en-GB"/>
                    <a:t>CombinedLayers</a:t>
                  </a:r>
                </a:p>
              </p:txBody>
            </p:sp>
          </p:grpSp>
          <p:pic>
            <p:nvPicPr>
              <p:cNvPr id="11" name="Picture 10" descr="server-svgrepo-com (1)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991" y="4879"/>
                <a:ext cx="446" cy="446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13154" y="4404"/>
              <a:ext cx="2692" cy="2692"/>
              <a:chOff x="13154" y="4404"/>
              <a:chExt cx="2692" cy="269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3154" y="4404"/>
                <a:ext cx="2692" cy="2692"/>
                <a:chOff x="13154" y="4404"/>
                <a:chExt cx="2692" cy="2692"/>
              </a:xfrm>
            </p:grpSpPr>
            <p:grpSp>
              <p:nvGrpSpPr>
                <p:cNvPr id="158" name="Group 157"/>
                <p:cNvGrpSpPr/>
                <p:nvPr/>
              </p:nvGrpSpPr>
              <p:grpSpPr>
                <a:xfrm>
                  <a:off x="13154" y="4404"/>
                  <a:ext cx="2692" cy="2692"/>
                  <a:chOff x="8623" y="4325"/>
                  <a:chExt cx="2692" cy="2692"/>
                </a:xfrm>
              </p:grpSpPr>
              <p:sp>
                <p:nvSpPr>
                  <p:cNvPr id="155" name="Oval 154"/>
                  <p:cNvSpPr/>
                  <p:nvPr/>
                </p:nvSpPr>
                <p:spPr>
                  <a:xfrm>
                    <a:off x="8623" y="4325"/>
                    <a:ext cx="2692" cy="2692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altLang="en-US"/>
                  </a:p>
                </p:txBody>
              </p:sp>
              <p:sp>
                <p:nvSpPr>
                  <p:cNvPr id="143" name="Oval 142"/>
                  <p:cNvSpPr/>
                  <p:nvPr/>
                </p:nvSpPr>
                <p:spPr>
                  <a:xfrm>
                    <a:off x="8777" y="4478"/>
                    <a:ext cx="2385" cy="2385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altLang="en-US"/>
                  </a:p>
                </p:txBody>
              </p:sp>
            </p:grpSp>
            <p:sp>
              <p:nvSpPr>
                <p:cNvPr id="163" name="Text Box 162"/>
                <p:cNvSpPr txBox="1"/>
                <p:nvPr/>
              </p:nvSpPr>
              <p:spPr>
                <a:xfrm>
                  <a:off x="13424" y="5801"/>
                  <a:ext cx="2152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altLang="en-GB"/>
                    <a:t>Multiplexing</a:t>
                  </a:r>
                </a:p>
              </p:txBody>
            </p:sp>
          </p:grpSp>
          <p:pic>
            <p:nvPicPr>
              <p:cNvPr id="12" name="Picture 11" descr="directions-arrows-cross-svgrepo-com"/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4277" y="4879"/>
                <a:ext cx="446" cy="44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984250" y="1050290"/>
            <a:ext cx="22409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US" sz="2400" b="1">
                <a:effectLst/>
              </a:rPr>
              <a:t>Implementation Overview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878625" y="5642610"/>
            <a:ext cx="311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en-GB" sz="1400"/>
              <a:t>5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84835" y="2200910"/>
            <a:ext cx="4431030" cy="736600"/>
            <a:chOff x="921" y="3466"/>
            <a:chExt cx="6978" cy="1160"/>
          </a:xfrm>
        </p:grpSpPr>
        <p:sp>
          <p:nvSpPr>
            <p:cNvPr id="21" name="Round Same Side Corner Rectangle 20"/>
            <p:cNvSpPr/>
            <p:nvPr/>
          </p:nvSpPr>
          <p:spPr>
            <a:xfrm rot="5400000">
              <a:off x="3830" y="557"/>
              <a:ext cx="1160" cy="6978"/>
            </a:xfrm>
            <a:prstGeom prst="round2Same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en-US"/>
            </a:p>
          </p:txBody>
        </p:sp>
        <p:pic>
          <p:nvPicPr>
            <p:cNvPr id="13" name="Picture 12" descr="file-svgrepo-com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447" y="3669"/>
              <a:ext cx="755" cy="755"/>
            </a:xfrm>
            <a:prstGeom prst="rect">
              <a:avLst/>
            </a:prstGeom>
          </p:spPr>
        </p:pic>
        <p:sp>
          <p:nvSpPr>
            <p:cNvPr id="16" name="Text Box 15"/>
            <p:cNvSpPr txBox="1"/>
            <p:nvPr/>
          </p:nvSpPr>
          <p:spPr>
            <a:xfrm>
              <a:off x="3940" y="3756"/>
              <a:ext cx="39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en-GB"/>
                <a:t>File Download Request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84200" y="3185795"/>
            <a:ext cx="4431030" cy="736600"/>
            <a:chOff x="920" y="5116"/>
            <a:chExt cx="6978" cy="1160"/>
          </a:xfrm>
        </p:grpSpPr>
        <p:sp>
          <p:nvSpPr>
            <p:cNvPr id="30" name="Round Same Side Corner Rectangle 29"/>
            <p:cNvSpPr/>
            <p:nvPr/>
          </p:nvSpPr>
          <p:spPr>
            <a:xfrm rot="5400000">
              <a:off x="3829" y="2207"/>
              <a:ext cx="1160" cy="6978"/>
            </a:xfrm>
            <a:prstGeom prst="round2Same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en-US"/>
            </a:p>
          </p:txBody>
        </p:sp>
        <p:pic>
          <p:nvPicPr>
            <p:cNvPr id="14" name="Picture 13" descr="upload-svgrepo-com"/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447" y="5319"/>
              <a:ext cx="755" cy="755"/>
            </a:xfrm>
            <a:prstGeom prst="rect">
              <a:avLst/>
            </a:prstGeom>
          </p:spPr>
        </p:pic>
        <p:sp>
          <p:nvSpPr>
            <p:cNvPr id="17" name="Text Box 16"/>
            <p:cNvSpPr txBox="1"/>
            <p:nvPr/>
          </p:nvSpPr>
          <p:spPr>
            <a:xfrm>
              <a:off x="3940" y="5406"/>
              <a:ext cx="33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en-GB"/>
                <a:t>File Upload Request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4200" y="4170680"/>
            <a:ext cx="4431030" cy="736600"/>
            <a:chOff x="920" y="6567"/>
            <a:chExt cx="6978" cy="1160"/>
          </a:xfrm>
        </p:grpSpPr>
        <p:sp>
          <p:nvSpPr>
            <p:cNvPr id="31" name="Round Same Side Corner Rectangle 30"/>
            <p:cNvSpPr/>
            <p:nvPr/>
          </p:nvSpPr>
          <p:spPr>
            <a:xfrm rot="5400000">
              <a:off x="3829" y="3658"/>
              <a:ext cx="1160" cy="6978"/>
            </a:xfrm>
            <a:prstGeom prst="round2Same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en-US"/>
            </a:p>
          </p:txBody>
        </p:sp>
        <p:pic>
          <p:nvPicPr>
            <p:cNvPr id="15" name="Picture 14" descr="wi-fi-svgrepo-com"/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 t="7836" r="2383" b="41854"/>
            <a:stretch>
              <a:fillRect/>
            </a:stretch>
          </p:blipFill>
          <p:spPr>
            <a:xfrm>
              <a:off x="2456" y="6958"/>
              <a:ext cx="737" cy="379"/>
            </a:xfrm>
            <a:prstGeom prst="rect">
              <a:avLst/>
            </a:prstGeom>
          </p:spPr>
        </p:pic>
        <p:sp>
          <p:nvSpPr>
            <p:cNvPr id="18" name="Text Box 17"/>
            <p:cNvSpPr txBox="1"/>
            <p:nvPr/>
          </p:nvSpPr>
          <p:spPr>
            <a:xfrm>
              <a:off x="3940" y="6857"/>
              <a:ext cx="33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en-GB"/>
                <a:t>Ping Request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03975" y="1891665"/>
            <a:ext cx="4231005" cy="3470910"/>
            <a:chOff x="10085" y="2979"/>
            <a:chExt cx="6663" cy="5466"/>
          </a:xfrm>
        </p:grpSpPr>
        <p:sp>
          <p:nvSpPr>
            <p:cNvPr id="27" name="对象2"/>
            <p:cNvSpPr/>
            <p:nvPr>
              <p:custDataLst>
                <p:tags r:id="rId1"/>
              </p:custDataLst>
            </p:nvPr>
          </p:nvSpPr>
          <p:spPr>
            <a:xfrm>
              <a:off x="10085" y="3608"/>
              <a:ext cx="6660" cy="137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txBody>
            <a:bodyPr wrap="square"/>
            <a:lstStyle/>
            <a:p>
              <a:pPr algn="just"/>
              <a:endParaRPr lang="en-US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8" name="对象2"/>
            <p:cNvSpPr/>
            <p:nvPr>
              <p:custDataLst>
                <p:tags r:id="rId2"/>
              </p:custDataLst>
            </p:nvPr>
          </p:nvSpPr>
          <p:spPr>
            <a:xfrm>
              <a:off x="10086" y="3608"/>
              <a:ext cx="6660" cy="2808"/>
            </a:xfrm>
            <a:prstGeom prst="roundRect">
              <a:avLst>
                <a:gd name="adj" fmla="val 25001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txBody>
            <a:bodyPr wrap="square"/>
            <a:lstStyle/>
            <a:p>
              <a:pPr algn="just"/>
              <a:endParaRPr lang="en-US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9" name="对象2"/>
            <p:cNvSpPr/>
            <p:nvPr>
              <p:custDataLst>
                <p:tags r:id="rId3"/>
              </p:custDataLst>
            </p:nvPr>
          </p:nvSpPr>
          <p:spPr>
            <a:xfrm>
              <a:off x="10086" y="3608"/>
              <a:ext cx="6663" cy="4359"/>
            </a:xfrm>
            <a:prstGeom prst="roundRect">
              <a:avLst>
                <a:gd name="adj" fmla="val 15703"/>
              </a:avLst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txBody>
            <a:bodyPr wrap="square"/>
            <a:lstStyle/>
            <a:p>
              <a:pPr algn="just"/>
              <a:endParaRPr lang="en-US"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4" name="对象4"/>
            <p:cNvSpPr/>
            <p:nvPr>
              <p:custDataLst>
                <p:tags r:id="rId4"/>
              </p:custDataLst>
            </p:nvPr>
          </p:nvSpPr>
          <p:spPr>
            <a:xfrm>
              <a:off x="10864" y="4387"/>
              <a:ext cx="5080" cy="1152"/>
            </a:xfrm>
            <a:prstGeom prst="roundRect">
              <a:avLst/>
            </a:prstGeom>
            <a:solidFill>
              <a:schemeClr val="accent1">
                <a:lumMod val="10000"/>
                <a:lumOff val="90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lIns="972185" numCol="1" spcCol="0" rtlCol="0" fromWordArt="0" anchor="ctr" anchorCtr="0" forceAA="0" compatLnSpc="1">
              <a:normAutofit/>
            </a:bodyPr>
            <a:lstStyle/>
            <a:p>
              <a:pPr lvl="0"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it-IT" altLang="en-US" dirty="0">
                  <a:solidFill>
                    <a:schemeClr val="dk1">
                      <a:lumMod val="80000"/>
                      <a:lumOff val="20000"/>
                    </a:schemeClr>
                  </a:solidFill>
                  <a:latin typeface="+mn-lt"/>
                  <a:sym typeface="+mn-ea"/>
                </a:rPr>
                <a:t>Library Used: </a:t>
              </a:r>
            </a:p>
            <a:p>
              <a:pPr lvl="0"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it-IT" altLang="en-US" dirty="0">
                  <a:solidFill>
                    <a:schemeClr val="dk1">
                      <a:lumMod val="80000"/>
                      <a:lumOff val="20000"/>
                    </a:schemeClr>
                  </a:solidFill>
                  <a:latin typeface="+mn-lt"/>
                  <a:sym typeface="+mn-ea"/>
                </a:rPr>
                <a:t>aioquic [</a:t>
              </a:r>
              <a:r>
                <a:rPr lang="it-IT" altLang="en-US" dirty="0">
                  <a:solidFill>
                    <a:schemeClr val="dk1">
                      <a:lumMod val="80000"/>
                      <a:lumOff val="20000"/>
                    </a:schemeClr>
                  </a:solidFill>
                  <a:latin typeface="+mn-lt"/>
                  <a:sym typeface="+mn-ea"/>
                  <a:hlinkClick r:id="rId15" action="ppaction://hlinkfile"/>
                </a:rPr>
                <a:t>Link</a:t>
              </a:r>
              <a:r>
                <a:rPr lang="it-IT" altLang="en-US" dirty="0">
                  <a:solidFill>
                    <a:schemeClr val="dk1">
                      <a:lumMod val="80000"/>
                      <a:lumOff val="20000"/>
                    </a:schemeClr>
                  </a:solidFill>
                  <a:latin typeface="+mn-lt"/>
                  <a:sym typeface="+mn-ea"/>
                </a:rPr>
                <a:t>]</a:t>
              </a:r>
            </a:p>
          </p:txBody>
        </p:sp>
        <p:sp>
          <p:nvSpPr>
            <p:cNvPr id="36" name="对象7"/>
            <p:cNvSpPr/>
            <p:nvPr>
              <p:custDataLst>
                <p:tags r:id="rId5"/>
              </p:custDataLst>
            </p:nvPr>
          </p:nvSpPr>
          <p:spPr>
            <a:xfrm>
              <a:off x="10864" y="5845"/>
              <a:ext cx="5080" cy="1152"/>
            </a:xfrm>
            <a:prstGeom prst="roundRect">
              <a:avLst/>
            </a:prstGeom>
            <a:solidFill>
              <a:schemeClr val="accent1">
                <a:lumMod val="10000"/>
                <a:lumOff val="90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lIns="972185" numCol="1" spcCol="0" rtlCol="0" fromWordArt="0" anchor="ctr" anchorCtr="0" forceAA="0" compatLnSpc="1">
              <a:normAutofit/>
            </a:bodyPr>
            <a:lstStyle/>
            <a:p>
              <a:pPr lvl="0"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it-IT" altLang="en-US" dirty="0">
                  <a:solidFill>
                    <a:schemeClr val="dk1">
                      <a:lumMod val="80000"/>
                      <a:lumOff val="20000"/>
                    </a:schemeClr>
                  </a:solidFill>
                  <a:latin typeface="+mn-lt"/>
                  <a:sym typeface="+mn-ea"/>
                </a:rPr>
                <a:t>Built on asyncio</a:t>
              </a:r>
            </a:p>
          </p:txBody>
        </p:sp>
        <p:sp>
          <p:nvSpPr>
            <p:cNvPr id="37" name="对象10"/>
            <p:cNvSpPr/>
            <p:nvPr>
              <p:custDataLst>
                <p:tags r:id="rId6"/>
              </p:custDataLst>
            </p:nvPr>
          </p:nvSpPr>
          <p:spPr>
            <a:xfrm>
              <a:off x="10862" y="7293"/>
              <a:ext cx="5080" cy="1152"/>
            </a:xfrm>
            <a:prstGeom prst="roundRect">
              <a:avLst>
                <a:gd name="adj" fmla="val 21493"/>
              </a:avLst>
            </a:prstGeom>
            <a:solidFill>
              <a:schemeClr val="accent1">
                <a:lumMod val="10000"/>
                <a:lumOff val="90000"/>
              </a:schemeClr>
            </a:solidFill>
            <a:ln w="25400">
              <a:noFill/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lIns="972185" numCol="1" spcCol="0" rtlCol="0" fromWordArt="0" anchor="ctr" anchorCtr="0" forceAA="0" compatLnSpc="1">
              <a:normAutofit/>
            </a:bodyPr>
            <a:lstStyle/>
            <a:p>
              <a:pPr lvl="0"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it-IT" altLang="en-US" dirty="0">
                  <a:solidFill>
                    <a:schemeClr val="dk1">
                      <a:lumMod val="80000"/>
                      <a:lumOff val="20000"/>
                    </a:schemeClr>
                  </a:solidFill>
                  <a:latin typeface="+mn-lt"/>
                  <a:sym typeface="+mn-ea"/>
                </a:rPr>
                <a:t>TLS 1.3 built-in</a:t>
              </a:r>
            </a:p>
          </p:txBody>
        </p:sp>
        <p:sp>
          <p:nvSpPr>
            <p:cNvPr id="38" name="对象12"/>
            <p:cNvSpPr/>
            <p:nvPr>
              <p:custDataLst>
                <p:tags r:id="rId7"/>
              </p:custDataLst>
            </p:nvPr>
          </p:nvSpPr>
          <p:spPr>
            <a:xfrm>
              <a:off x="10864" y="2979"/>
              <a:ext cx="5078" cy="1093"/>
            </a:xfrm>
            <a:prstGeom prst="roundRect">
              <a:avLst/>
            </a:prstGeom>
            <a:gradFill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ln w="25400"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254000" dist="127000" dir="5400000" algn="ctr" rotWithShape="0">
                      <a:srgbClr val="000000">
                        <a:alpha val="40000"/>
                      </a:srgbClr>
                    </a:outerShdw>
                  </a:effectLst>
                </a14:hiddenEffects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1" forceAA="0" compatLnSpc="1">
              <a:normAutofit/>
            </a:bodyPr>
            <a:lstStyle/>
            <a:p>
              <a:pPr lvl="0" algn="l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it-IT" altLang="en-US" b="1" dirty="0">
                  <a:solidFill>
                    <a:schemeClr val="tx1"/>
                  </a:solidFill>
                  <a:latin typeface="+mj-lt"/>
                  <a:sym typeface="+mn-ea"/>
                </a:rPr>
                <a:t>QUIC </a:t>
              </a:r>
            </a:p>
          </p:txBody>
        </p:sp>
      </p:grpSp>
      <p:sp>
        <p:nvSpPr>
          <p:cNvPr id="8" name="Rectangles 7"/>
          <p:cNvSpPr/>
          <p:nvPr/>
        </p:nvSpPr>
        <p:spPr>
          <a:xfrm>
            <a:off x="584200" y="5431790"/>
            <a:ext cx="90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20BF2C-42FF-0D01-C08B-2513F01B1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>
            <a:extLst>
              <a:ext uri="{FF2B5EF4-FFF2-40B4-BE49-F238E27FC236}">
                <a16:creationId xmlns:a16="http://schemas.microsoft.com/office/drawing/2014/main" id="{DD63669A-BE6C-440A-1452-7CA9C5CEAB64}"/>
              </a:ext>
            </a:extLst>
          </p:cNvPr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2E68BC6D-0076-1CC2-7DC0-D913617ADC98}"/>
              </a:ext>
            </a:extLst>
          </p:cNvPr>
          <p:cNvSpPr txBox="1"/>
          <p:nvPr/>
        </p:nvSpPr>
        <p:spPr>
          <a:xfrm>
            <a:off x="984250" y="1050290"/>
            <a:ext cx="3007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Performances </a:t>
            </a:r>
            <a:r>
              <a:rPr lang="it-IT" altLang="en-US" sz="2400" b="1" dirty="0">
                <a:solidFill>
                  <a:prstClr val="black"/>
                </a:solidFill>
                <a:latin typeface="Calibri"/>
              </a:rPr>
              <a:t>E</a:t>
            </a:r>
            <a:r>
              <a:rPr kumimoji="0" lang="it-IT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valuation</a:t>
            </a:r>
            <a:endParaRPr kumimoji="0" lang="it-IT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946E7321-FBB7-3D16-06B7-FC7236695663}"/>
              </a:ext>
            </a:extLst>
          </p:cNvPr>
          <p:cNvSpPr txBox="1"/>
          <p:nvPr/>
        </p:nvSpPr>
        <p:spPr>
          <a:xfrm>
            <a:off x="878625" y="5642610"/>
            <a:ext cx="311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altLang="en-GB" sz="1400" dirty="0">
                <a:solidFill>
                  <a:prstClr val="black"/>
                </a:solidFill>
                <a:latin typeface="Calibri"/>
              </a:rPr>
              <a:t>6</a:t>
            </a:r>
            <a:endParaRPr kumimoji="0" lang="it-IT" alt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s 7">
            <a:extLst>
              <a:ext uri="{FF2B5EF4-FFF2-40B4-BE49-F238E27FC236}">
                <a16:creationId xmlns:a16="http://schemas.microsoft.com/office/drawing/2014/main" id="{E47E4F62-6C54-505B-443A-D4A0E6CF6D4B}"/>
              </a:ext>
            </a:extLst>
          </p:cNvPr>
          <p:cNvSpPr/>
          <p:nvPr/>
        </p:nvSpPr>
        <p:spPr>
          <a:xfrm>
            <a:off x="584200" y="5431790"/>
            <a:ext cx="90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34">
            <a:extLst>
              <a:ext uri="{FF2B5EF4-FFF2-40B4-BE49-F238E27FC236}">
                <a16:creationId xmlns:a16="http://schemas.microsoft.com/office/drawing/2014/main" id="{D29DF4FD-F6DC-3E14-DB8C-2A1F64CBC8CF}"/>
              </a:ext>
            </a:extLst>
          </p:cNvPr>
          <p:cNvGrpSpPr/>
          <p:nvPr/>
        </p:nvGrpSpPr>
        <p:grpSpPr>
          <a:xfrm>
            <a:off x="584835" y="2200910"/>
            <a:ext cx="4431030" cy="736600"/>
            <a:chOff x="921" y="3466"/>
            <a:chExt cx="6978" cy="1160"/>
          </a:xfrm>
        </p:grpSpPr>
        <p:sp>
          <p:nvSpPr>
            <p:cNvPr id="5" name="Round Same Side Corner Rectangle 20">
              <a:extLst>
                <a:ext uri="{FF2B5EF4-FFF2-40B4-BE49-F238E27FC236}">
                  <a16:creationId xmlns:a16="http://schemas.microsoft.com/office/drawing/2014/main" id="{F8AF4CB9-0826-CBA8-EB41-4B213C2B6D7C}"/>
                </a:ext>
              </a:extLst>
            </p:cNvPr>
            <p:cNvSpPr/>
            <p:nvPr/>
          </p:nvSpPr>
          <p:spPr>
            <a:xfrm rot="5400000">
              <a:off x="3830" y="557"/>
              <a:ext cx="1160" cy="6978"/>
            </a:xfrm>
            <a:prstGeom prst="round2Same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en-US"/>
            </a:p>
          </p:txBody>
        </p:sp>
        <p:sp>
          <p:nvSpPr>
            <p:cNvPr id="10" name="Text Box 15">
              <a:extLst>
                <a:ext uri="{FF2B5EF4-FFF2-40B4-BE49-F238E27FC236}">
                  <a16:creationId xmlns:a16="http://schemas.microsoft.com/office/drawing/2014/main" id="{F3946952-13BB-60BC-790C-9F17B697105F}"/>
                </a:ext>
              </a:extLst>
            </p:cNvPr>
            <p:cNvSpPr txBox="1"/>
            <p:nvPr/>
          </p:nvSpPr>
          <p:spPr>
            <a:xfrm>
              <a:off x="3940" y="3756"/>
              <a:ext cx="39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en-GB" dirty="0" err="1"/>
                <a:t>Latency</a:t>
              </a:r>
              <a:r>
                <a:rPr lang="it-IT" altLang="en-GB" dirty="0"/>
                <a:t> </a:t>
              </a:r>
              <a:r>
                <a:rPr lang="it-IT" altLang="en-GB" dirty="0" err="1"/>
                <a:t>Metrics</a:t>
              </a:r>
              <a:endParaRPr lang="it-IT" altLang="en-GB" dirty="0"/>
            </a:p>
          </p:txBody>
        </p:sp>
      </p:grpSp>
      <p:grpSp>
        <p:nvGrpSpPr>
          <p:cNvPr id="11" name="Group 32">
            <a:extLst>
              <a:ext uri="{FF2B5EF4-FFF2-40B4-BE49-F238E27FC236}">
                <a16:creationId xmlns:a16="http://schemas.microsoft.com/office/drawing/2014/main" id="{FDD6D956-0599-CE07-010F-FA7941976EFA}"/>
              </a:ext>
            </a:extLst>
          </p:cNvPr>
          <p:cNvGrpSpPr/>
          <p:nvPr/>
        </p:nvGrpSpPr>
        <p:grpSpPr>
          <a:xfrm>
            <a:off x="584200" y="3185795"/>
            <a:ext cx="4431030" cy="736600"/>
            <a:chOff x="920" y="5116"/>
            <a:chExt cx="6978" cy="1160"/>
          </a:xfrm>
        </p:grpSpPr>
        <p:sp>
          <p:nvSpPr>
            <p:cNvPr id="15" name="Round Same Side Corner Rectangle 29">
              <a:extLst>
                <a:ext uri="{FF2B5EF4-FFF2-40B4-BE49-F238E27FC236}">
                  <a16:creationId xmlns:a16="http://schemas.microsoft.com/office/drawing/2014/main" id="{83B75812-28F7-1540-885C-E10178F35660}"/>
                </a:ext>
              </a:extLst>
            </p:cNvPr>
            <p:cNvSpPr/>
            <p:nvPr/>
          </p:nvSpPr>
          <p:spPr>
            <a:xfrm rot="5400000">
              <a:off x="3829" y="2207"/>
              <a:ext cx="1160" cy="6978"/>
            </a:xfrm>
            <a:prstGeom prst="round2Same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en-US"/>
            </a:p>
          </p:txBody>
        </p:sp>
        <p:sp>
          <p:nvSpPr>
            <p:cNvPr id="30" name="Text Box 16">
              <a:extLst>
                <a:ext uri="{FF2B5EF4-FFF2-40B4-BE49-F238E27FC236}">
                  <a16:creationId xmlns:a16="http://schemas.microsoft.com/office/drawing/2014/main" id="{B441B173-7E2B-0831-A200-6653428ADDA5}"/>
                </a:ext>
              </a:extLst>
            </p:cNvPr>
            <p:cNvSpPr txBox="1"/>
            <p:nvPr/>
          </p:nvSpPr>
          <p:spPr>
            <a:xfrm>
              <a:off x="3940" y="5406"/>
              <a:ext cx="33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en-GB" dirty="0"/>
                <a:t>Transfer </a:t>
              </a:r>
              <a:r>
                <a:rPr lang="it-IT" altLang="en-GB" dirty="0" err="1"/>
                <a:t>Metrics</a:t>
              </a:r>
              <a:endParaRPr lang="it-IT" altLang="en-GB" dirty="0"/>
            </a:p>
          </p:txBody>
        </p:sp>
      </p:grpSp>
      <p:grpSp>
        <p:nvGrpSpPr>
          <p:cNvPr id="31" name="Group 31">
            <a:extLst>
              <a:ext uri="{FF2B5EF4-FFF2-40B4-BE49-F238E27FC236}">
                <a16:creationId xmlns:a16="http://schemas.microsoft.com/office/drawing/2014/main" id="{CD8E8F07-D31C-5507-D705-051FE5C0901E}"/>
              </a:ext>
            </a:extLst>
          </p:cNvPr>
          <p:cNvGrpSpPr/>
          <p:nvPr/>
        </p:nvGrpSpPr>
        <p:grpSpPr>
          <a:xfrm>
            <a:off x="584200" y="4170680"/>
            <a:ext cx="4431030" cy="736600"/>
            <a:chOff x="920" y="6567"/>
            <a:chExt cx="6978" cy="1160"/>
          </a:xfrm>
        </p:grpSpPr>
        <p:sp>
          <p:nvSpPr>
            <p:cNvPr id="32" name="Round Same Side Corner Rectangle 30">
              <a:extLst>
                <a:ext uri="{FF2B5EF4-FFF2-40B4-BE49-F238E27FC236}">
                  <a16:creationId xmlns:a16="http://schemas.microsoft.com/office/drawing/2014/main" id="{3AFB1D58-2D9D-BAEB-DB16-F185530FBBA2}"/>
                </a:ext>
              </a:extLst>
            </p:cNvPr>
            <p:cNvSpPr/>
            <p:nvPr/>
          </p:nvSpPr>
          <p:spPr>
            <a:xfrm rot="5400000">
              <a:off x="3829" y="3658"/>
              <a:ext cx="1160" cy="6978"/>
            </a:xfrm>
            <a:prstGeom prst="round2SameRect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accent1">
                      <a:lumMod val="5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en-US"/>
            </a:p>
          </p:txBody>
        </p:sp>
        <p:sp>
          <p:nvSpPr>
            <p:cNvPr id="34" name="Text Box 17">
              <a:extLst>
                <a:ext uri="{FF2B5EF4-FFF2-40B4-BE49-F238E27FC236}">
                  <a16:creationId xmlns:a16="http://schemas.microsoft.com/office/drawing/2014/main" id="{552C0E14-C2A5-F78A-3C20-D2C180C2A1CF}"/>
                </a:ext>
              </a:extLst>
            </p:cNvPr>
            <p:cNvSpPr txBox="1"/>
            <p:nvPr/>
          </p:nvSpPr>
          <p:spPr>
            <a:xfrm>
              <a:off x="3940" y="6857"/>
              <a:ext cx="33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en-GB" dirty="0" err="1"/>
                <a:t>Pyshark</a:t>
              </a:r>
              <a:r>
                <a:rPr lang="it-IT" altLang="en-GB" dirty="0"/>
                <a:t> Analysis</a:t>
              </a:r>
            </a:p>
          </p:txBody>
        </p:sp>
      </p:grp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EBC9BBFF-F251-B544-AC0B-27BE5A899057}"/>
              </a:ext>
            </a:extLst>
          </p:cNvPr>
          <p:cNvSpPr/>
          <p:nvPr/>
        </p:nvSpPr>
        <p:spPr>
          <a:xfrm>
            <a:off x="6785341" y="2200910"/>
            <a:ext cx="3422406" cy="731520"/>
          </a:xfrm>
          <a:prstGeom prst="roundRect">
            <a:avLst>
              <a:gd name="adj" fmla="val 13462"/>
            </a:avLst>
          </a:prstGeom>
          <a:solidFill>
            <a:srgbClr val="EFF5F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lt"/>
                <a:sym typeface="+mn-ea"/>
              </a:rPr>
              <a:t>Handshake time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en-US" dirty="0">
                <a:solidFill>
                  <a:schemeClr val="dk1">
                    <a:lumMod val="80000"/>
                    <a:lumOff val="20000"/>
                  </a:schemeClr>
                </a:solidFill>
                <a:sym typeface="+mn-ea"/>
              </a:rPr>
              <a:t>RTT and </a:t>
            </a:r>
            <a:r>
              <a:rPr lang="it-IT" altLang="en-US" dirty="0" err="1">
                <a:solidFill>
                  <a:schemeClr val="dk1">
                    <a:lumMod val="80000"/>
                    <a:lumOff val="20000"/>
                  </a:schemeClr>
                </a:solidFill>
                <a:sym typeface="+mn-ea"/>
              </a:rPr>
              <a:t>Std.Dev</a:t>
            </a:r>
            <a:r>
              <a:rPr lang="it-IT" altLang="en-US" dirty="0">
                <a:solidFill>
                  <a:schemeClr val="dk1">
                    <a:lumMod val="80000"/>
                    <a:lumOff val="20000"/>
                  </a:schemeClr>
                </a:solidFill>
                <a:sym typeface="+mn-ea"/>
              </a:rPr>
              <a:t>.</a:t>
            </a:r>
            <a:endParaRPr lang="it-IT" altLang="en-US" dirty="0">
              <a:solidFill>
                <a:schemeClr val="dk1">
                  <a:lumMod val="80000"/>
                  <a:lumOff val="20000"/>
                </a:schemeClr>
              </a:solidFill>
              <a:latin typeface="+mn-lt"/>
              <a:sym typeface="+mn-ea"/>
            </a:endParaRPr>
          </a:p>
          <a:p>
            <a:pPr algn="ctr"/>
            <a:endParaRPr lang="it-IT" dirty="0"/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946C6283-8FBD-72FA-2288-2EA4DD9DBDE2}"/>
              </a:ext>
            </a:extLst>
          </p:cNvPr>
          <p:cNvSpPr/>
          <p:nvPr/>
        </p:nvSpPr>
        <p:spPr>
          <a:xfrm>
            <a:off x="6785341" y="3185795"/>
            <a:ext cx="3422406" cy="731520"/>
          </a:xfrm>
          <a:prstGeom prst="roundRect">
            <a:avLst>
              <a:gd name="adj" fmla="val 13462"/>
            </a:avLst>
          </a:prstGeom>
          <a:solidFill>
            <a:srgbClr val="EFF5F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it-IT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lt"/>
                <a:sym typeface="+mn-ea"/>
              </a:rPr>
              <a:t>Upload/Download times</a:t>
            </a:r>
          </a:p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it-IT" altLang="en-US" dirty="0">
                <a:solidFill>
                  <a:schemeClr val="dk1">
                    <a:lumMod val="80000"/>
                    <a:lumOff val="20000"/>
                  </a:schemeClr>
                </a:solidFill>
                <a:sym typeface="+mn-ea"/>
              </a:rPr>
              <a:t>Throughput</a:t>
            </a:r>
            <a:endParaRPr lang="it-IT" altLang="en-US" dirty="0">
              <a:solidFill>
                <a:schemeClr val="dk1">
                  <a:lumMod val="80000"/>
                  <a:lumOff val="20000"/>
                </a:schemeClr>
              </a:solidFill>
              <a:latin typeface="+mn-lt"/>
              <a:sym typeface="+mn-ea"/>
            </a:endParaRPr>
          </a:p>
          <a:p>
            <a:pPr algn="ctr"/>
            <a:endParaRPr lang="it-IT" dirty="0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AC9C5465-8E37-30BB-1982-EE8C3DFE792D}"/>
              </a:ext>
            </a:extLst>
          </p:cNvPr>
          <p:cNvCxnSpPr>
            <a:stCxn id="10" idx="3"/>
          </p:cNvCxnSpPr>
          <p:nvPr/>
        </p:nvCxnSpPr>
        <p:spPr>
          <a:xfrm flipV="1">
            <a:off x="5015865" y="2566670"/>
            <a:ext cx="1769476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C6345711-921D-00FB-11A5-5AC096737307}"/>
              </a:ext>
            </a:extLst>
          </p:cNvPr>
          <p:cNvCxnSpPr/>
          <p:nvPr/>
        </p:nvCxnSpPr>
        <p:spPr>
          <a:xfrm flipV="1">
            <a:off x="5021971" y="3551555"/>
            <a:ext cx="1769476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05455A3C-F722-1C31-4571-9A74B73F9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8885" y="2307162"/>
            <a:ext cx="509344" cy="509344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37756E9C-8F09-0811-3A07-0BBB43406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8816" y="3323492"/>
            <a:ext cx="449481" cy="449481"/>
          </a:xfrm>
          <a:prstGeom prst="rect">
            <a:avLst/>
          </a:prstGeom>
        </p:spPr>
      </p:pic>
      <p:pic>
        <p:nvPicPr>
          <p:cNvPr id="20" name="Immagine 19" descr="Immagine che contiene schermata, Elementi grafici, simbolo, design&#10;&#10;Il contenuto generato dall'IA potrebbe non essere corretto.">
            <a:extLst>
              <a:ext uri="{FF2B5EF4-FFF2-40B4-BE49-F238E27FC236}">
                <a16:creationId xmlns:a16="http://schemas.microsoft.com/office/drawing/2014/main" id="{D2D5D399-CD78-FE70-8BF8-C0E75BE218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383" y="4281243"/>
            <a:ext cx="764345" cy="4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08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40432-B9BD-6400-DEA4-2098026C2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>
            <a:extLst>
              <a:ext uri="{FF2B5EF4-FFF2-40B4-BE49-F238E27FC236}">
                <a16:creationId xmlns:a16="http://schemas.microsoft.com/office/drawing/2014/main" id="{80CE90F8-45F7-84A5-609B-A395A4BC497F}"/>
              </a:ext>
            </a:extLst>
          </p:cNvPr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C98476FC-E773-5002-CA4F-E3DD163C1E07}"/>
              </a:ext>
            </a:extLst>
          </p:cNvPr>
          <p:cNvSpPr txBox="1"/>
          <p:nvPr/>
        </p:nvSpPr>
        <p:spPr>
          <a:xfrm>
            <a:off x="984250" y="1050290"/>
            <a:ext cx="381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Pyshark</a:t>
            </a:r>
            <a:r>
              <a:rPr kumimoji="0" lang="it-IT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it-IT" altLang="en-US" sz="2400" b="1" dirty="0">
                <a:solidFill>
                  <a:prstClr val="black"/>
                </a:solidFill>
                <a:latin typeface="Calibri"/>
              </a:rPr>
              <a:t>A</a:t>
            </a:r>
            <a:r>
              <a:rPr kumimoji="0" lang="it-IT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nalysis</a:t>
            </a:r>
            <a:endParaRPr kumimoji="0" lang="it-IT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698ECAA7-7B2B-9A9A-7F10-3704C007137A}"/>
              </a:ext>
            </a:extLst>
          </p:cNvPr>
          <p:cNvSpPr txBox="1"/>
          <p:nvPr/>
        </p:nvSpPr>
        <p:spPr>
          <a:xfrm>
            <a:off x="878625" y="5642610"/>
            <a:ext cx="311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E7B68BBA-03BC-DC66-3B86-156D8C69D610}"/>
              </a:ext>
            </a:extLst>
          </p:cNvPr>
          <p:cNvSpPr txBox="1"/>
          <p:nvPr/>
        </p:nvSpPr>
        <p:spPr>
          <a:xfrm>
            <a:off x="1034200" y="2367239"/>
            <a:ext cx="196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</a:t>
            </a:r>
            <a:r>
              <a:rPr kumimoji="0" lang="it-IT" alt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alt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does</a:t>
            </a:r>
            <a:r>
              <a:rPr kumimoji="0" lang="it-IT" alt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it-IT" altLang="en-GB" dirty="0" err="1">
                <a:solidFill>
                  <a:prstClr val="black"/>
                </a:solidFill>
                <a:latin typeface="Calibri"/>
              </a:rPr>
              <a:t>it</a:t>
            </a:r>
            <a:r>
              <a:rPr lang="it-IT" altLang="en-GB" dirty="0">
                <a:solidFill>
                  <a:prstClr val="black"/>
                </a:solidFill>
                <a:latin typeface="Calibri"/>
              </a:rPr>
              <a:t> do?</a:t>
            </a:r>
            <a:endParaRPr kumimoji="0" lang="it-IT" alt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s 7">
            <a:extLst>
              <a:ext uri="{FF2B5EF4-FFF2-40B4-BE49-F238E27FC236}">
                <a16:creationId xmlns:a16="http://schemas.microsoft.com/office/drawing/2014/main" id="{1DD67649-A1FE-7577-AD39-C5C4D67E8C7B}"/>
              </a:ext>
            </a:extLst>
          </p:cNvPr>
          <p:cNvSpPr/>
          <p:nvPr/>
        </p:nvSpPr>
        <p:spPr>
          <a:xfrm>
            <a:off x="584200" y="5431790"/>
            <a:ext cx="90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CBCCEE-F836-207B-AD1A-EFFF2CE7DF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55" r="24168"/>
          <a:stretch/>
        </p:blipFill>
        <p:spPr>
          <a:xfrm>
            <a:off x="4856613" y="810442"/>
            <a:ext cx="3168071" cy="177598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CF70487-9F5C-D26A-5F43-35190AB8A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449" y="804153"/>
            <a:ext cx="3053926" cy="1782275"/>
          </a:xfrm>
          <a:prstGeom prst="rect">
            <a:avLst/>
          </a:prstGeom>
        </p:spPr>
      </p:pic>
      <p:sp>
        <p:nvSpPr>
          <p:cNvPr id="11" name="Text Box 1">
            <a:extLst>
              <a:ext uri="{FF2B5EF4-FFF2-40B4-BE49-F238E27FC236}">
                <a16:creationId xmlns:a16="http://schemas.microsoft.com/office/drawing/2014/main" id="{21B3C17D-7EFE-F337-43C2-3E04C886000B}"/>
              </a:ext>
            </a:extLst>
          </p:cNvPr>
          <p:cNvSpPr txBox="1"/>
          <p:nvPr/>
        </p:nvSpPr>
        <p:spPr>
          <a:xfrm>
            <a:off x="4912298" y="2606761"/>
            <a:ext cx="305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Filtering on TCP port 8443</a:t>
            </a:r>
          </a:p>
        </p:txBody>
      </p:sp>
      <p:sp>
        <p:nvSpPr>
          <p:cNvPr id="19" name="Text Box 1">
            <a:extLst>
              <a:ext uri="{FF2B5EF4-FFF2-40B4-BE49-F238E27FC236}">
                <a16:creationId xmlns:a16="http://schemas.microsoft.com/office/drawing/2014/main" id="{214985FA-E3AA-2FB0-B49F-63F49FB95887}"/>
              </a:ext>
            </a:extLst>
          </p:cNvPr>
          <p:cNvSpPr txBox="1"/>
          <p:nvPr/>
        </p:nvSpPr>
        <p:spPr>
          <a:xfrm>
            <a:off x="8336748" y="2606761"/>
            <a:ext cx="289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Filtering on UDP port 4433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9A4275B-B6C5-7440-79A3-7CBF25639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640" y="3045601"/>
            <a:ext cx="3106735" cy="242306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8D506A6-6509-CDCB-E762-3B979BA20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6614" y="3045601"/>
            <a:ext cx="3168071" cy="2423067"/>
          </a:xfrm>
          <a:prstGeom prst="rect">
            <a:avLst/>
          </a:prstGeom>
        </p:spPr>
      </p:pic>
      <p:sp>
        <p:nvSpPr>
          <p:cNvPr id="14" name="Text Box 1">
            <a:extLst>
              <a:ext uri="{FF2B5EF4-FFF2-40B4-BE49-F238E27FC236}">
                <a16:creationId xmlns:a16="http://schemas.microsoft.com/office/drawing/2014/main" id="{4925ACF3-A24D-1C3A-1B1A-D9A27C1FC850}"/>
              </a:ext>
            </a:extLst>
          </p:cNvPr>
          <p:cNvSpPr txBox="1"/>
          <p:nvPr/>
        </p:nvSpPr>
        <p:spPr>
          <a:xfrm>
            <a:off x="4868239" y="5538176"/>
            <a:ext cx="3056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48755 </a:t>
            </a:r>
            <a:r>
              <a:rPr kumimoji="0" lang="it-IT" alt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packets</a:t>
            </a:r>
            <a:endParaRPr kumimoji="0" lang="it-IT" alt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 Box 1">
            <a:extLst>
              <a:ext uri="{FF2B5EF4-FFF2-40B4-BE49-F238E27FC236}">
                <a16:creationId xmlns:a16="http://schemas.microsoft.com/office/drawing/2014/main" id="{6FB6C501-E754-0DB4-467D-6F58EE2D5794}"/>
              </a:ext>
            </a:extLst>
          </p:cNvPr>
          <p:cNvSpPr txBox="1"/>
          <p:nvPr/>
        </p:nvSpPr>
        <p:spPr>
          <a:xfrm>
            <a:off x="8292689" y="5538176"/>
            <a:ext cx="289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98565 </a:t>
            </a:r>
            <a:r>
              <a:rPr kumimoji="0" lang="it-IT" alt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packets</a:t>
            </a:r>
            <a:endParaRPr kumimoji="0" lang="it-IT" alt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 Box 1">
            <a:extLst>
              <a:ext uri="{FF2B5EF4-FFF2-40B4-BE49-F238E27FC236}">
                <a16:creationId xmlns:a16="http://schemas.microsoft.com/office/drawing/2014/main" id="{C5FAE4C3-7472-F9A3-154A-731C45E779C2}"/>
              </a:ext>
            </a:extLst>
          </p:cNvPr>
          <p:cNvSpPr txBox="1"/>
          <p:nvPr/>
        </p:nvSpPr>
        <p:spPr>
          <a:xfrm>
            <a:off x="984250" y="3210044"/>
            <a:ext cx="309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/ </a:t>
            </a:r>
            <a:r>
              <a:rPr kumimoji="0" lang="it-IT" alt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Protected</a:t>
            </a:r>
            <a:r>
              <a:rPr kumimoji="0" lang="it-IT" alt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Payload?</a:t>
            </a:r>
          </a:p>
        </p:txBody>
      </p:sp>
    </p:spTree>
    <p:extLst>
      <p:ext uri="{BB962C8B-B14F-4D97-AF65-F5344CB8AC3E}">
        <p14:creationId xmlns:p14="http://schemas.microsoft.com/office/powerpoint/2010/main" val="3540057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A8C05-E6F1-0C51-EE11-1CD4EDD84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>
            <a:extLst>
              <a:ext uri="{FF2B5EF4-FFF2-40B4-BE49-F238E27FC236}">
                <a16:creationId xmlns:a16="http://schemas.microsoft.com/office/drawing/2014/main" id="{1DCF47D7-1798-5181-C1A3-B3F0B0E2567E}"/>
              </a:ext>
            </a:extLst>
          </p:cNvPr>
          <p:cNvSpPr/>
          <p:nvPr/>
        </p:nvSpPr>
        <p:spPr>
          <a:xfrm>
            <a:off x="584200" y="463550"/>
            <a:ext cx="11132185" cy="5862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quic &amp;&amp; frame.len &lt; 100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1502B4DE-9A38-F669-34F5-CC684B7583A7}"/>
              </a:ext>
            </a:extLst>
          </p:cNvPr>
          <p:cNvSpPr txBox="1"/>
          <p:nvPr/>
        </p:nvSpPr>
        <p:spPr>
          <a:xfrm>
            <a:off x="984250" y="1050290"/>
            <a:ext cx="381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Results</a:t>
            </a:r>
            <a:r>
              <a:rPr kumimoji="0" lang="it-IT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Overview</a:t>
            </a:r>
            <a:endParaRPr kumimoji="0" lang="it-IT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99FCF647-8769-1A0F-9242-330DED882BFC}"/>
              </a:ext>
            </a:extLst>
          </p:cNvPr>
          <p:cNvSpPr txBox="1"/>
          <p:nvPr/>
        </p:nvSpPr>
        <p:spPr>
          <a:xfrm>
            <a:off x="878625" y="5642610"/>
            <a:ext cx="311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8" name="Rectangles 7">
            <a:extLst>
              <a:ext uri="{FF2B5EF4-FFF2-40B4-BE49-F238E27FC236}">
                <a16:creationId xmlns:a16="http://schemas.microsoft.com/office/drawing/2014/main" id="{DC532E9C-97F3-A2F5-8482-776AFAF145BF}"/>
              </a:ext>
            </a:extLst>
          </p:cNvPr>
          <p:cNvSpPr/>
          <p:nvPr/>
        </p:nvSpPr>
        <p:spPr>
          <a:xfrm>
            <a:off x="584200" y="5431790"/>
            <a:ext cx="900000" cy="1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EB7F4B0B-BEAF-C0B3-C3FE-846874A70451}"/>
              </a:ext>
            </a:extLst>
          </p:cNvPr>
          <p:cNvSpPr txBox="1"/>
          <p:nvPr/>
        </p:nvSpPr>
        <p:spPr>
          <a:xfrm>
            <a:off x="984250" y="1809750"/>
            <a:ext cx="375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Why</a:t>
            </a:r>
            <a:r>
              <a:rPr kumimoji="0" lang="it-IT" alt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do the </a:t>
            </a:r>
            <a:r>
              <a:rPr kumimoji="0" lang="it-IT" alt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results</a:t>
            </a:r>
            <a:r>
              <a:rPr kumimoji="0" lang="it-IT" alt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alt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</a:t>
            </a:r>
            <a:r>
              <a:rPr kumimoji="0" lang="it-IT" alt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alt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</a:t>
            </a:r>
            <a:r>
              <a:rPr kumimoji="0" lang="it-IT" alt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it-IT" alt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much</a:t>
            </a:r>
            <a:r>
              <a:rPr kumimoji="0" lang="it-IT" alt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C57535-0BA9-6456-376E-BD906337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442825"/>
              </p:ext>
            </p:extLst>
          </p:nvPr>
        </p:nvGraphicFramePr>
        <p:xfrm>
          <a:off x="1034200" y="1657350"/>
          <a:ext cx="77724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TCP+TLS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dirty="0"/>
                        <a:t>Handshake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0.006</a:t>
                      </a:r>
                      <a:r>
                        <a:rPr lang="it-IT" dirty="0"/>
                        <a:t>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0.019</a:t>
                      </a:r>
                      <a:r>
                        <a:rPr lang="it-IT" dirty="0"/>
                        <a:t>s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it-IT" dirty="0" err="1"/>
                        <a:t>Average</a:t>
                      </a:r>
                      <a:r>
                        <a:rPr lang="it-IT" dirty="0"/>
                        <a:t> </a:t>
                      </a:r>
                      <a:r>
                        <a:rPr dirty="0"/>
                        <a:t>RTT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0.00095</a:t>
                      </a:r>
                      <a:r>
                        <a:rPr lang="it-IT" dirty="0"/>
                        <a:t>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0.0056</a:t>
                      </a:r>
                      <a:r>
                        <a:rPr lang="it-IT" dirty="0"/>
                        <a:t>s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t>RTT Std. Dev.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dirty="0"/>
                        <a:t>Upload Time (1GB)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4.42s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890.67s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dirty="0"/>
                        <a:t>Upload 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246.68</a:t>
                      </a:r>
                      <a:r>
                        <a:rPr lang="it-IT" dirty="0"/>
                        <a:t> MB/s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1.15</a:t>
                      </a:r>
                      <a:r>
                        <a:rPr lang="it-IT" dirty="0"/>
                        <a:t> MB/s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t>Download Time (1GB)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4.28s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885.31s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dirty="0"/>
                        <a:t>Download 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254.56</a:t>
                      </a:r>
                      <a:r>
                        <a:rPr lang="it-IT" dirty="0"/>
                        <a:t> MB/s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1.16</a:t>
                      </a:r>
                      <a:r>
                        <a:rPr lang="it-IT" dirty="0"/>
                        <a:t> MB/s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E3D14D-C63C-A3CB-A742-9DD2670F4413}"/>
              </a:ext>
            </a:extLst>
          </p:cNvPr>
          <p:cNvSpPr txBox="1">
            <a:spLocks/>
          </p:cNvSpPr>
          <p:nvPr/>
        </p:nvSpPr>
        <p:spPr>
          <a:xfrm>
            <a:off x="8932750" y="1679331"/>
            <a:ext cx="2783636" cy="301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/>
              <a:t>TCP+TLS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faster</a:t>
            </a:r>
            <a:r>
              <a:rPr lang="it-IT" dirty="0"/>
              <a:t> in </a:t>
            </a:r>
            <a:r>
              <a:rPr lang="it-IT" dirty="0" err="1"/>
              <a:t>any</a:t>
            </a:r>
            <a:r>
              <a:rPr lang="it-IT" dirty="0"/>
              <a:t> condition.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latency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in QUIC.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bottlenecks</a:t>
            </a:r>
            <a:r>
              <a:rPr lang="it-IT" dirty="0"/>
              <a:t> in QUIC due to </a:t>
            </a:r>
            <a:r>
              <a:rPr lang="it-IT" dirty="0" err="1"/>
              <a:t>implementation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289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70&quot;:[3321980,3321390,3320305,3321374]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51.67499847412114,&quot;left&quot;:54.80003326656315,&quot;top&quot;:179.30004089595764,&quot;width&quot;:850.4500122070312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51.67499847412114,&quot;left&quot;:54.80003326656315,&quot;top&quot;:179.30004089595764,&quot;width&quot;:850.4500122070312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4"/>
  <p:tag name="KSO_WM_DIAGRAM_MIN_ITEMCNT" val="2"/>
  <p:tag name="KSO_WM_DIAGRAM_VIRTUALLY_FRAME" val="{&quot;height&quot;:351.67499847412114,&quot;left&quot;:54.80003326656315,&quot;top&quot;:179.30004089595764,&quot;width&quot;:854.6750061035157}"/>
  <p:tag name="KSO_WM_DIAGRAM_COLOR_MATCH_VALUE" val="{&quot;shape&quot;:{&quot;fill&quot;:{&quot;solid&quot;:{&quot;brightness&quot;:0.600000023841857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7921_2*l_h_i*1_3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51.67499847412114,&quot;left&quot;:54.80003326656315,&quot;top&quot;:179.30004089595764,&quot;width&quot;:854.67500610351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7921_2*l_h_a*1_3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51.67499847412114,&quot;left&quot;:54.80003326656315,&quot;top&quot;:179.30004089595764,&quot;width&quot;:854.67500610351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7921_2*l_h_f*1_3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PRESET_TEXT" val="Presentations are communication tools"/>
  <p:tag name="KSO_WM_UNIT_TEXT_FILL_FORE_SCHEMECOLOR_INDEX" val="1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4"/>
  <p:tag name="KSO_WM_DIAGRAM_MIN_ITEMCNT" val="2"/>
  <p:tag name="KSO_WM_DIAGRAM_VIRTUALLY_FRAME" val="{&quot;height&quot;:351.67499847412114,&quot;left&quot;:54.80003326656315,&quot;top&quot;:179.30004089595764,&quot;width&quot;:854.6750061035157}"/>
  <p:tag name="KSO_WM_DIAGRAM_COLOR_MATCH_VALUE" val="{&quot;shape&quot;:{&quot;fill&quot;:{&quot;solid&quot;:{&quot;brightness&quot;:0.600000023841857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7921_2*l_h_i*1_1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51.67499847412114,&quot;left&quot;:54.80003326656315,&quot;top&quot;:179.30004089595764,&quot;width&quot;:854.67500610351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1_2*l_h_a*1_1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51.67499847412114,&quot;left&quot;:54.80003326656315,&quot;top&quot;:179.30004089595764,&quot;width&quot;:854.67500610351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21_2*l_h_f*1_1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PRESET_TEXT" val="Presentations are communication tools"/>
  <p:tag name="KSO_WM_UNIT_TEXT_FILL_FORE_SCHEMECOLOR_INDEX" val="1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4"/>
  <p:tag name="KSO_WM_DIAGRAM_MIN_ITEMCNT" val="2"/>
  <p:tag name="KSO_WM_DIAGRAM_VIRTUALLY_FRAME" val="{&quot;height&quot;:351.67499847412114,&quot;left&quot;:54.80003326656315,&quot;top&quot;:179.30004089595764,&quot;width&quot;:854.6750061035157}"/>
  <p:tag name="KSO_WM_DIAGRAM_COLOR_MATCH_VALUE" val="{&quot;shape&quot;:{&quot;fill&quot;:{&quot;solid&quot;:{&quot;brightness&quot;:0.600000023841857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7921_2*l_h_i*1_2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51.67499847412114,&quot;left&quot;:54.80003326656315,&quot;top&quot;:179.30004089595764,&quot;width&quot;:854.67500610351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7921_2*l_h_a*1_2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i*1_1_2"/>
  <p:tag name="KSO_WM_TEMPLATE_CATEGORY" val="diagram"/>
  <p:tag name="KSO_WM_TEMPLATE_INDEX" val="2023817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2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solid&quot;:{&quot;brightness&quot;:0.800000011920929,&quot;colorType&quot;:1,&quot;foreColorIndex&quot;:5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8"/>
  <p:tag name="KSO_WM_DIAGRAM_USE_COLOR_VALUE" val="{&quot;color_scheme&quot;:1,&quot;color_type&quot;:1,&quot;theme_color_indexes&quot;:[]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351.67499847412114,&quot;left&quot;:54.80003326656315,&quot;top&quot;:179.30004089595764,&quot;width&quot;:854.675006103515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7921_2*l_h_f*1_2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PRESET_TEXT" val="Presentations are communication tools"/>
  <p:tag name="KSO_WM_UNIT_TEXT_FILL_FORE_SCHEMECOLOR_INDEX" val="1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89.07496062992135,&quot;left&quot;:186.35003326656314,&quot;top&quot;:75.52503937007873,&quot;width&quot;:601.3500122070312}"/>
  <p:tag name="KSO_WM_DIAGRAM_COLOR_MATCH_VALUE" val="{&quot;shape&quot;:{&quot;fill&quot;:{&quot;type&quot;:0},&quot;glow&quot;:{&quot;colorType&quot;:0},&quot;line&quot;:{&quot;solidLine&quot;:{&quot;brightness&quot;:0.4000000059604645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2_1"/>
  <p:tag name="KSO_WM_UNIT_ID" val="diagram20238220_2*n_h_i*1_2_1"/>
  <p:tag name="KSO_WM_TEMPLATE_CATEGORY" val="diagram"/>
  <p:tag name="KSO_WM_TEMPLATE_INDEX" val="20238220"/>
  <p:tag name="KSO_WM_UNIT_LAYERLEVEL" val="1_1_1"/>
  <p:tag name="KSO_WM_TAG_VERSION" val="3.0"/>
  <p:tag name="KSO_WM_UNIT_LINE_FORE_SCHEMECOLOR_INDEX" val="5"/>
  <p:tag name="KSO_WM_DIAGRAM_USE_COLOR_VALUE" val="{&quot;color_scheme&quot;:1,&quot;color_type&quot;:1,&quot;theme_color_indexes&quot;:[]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89.07496062992135,&quot;left&quot;:186.35003326656314,&quot;top&quot;:75.52503937007873,&quot;width&quot;:601.3500122070312}"/>
  <p:tag name="KSO_WM_DIAGRAM_COLOR_MATCH_VALUE" val="{&quot;shape&quot;:{&quot;fill&quot;:{&quot;type&quot;:0},&quot;glow&quot;:{&quot;colorType&quot;:0},&quot;line&quot;:{&quot;solidLine&quot;:{&quot;brightness&quot;:0.4000000059604645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2_2"/>
  <p:tag name="KSO_WM_UNIT_ID" val="diagram20238220_2*n_h_i*1_2_2"/>
  <p:tag name="KSO_WM_TEMPLATE_CATEGORY" val="diagram"/>
  <p:tag name="KSO_WM_TEMPLATE_INDEX" val="20238220"/>
  <p:tag name="KSO_WM_UNIT_LAYERLEVEL" val="1_1_1"/>
  <p:tag name="KSO_WM_TAG_VERSION" val="3.0"/>
  <p:tag name="KSO_WM_UNIT_LINE_FORE_SCHEMECOLOR_INDEX" val="5"/>
  <p:tag name="KSO_WM_DIAGRAM_USE_COLOR_VALUE" val="{&quot;color_scheme&quot;:1,&quot;color_type&quot;:1,&quot;theme_color_indexes&quot;:[]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89.07496062992135,&quot;left&quot;:186.35003326656314,&quot;top&quot;:75.52503937007873,&quot;width&quot;:601.3500122070312}"/>
  <p:tag name="KSO_WM_DIAGRAM_COLOR_MATCH_VALUE" val="{&quot;shape&quot;:{&quot;fill&quot;:{&quot;type&quot;:0},&quot;glow&quot;:{&quot;colorType&quot;:0},&quot;line&quot;:{&quot;solidLine&quot;:{&quot;brightness&quot;:0.4000000059604645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2_3"/>
  <p:tag name="KSO_WM_UNIT_ID" val="diagram20238220_2*n_h_i*1_2_3"/>
  <p:tag name="KSO_WM_TEMPLATE_CATEGORY" val="diagram"/>
  <p:tag name="KSO_WM_TEMPLATE_INDEX" val="20238220"/>
  <p:tag name="KSO_WM_UNIT_LAYERLEVEL" val="1_1_1"/>
  <p:tag name="KSO_WM_TAG_VERSION" val="3.0"/>
  <p:tag name="KSO_WM_UNIT_LINE_FORE_SCHEMECOLOR_INDEX" val="5"/>
  <p:tag name="KSO_WM_DIAGRAM_USE_COLOR_VALUE" val="{&quot;color_scheme&quot;:1,&quot;color_type&quot;:1,&quot;theme_color_indexes&quot;:[]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89.07496062992135,&quot;left&quot;:186.35003326656314,&quot;top&quot;:75.52503937007873,&quot;width&quot;:601.3500122070312}"/>
  <p:tag name="KSO_WM_DIAGRAM_COLOR_MATCH_VALUE" val="{&quot;shape&quot;:{&quot;fill&quot;:{&quot;solid&quot;:{&quot;brightness&quot;:0.8999999761581421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238220_2*n_h_h_f*1_2_1_1"/>
  <p:tag name="KSO_WM_TEMPLATE_CATEGORY" val="diagram"/>
  <p:tag name="KSO_WM_TEMPLATE_INDEX" val="20238220"/>
  <p:tag name="KSO_WM_UNIT_LAYERLEVEL" val="1_1_1_1"/>
  <p:tag name="KSO_WM_TAG_VERSION" val="3.0"/>
  <p:tag name="KSO_WM_UNIT_PRESET_TEXT" val="Click here to add text"/>
  <p:tag name="KSO_WM_UNIT_FILL_TYPE" val="1"/>
  <p:tag name="KSO_WM_UNIT_FILL_FORE_SCHEMECOLOR_INDEX" val="5"/>
  <p:tag name="KSO_WM_UNIT_FILL_FORE_SCHEMECOLOR_INDEX_BRIGHTNESS" val="0.9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89.07496062992135,&quot;left&quot;:186.35003326656314,&quot;top&quot;:75.52503937007873,&quot;width&quot;:601.3500122070312}"/>
  <p:tag name="KSO_WM_DIAGRAM_COLOR_MATCH_VALUE" val="{&quot;shape&quot;:{&quot;fill&quot;:{&quot;solid&quot;:{&quot;brightness&quot;:0.8999999761581421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20238220_2*n_h_h_f*1_2_2_1"/>
  <p:tag name="KSO_WM_TEMPLATE_CATEGORY" val="diagram"/>
  <p:tag name="KSO_WM_TEMPLATE_INDEX" val="20238220"/>
  <p:tag name="KSO_WM_UNIT_LAYERLEVEL" val="1_1_1_1"/>
  <p:tag name="KSO_WM_TAG_VERSION" val="3.0"/>
  <p:tag name="KSO_WM_UNIT_PRESET_TEXT" val="Click here to add text"/>
  <p:tag name="KSO_WM_UNIT_FILL_TYPE" val="1"/>
  <p:tag name="KSO_WM_UNIT_FILL_FORE_SCHEMECOLOR_INDEX" val="5"/>
  <p:tag name="KSO_WM_UNIT_FILL_FORE_SCHEMECOLOR_INDEX_BRIGHTNESS" val="0.9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89.07496062992135,&quot;left&quot;:186.35003326656314,&quot;top&quot;:75.52503937007873,&quot;width&quot;:601.3500122070312}"/>
  <p:tag name="KSO_WM_DIAGRAM_COLOR_MATCH_VALUE" val="{&quot;shape&quot;:{&quot;fill&quot;:{&quot;solid&quot;:{&quot;brightness&quot;:0.8999999761581421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20238220_2*n_h_h_f*1_2_3_1"/>
  <p:tag name="KSO_WM_TEMPLATE_CATEGORY" val="diagram"/>
  <p:tag name="KSO_WM_TEMPLATE_INDEX" val="20238220"/>
  <p:tag name="KSO_WM_UNIT_LAYERLEVEL" val="1_1_1_1"/>
  <p:tag name="KSO_WM_TAG_VERSION" val="3.0"/>
  <p:tag name="KSO_WM_UNIT_PRESET_TEXT" val="Click here to add text"/>
  <p:tag name="KSO_WM_UNIT_FILL_TYPE" val="1"/>
  <p:tag name="KSO_WM_UNIT_FILL_FORE_SCHEMECOLOR_INDEX" val="5"/>
  <p:tag name="KSO_WM_UNIT_FILL_FORE_SCHEMECOLOR_INDEX_BRIGHTNESS" val="0.9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389.07496062992135,&quot;left&quot;:186.35003326656314,&quot;top&quot;:75.52503937007873,&quot;width&quot;:601.3500122070312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diagram20238220_2*n_h_a*1_1_1"/>
  <p:tag name="KSO_WM_TEMPLATE_CATEGORY" val="diagram"/>
  <p:tag name="KSO_WM_TEMPLATE_INDEX" val="20238220"/>
  <p:tag name="KSO_WM_UNIT_LAYERLEVEL" val="1_1_1"/>
  <p:tag name="KSO_WM_TAG_VERSION" val="3.0"/>
  <p:tag name="KSO_WM_UNIT_PRESET_TEXT" val="Your title here"/>
  <p:tag name="KSO_WM_UNIT_FILL_TYPE" val="3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h_i*1_2_2_2"/>
  <p:tag name="KSO_WM_TEMPLATE_CATEGORY" val="diagram"/>
  <p:tag name="KSO_WM_TEMPLATE_INDEX" val="20238176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2_2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0.6000000238418579,&quot;transparency&quot;:0}],&quot;type&quot;:2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h_i*1_2_1_2"/>
  <p:tag name="KSO_WM_TEMPLATE_CATEGORY" val="diagram"/>
  <p:tag name="KSO_WM_TEMPLATE_INDEX" val="20238176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1_2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0.6000000238418579,&quot;transparency&quot;:0}],&quot;type&quot;:2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h_i*1_2_3_2"/>
  <p:tag name="KSO_WM_TEMPLATE_CATEGORY" val="diagram"/>
  <p:tag name="KSO_WM_TEMPLATE_INDEX" val="20238176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3_2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0.6000000238418579,&quot;transparency&quot;:0}],&quot;type&quot;:2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i*1_1_1"/>
  <p:tag name="KSO_WM_TEMPLATE_CATEGORY" val="diagram"/>
  <p:tag name="KSO_WM_TEMPLATE_INDEX" val="2023817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1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gradient&quot;:[{&quot;brightness&quot;:0.800000011920929,&quot;colorType&quot;:1,&quot;foreColorIndex&quot;:5,&quot;pos&quot;:0,&quot;transparency&quot;:1},{&quot;brightness&quot;:0.800000011920929,&quot;colorType&quot;:1,&quot;foreColorIndex&quot;:5,&quot;pos&quot;:1,&quot;transparency&quot;:0.49000000953674316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]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176_2*n_h_i*1_1_3"/>
  <p:tag name="KSO_WM_TEMPLATE_CATEGORY" val="diagram"/>
  <p:tag name="KSO_WM_TEMPLATE_INDEX" val="2023817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3"/>
  <p:tag name="KSO_WM_DIAGRAM_MAX_ITEMCNT" val="6"/>
  <p:tag name="KSO_WM_DIAGRAM_MIN_ITEMCNT" val="2"/>
  <p:tag name="KSO_WM_DIAGRAM_VIRTUALLY_FRAME" val="{&quot;height&quot;:372.9,&quot;left&quot;:53.57498779296875,&quot;top&quot;:83.6,&quot;width&quot;:852.9000244140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]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51.67499847412114,&quot;left&quot;:54.80003326656315,&quot;top&quot;:179.30004089595764,&quot;width&quot;:854.6750061035157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51.67499847412114,&quot;left&quot;:54.80003326656315,&quot;top&quot;:179.30004089595764,&quot;width&quot;:850.4500122070312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255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SIMONE ZEDDA</cp:lastModifiedBy>
  <cp:revision>133</cp:revision>
  <dcterms:created xsi:type="dcterms:W3CDTF">2025-02-12T21:07:00Z</dcterms:created>
  <dcterms:modified xsi:type="dcterms:W3CDTF">2025-02-15T19:14:49Z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445CDAF99E644C0D86008AF822FB9659_12</vt:lpwstr>
  </property>
  <property fmtid="{D5CDD505-2E9C-101B-9397-08002B2CF9AE}" pid="3" name="KSOProductBuildVer">
    <vt:lpwstr>2057-12.2.0.19805</vt:lpwstr>
  </property>
</Properties>
</file>