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2" r:id="rId6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svg"/><Relationship Id="rId7" Type="http://schemas.openxmlformats.org/officeDocument/2006/relationships/image" Target="../media/image1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6.svg"/><Relationship Id="rId11" Type="http://schemas.openxmlformats.org/officeDocument/2006/relationships/image" Target="../media/image5.png"/><Relationship Id="rId10" Type="http://schemas.openxmlformats.org/officeDocument/2006/relationships/image" Target="../media/image4.sv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4200" y="5459095"/>
            <a:ext cx="2842260" cy="2540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84250" y="1050290"/>
            <a:ext cx="61442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b="1">
                <a:effectLst/>
              </a:rPr>
              <a:t>Performance Comparison of QUIC and TCL+TLS Protocols</a:t>
            </a:r>
            <a:endParaRPr lang="en-US" altLang="en-GB" sz="2000" b="1">
              <a:effectLst/>
            </a:endParaRPr>
          </a:p>
          <a:p>
            <a:r>
              <a:rPr lang="en-US" altLang="en-GB" sz="2000" b="1">
                <a:effectLst/>
              </a:rPr>
              <a:t>in a File Transfer Application</a:t>
            </a:r>
            <a:endParaRPr lang="en-US" altLang="en-GB" sz="20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35965" y="5642610"/>
            <a:ext cx="3103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 sz="1400"/>
              <a:t>Riccardo Puddu, Simone Zedda</a:t>
            </a:r>
            <a:endParaRPr lang="it-IT" altLang="en-GB" sz="1400"/>
          </a:p>
        </p:txBody>
      </p:sp>
      <p:sp>
        <p:nvSpPr>
          <p:cNvPr id="68" name="椭圆 4"/>
          <p:cNvSpPr/>
          <p:nvPr>
            <p:custDataLst>
              <p:tags r:id="rId1"/>
            </p:custDataLst>
          </p:nvPr>
        </p:nvSpPr>
        <p:spPr>
          <a:xfrm>
            <a:off x="7362825" y="2661920"/>
            <a:ext cx="2247900" cy="2247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73" name="弧形 13"/>
          <p:cNvSpPr/>
          <p:nvPr>
            <p:custDataLst>
              <p:tags r:id="rId2"/>
            </p:custDataLst>
          </p:nvPr>
        </p:nvSpPr>
        <p:spPr>
          <a:xfrm rot="7200000">
            <a:off x="7102475" y="2401570"/>
            <a:ext cx="2769235" cy="2769235"/>
          </a:xfrm>
          <a:prstGeom prst="arc">
            <a:avLst>
              <a:gd name="adj1" fmla="val 15835561"/>
              <a:gd name="adj2" fmla="val 21121678"/>
            </a:avLst>
          </a:prstGeom>
          <a:ln w="6350">
            <a:gradFill>
              <a:gsLst>
                <a:gs pos="0">
                  <a:schemeClr val="accent1">
                    <a:alpha val="0"/>
                  </a:schemeClr>
                </a:gs>
                <a:gs pos="60000">
                  <a:schemeClr val="accent1"/>
                </a:gs>
              </a:gsLst>
              <a:lin ang="5400000" scaled="1"/>
            </a:gradFill>
            <a:prstDash val="dash"/>
            <a:tailEnd type="triangle"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弧形 14"/>
          <p:cNvSpPr/>
          <p:nvPr>
            <p:custDataLst>
              <p:tags r:id="rId3"/>
            </p:custDataLst>
          </p:nvPr>
        </p:nvSpPr>
        <p:spPr>
          <a:xfrm rot="20880000">
            <a:off x="7115810" y="2402205"/>
            <a:ext cx="2769235" cy="2769235"/>
          </a:xfrm>
          <a:prstGeom prst="arc">
            <a:avLst>
              <a:gd name="adj1" fmla="val 15835561"/>
              <a:gd name="adj2" fmla="val 21121678"/>
            </a:avLst>
          </a:prstGeom>
          <a:ln w="6350">
            <a:gradFill>
              <a:gsLst>
                <a:gs pos="0">
                  <a:schemeClr val="accent1">
                    <a:alpha val="0"/>
                  </a:schemeClr>
                </a:gs>
                <a:gs pos="60000">
                  <a:schemeClr val="accent1"/>
                </a:gs>
              </a:gsLst>
              <a:lin ang="5400000" scaled="1"/>
            </a:gradFill>
            <a:prstDash val="dash"/>
            <a:tailEnd type="triangle"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椭圆 2"/>
          <p:cNvSpPr/>
          <p:nvPr>
            <p:custDataLst>
              <p:tags r:id="rId4"/>
            </p:custDataLst>
          </p:nvPr>
        </p:nvSpPr>
        <p:spPr>
          <a:xfrm>
            <a:off x="6323330" y="1622425"/>
            <a:ext cx="4326890" cy="432689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20000"/>
                  <a:lumOff val="80000"/>
                  <a:alpha val="51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75" name="弧形 15"/>
          <p:cNvSpPr/>
          <p:nvPr>
            <p:custDataLst>
              <p:tags r:id="rId5"/>
            </p:custDataLst>
          </p:nvPr>
        </p:nvSpPr>
        <p:spPr>
          <a:xfrm rot="14100000">
            <a:off x="7115810" y="2402205"/>
            <a:ext cx="2769235" cy="2769235"/>
          </a:xfrm>
          <a:prstGeom prst="arc">
            <a:avLst>
              <a:gd name="adj1" fmla="val 15835561"/>
              <a:gd name="adj2" fmla="val 21121678"/>
            </a:avLst>
          </a:prstGeom>
          <a:ln w="6350">
            <a:gradFill>
              <a:gsLst>
                <a:gs pos="0">
                  <a:schemeClr val="accent1">
                    <a:alpha val="0"/>
                  </a:schemeClr>
                </a:gs>
                <a:gs pos="60000">
                  <a:schemeClr val="accent1"/>
                </a:gs>
              </a:gsLst>
              <a:lin ang="5400000" scaled="1"/>
            </a:gradFill>
            <a:prstDash val="dash"/>
            <a:tailEnd type="triangle"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椭圆 6"/>
          <p:cNvSpPr/>
          <p:nvPr>
            <p:custDataLst>
              <p:tags r:id="rId6"/>
            </p:custDataLst>
          </p:nvPr>
        </p:nvSpPr>
        <p:spPr>
          <a:xfrm>
            <a:off x="6858000" y="2024380"/>
            <a:ext cx="3436620" cy="3437255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0">
            <a:off x="7031355" y="4674870"/>
            <a:ext cx="762000" cy="762000"/>
            <a:chOff x="11379" y="3952"/>
            <a:chExt cx="1200" cy="1200"/>
          </a:xfrm>
        </p:grpSpPr>
        <p:sp>
          <p:nvSpPr>
            <p:cNvPr id="9" name="Oval 8"/>
            <p:cNvSpPr/>
            <p:nvPr/>
          </p:nvSpPr>
          <p:spPr>
            <a:xfrm>
              <a:off x="11379" y="3952"/>
              <a:ext cx="1201" cy="12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3" name="Picture 12" descr="speedometer-svgrepo-com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39" y="4212"/>
              <a:ext cx="680" cy="68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 rot="0">
            <a:off x="9772015" y="3859530"/>
            <a:ext cx="762000" cy="762000"/>
            <a:chOff x="9600" y="5153"/>
            <a:chExt cx="1200" cy="1200"/>
          </a:xfrm>
        </p:grpSpPr>
        <p:sp>
          <p:nvSpPr>
            <p:cNvPr id="8" name="Oval 7"/>
            <p:cNvSpPr/>
            <p:nvPr/>
          </p:nvSpPr>
          <p:spPr>
            <a:xfrm>
              <a:off x="9600" y="5153"/>
              <a:ext cx="1201" cy="12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2" name="Picture 11" descr="lock-alt-svgrepo-com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75" y="5413"/>
              <a:ext cx="680" cy="68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 rot="0">
            <a:off x="7753350" y="1729740"/>
            <a:ext cx="762000" cy="762000"/>
            <a:chOff x="11379" y="6354"/>
            <a:chExt cx="1200" cy="1200"/>
          </a:xfrm>
        </p:grpSpPr>
        <p:sp>
          <p:nvSpPr>
            <p:cNvPr id="10" name="Oval 9"/>
            <p:cNvSpPr/>
            <p:nvPr/>
          </p:nvSpPr>
          <p:spPr>
            <a:xfrm>
              <a:off x="11379" y="6354"/>
              <a:ext cx="1201" cy="12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4" name="Picture 13" descr="cloud-download-svgrepo-com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639" y="6614"/>
              <a:ext cx="680" cy="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4200" y="5459095"/>
            <a:ext cx="969645" cy="317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84250" y="1050290"/>
            <a:ext cx="1530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2000" b="1">
                <a:effectLst/>
              </a:rPr>
              <a:t>Motivation</a:t>
            </a:r>
            <a:endParaRPr lang="it-IT" altLang="en-US" sz="20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13130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 sz="1400"/>
              <a:t>2</a:t>
            </a:r>
            <a:endParaRPr lang="it-IT" altLang="en-GB" sz="1400"/>
          </a:p>
        </p:txBody>
      </p:sp>
      <p:sp>
        <p:nvSpPr>
          <p:cNvPr id="2" name="Text Box 1"/>
          <p:cNvSpPr txBox="1"/>
          <p:nvPr/>
        </p:nvSpPr>
        <p:spPr>
          <a:xfrm>
            <a:off x="984250" y="2101850"/>
            <a:ext cx="262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/>
              <a:t>Why does this matter?</a:t>
            </a:r>
            <a:endParaRPr lang="it-IT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4200" y="5459095"/>
            <a:ext cx="969645" cy="317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84250" y="1050290"/>
            <a:ext cx="1991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2000" b="1">
                <a:effectLst/>
              </a:rPr>
              <a:t>State of the Art</a:t>
            </a:r>
            <a:endParaRPr lang="it-IT" altLang="en-US" sz="20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13130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 sz="1400"/>
              <a:t>3</a:t>
            </a:r>
            <a:endParaRPr lang="it-IT" altLang="en-GB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4200" y="5459095"/>
            <a:ext cx="969645" cy="317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84250" y="1050290"/>
            <a:ext cx="22409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2000" b="1">
                <a:effectLst/>
              </a:rPr>
              <a:t>Implementation Overview</a:t>
            </a:r>
            <a:endParaRPr lang="it-IT" altLang="en-US" sz="20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24560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 sz="1400"/>
              <a:t>4</a:t>
            </a:r>
            <a:endParaRPr lang="it-IT" altLang="en-GB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i*1_1_2"/>
  <p:tag name="KSO_WM_TEMPLATE_CATEGORY" val="diagram"/>
  <p:tag name="KSO_WM_TEMPLATE_INDEX" val="2023817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solid&quot;:{&quot;brightness&quot;:0.800000011920929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8"/>
  <p:tag name="KSO_WM_DIAGRAM_USE_COLOR_VALUE" val="{&quot;color_scheme&quot;:1,&quot;color_type&quot;:1,&quot;theme_color_indexes&quot;:[]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h_i*1_2_2_2"/>
  <p:tag name="KSO_WM_TEMPLATE_CATEGORY" val="diagram"/>
  <p:tag name="KSO_WM_TEMPLATE_INDEX" val="20238176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2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6000000238418579,&quot;transparency&quot;:0}],&quot;type&quot;:2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h_i*1_2_1_2"/>
  <p:tag name="KSO_WM_TEMPLATE_CATEGORY" val="diagram"/>
  <p:tag name="KSO_WM_TEMPLATE_INDEX" val="20238176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1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6000000238418579,&quot;transparency&quot;:0}],&quot;type&quot;:2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i*1_1_1"/>
  <p:tag name="KSO_WM_TEMPLATE_CATEGORY" val="diagram"/>
  <p:tag name="KSO_WM_TEMPLATE_INDEX" val="2023817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1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gradient&quot;:[{&quot;brightness&quot;:0.800000011920929,&quot;colorType&quot;:1,&quot;foreColorIndex&quot;:5,&quot;pos&quot;:0,&quot;transparency&quot;:1},{&quot;brightness&quot;:0.800000011920929,&quot;colorType&quot;:1,&quot;foreColorIndex&quot;:5,&quot;pos&quot;:1,&quot;transparency&quot;:0.49000000953674316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h_i*1_2_3_2"/>
  <p:tag name="KSO_WM_TEMPLATE_CATEGORY" val="diagram"/>
  <p:tag name="KSO_WM_TEMPLATE_INDEX" val="20238176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3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6000000238418579,&quot;transparency&quot;:0}],&quot;type&quot;:2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i*1_1_3"/>
  <p:tag name="KSO_WM_TEMPLATE_CATEGORY" val="diagram"/>
  <p:tag name="KSO_WM_TEMPLATE_INDEX" val="2023817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3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7.xml><?xml version="1.0" encoding="utf-8"?>
<p:tagLst xmlns:p="http://schemas.openxmlformats.org/presentationml/2006/main">
  <p:tag name="resource_record_key" val="{&quot;70&quot;:[3321980]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WPS Presentation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4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Sans Serif Collection</vt:lpstr>
      <vt:lpstr>Algerian</vt:lpstr>
      <vt:lpstr>Agency FB</vt:lpstr>
      <vt:lpstr>Arial Rounded MT Bold</vt:lpstr>
      <vt:lpstr>Arial Narrow</vt:lpstr>
      <vt:lpstr>Bahnschrift Light</vt:lpstr>
      <vt:lpstr>Bahnschrift Light Condensed</vt:lpstr>
      <vt:lpstr>Bahnschrift Light SemiCondensed</vt:lpstr>
      <vt:lpstr>Bodoni MT</vt:lpstr>
      <vt:lpstr>Bradley Hand ITC</vt:lpstr>
      <vt:lpstr>Cambria</vt:lpstr>
      <vt:lpstr>Cascadia Code SemiLight</vt:lpstr>
      <vt:lpstr>Cascadia Mono SemiLight</vt:lpstr>
      <vt:lpstr>Castellar</vt:lpstr>
      <vt:lpstr>Consolas</vt:lpstr>
      <vt:lpstr>Curlz MT</vt:lpstr>
      <vt:lpstr>Eras Demi ITC</vt:lpstr>
      <vt:lpstr>Franklin Gothic Demi</vt:lpstr>
      <vt:lpstr>Iosevka Custom Heavy</vt:lpstr>
      <vt:lpstr>Iosevka Custom Extralight</vt:lpstr>
      <vt:lpstr>Iosevka Custom</vt:lpstr>
      <vt:lpstr>Imprint MT Shadow</vt:lpstr>
      <vt:lpstr>Iosevka Custom SmBd Ex</vt:lpstr>
      <vt:lpstr>Iosevka Custom XBd Ex</vt:lpstr>
      <vt:lpstr>Leelawadee UI</vt:lpstr>
      <vt:lpstr>Magneto</vt:lpstr>
      <vt:lpstr>Malgun Gothic</vt:lpstr>
      <vt:lpstr>Microsoft Himalaya</vt:lpstr>
      <vt:lpstr>Microsoft JhengHei Light</vt:lpstr>
      <vt:lpstr>Microsoft YaHei Light</vt:lpstr>
      <vt:lpstr>MS Gothic</vt:lpstr>
      <vt:lpstr>Monotype Corsiva</vt:lpstr>
      <vt:lpstr>Mongolian Baiti</vt:lpstr>
      <vt:lpstr>Modern No. 20</vt:lpstr>
      <vt:lpstr>Palatino Linotype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google1571327451</cp:lastModifiedBy>
  <cp:revision>11</cp:revision>
  <dcterms:created xsi:type="dcterms:W3CDTF">2025-02-12T21:07:10Z</dcterms:created>
  <dcterms:modified xsi:type="dcterms:W3CDTF">2025-02-12T22:06:20Z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445CDAF99E644C0D86008AF822FB9659_12</vt:lpwstr>
  </property>
  <property fmtid="{D5CDD505-2E9C-101B-9397-08002B2CF9AE}" pid="3" name="KSOProductBuildVer">
    <vt:lpwstr>2057-12.2.0.19805</vt:lpwstr>
  </property>
</Properties>
</file>