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 id="264" r:id="rId7"/>
    <p:sldId id="262" r:id="rId8"/>
    <p:sldId id="265" r:id="rId9"/>
    <p:sldId id="266" r:id="rId10"/>
    <p:sldId id="267" r:id="rId11"/>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5FB"/>
    <a:srgbClr val="DE2020"/>
    <a:srgbClr val="263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09" d="100"/>
          <a:sy n="109"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7.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In today’s </a:t>
            </a:r>
            <a:r>
              <a:rPr lang="it-IT" altLang="en-US"/>
              <a:t>world</a:t>
            </a:r>
            <a:r>
              <a:rPr lang="en-US" altLang="en-GB"/>
              <a:t>, efficient and secure file transfers are more important than ever. Whether it’s cloud storage, real-time data exchange, or large-scale media distribution, speed and reliability are critical. However, the established combination of TCP and TLS - while robust and secure - comes with drawbacks. Increased latency due to extra handshake rounds and issues like head-of-line blocking can slow down data delivery, especially in environments where every millisecond counts. Our goal was to see if QUIC, a protocol designed to integrate transport and security, could significantly improve performance under these conditions.</a:t>
            </a:r>
            <a:endParaRPr lang="en-US" alt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Before diving into the specifics, it’s useful to cover some background. TCP has long been the backbone of the Internet, providing reliable data transmission over a connection-oriented network. With the growing need for secure communication, TLS was added as a separate layer to encrypt the data, which introduced additional processing and extra round trips to establish connections. One of the main issues is what we call head-of-line blocking. In a TCP connection, if one packet is lost or delayed, subsequent packets - even if they’ve been received - cannot be processed until that missing packet is retransmitted. Moreover, the separate TLS handshake adds extra time before data can even start flowing. In scenarios where multiple connections are made rapidly or the network latency is high, these delays can add up, reducing the overall efficiency of the file transfer process.</a:t>
            </a:r>
            <a:endParaRPr lang="en-US" alt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Now, moving on to the advantages of QUIC. QUIC was designed to overcome many of the inherent limitations of TCP + TLS. One key feature is its streamlined connection establishment. By combining transport and security protocols, QUIC reduces the number of round trips required to open a secure connection - sometimes even achieving a 0-RTT connection for repeat communications. This means that data can start flowing much faster than with TCP + TLS. Additionally, QUIC’s architecture is built to address head-of-line blocking by allowing multiple independent data streams within a single connection. This way, if one stream experiences packet loss, it doesn’t hold up the other streams.</a:t>
            </a:r>
            <a:endParaRPr lang="en-US" alt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Let’s take a closer look at out implementation on Slide 5.</a:t>
            </a:r>
            <a:endParaRPr lang="en-US" altLang="en-GB"/>
          </a:p>
          <a:p>
            <a:r>
              <a:rPr lang="en-US" altLang="en-GB"/>
              <a:t>For the TCP + TLS setup, we leveraged Python’s standard libraries to build a robust and secure connection foundation. One of the features of our implementation is that the certificates and private keys are generated dynamically through our code. </a:t>
            </a:r>
            <a:endParaRPr lang="en-US" altLang="en-GB"/>
          </a:p>
          <a:p>
            <a:r>
              <a:rPr lang="en-US" altLang="en-GB"/>
              <a:t>On the other side, for the QUIC implementation, we chose aioquic - a specialized library built on top of Python’s asyncio. </a:t>
            </a:r>
            <a:r>
              <a:rPr lang="it-IT" altLang="en-US"/>
              <a:t>Since </a:t>
            </a:r>
            <a:r>
              <a:rPr lang="en-US" altLang="en-GB"/>
              <a:t>aioquic operates in asynchronous mode, it allows us to manage multiple connections concurrently, potentially reducing delays and boosting performance.</a:t>
            </a:r>
            <a:endParaRPr lang="en-US" altLang="en-GB"/>
          </a:p>
          <a:p>
            <a:r>
              <a:rPr lang="en-US" altLang="en-GB"/>
              <a:t>In addition to the protocol implementations, our application is designed with three core functionalities in mind. It can either upload a file to the server or download a file from the server, but it also provides a ping capability from both ends, which is essential for measuring latency and ensuring that the connection is responsive.</a:t>
            </a:r>
            <a:endParaRPr lang="en-US"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tags" Target="../tags/tag2.xml"/><Relationship Id="rId13" Type="http://schemas.openxmlformats.org/officeDocument/2006/relationships/slideLayout" Target="../slideLayouts/slideLayout1.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tags" Target="../tags/tag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media/image8.svg"/><Relationship Id="rId6" Type="http://schemas.openxmlformats.org/officeDocument/2006/relationships/image" Target="../media/image7.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1" Type="http://schemas.openxmlformats.org/officeDocument/2006/relationships/notesSlide" Target="../notesSlides/notesSlide1.xml"/><Relationship Id="rId20" Type="http://schemas.openxmlformats.org/officeDocument/2006/relationships/slideLayout" Target="../slideLayouts/slideLayout1.xml"/><Relationship Id="rId2" Type="http://schemas.openxmlformats.org/officeDocument/2006/relationships/tags" Target="../tags/tag8.xml"/><Relationship Id="rId19" Type="http://schemas.openxmlformats.org/officeDocument/2006/relationships/image" Target="../media/image12.svg"/><Relationship Id="rId18" Type="http://schemas.openxmlformats.org/officeDocument/2006/relationships/image" Target="../media/image11.png"/><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image" Target="../media/image10.svg"/><Relationship Id="rId12" Type="http://schemas.openxmlformats.org/officeDocument/2006/relationships/image" Target="../media/image9.png"/><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26.svg"/><Relationship Id="rId16" Type="http://schemas.openxmlformats.org/officeDocument/2006/relationships/notesSlide" Target="../notesSlides/notesSlide4.xml"/><Relationship Id="rId15" Type="http://schemas.openxmlformats.org/officeDocument/2006/relationships/slideLayout" Target="../slideLayouts/slideLayout1.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hyperlink" Target="https://github.com/aiortc/aioquic" TargetMode="External"/><Relationship Id="rId10" Type="http://schemas.openxmlformats.org/officeDocument/2006/relationships/tags" Target="../tags/tag23.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20" name="Rectangles 19"/>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a:buNone/>
            </a:pPr>
            <a:endParaRPr lang="en-GB" altLang="en-US"/>
          </a:p>
        </p:txBody>
      </p:sp>
      <p:sp>
        <p:nvSpPr>
          <p:cNvPr id="6" name="Text Box 5"/>
          <p:cNvSpPr txBox="1"/>
          <p:nvPr/>
        </p:nvSpPr>
        <p:spPr>
          <a:xfrm>
            <a:off x="984250" y="1050290"/>
            <a:ext cx="7365365" cy="829945"/>
          </a:xfrm>
          <a:prstGeom prst="rect">
            <a:avLst/>
          </a:prstGeom>
          <a:noFill/>
        </p:spPr>
        <p:txBody>
          <a:bodyPr wrap="square" rtlCol="0">
            <a:spAutoFit/>
          </a:bodyPr>
          <a:lstStyle/>
          <a:p>
            <a:r>
              <a:rPr lang="en-US" altLang="en-GB" sz="2400" b="1">
                <a:effectLst/>
              </a:rPr>
              <a:t>Performance Comparison of QUIC and TC</a:t>
            </a:r>
            <a:r>
              <a:rPr lang="it-IT" altLang="en-US" sz="2400" b="1">
                <a:effectLst/>
              </a:rPr>
              <a:t>P</a:t>
            </a:r>
            <a:r>
              <a:rPr lang="en-US" altLang="en-GB" sz="2400" b="1">
                <a:effectLst/>
              </a:rPr>
              <a:t>+TLS Protocols</a:t>
            </a:r>
            <a:endParaRPr lang="en-US" altLang="en-GB" sz="2400" b="1">
              <a:effectLst/>
            </a:endParaRPr>
          </a:p>
          <a:p>
            <a:r>
              <a:rPr lang="en-US" altLang="en-GB" sz="2400" b="1">
                <a:effectLst/>
              </a:rPr>
              <a:t>in a File Transfer Application</a:t>
            </a:r>
            <a:endParaRPr lang="en-US" altLang="en-GB" sz="2400" b="1">
              <a:effectLst/>
            </a:endParaRPr>
          </a:p>
        </p:txBody>
      </p:sp>
      <p:sp>
        <p:nvSpPr>
          <p:cNvPr id="7" name="Text Box 6"/>
          <p:cNvSpPr txBox="1"/>
          <p:nvPr/>
        </p:nvSpPr>
        <p:spPr>
          <a:xfrm>
            <a:off x="804863" y="5642610"/>
            <a:ext cx="2442210" cy="306705"/>
          </a:xfrm>
          <a:prstGeom prst="rect">
            <a:avLst/>
          </a:prstGeom>
          <a:noFill/>
        </p:spPr>
        <p:txBody>
          <a:bodyPr wrap="square" rtlCol="0">
            <a:spAutoFit/>
          </a:bodyPr>
          <a:lstStyle/>
          <a:p>
            <a:r>
              <a:rPr lang="it-IT" altLang="en-GB" sz="1400"/>
              <a:t>Riccardo Puddu, Simone Zedda</a:t>
            </a:r>
            <a:endParaRPr lang="it-IT" altLang="en-GB" sz="1400"/>
          </a:p>
        </p:txBody>
      </p:sp>
      <p:grpSp>
        <p:nvGrpSpPr>
          <p:cNvPr id="19" name="Group 18"/>
          <p:cNvGrpSpPr/>
          <p:nvPr/>
        </p:nvGrpSpPr>
        <p:grpSpPr>
          <a:xfrm>
            <a:off x="7023100" y="1807210"/>
            <a:ext cx="3693160" cy="3693160"/>
            <a:chOff x="11286" y="2555"/>
            <a:chExt cx="6814" cy="6814"/>
          </a:xfrm>
        </p:grpSpPr>
        <p:grpSp>
          <p:nvGrpSpPr>
            <p:cNvPr id="11" name="Group 10"/>
            <p:cNvGrpSpPr/>
            <p:nvPr/>
          </p:nvGrpSpPr>
          <p:grpSpPr>
            <a:xfrm>
              <a:off x="11286" y="2555"/>
              <a:ext cx="6814" cy="6814"/>
              <a:chOff x="9958" y="2555"/>
              <a:chExt cx="6814" cy="6814"/>
            </a:xfrm>
          </p:grpSpPr>
          <p:grpSp>
            <p:nvGrpSpPr>
              <p:cNvPr id="3" name="Group 2"/>
              <p:cNvGrpSpPr/>
              <p:nvPr/>
            </p:nvGrpSpPr>
            <p:grpSpPr>
              <a:xfrm>
                <a:off x="9958" y="2555"/>
                <a:ext cx="6814" cy="6814"/>
                <a:chOff x="9958" y="2555"/>
                <a:chExt cx="6814" cy="6814"/>
              </a:xfrm>
            </p:grpSpPr>
            <p:sp>
              <p:nvSpPr>
                <p:cNvPr id="67" name="椭圆 2"/>
                <p:cNvSpPr/>
                <p:nvPr>
                  <p:custDataLst>
                    <p:tags r:id="rId1"/>
                  </p:custDataLst>
                </p:nvPr>
              </p:nvSpPr>
              <p:spPr>
                <a:xfrm>
                  <a:off x="9958" y="2555"/>
                  <a:ext cx="6814" cy="6814"/>
                </a:xfrm>
                <a:prstGeom prst="ellipse">
                  <a:avLst/>
                </a:prstGeom>
                <a:gradFill>
                  <a:gsLst>
                    <a:gs pos="0">
                      <a:schemeClr val="accent1">
                        <a:lumMod val="20000"/>
                        <a:lumOff val="80000"/>
                        <a:alpha val="0"/>
                      </a:schemeClr>
                    </a:gs>
                    <a:gs pos="100000">
                      <a:schemeClr val="accent1">
                        <a:lumMod val="20000"/>
                        <a:lumOff val="80000"/>
                        <a:alpha val="51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76" name="椭圆 6"/>
                <p:cNvSpPr/>
                <p:nvPr>
                  <p:custDataLst>
                    <p:tags r:id="rId2"/>
                  </p:custDataLst>
                </p:nvPr>
              </p:nvSpPr>
              <p:spPr>
                <a:xfrm>
                  <a:off x="10800" y="3188"/>
                  <a:ext cx="5412" cy="5413"/>
                </a:xfrm>
                <a:prstGeom prst="ellipse">
                  <a:avLst/>
                </a:prstGeom>
                <a:noFill/>
                <a:ln>
                  <a:solidFill>
                    <a:schemeClr val="accent1"/>
                  </a:solid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1073" y="2724"/>
                <a:ext cx="5516" cy="5838"/>
                <a:chOff x="11073" y="2724"/>
                <a:chExt cx="5516" cy="5838"/>
              </a:xfrm>
            </p:grpSpPr>
            <p:grpSp>
              <p:nvGrpSpPr>
                <p:cNvPr id="16" name="Group 15"/>
                <p:cNvGrpSpPr/>
                <p:nvPr/>
              </p:nvGrpSpPr>
              <p:grpSpPr>
                <a:xfrm>
                  <a:off x="11073" y="7362"/>
                  <a:ext cx="1200" cy="1200"/>
                  <a:chOff x="11379" y="3952"/>
                  <a:chExt cx="1200" cy="1200"/>
                </a:xfrm>
              </p:grpSpPr>
              <p:sp>
                <p:nvSpPr>
                  <p:cNvPr id="9" name="Oval 8"/>
                  <p:cNvSpPr/>
                  <p:nvPr/>
                </p:nvSpPr>
                <p:spPr>
                  <a:xfrm>
                    <a:off x="11379" y="3952"/>
                    <a:ext cx="1201" cy="1201"/>
                  </a:xfrm>
                  <a:prstGeom prst="ellipse">
                    <a:avLst/>
                  </a:prstGeom>
                  <a:solidFill>
                    <a:schemeClr val="bg1">
                      <a:lumMod val="9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3" name="Picture 12" descr="speedometer-svgrepo-com"/>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39" y="4212"/>
                    <a:ext cx="680" cy="680"/>
                  </a:xfrm>
                  <a:prstGeom prst="rect">
                    <a:avLst/>
                  </a:prstGeom>
                </p:spPr>
              </p:pic>
            </p:grpSp>
            <p:grpSp>
              <p:nvGrpSpPr>
                <p:cNvPr id="15" name="Group 14"/>
                <p:cNvGrpSpPr/>
                <p:nvPr/>
              </p:nvGrpSpPr>
              <p:grpSpPr>
                <a:xfrm>
                  <a:off x="15389" y="6078"/>
                  <a:ext cx="1200" cy="1200"/>
                  <a:chOff x="9600" y="5153"/>
                  <a:chExt cx="1200" cy="1200"/>
                </a:xfrm>
              </p:grpSpPr>
              <p:sp>
                <p:nvSpPr>
                  <p:cNvPr id="8" name="Oval 7"/>
                  <p:cNvSpPr/>
                  <p:nvPr/>
                </p:nvSpPr>
                <p:spPr>
                  <a:xfrm>
                    <a:off x="9600" y="5153"/>
                    <a:ext cx="1201" cy="1201"/>
                  </a:xfrm>
                  <a:prstGeom prst="ellipse">
                    <a:avLst/>
                  </a:prstGeom>
                  <a:solidFill>
                    <a:schemeClr val="bg1">
                      <a:lumMod val="9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2" name="Picture 11" descr="lock-alt-svgrepo-com"/>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5" y="5413"/>
                    <a:ext cx="680" cy="680"/>
                  </a:xfrm>
                  <a:prstGeom prst="rect">
                    <a:avLst/>
                  </a:prstGeom>
                </p:spPr>
              </p:pic>
            </p:grpSp>
            <p:grpSp>
              <p:nvGrpSpPr>
                <p:cNvPr id="17" name="Group 16"/>
                <p:cNvGrpSpPr/>
                <p:nvPr/>
              </p:nvGrpSpPr>
              <p:grpSpPr>
                <a:xfrm>
                  <a:off x="12210" y="2724"/>
                  <a:ext cx="1200" cy="1200"/>
                  <a:chOff x="11379" y="6354"/>
                  <a:chExt cx="1200" cy="1200"/>
                </a:xfrm>
              </p:grpSpPr>
              <p:sp>
                <p:nvSpPr>
                  <p:cNvPr id="10" name="Oval 9"/>
                  <p:cNvSpPr/>
                  <p:nvPr/>
                </p:nvSpPr>
                <p:spPr>
                  <a:xfrm>
                    <a:off x="11379" y="6354"/>
                    <a:ext cx="1201" cy="1201"/>
                  </a:xfrm>
                  <a:prstGeom prst="ellipse">
                    <a:avLst/>
                  </a:prstGeom>
                  <a:solidFill>
                    <a:schemeClr val="bg1">
                      <a:lumMod val="9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4" name="Picture 13" descr="cloud-download-svgrepo-com"/>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39" y="6614"/>
                    <a:ext cx="680" cy="680"/>
                  </a:xfrm>
                  <a:prstGeom prst="rect">
                    <a:avLst/>
                  </a:prstGeom>
                </p:spPr>
              </p:pic>
            </p:grpSp>
          </p:grpSp>
        </p:grpSp>
        <p:grpSp>
          <p:nvGrpSpPr>
            <p:cNvPr id="18" name="Group 17"/>
            <p:cNvGrpSpPr/>
            <p:nvPr/>
          </p:nvGrpSpPr>
          <p:grpSpPr>
            <a:xfrm>
              <a:off x="12503" y="3782"/>
              <a:ext cx="4381" cy="4361"/>
              <a:chOff x="11185" y="3782"/>
              <a:chExt cx="4381" cy="4361"/>
            </a:xfrm>
          </p:grpSpPr>
          <p:sp>
            <p:nvSpPr>
              <p:cNvPr id="68" name="椭圆 4"/>
              <p:cNvSpPr/>
              <p:nvPr>
                <p:custDataLst>
                  <p:tags r:id="rId9"/>
                </p:custDataLst>
              </p:nvPr>
            </p:nvSpPr>
            <p:spPr>
              <a:xfrm>
                <a:off x="11595" y="4192"/>
                <a:ext cx="3540" cy="3540"/>
              </a:xfrm>
              <a:prstGeom prst="ellipse">
                <a:avLst/>
              </a:prstGeom>
              <a:solidFill>
                <a:schemeClr val="accent1">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73" name="弧形 13"/>
              <p:cNvSpPr/>
              <p:nvPr>
                <p:custDataLst>
                  <p:tags r:id="rId10"/>
                </p:custDataLst>
              </p:nvPr>
            </p:nvSpPr>
            <p:spPr>
              <a:xfrm rot="7200000">
                <a:off x="11185" y="3782"/>
                <a:ext cx="4361" cy="4361"/>
              </a:xfrm>
              <a:prstGeom prst="arc">
                <a:avLst>
                  <a:gd name="adj1" fmla="val 15835561"/>
                  <a:gd name="adj2" fmla="val 21121678"/>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algn="ctr"/>
                <a:endParaRPr lang="en-US"/>
              </a:p>
            </p:txBody>
          </p:sp>
          <p:sp>
            <p:nvSpPr>
              <p:cNvPr id="74" name="弧形 14"/>
              <p:cNvSpPr/>
              <p:nvPr>
                <p:custDataLst>
                  <p:tags r:id="rId11"/>
                </p:custDataLst>
              </p:nvPr>
            </p:nvSpPr>
            <p:spPr>
              <a:xfrm rot="20880000">
                <a:off x="11206" y="3783"/>
                <a:ext cx="4361" cy="4361"/>
              </a:xfrm>
              <a:prstGeom prst="arc">
                <a:avLst>
                  <a:gd name="adj1" fmla="val 15835561"/>
                  <a:gd name="adj2" fmla="val 21121678"/>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algn="ctr"/>
                <a:endParaRPr lang="en-US"/>
              </a:p>
            </p:txBody>
          </p:sp>
          <p:sp>
            <p:nvSpPr>
              <p:cNvPr id="75" name="弧形 15"/>
              <p:cNvSpPr/>
              <p:nvPr>
                <p:custDataLst>
                  <p:tags r:id="rId12"/>
                </p:custDataLst>
              </p:nvPr>
            </p:nvSpPr>
            <p:spPr>
              <a:xfrm rot="14100000">
                <a:off x="11206" y="3783"/>
                <a:ext cx="4361" cy="4361"/>
              </a:xfrm>
              <a:prstGeom prst="arc">
                <a:avLst>
                  <a:gd name="adj1" fmla="val 15835561"/>
                  <a:gd name="adj2" fmla="val 21121678"/>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algn="ctr"/>
                <a:endParaRPr lang="en-US"/>
              </a:p>
            </p:txBody>
          </p:sp>
        </p:grpSp>
      </p:grpSp>
      <p:sp>
        <p:nvSpPr>
          <p:cNvPr id="2" name="Rectangles 1"/>
          <p:cNvSpPr/>
          <p:nvPr/>
        </p:nvSpPr>
        <p:spPr>
          <a:xfrm>
            <a:off x="584200" y="5431790"/>
            <a:ext cx="2883535"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a:buNone/>
            </a:pPr>
            <a:endParaRPr lang="en-GB" altLang="en-US"/>
          </a:p>
        </p:txBody>
      </p:sp>
      <p:sp>
        <p:nvSpPr>
          <p:cNvPr id="6" name="Text Box 5"/>
          <p:cNvSpPr txBox="1"/>
          <p:nvPr/>
        </p:nvSpPr>
        <p:spPr>
          <a:xfrm>
            <a:off x="984250" y="1050290"/>
            <a:ext cx="1713230" cy="460375"/>
          </a:xfrm>
          <a:prstGeom prst="rect">
            <a:avLst/>
          </a:prstGeom>
          <a:noFill/>
        </p:spPr>
        <p:txBody>
          <a:bodyPr wrap="square" rtlCol="0">
            <a:spAutoFit/>
          </a:bodyPr>
          <a:lstStyle/>
          <a:p>
            <a:r>
              <a:rPr lang="it-IT" altLang="en-US" sz="2400" b="1">
                <a:effectLst/>
              </a:rPr>
              <a:t>Motivation</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2</a:t>
            </a:r>
            <a:endParaRPr lang="it-IT" altLang="en-GB" sz="1400"/>
          </a:p>
        </p:txBody>
      </p:sp>
      <p:sp>
        <p:nvSpPr>
          <p:cNvPr id="2" name="Text Box 1"/>
          <p:cNvSpPr txBox="1"/>
          <p:nvPr/>
        </p:nvSpPr>
        <p:spPr>
          <a:xfrm>
            <a:off x="984250" y="1809750"/>
            <a:ext cx="2629535" cy="368300"/>
          </a:xfrm>
          <a:prstGeom prst="rect">
            <a:avLst/>
          </a:prstGeom>
          <a:noFill/>
        </p:spPr>
        <p:txBody>
          <a:bodyPr wrap="square" rtlCol="0">
            <a:spAutoFit/>
          </a:bodyPr>
          <a:lstStyle/>
          <a:p>
            <a:r>
              <a:rPr lang="it-IT" altLang="en-GB"/>
              <a:t>Why does this matter?</a:t>
            </a:r>
            <a:endParaRPr lang="it-IT" altLang="en-GB"/>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28" name="Group 27"/>
          <p:cNvGrpSpPr/>
          <p:nvPr>
            <p:custDataLst>
              <p:tags r:id="rId1"/>
            </p:custDataLst>
          </p:nvPr>
        </p:nvGrpSpPr>
        <p:grpSpPr>
          <a:xfrm>
            <a:off x="750253" y="2277745"/>
            <a:ext cx="10800080" cy="2303780"/>
            <a:chOff x="1097" y="3587"/>
            <a:chExt cx="17008" cy="3628"/>
          </a:xfrm>
        </p:grpSpPr>
        <p:grpSp>
          <p:nvGrpSpPr>
            <p:cNvPr id="26" name="Group 25"/>
            <p:cNvGrpSpPr/>
            <p:nvPr>
              <p:custDataLst>
                <p:tags r:id="rId2"/>
              </p:custDataLst>
            </p:nvPr>
          </p:nvGrpSpPr>
          <p:grpSpPr>
            <a:xfrm>
              <a:off x="6823" y="3587"/>
              <a:ext cx="5556" cy="3628"/>
              <a:chOff x="6823" y="3587"/>
              <a:chExt cx="5556" cy="3628"/>
            </a:xfrm>
          </p:grpSpPr>
          <p:sp>
            <p:nvSpPr>
              <p:cNvPr id="14" name="圆角矩形 6"/>
              <p:cNvSpPr/>
              <p:nvPr>
                <p:custDataLst>
                  <p:tags r:id="rId3"/>
                </p:custDataLst>
              </p:nvPr>
            </p:nvSpPr>
            <p:spPr>
              <a:xfrm>
                <a:off x="6823" y="3587"/>
                <a:ext cx="5556" cy="3628"/>
              </a:xfrm>
              <a:prstGeom prst="roundRect">
                <a:avLst>
                  <a:gd name="adj" fmla="val 6322"/>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latin typeface="+mj-ea"/>
                </a:endParaRPr>
              </a:p>
            </p:txBody>
          </p:sp>
          <p:sp>
            <p:nvSpPr>
              <p:cNvPr id="16" name="矩形 3"/>
              <p:cNvSpPr/>
              <p:nvPr>
                <p:custDataLst>
                  <p:tags r:id="rId4"/>
                </p:custDataLst>
              </p:nvPr>
            </p:nvSpPr>
            <p:spPr>
              <a:xfrm>
                <a:off x="9631" y="4231"/>
                <a:ext cx="2257" cy="580"/>
              </a:xfrm>
              <a:prstGeom prst="rect">
                <a:avLst/>
              </a:prstGeom>
              <a:noFill/>
            </p:spPr>
            <p:txBody>
              <a:bodyPr wrap="square" lIns="0" tIns="0" rIns="0" bIns="0" rtlCol="0" anchor="b">
                <a:noAutofit/>
              </a:bodyPr>
              <a:lstStyle/>
              <a:p>
                <a:pPr>
                  <a:spcBef>
                    <a:spcPct val="0"/>
                  </a:spcBef>
                  <a:spcAft>
                    <a:spcPct val="0"/>
                  </a:spcAft>
                </a:pPr>
                <a:r>
                  <a:rPr lang="it-IT" altLang="en-US" sz="1700" b="1" dirty="0">
                    <a:solidFill>
                      <a:schemeClr val="accent1"/>
                    </a:solidFill>
                    <a:latin typeface="+mj-lt"/>
                    <a:sym typeface="+mn-ea"/>
                  </a:rPr>
                  <a:t>TCP-TLS Drawbacks</a:t>
                </a:r>
                <a:endParaRPr lang="it-IT" altLang="en-US" sz="1700" b="1" dirty="0">
                  <a:solidFill>
                    <a:schemeClr val="accent1"/>
                  </a:solidFill>
                  <a:latin typeface="+mj-lt"/>
                  <a:sym typeface="+mn-ea"/>
                </a:endParaRPr>
              </a:p>
            </p:txBody>
          </p:sp>
          <p:sp>
            <p:nvSpPr>
              <p:cNvPr id="17" name="矩形 4"/>
              <p:cNvSpPr/>
              <p:nvPr>
                <p:custDataLst>
                  <p:tags r:id="rId5"/>
                </p:custDataLst>
              </p:nvPr>
            </p:nvSpPr>
            <p:spPr>
              <a:xfrm>
                <a:off x="9631" y="4920"/>
                <a:ext cx="2258" cy="1654"/>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it-IT" altLang="en-US" sz="1400" dirty="0">
                    <a:solidFill>
                      <a:schemeClr val="tx1">
                        <a:lumMod val="85000"/>
                        <a:lumOff val="15000"/>
                      </a:schemeClr>
                    </a:solidFill>
                    <a:latin typeface="+mn-lt"/>
                    <a:sym typeface="+mn-ea"/>
                  </a:rPr>
                  <a:t>Extra handshakes, latency, packet loss issues.</a:t>
                </a:r>
                <a:endParaRPr lang="it-IT" altLang="en-US" sz="1400" dirty="0">
                  <a:solidFill>
                    <a:schemeClr val="tx1">
                      <a:lumMod val="85000"/>
                      <a:lumOff val="15000"/>
                    </a:schemeClr>
                  </a:solidFill>
                  <a:latin typeface="+mn-lt"/>
                  <a:sym typeface="+mn-ea"/>
                </a:endParaRPr>
              </a:p>
            </p:txBody>
          </p:sp>
          <p:pic>
            <p:nvPicPr>
              <p:cNvPr id="22" name="Picture 21" descr="loss-graph-down-svgrepo-com"/>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2" y="4402"/>
                <a:ext cx="1958" cy="1958"/>
              </a:xfrm>
              <a:prstGeom prst="rect">
                <a:avLst/>
              </a:prstGeom>
            </p:spPr>
          </p:pic>
        </p:grpSp>
        <p:grpSp>
          <p:nvGrpSpPr>
            <p:cNvPr id="25" name="Group 24"/>
            <p:cNvGrpSpPr/>
            <p:nvPr>
              <p:custDataLst>
                <p:tags r:id="rId8"/>
              </p:custDataLst>
            </p:nvPr>
          </p:nvGrpSpPr>
          <p:grpSpPr>
            <a:xfrm>
              <a:off x="1097" y="3587"/>
              <a:ext cx="5556" cy="3628"/>
              <a:chOff x="1097" y="3587"/>
              <a:chExt cx="5556" cy="3628"/>
            </a:xfrm>
          </p:grpSpPr>
          <p:sp>
            <p:nvSpPr>
              <p:cNvPr id="29" name="圆角矩形 28"/>
              <p:cNvSpPr/>
              <p:nvPr>
                <p:custDataLst>
                  <p:tags r:id="rId9"/>
                </p:custDataLst>
              </p:nvPr>
            </p:nvSpPr>
            <p:spPr>
              <a:xfrm>
                <a:off x="1097" y="3587"/>
                <a:ext cx="5556" cy="3628"/>
              </a:xfrm>
              <a:prstGeom prst="roundRect">
                <a:avLst>
                  <a:gd name="adj" fmla="val 6322"/>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latin typeface="+mj-ea"/>
                </a:endParaRPr>
              </a:p>
            </p:txBody>
          </p:sp>
          <p:sp>
            <p:nvSpPr>
              <p:cNvPr id="12" name="矩形 1"/>
              <p:cNvSpPr/>
              <p:nvPr>
                <p:custDataLst>
                  <p:tags r:id="rId10"/>
                </p:custDataLst>
              </p:nvPr>
            </p:nvSpPr>
            <p:spPr>
              <a:xfrm>
                <a:off x="3905" y="4231"/>
                <a:ext cx="2387" cy="580"/>
              </a:xfrm>
              <a:prstGeom prst="rect">
                <a:avLst/>
              </a:prstGeom>
              <a:noFill/>
            </p:spPr>
            <p:txBody>
              <a:bodyPr wrap="square" lIns="0" tIns="0" rIns="0" bIns="0" rtlCol="0" anchor="b">
                <a:noAutofit/>
              </a:bodyPr>
              <a:lstStyle/>
              <a:p>
                <a:pPr>
                  <a:spcBef>
                    <a:spcPct val="0"/>
                  </a:spcBef>
                  <a:spcAft>
                    <a:spcPct val="0"/>
                  </a:spcAft>
                </a:pPr>
                <a:r>
                  <a:rPr lang="it-IT" altLang="en-US" sz="1700" b="1" dirty="0">
                    <a:solidFill>
                      <a:schemeClr val="accent1"/>
                    </a:solidFill>
                    <a:latin typeface="+mj-lt"/>
                    <a:sym typeface="+mn-ea"/>
                  </a:rPr>
                  <a:t>Data Transfer efficiency</a:t>
                </a:r>
                <a:endParaRPr lang="it-IT" altLang="en-US" sz="1700" b="1" dirty="0">
                  <a:solidFill>
                    <a:schemeClr val="accent1"/>
                  </a:solidFill>
                  <a:latin typeface="+mj-lt"/>
                  <a:sym typeface="+mn-ea"/>
                </a:endParaRPr>
              </a:p>
            </p:txBody>
          </p:sp>
          <p:sp>
            <p:nvSpPr>
              <p:cNvPr id="13" name="矩形 2"/>
              <p:cNvSpPr/>
              <p:nvPr>
                <p:custDataLst>
                  <p:tags r:id="rId11"/>
                </p:custDataLst>
              </p:nvPr>
            </p:nvSpPr>
            <p:spPr>
              <a:xfrm>
                <a:off x="3905" y="4920"/>
                <a:ext cx="2443" cy="1654"/>
              </a:xfrm>
              <a:prstGeom prst="rect">
                <a:avLst/>
              </a:prstGeom>
              <a:noFill/>
            </p:spPr>
            <p:txBody>
              <a:bodyPr wrap="square" lIns="0" tIns="0" rIns="0" bIns="0" rtlCol="0" anchor="t" anchorCtr="0">
                <a:noAutofit/>
              </a:bodyPr>
              <a:lstStyle/>
              <a:p>
                <a:pPr>
                  <a:lnSpc>
                    <a:spcPct val="150000"/>
                  </a:lnSpc>
                  <a:spcBef>
                    <a:spcPct val="0"/>
                  </a:spcBef>
                  <a:spcAft>
                    <a:spcPct val="0"/>
                  </a:spcAft>
                </a:pPr>
                <a:r>
                  <a:rPr lang="it-IT" altLang="en-US" sz="1400" dirty="0">
                    <a:solidFill>
                      <a:schemeClr val="tx1">
                        <a:lumMod val="85000"/>
                        <a:lumOff val="15000"/>
                      </a:schemeClr>
                    </a:solidFill>
                    <a:latin typeface="+mn-lt"/>
                    <a:sym typeface="+mn-ea"/>
                  </a:rPr>
                  <a:t>Critical for cloud storage, video streaming, and web apps.</a:t>
                </a:r>
                <a:endParaRPr lang="it-IT" altLang="en-US" sz="1400" dirty="0">
                  <a:solidFill>
                    <a:schemeClr val="tx1">
                      <a:lumMod val="85000"/>
                      <a:lumOff val="15000"/>
                    </a:schemeClr>
                  </a:solidFill>
                  <a:latin typeface="+mn-lt"/>
                  <a:sym typeface="+mn-ea"/>
                </a:endParaRPr>
              </a:p>
            </p:txBody>
          </p:sp>
          <p:pic>
            <p:nvPicPr>
              <p:cNvPr id="23" name="Picture 22" descr="connection-relation-communication-svgrepo-com"/>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76" y="4402"/>
                <a:ext cx="1958" cy="1958"/>
              </a:xfrm>
              <a:prstGeom prst="rect">
                <a:avLst/>
              </a:prstGeom>
            </p:spPr>
          </p:pic>
        </p:grpSp>
        <p:grpSp>
          <p:nvGrpSpPr>
            <p:cNvPr id="27" name="Group 26"/>
            <p:cNvGrpSpPr/>
            <p:nvPr>
              <p:custDataLst>
                <p:tags r:id="rId14"/>
              </p:custDataLst>
            </p:nvPr>
          </p:nvGrpSpPr>
          <p:grpSpPr>
            <a:xfrm>
              <a:off x="12549" y="3587"/>
              <a:ext cx="5556" cy="3628"/>
              <a:chOff x="12549" y="3587"/>
              <a:chExt cx="5556" cy="3628"/>
            </a:xfrm>
          </p:grpSpPr>
          <p:sp>
            <p:nvSpPr>
              <p:cNvPr id="18" name="圆角矩形 13"/>
              <p:cNvSpPr/>
              <p:nvPr>
                <p:custDataLst>
                  <p:tags r:id="rId15"/>
                </p:custDataLst>
              </p:nvPr>
            </p:nvSpPr>
            <p:spPr>
              <a:xfrm>
                <a:off x="12549" y="3587"/>
                <a:ext cx="5556" cy="3628"/>
              </a:xfrm>
              <a:prstGeom prst="roundRect">
                <a:avLst>
                  <a:gd name="adj" fmla="val 6322"/>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latin typeface="+mj-ea"/>
                </a:endParaRPr>
              </a:p>
            </p:txBody>
          </p:sp>
          <p:sp>
            <p:nvSpPr>
              <p:cNvPr id="20" name="矩形 12"/>
              <p:cNvSpPr/>
              <p:nvPr>
                <p:custDataLst>
                  <p:tags r:id="rId16"/>
                </p:custDataLst>
              </p:nvPr>
            </p:nvSpPr>
            <p:spPr>
              <a:xfrm>
                <a:off x="15357" y="4231"/>
                <a:ext cx="2257" cy="580"/>
              </a:xfrm>
              <a:prstGeom prst="rect">
                <a:avLst/>
              </a:prstGeom>
              <a:noFill/>
            </p:spPr>
            <p:txBody>
              <a:bodyPr wrap="square" lIns="0" tIns="0" rIns="0" bIns="0" rtlCol="0" anchor="b">
                <a:noAutofit/>
              </a:bodyPr>
              <a:lstStyle/>
              <a:p>
                <a:pPr>
                  <a:spcBef>
                    <a:spcPct val="0"/>
                  </a:spcBef>
                  <a:spcAft>
                    <a:spcPct val="0"/>
                  </a:spcAft>
                </a:pPr>
                <a:r>
                  <a:rPr lang="it-IT" altLang="en-US" sz="1700" b="1" dirty="0">
                    <a:solidFill>
                      <a:schemeClr val="accent1"/>
                    </a:solidFill>
                    <a:latin typeface="+mj-lt"/>
                    <a:sym typeface="+mn-ea"/>
                  </a:rPr>
                  <a:t>QUIC:</a:t>
                </a:r>
                <a:endParaRPr lang="it-IT" altLang="en-US" sz="1700" b="1" dirty="0">
                  <a:solidFill>
                    <a:schemeClr val="accent1"/>
                  </a:solidFill>
                  <a:latin typeface="+mj-lt"/>
                  <a:sym typeface="+mn-ea"/>
                </a:endParaRPr>
              </a:p>
              <a:p>
                <a:pPr>
                  <a:spcBef>
                    <a:spcPct val="0"/>
                  </a:spcBef>
                  <a:spcAft>
                    <a:spcPct val="0"/>
                  </a:spcAft>
                </a:pPr>
                <a:r>
                  <a:rPr lang="it-IT" altLang="en-US" sz="1700" b="1" dirty="0">
                    <a:solidFill>
                      <a:schemeClr val="accent1"/>
                    </a:solidFill>
                    <a:latin typeface="+mj-lt"/>
                    <a:sym typeface="+mn-ea"/>
                  </a:rPr>
                  <a:t>Fast by design</a:t>
                </a:r>
                <a:endParaRPr lang="it-IT" altLang="en-US" sz="1700" b="1" dirty="0">
                  <a:solidFill>
                    <a:schemeClr val="accent1"/>
                  </a:solidFill>
                  <a:latin typeface="+mj-lt"/>
                  <a:sym typeface="+mn-ea"/>
                </a:endParaRPr>
              </a:p>
            </p:txBody>
          </p:sp>
          <p:sp>
            <p:nvSpPr>
              <p:cNvPr id="21" name="矩形 15"/>
              <p:cNvSpPr/>
              <p:nvPr>
                <p:custDataLst>
                  <p:tags r:id="rId17"/>
                </p:custDataLst>
              </p:nvPr>
            </p:nvSpPr>
            <p:spPr>
              <a:xfrm>
                <a:off x="15357" y="4920"/>
                <a:ext cx="2258" cy="1654"/>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it-IT" altLang="en-US" sz="1400" dirty="0">
                    <a:solidFill>
                      <a:schemeClr val="tx1">
                        <a:lumMod val="85000"/>
                        <a:lumOff val="15000"/>
                      </a:schemeClr>
                    </a:solidFill>
                    <a:latin typeface="+mn-lt"/>
                    <a:sym typeface="+mn-ea"/>
                  </a:rPr>
                  <a:t>Real-world performance needs verification.</a:t>
                </a:r>
                <a:endParaRPr lang="it-IT" altLang="en-US" sz="1400" dirty="0">
                  <a:solidFill>
                    <a:schemeClr val="tx1">
                      <a:lumMod val="85000"/>
                      <a:lumOff val="15000"/>
                    </a:schemeClr>
                  </a:solidFill>
                  <a:latin typeface="+mn-lt"/>
                  <a:sym typeface="+mn-ea"/>
                </a:endParaRPr>
              </a:p>
            </p:txBody>
          </p:sp>
          <p:pic>
            <p:nvPicPr>
              <p:cNvPr id="24" name="Picture 23" descr="chart-bar-graph-analytics-svgrepo-com"/>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889" y="4402"/>
                <a:ext cx="1958" cy="1958"/>
              </a:xfrm>
              <a:prstGeom prst="rect">
                <a:avLst/>
              </a:prstGeom>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6" name="Text Box 5"/>
          <p:cNvSpPr txBox="1"/>
          <p:nvPr/>
        </p:nvSpPr>
        <p:spPr>
          <a:xfrm>
            <a:off x="984250" y="1050290"/>
            <a:ext cx="2228850" cy="460375"/>
          </a:xfrm>
          <a:prstGeom prst="rect">
            <a:avLst/>
          </a:prstGeom>
          <a:noFill/>
        </p:spPr>
        <p:txBody>
          <a:bodyPr wrap="square" rtlCol="0">
            <a:spAutoFit/>
          </a:bodyPr>
          <a:lstStyle/>
          <a:p>
            <a:r>
              <a:rPr lang="it-IT" altLang="en-US" sz="2400" b="1">
                <a:effectLst/>
              </a:rPr>
              <a:t>Background</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3</a:t>
            </a:r>
            <a:endParaRPr lang="it-IT" altLang="en-GB" sz="1400"/>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88" name="Rectangles 87"/>
          <p:cNvSpPr/>
          <p:nvPr/>
        </p:nvSpPr>
        <p:spPr>
          <a:xfrm>
            <a:off x="583565" y="1816735"/>
            <a:ext cx="11129645" cy="3343275"/>
          </a:xfrm>
          <a:prstGeom prst="rect">
            <a:avLst/>
          </a:prstGeom>
          <a:gradFill>
            <a:gsLst>
              <a:gs pos="0">
                <a:schemeClr val="accent1">
                  <a:lumMod val="5000"/>
                  <a:lumOff val="95000"/>
                </a:schemeClr>
              </a:gs>
              <a:gs pos="100000">
                <a:schemeClr val="accent1">
                  <a:lumMod val="60000"/>
                  <a:lumOff val="40000"/>
                </a:schemeClr>
              </a:gs>
            </a:gsLst>
            <a:lin ang="10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noFill/>
            </a:endParaRPr>
          </a:p>
        </p:txBody>
      </p:sp>
      <p:sp>
        <p:nvSpPr>
          <p:cNvPr id="89" name="Rectangles 88"/>
          <p:cNvSpPr/>
          <p:nvPr/>
        </p:nvSpPr>
        <p:spPr>
          <a:xfrm rot="1380000">
            <a:off x="8391525" y="1169035"/>
            <a:ext cx="114300" cy="451929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91" name="Text Box 90"/>
          <p:cNvSpPr txBox="1"/>
          <p:nvPr/>
        </p:nvSpPr>
        <p:spPr>
          <a:xfrm>
            <a:off x="3315335" y="2051050"/>
            <a:ext cx="2038350" cy="368300"/>
          </a:xfrm>
          <a:prstGeom prst="rect">
            <a:avLst/>
          </a:prstGeom>
          <a:noFill/>
        </p:spPr>
        <p:txBody>
          <a:bodyPr wrap="square" rtlCol="0">
            <a:spAutoFit/>
          </a:bodyPr>
          <a:lstStyle/>
          <a:p>
            <a:r>
              <a:rPr lang="it-IT" altLang="en-GB" b="1"/>
              <a:t>TCP-TLS Drawbacks</a:t>
            </a:r>
            <a:endParaRPr lang="it-IT" altLang="en-GB" b="1"/>
          </a:p>
        </p:txBody>
      </p:sp>
      <p:grpSp>
        <p:nvGrpSpPr>
          <p:cNvPr id="167" name="Group 166"/>
          <p:cNvGrpSpPr/>
          <p:nvPr/>
        </p:nvGrpSpPr>
        <p:grpSpPr>
          <a:xfrm>
            <a:off x="1483995" y="2795270"/>
            <a:ext cx="5701030" cy="1709420"/>
            <a:chOff x="2337" y="4402"/>
            <a:chExt cx="8978" cy="2692"/>
          </a:xfrm>
        </p:grpSpPr>
        <p:grpSp>
          <p:nvGrpSpPr>
            <p:cNvPr id="164" name="Group 163"/>
            <p:cNvGrpSpPr/>
            <p:nvPr/>
          </p:nvGrpSpPr>
          <p:grpSpPr>
            <a:xfrm>
              <a:off x="2337" y="4402"/>
              <a:ext cx="2692" cy="2692"/>
              <a:chOff x="2337" y="4478"/>
              <a:chExt cx="2692" cy="2692"/>
            </a:xfrm>
          </p:grpSpPr>
          <p:grpSp>
            <p:nvGrpSpPr>
              <p:cNvPr id="156" name="Group 155"/>
              <p:cNvGrpSpPr/>
              <p:nvPr/>
            </p:nvGrpSpPr>
            <p:grpSpPr>
              <a:xfrm>
                <a:off x="2337" y="4478"/>
                <a:ext cx="2692" cy="2692"/>
                <a:chOff x="2337" y="4478"/>
                <a:chExt cx="2692" cy="2692"/>
              </a:xfrm>
            </p:grpSpPr>
            <p:sp>
              <p:nvSpPr>
                <p:cNvPr id="145" name="Oval 144"/>
                <p:cNvSpPr/>
                <p:nvPr/>
              </p:nvSpPr>
              <p:spPr>
                <a:xfrm>
                  <a:off x="2337" y="4478"/>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48" name="Group 147"/>
                <p:cNvGrpSpPr/>
                <p:nvPr/>
              </p:nvGrpSpPr>
              <p:grpSpPr>
                <a:xfrm>
                  <a:off x="2489" y="4632"/>
                  <a:ext cx="2384" cy="2384"/>
                  <a:chOff x="2489" y="4478"/>
                  <a:chExt cx="2384" cy="2384"/>
                </a:xfrm>
              </p:grpSpPr>
              <p:sp>
                <p:nvSpPr>
                  <p:cNvPr id="139" name="Oval 138"/>
                  <p:cNvSpPr/>
                  <p:nvPr/>
                </p:nvSpPr>
                <p:spPr>
                  <a:xfrm>
                    <a:off x="2489"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it-IT" altLang="en-GB"/>
                  </a:p>
                </p:txBody>
              </p:sp>
              <p:pic>
                <p:nvPicPr>
                  <p:cNvPr id="101" name="Picture 100" descr="server-svgrepo-co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59" y="4800"/>
                    <a:ext cx="446" cy="446"/>
                  </a:xfrm>
                  <a:prstGeom prst="rect">
                    <a:avLst/>
                  </a:prstGeom>
                </p:spPr>
              </p:pic>
            </p:grpSp>
          </p:grpSp>
          <p:sp>
            <p:nvSpPr>
              <p:cNvPr id="159" name="Text Box 158"/>
              <p:cNvSpPr txBox="1"/>
              <p:nvPr/>
            </p:nvSpPr>
            <p:spPr>
              <a:xfrm>
                <a:off x="2814" y="5580"/>
                <a:ext cx="1739" cy="1016"/>
              </a:xfrm>
              <a:prstGeom prst="rect">
                <a:avLst/>
              </a:prstGeom>
              <a:noFill/>
            </p:spPr>
            <p:txBody>
              <a:bodyPr wrap="square" rtlCol="0">
                <a:spAutoFit/>
              </a:bodyPr>
              <a:lstStyle/>
              <a:p>
                <a:pPr algn="ctr"/>
                <a:r>
                  <a:rPr lang="it-IT" altLang="en-GB"/>
                  <a:t>Separate Layers</a:t>
                </a:r>
                <a:endParaRPr lang="it-IT" altLang="en-GB"/>
              </a:p>
            </p:txBody>
          </p:sp>
        </p:grpSp>
        <p:grpSp>
          <p:nvGrpSpPr>
            <p:cNvPr id="165" name="Group 164"/>
            <p:cNvGrpSpPr/>
            <p:nvPr/>
          </p:nvGrpSpPr>
          <p:grpSpPr>
            <a:xfrm>
              <a:off x="5529" y="4402"/>
              <a:ext cx="2692" cy="2692"/>
              <a:chOff x="5529" y="4325"/>
              <a:chExt cx="2692" cy="2692"/>
            </a:xfrm>
          </p:grpSpPr>
          <p:grpSp>
            <p:nvGrpSpPr>
              <p:cNvPr id="157" name="Group 156"/>
              <p:cNvGrpSpPr/>
              <p:nvPr/>
            </p:nvGrpSpPr>
            <p:grpSpPr>
              <a:xfrm>
                <a:off x="5529" y="4325"/>
                <a:ext cx="2692" cy="2692"/>
                <a:chOff x="5479" y="4325"/>
                <a:chExt cx="2692" cy="2692"/>
              </a:xfrm>
            </p:grpSpPr>
            <p:sp>
              <p:nvSpPr>
                <p:cNvPr id="154" name="Oval 153"/>
                <p:cNvSpPr/>
                <p:nvPr/>
              </p:nvSpPr>
              <p:spPr>
                <a:xfrm>
                  <a:off x="5479"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49" name="Group 148"/>
                <p:cNvGrpSpPr/>
                <p:nvPr/>
              </p:nvGrpSpPr>
              <p:grpSpPr>
                <a:xfrm>
                  <a:off x="5633" y="4478"/>
                  <a:ext cx="2384" cy="2384"/>
                  <a:chOff x="5633" y="4478"/>
                  <a:chExt cx="2384" cy="2384"/>
                </a:xfrm>
              </p:grpSpPr>
              <p:sp>
                <p:nvSpPr>
                  <p:cNvPr id="142" name="Oval 141"/>
                  <p:cNvSpPr/>
                  <p:nvPr/>
                </p:nvSpPr>
                <p:spPr>
                  <a:xfrm>
                    <a:off x="5633"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95" name="Picture 94" descr="packet-svgrepo-com"/>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3" y="4800"/>
                    <a:ext cx="446" cy="446"/>
                  </a:xfrm>
                  <a:prstGeom prst="rect">
                    <a:avLst/>
                  </a:prstGeom>
                </p:spPr>
              </p:pic>
            </p:grpSp>
          </p:grpSp>
          <p:sp>
            <p:nvSpPr>
              <p:cNvPr id="160" name="Text Box 159"/>
              <p:cNvSpPr txBox="1"/>
              <p:nvPr/>
            </p:nvSpPr>
            <p:spPr>
              <a:xfrm>
                <a:off x="5676" y="5580"/>
                <a:ext cx="2397" cy="1016"/>
              </a:xfrm>
              <a:prstGeom prst="rect">
                <a:avLst/>
              </a:prstGeom>
              <a:noFill/>
            </p:spPr>
            <p:txBody>
              <a:bodyPr wrap="square" rtlCol="0">
                <a:spAutoFit/>
              </a:bodyPr>
              <a:lstStyle/>
              <a:p>
                <a:pPr algn="ctr"/>
                <a:r>
                  <a:rPr lang="it-IT" altLang="en-GB"/>
                  <a:t>Head-of-Line Blocking</a:t>
                </a:r>
                <a:endParaRPr lang="it-IT" altLang="en-GB"/>
              </a:p>
            </p:txBody>
          </p:sp>
        </p:grpSp>
        <p:grpSp>
          <p:nvGrpSpPr>
            <p:cNvPr id="166" name="Group 165"/>
            <p:cNvGrpSpPr/>
            <p:nvPr/>
          </p:nvGrpSpPr>
          <p:grpSpPr>
            <a:xfrm>
              <a:off x="8623" y="4402"/>
              <a:ext cx="2692" cy="2692"/>
              <a:chOff x="8623" y="4325"/>
              <a:chExt cx="2692" cy="2692"/>
            </a:xfrm>
          </p:grpSpPr>
          <p:grpSp>
            <p:nvGrpSpPr>
              <p:cNvPr id="158" name="Group 157"/>
              <p:cNvGrpSpPr/>
              <p:nvPr/>
            </p:nvGrpSpPr>
            <p:grpSpPr>
              <a:xfrm>
                <a:off x="8623" y="4325"/>
                <a:ext cx="2692" cy="2692"/>
                <a:chOff x="8623" y="4325"/>
                <a:chExt cx="2692" cy="2692"/>
              </a:xfrm>
            </p:grpSpPr>
            <p:sp>
              <p:nvSpPr>
                <p:cNvPr id="155" name="Oval 154"/>
                <p:cNvSpPr/>
                <p:nvPr/>
              </p:nvSpPr>
              <p:spPr>
                <a:xfrm>
                  <a:off x="8623"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50" name="Group 149"/>
                <p:cNvGrpSpPr/>
                <p:nvPr/>
              </p:nvGrpSpPr>
              <p:grpSpPr>
                <a:xfrm>
                  <a:off x="8777" y="4478"/>
                  <a:ext cx="2384" cy="2384"/>
                  <a:chOff x="8777" y="4478"/>
                  <a:chExt cx="2384" cy="2384"/>
                </a:xfrm>
              </p:grpSpPr>
              <p:sp>
                <p:nvSpPr>
                  <p:cNvPr id="143" name="Oval 142"/>
                  <p:cNvSpPr/>
                  <p:nvPr/>
                </p:nvSpPr>
                <p:spPr>
                  <a:xfrm>
                    <a:off x="8777"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00" name="Picture 99" descr="hourglass-svgrepo-com"/>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47" y="4800"/>
                    <a:ext cx="446" cy="445"/>
                  </a:xfrm>
                  <a:prstGeom prst="rect">
                    <a:avLst/>
                  </a:prstGeom>
                </p:spPr>
              </p:pic>
            </p:grpSp>
          </p:grpSp>
          <p:sp>
            <p:nvSpPr>
              <p:cNvPr id="163" name="Text Box 162"/>
              <p:cNvSpPr txBox="1"/>
              <p:nvPr/>
            </p:nvSpPr>
            <p:spPr>
              <a:xfrm>
                <a:off x="9032" y="5580"/>
                <a:ext cx="1875" cy="1016"/>
              </a:xfrm>
              <a:prstGeom prst="rect">
                <a:avLst/>
              </a:prstGeom>
              <a:noFill/>
            </p:spPr>
            <p:txBody>
              <a:bodyPr wrap="square" rtlCol="0">
                <a:spAutoFit/>
              </a:bodyPr>
              <a:lstStyle/>
              <a:p>
                <a:pPr algn="ctr"/>
                <a:r>
                  <a:rPr lang="it-IT" altLang="en-GB"/>
                  <a:t>Latency Issues</a:t>
                </a:r>
                <a:endParaRPr lang="it-IT" altLang="en-GB"/>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6" name="Text Box 5"/>
          <p:cNvSpPr txBox="1"/>
          <p:nvPr/>
        </p:nvSpPr>
        <p:spPr>
          <a:xfrm>
            <a:off x="984250" y="1050290"/>
            <a:ext cx="2228850" cy="460375"/>
          </a:xfrm>
          <a:prstGeom prst="rect">
            <a:avLst/>
          </a:prstGeom>
          <a:noFill/>
        </p:spPr>
        <p:txBody>
          <a:bodyPr wrap="square" rtlCol="0">
            <a:spAutoFit/>
          </a:bodyPr>
          <a:lstStyle/>
          <a:p>
            <a:r>
              <a:rPr lang="it-IT" altLang="en-US" sz="2400" b="1">
                <a:effectLst/>
              </a:rPr>
              <a:t>Background</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4</a:t>
            </a:r>
            <a:endParaRPr lang="it-IT" altLang="en-GB" sz="1400"/>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88" name="Rectangles 87"/>
          <p:cNvSpPr/>
          <p:nvPr/>
        </p:nvSpPr>
        <p:spPr>
          <a:xfrm>
            <a:off x="583565" y="1816735"/>
            <a:ext cx="11129645" cy="3343275"/>
          </a:xfrm>
          <a:prstGeom prst="rect">
            <a:avLst/>
          </a:prstGeom>
          <a:gradFill>
            <a:gsLst>
              <a:gs pos="0">
                <a:schemeClr val="accent1">
                  <a:lumMod val="5000"/>
                  <a:lumOff val="95000"/>
                </a:schemeClr>
              </a:gs>
              <a:gs pos="100000">
                <a:schemeClr val="accent1">
                  <a:lumMod val="60000"/>
                  <a:lumOff val="40000"/>
                </a:schemeClr>
              </a:gs>
            </a:gsLst>
            <a:lin ang="10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noFill/>
            </a:endParaRPr>
          </a:p>
        </p:txBody>
      </p:sp>
      <p:sp>
        <p:nvSpPr>
          <p:cNvPr id="89" name="Rectangles 88"/>
          <p:cNvSpPr/>
          <p:nvPr/>
        </p:nvSpPr>
        <p:spPr>
          <a:xfrm rot="1380000">
            <a:off x="3221355" y="1169353"/>
            <a:ext cx="114300" cy="451929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 name="Text Box 1"/>
          <p:cNvSpPr txBox="1"/>
          <p:nvPr/>
        </p:nvSpPr>
        <p:spPr>
          <a:xfrm>
            <a:off x="6192520" y="2052320"/>
            <a:ext cx="2038350" cy="368300"/>
          </a:xfrm>
          <a:prstGeom prst="rect">
            <a:avLst/>
          </a:prstGeom>
          <a:noFill/>
        </p:spPr>
        <p:txBody>
          <a:bodyPr wrap="square" rtlCol="0">
            <a:spAutoFit/>
          </a:bodyPr>
          <a:lstStyle/>
          <a:p>
            <a:r>
              <a:rPr lang="it-IT" altLang="en-GB" b="1"/>
              <a:t>QUIC Advantages</a:t>
            </a:r>
            <a:endParaRPr lang="it-IT" altLang="en-GB" b="1"/>
          </a:p>
        </p:txBody>
      </p:sp>
      <p:grpSp>
        <p:nvGrpSpPr>
          <p:cNvPr id="16" name="Group 15"/>
          <p:cNvGrpSpPr/>
          <p:nvPr/>
        </p:nvGrpSpPr>
        <p:grpSpPr>
          <a:xfrm>
            <a:off x="4361180" y="2796540"/>
            <a:ext cx="5701030" cy="1709420"/>
            <a:chOff x="6868" y="4404"/>
            <a:chExt cx="8978" cy="2692"/>
          </a:xfrm>
        </p:grpSpPr>
        <p:grpSp>
          <p:nvGrpSpPr>
            <p:cNvPr id="14" name="Group 13"/>
            <p:cNvGrpSpPr/>
            <p:nvPr/>
          </p:nvGrpSpPr>
          <p:grpSpPr>
            <a:xfrm>
              <a:off x="10045" y="4404"/>
              <a:ext cx="2692" cy="2692"/>
              <a:chOff x="10045" y="4404"/>
              <a:chExt cx="2692" cy="2692"/>
            </a:xfrm>
          </p:grpSpPr>
          <p:grpSp>
            <p:nvGrpSpPr>
              <p:cNvPr id="5" name="Group 4"/>
              <p:cNvGrpSpPr/>
              <p:nvPr/>
            </p:nvGrpSpPr>
            <p:grpSpPr>
              <a:xfrm>
                <a:off x="10045" y="4404"/>
                <a:ext cx="2692" cy="2692"/>
                <a:chOff x="10045" y="4404"/>
                <a:chExt cx="2692" cy="2692"/>
              </a:xfrm>
            </p:grpSpPr>
            <p:grpSp>
              <p:nvGrpSpPr>
                <p:cNvPr id="157" name="Group 156"/>
                <p:cNvGrpSpPr/>
                <p:nvPr/>
              </p:nvGrpSpPr>
              <p:grpSpPr>
                <a:xfrm>
                  <a:off x="10045" y="4404"/>
                  <a:ext cx="2692" cy="2692"/>
                  <a:chOff x="5479" y="4325"/>
                  <a:chExt cx="2692" cy="2692"/>
                </a:xfrm>
              </p:grpSpPr>
              <p:sp>
                <p:nvSpPr>
                  <p:cNvPr id="154" name="Oval 153"/>
                  <p:cNvSpPr/>
                  <p:nvPr/>
                </p:nvSpPr>
                <p:spPr>
                  <a:xfrm>
                    <a:off x="5479"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49" name="Group 148"/>
                  <p:cNvGrpSpPr/>
                  <p:nvPr/>
                </p:nvGrpSpPr>
                <p:grpSpPr>
                  <a:xfrm>
                    <a:off x="5633" y="4478"/>
                    <a:ext cx="2384" cy="2384"/>
                    <a:chOff x="5633" y="4478"/>
                    <a:chExt cx="2384" cy="2384"/>
                  </a:xfrm>
                </p:grpSpPr>
                <p:sp>
                  <p:nvSpPr>
                    <p:cNvPr id="142" name="Oval 141"/>
                    <p:cNvSpPr/>
                    <p:nvPr/>
                  </p:nvSpPr>
                  <p:spPr>
                    <a:xfrm>
                      <a:off x="5633"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95" name="Picture 94" descr="packet-svgrepo-com"/>
                    <p:cNvPicPr>
                      <a:picLocks noChangeAspect="1"/>
                    </p:cNvPicPr>
                    <p:nvPr/>
                  </p:nvPicPr>
                  <p:blipFill>
                    <a:blip/>
                    <a:stretch>
                      <a:fillRect/>
                    </a:stretch>
                  </p:blipFill>
                  <p:spPr>
                    <a:xfrm>
                      <a:off x="6603" y="4800"/>
                      <a:ext cx="446" cy="446"/>
                    </a:xfrm>
                    <a:prstGeom prst="rect">
                      <a:avLst/>
                    </a:prstGeom>
                  </p:spPr>
                </p:pic>
              </p:grpSp>
            </p:grpSp>
            <p:sp>
              <p:nvSpPr>
                <p:cNvPr id="160" name="Text Box 159"/>
                <p:cNvSpPr txBox="1"/>
                <p:nvPr/>
              </p:nvSpPr>
              <p:spPr>
                <a:xfrm>
                  <a:off x="10193" y="5583"/>
                  <a:ext cx="2397" cy="1016"/>
                </a:xfrm>
                <a:prstGeom prst="rect">
                  <a:avLst/>
                </a:prstGeom>
                <a:noFill/>
              </p:spPr>
              <p:txBody>
                <a:bodyPr wrap="square" rtlCol="0">
                  <a:spAutoFit/>
                </a:bodyPr>
                <a:lstStyle/>
                <a:p>
                  <a:pPr algn="ctr"/>
                  <a:r>
                    <a:rPr lang="it-IT" altLang="en-GB"/>
                    <a:t>Works over UDP</a:t>
                  </a:r>
                  <a:endParaRPr lang="it-IT" altLang="en-GB"/>
                </a:p>
              </p:txBody>
            </p:sp>
          </p:grpSp>
          <p:pic>
            <p:nvPicPr>
              <p:cNvPr id="168" name="Picture 167" descr="lightning-bolt-svgrepo-co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168" y="4879"/>
                <a:ext cx="446" cy="446"/>
              </a:xfrm>
              <a:prstGeom prst="rect">
                <a:avLst/>
              </a:prstGeom>
            </p:spPr>
          </p:pic>
        </p:grpSp>
        <p:grpSp>
          <p:nvGrpSpPr>
            <p:cNvPr id="13" name="Group 12"/>
            <p:cNvGrpSpPr/>
            <p:nvPr/>
          </p:nvGrpSpPr>
          <p:grpSpPr>
            <a:xfrm>
              <a:off x="6868" y="4404"/>
              <a:ext cx="2692" cy="2692"/>
              <a:chOff x="6868" y="4404"/>
              <a:chExt cx="2692" cy="2692"/>
            </a:xfrm>
          </p:grpSpPr>
          <p:grpSp>
            <p:nvGrpSpPr>
              <p:cNvPr id="3" name="Group 2"/>
              <p:cNvGrpSpPr/>
              <p:nvPr/>
            </p:nvGrpSpPr>
            <p:grpSpPr>
              <a:xfrm>
                <a:off x="6868" y="4404"/>
                <a:ext cx="2692" cy="2692"/>
                <a:chOff x="6868" y="4404"/>
                <a:chExt cx="2692" cy="2692"/>
              </a:xfrm>
            </p:grpSpPr>
            <p:grpSp>
              <p:nvGrpSpPr>
                <p:cNvPr id="156" name="Group 155"/>
                <p:cNvGrpSpPr/>
                <p:nvPr/>
              </p:nvGrpSpPr>
              <p:grpSpPr>
                <a:xfrm>
                  <a:off x="6868" y="4404"/>
                  <a:ext cx="2692" cy="2692"/>
                  <a:chOff x="2337" y="4478"/>
                  <a:chExt cx="2692" cy="2692"/>
                </a:xfrm>
              </p:grpSpPr>
              <p:sp>
                <p:nvSpPr>
                  <p:cNvPr id="145" name="Oval 144"/>
                  <p:cNvSpPr/>
                  <p:nvPr/>
                </p:nvSpPr>
                <p:spPr>
                  <a:xfrm>
                    <a:off x="2337" y="4478"/>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39" name="Oval 138"/>
                  <p:cNvSpPr/>
                  <p:nvPr/>
                </p:nvSpPr>
                <p:spPr>
                  <a:xfrm>
                    <a:off x="2489" y="4632"/>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it-IT" altLang="en-GB"/>
                  </a:p>
                </p:txBody>
              </p:sp>
            </p:grpSp>
            <p:sp>
              <p:nvSpPr>
                <p:cNvPr id="159" name="Text Box 158"/>
                <p:cNvSpPr txBox="1"/>
                <p:nvPr/>
              </p:nvSpPr>
              <p:spPr>
                <a:xfrm>
                  <a:off x="7315" y="5583"/>
                  <a:ext cx="1799" cy="1016"/>
                </a:xfrm>
                <a:prstGeom prst="rect">
                  <a:avLst/>
                </a:prstGeom>
                <a:noFill/>
              </p:spPr>
              <p:txBody>
                <a:bodyPr wrap="square" rtlCol="0">
                  <a:spAutoFit/>
                </a:bodyPr>
                <a:lstStyle/>
                <a:p>
                  <a:pPr algn="ctr"/>
                  <a:r>
                    <a:rPr lang="it-IT" altLang="en-GB"/>
                    <a:t>CombinedLayers</a:t>
                  </a:r>
                  <a:endParaRPr lang="it-IT" altLang="en-GB"/>
                </a:p>
              </p:txBody>
            </p:sp>
          </p:grpSp>
          <p:pic>
            <p:nvPicPr>
              <p:cNvPr id="11" name="Picture 10" descr="server-svgrepo-com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1" y="4879"/>
                <a:ext cx="446" cy="446"/>
              </a:xfrm>
              <a:prstGeom prst="rect">
                <a:avLst/>
              </a:prstGeom>
            </p:spPr>
          </p:pic>
        </p:grpSp>
        <p:grpSp>
          <p:nvGrpSpPr>
            <p:cNvPr id="15" name="Group 14"/>
            <p:cNvGrpSpPr/>
            <p:nvPr/>
          </p:nvGrpSpPr>
          <p:grpSpPr>
            <a:xfrm>
              <a:off x="13154" y="4404"/>
              <a:ext cx="2692" cy="2692"/>
              <a:chOff x="13154" y="4404"/>
              <a:chExt cx="2692" cy="2692"/>
            </a:xfrm>
          </p:grpSpPr>
          <p:grpSp>
            <p:nvGrpSpPr>
              <p:cNvPr id="9" name="Group 8"/>
              <p:cNvGrpSpPr/>
              <p:nvPr/>
            </p:nvGrpSpPr>
            <p:grpSpPr>
              <a:xfrm>
                <a:off x="13154" y="4404"/>
                <a:ext cx="2692" cy="2692"/>
                <a:chOff x="13154" y="4404"/>
                <a:chExt cx="2692" cy="2692"/>
              </a:xfrm>
            </p:grpSpPr>
            <p:grpSp>
              <p:nvGrpSpPr>
                <p:cNvPr id="158" name="Group 157"/>
                <p:cNvGrpSpPr/>
                <p:nvPr/>
              </p:nvGrpSpPr>
              <p:grpSpPr>
                <a:xfrm>
                  <a:off x="13154" y="4404"/>
                  <a:ext cx="2692" cy="2692"/>
                  <a:chOff x="8623" y="4325"/>
                  <a:chExt cx="2692" cy="2692"/>
                </a:xfrm>
              </p:grpSpPr>
              <p:sp>
                <p:nvSpPr>
                  <p:cNvPr id="155" name="Oval 154"/>
                  <p:cNvSpPr/>
                  <p:nvPr/>
                </p:nvSpPr>
                <p:spPr>
                  <a:xfrm>
                    <a:off x="8623"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43" name="Oval 142"/>
                  <p:cNvSpPr/>
                  <p:nvPr/>
                </p:nvSpPr>
                <p:spPr>
                  <a:xfrm>
                    <a:off x="8777"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sp>
              <p:nvSpPr>
                <p:cNvPr id="163" name="Text Box 162"/>
                <p:cNvSpPr txBox="1"/>
                <p:nvPr/>
              </p:nvSpPr>
              <p:spPr>
                <a:xfrm>
                  <a:off x="13424" y="5801"/>
                  <a:ext cx="2152" cy="580"/>
                </a:xfrm>
                <a:prstGeom prst="rect">
                  <a:avLst/>
                </a:prstGeom>
                <a:noFill/>
              </p:spPr>
              <p:txBody>
                <a:bodyPr wrap="square" rtlCol="0">
                  <a:spAutoFit/>
                </a:bodyPr>
                <a:lstStyle/>
                <a:p>
                  <a:pPr algn="ctr"/>
                  <a:r>
                    <a:rPr lang="it-IT" altLang="en-GB"/>
                    <a:t>Multiplexing</a:t>
                  </a:r>
                  <a:endParaRPr lang="it-IT" altLang="en-GB"/>
                </a:p>
              </p:txBody>
            </p:sp>
          </p:grpSp>
          <p:pic>
            <p:nvPicPr>
              <p:cNvPr id="12" name="Picture 11" descr="directions-arrows-cross-svgrepo-com"/>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77" y="4879"/>
                <a:ext cx="446" cy="446"/>
              </a:xfrm>
              <a:prstGeom prst="rect">
                <a:avLst/>
              </a:prstGeom>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6" name="Text Box 5"/>
          <p:cNvSpPr txBox="1"/>
          <p:nvPr/>
        </p:nvSpPr>
        <p:spPr>
          <a:xfrm>
            <a:off x="984250" y="1050290"/>
            <a:ext cx="2240915" cy="829945"/>
          </a:xfrm>
          <a:prstGeom prst="rect">
            <a:avLst/>
          </a:prstGeom>
          <a:noFill/>
        </p:spPr>
        <p:txBody>
          <a:bodyPr wrap="square" rtlCol="0">
            <a:spAutoFit/>
          </a:bodyPr>
          <a:lstStyle/>
          <a:p>
            <a:r>
              <a:rPr lang="it-IT" altLang="en-US" sz="2400" b="1">
                <a:effectLst/>
              </a:rPr>
              <a:t>Implementation Overview</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5</a:t>
            </a:r>
            <a:endParaRPr lang="it-IT" altLang="en-GB" sz="1400"/>
          </a:p>
        </p:txBody>
      </p:sp>
      <p:grpSp>
        <p:nvGrpSpPr>
          <p:cNvPr id="35" name="Group 34"/>
          <p:cNvGrpSpPr/>
          <p:nvPr/>
        </p:nvGrpSpPr>
        <p:grpSpPr>
          <a:xfrm>
            <a:off x="584835" y="2200910"/>
            <a:ext cx="4431030" cy="736600"/>
            <a:chOff x="921" y="3466"/>
            <a:chExt cx="6978" cy="1160"/>
          </a:xfrm>
        </p:grpSpPr>
        <p:sp>
          <p:nvSpPr>
            <p:cNvPr id="21" name="Round Same Side Corner Rectangle 20"/>
            <p:cNvSpPr/>
            <p:nvPr/>
          </p:nvSpPr>
          <p:spPr>
            <a:xfrm rot="5400000">
              <a:off x="3830" y="55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3" name="Picture 12" descr="file-svgrepo-co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47" y="3669"/>
              <a:ext cx="755" cy="755"/>
            </a:xfrm>
            <a:prstGeom prst="rect">
              <a:avLst/>
            </a:prstGeom>
          </p:spPr>
        </p:pic>
        <p:sp>
          <p:nvSpPr>
            <p:cNvPr id="16" name="Text Box 15"/>
            <p:cNvSpPr txBox="1"/>
            <p:nvPr/>
          </p:nvSpPr>
          <p:spPr>
            <a:xfrm>
              <a:off x="3940" y="3756"/>
              <a:ext cx="3959" cy="580"/>
            </a:xfrm>
            <a:prstGeom prst="rect">
              <a:avLst/>
            </a:prstGeom>
            <a:noFill/>
          </p:spPr>
          <p:txBody>
            <a:bodyPr wrap="square" rtlCol="0">
              <a:spAutoFit/>
            </a:bodyPr>
            <a:lstStyle/>
            <a:p>
              <a:r>
                <a:rPr lang="it-IT" altLang="en-GB"/>
                <a:t>File Download Request</a:t>
              </a:r>
              <a:endParaRPr lang="it-IT" altLang="en-GB"/>
            </a:p>
          </p:txBody>
        </p:sp>
      </p:grpSp>
      <p:grpSp>
        <p:nvGrpSpPr>
          <p:cNvPr id="33" name="Group 32"/>
          <p:cNvGrpSpPr/>
          <p:nvPr/>
        </p:nvGrpSpPr>
        <p:grpSpPr>
          <a:xfrm>
            <a:off x="584200" y="3185795"/>
            <a:ext cx="4431030" cy="736600"/>
            <a:chOff x="920" y="5116"/>
            <a:chExt cx="6978" cy="1160"/>
          </a:xfrm>
        </p:grpSpPr>
        <p:sp>
          <p:nvSpPr>
            <p:cNvPr id="30" name="Round Same Side Corner Rectangle 29"/>
            <p:cNvSpPr/>
            <p:nvPr/>
          </p:nvSpPr>
          <p:spPr>
            <a:xfrm rot="5400000">
              <a:off x="3829" y="220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4" name="Picture 13" descr="upload-svgrepo-com"/>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7" y="5319"/>
              <a:ext cx="755" cy="755"/>
            </a:xfrm>
            <a:prstGeom prst="rect">
              <a:avLst/>
            </a:prstGeom>
          </p:spPr>
        </p:pic>
        <p:sp>
          <p:nvSpPr>
            <p:cNvPr id="17" name="Text Box 16"/>
            <p:cNvSpPr txBox="1"/>
            <p:nvPr/>
          </p:nvSpPr>
          <p:spPr>
            <a:xfrm>
              <a:off x="3940" y="5406"/>
              <a:ext cx="3320" cy="580"/>
            </a:xfrm>
            <a:prstGeom prst="rect">
              <a:avLst/>
            </a:prstGeom>
            <a:noFill/>
          </p:spPr>
          <p:txBody>
            <a:bodyPr wrap="square" rtlCol="0">
              <a:spAutoFit/>
            </a:bodyPr>
            <a:lstStyle/>
            <a:p>
              <a:r>
                <a:rPr lang="it-IT" altLang="en-GB"/>
                <a:t>File Upload Request</a:t>
              </a:r>
              <a:endParaRPr lang="it-IT" altLang="en-GB"/>
            </a:p>
          </p:txBody>
        </p:sp>
      </p:grpSp>
      <p:grpSp>
        <p:nvGrpSpPr>
          <p:cNvPr id="32" name="Group 31"/>
          <p:cNvGrpSpPr/>
          <p:nvPr/>
        </p:nvGrpSpPr>
        <p:grpSpPr>
          <a:xfrm>
            <a:off x="584200" y="4170680"/>
            <a:ext cx="4431030" cy="736600"/>
            <a:chOff x="920" y="6567"/>
            <a:chExt cx="6978" cy="1160"/>
          </a:xfrm>
        </p:grpSpPr>
        <p:sp>
          <p:nvSpPr>
            <p:cNvPr id="31" name="Round Same Side Corner Rectangle 30"/>
            <p:cNvSpPr/>
            <p:nvPr/>
          </p:nvSpPr>
          <p:spPr>
            <a:xfrm rot="5400000">
              <a:off x="3829" y="3658"/>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5" name="Picture 14" descr="wi-fi-svgrepo-com"/>
            <p:cNvPicPr>
              <a:picLocks noChangeAspect="1"/>
            </p:cNvPicPr>
            <p:nvPr/>
          </p:nvPicPr>
          <p:blipFill>
            <a:blip r:embed="rId5">
              <a:extLst>
                <a:ext uri="{96DAC541-7B7A-43D3-8B79-37D633B846F1}">
                  <asvg:svgBlip xmlns:asvg="http://schemas.microsoft.com/office/drawing/2016/SVG/main" r:embed="rId6"/>
                </a:ext>
              </a:extLst>
            </a:blip>
            <a:srcRect t="7836" r="2383" b="41854"/>
            <a:stretch>
              <a:fillRect/>
            </a:stretch>
          </p:blipFill>
          <p:spPr>
            <a:xfrm>
              <a:off x="2456" y="6958"/>
              <a:ext cx="737" cy="379"/>
            </a:xfrm>
            <a:prstGeom prst="rect">
              <a:avLst/>
            </a:prstGeom>
          </p:spPr>
        </p:pic>
        <p:sp>
          <p:nvSpPr>
            <p:cNvPr id="18" name="Text Box 17"/>
            <p:cNvSpPr txBox="1"/>
            <p:nvPr/>
          </p:nvSpPr>
          <p:spPr>
            <a:xfrm>
              <a:off x="3940" y="6857"/>
              <a:ext cx="3320" cy="580"/>
            </a:xfrm>
            <a:prstGeom prst="rect">
              <a:avLst/>
            </a:prstGeom>
            <a:noFill/>
          </p:spPr>
          <p:txBody>
            <a:bodyPr wrap="square" rtlCol="0">
              <a:spAutoFit/>
            </a:bodyPr>
            <a:lstStyle/>
            <a:p>
              <a:r>
                <a:rPr lang="it-IT" altLang="en-GB"/>
                <a:t>Ping Request</a:t>
              </a:r>
              <a:endParaRPr lang="it-IT" altLang="en-GB"/>
            </a:p>
          </p:txBody>
        </p:sp>
      </p:grpSp>
      <p:grpSp>
        <p:nvGrpSpPr>
          <p:cNvPr id="41" name="Group 40"/>
          <p:cNvGrpSpPr/>
          <p:nvPr/>
        </p:nvGrpSpPr>
        <p:grpSpPr>
          <a:xfrm>
            <a:off x="6403975" y="1891665"/>
            <a:ext cx="4231005" cy="3470910"/>
            <a:chOff x="10085" y="2979"/>
            <a:chExt cx="6663" cy="5466"/>
          </a:xfrm>
        </p:grpSpPr>
        <p:sp>
          <p:nvSpPr>
            <p:cNvPr id="27" name="对象2"/>
            <p:cNvSpPr/>
            <p:nvPr>
              <p:custDataLst>
                <p:tags r:id="rId7"/>
              </p:custDataLst>
            </p:nvPr>
          </p:nvSpPr>
          <p:spPr>
            <a:xfrm>
              <a:off x="10085" y="3608"/>
              <a:ext cx="6660" cy="1372"/>
            </a:xfrm>
            <a:prstGeom prst="roundRect">
              <a:avLst>
                <a:gd name="adj" fmla="val 50000"/>
              </a:avLst>
            </a:prstGeom>
            <a:noFill/>
            <a:ln>
              <a:solidFill>
                <a:schemeClr val="accent1">
                  <a:lumMod val="60000"/>
                  <a:lumOff val="40000"/>
                </a:schemeClr>
              </a:solidFill>
              <a:prstDash val="dash"/>
            </a:ln>
          </p:spPr>
          <p:txBody>
            <a:bodyPr wrap="square"/>
            <a:lstStyle/>
            <a:p>
              <a:pPr algn="just"/>
              <a:endParaRPr lang="en-US">
                <a:latin typeface="Arial" panose="020B0604020202020204" pitchFamily="34" charset="0"/>
                <a:sym typeface="Arial" panose="020B0604020202020204" pitchFamily="34" charset="0"/>
              </a:endParaRPr>
            </a:p>
          </p:txBody>
        </p:sp>
        <p:sp>
          <p:nvSpPr>
            <p:cNvPr id="28" name="对象2"/>
            <p:cNvSpPr/>
            <p:nvPr>
              <p:custDataLst>
                <p:tags r:id="rId8"/>
              </p:custDataLst>
            </p:nvPr>
          </p:nvSpPr>
          <p:spPr>
            <a:xfrm>
              <a:off x="10086" y="3608"/>
              <a:ext cx="6660" cy="2808"/>
            </a:xfrm>
            <a:prstGeom prst="roundRect">
              <a:avLst>
                <a:gd name="adj" fmla="val 25001"/>
              </a:avLst>
            </a:prstGeom>
            <a:noFill/>
            <a:ln>
              <a:solidFill>
                <a:schemeClr val="accent1">
                  <a:lumMod val="60000"/>
                  <a:lumOff val="40000"/>
                </a:schemeClr>
              </a:solidFill>
              <a:prstDash val="dash"/>
            </a:ln>
          </p:spPr>
          <p:txBody>
            <a:bodyPr wrap="square"/>
            <a:lstStyle/>
            <a:p>
              <a:pPr algn="just"/>
              <a:endParaRPr lang="en-US">
                <a:latin typeface="Arial" panose="020B0604020202020204" pitchFamily="34" charset="0"/>
                <a:sym typeface="Arial" panose="020B0604020202020204" pitchFamily="34" charset="0"/>
              </a:endParaRPr>
            </a:p>
          </p:txBody>
        </p:sp>
        <p:sp>
          <p:nvSpPr>
            <p:cNvPr id="29" name="对象2"/>
            <p:cNvSpPr/>
            <p:nvPr>
              <p:custDataLst>
                <p:tags r:id="rId9"/>
              </p:custDataLst>
            </p:nvPr>
          </p:nvSpPr>
          <p:spPr>
            <a:xfrm>
              <a:off x="10086" y="3608"/>
              <a:ext cx="6663" cy="4359"/>
            </a:xfrm>
            <a:prstGeom prst="roundRect">
              <a:avLst>
                <a:gd name="adj" fmla="val 15703"/>
              </a:avLst>
            </a:prstGeom>
            <a:noFill/>
            <a:ln>
              <a:solidFill>
                <a:schemeClr val="accent1">
                  <a:lumMod val="60000"/>
                  <a:lumOff val="40000"/>
                </a:schemeClr>
              </a:solidFill>
              <a:prstDash val="dash"/>
            </a:ln>
          </p:spPr>
          <p:txBody>
            <a:bodyPr wrap="square"/>
            <a:lstStyle/>
            <a:p>
              <a:pPr algn="just"/>
              <a:endParaRPr lang="en-US">
                <a:latin typeface="Arial" panose="020B0604020202020204" pitchFamily="34" charset="0"/>
                <a:sym typeface="Arial" panose="020B0604020202020204" pitchFamily="34" charset="0"/>
              </a:endParaRPr>
            </a:p>
          </p:txBody>
        </p:sp>
        <p:sp>
          <p:nvSpPr>
            <p:cNvPr id="34" name="对象4"/>
            <p:cNvSpPr/>
            <p:nvPr>
              <p:custDataLst>
                <p:tags r:id="rId10"/>
              </p:custDataLst>
            </p:nvPr>
          </p:nvSpPr>
          <p:spPr>
            <a:xfrm>
              <a:off x="10864" y="4387"/>
              <a:ext cx="5080" cy="1152"/>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rmAutofit/>
            </a:bodyPr>
            <a:lstStyle/>
            <a:p>
              <a:pPr lvl="0" algn="l">
                <a:spcBef>
                  <a:spcPct val="0"/>
                </a:spcBef>
                <a:spcAft>
                  <a:spcPct val="0"/>
                </a:spcAft>
                <a:buClrTx/>
                <a:buSzTx/>
                <a:buFontTx/>
              </a:pPr>
              <a:r>
                <a:rPr lang="it-IT" altLang="en-US" dirty="0">
                  <a:solidFill>
                    <a:schemeClr val="dk1">
                      <a:lumMod val="80000"/>
                      <a:lumOff val="20000"/>
                    </a:schemeClr>
                  </a:solidFill>
                  <a:latin typeface="+mn-lt"/>
                  <a:sym typeface="+mn-ea"/>
                </a:rPr>
                <a:t>Library Used: </a:t>
              </a:r>
              <a:endParaRPr lang="it-IT" altLang="en-US" dirty="0">
                <a:solidFill>
                  <a:schemeClr val="dk1">
                    <a:lumMod val="80000"/>
                    <a:lumOff val="20000"/>
                  </a:schemeClr>
                </a:solidFill>
                <a:latin typeface="+mn-lt"/>
                <a:sym typeface="+mn-ea"/>
              </a:endParaRPr>
            </a:p>
            <a:p>
              <a:pPr lvl="0" algn="l">
                <a:spcBef>
                  <a:spcPct val="0"/>
                </a:spcBef>
                <a:spcAft>
                  <a:spcPct val="0"/>
                </a:spcAft>
                <a:buClrTx/>
                <a:buSzTx/>
                <a:buFontTx/>
              </a:pPr>
              <a:r>
                <a:rPr lang="it-IT" altLang="en-US" dirty="0">
                  <a:solidFill>
                    <a:schemeClr val="dk1">
                      <a:lumMod val="80000"/>
                      <a:lumOff val="20000"/>
                    </a:schemeClr>
                  </a:solidFill>
                  <a:latin typeface="+mn-lt"/>
                  <a:sym typeface="+mn-ea"/>
                </a:rPr>
                <a:t>aioquic [</a:t>
              </a:r>
              <a:r>
                <a:rPr lang="it-IT" altLang="en-US" dirty="0">
                  <a:solidFill>
                    <a:schemeClr val="dk1">
                      <a:lumMod val="80000"/>
                      <a:lumOff val="20000"/>
                    </a:schemeClr>
                  </a:solidFill>
                  <a:latin typeface="+mn-lt"/>
                  <a:sym typeface="+mn-ea"/>
                  <a:hlinkClick r:id="rId11" action="ppaction://hlinkfile"/>
                </a:rPr>
                <a:t>Link</a:t>
              </a:r>
              <a:r>
                <a:rPr lang="it-IT" altLang="en-US" dirty="0">
                  <a:solidFill>
                    <a:schemeClr val="dk1">
                      <a:lumMod val="80000"/>
                      <a:lumOff val="20000"/>
                    </a:schemeClr>
                  </a:solidFill>
                  <a:latin typeface="+mn-lt"/>
                  <a:sym typeface="+mn-ea"/>
                </a:rPr>
                <a:t>]</a:t>
              </a:r>
              <a:endParaRPr lang="it-IT" altLang="en-US" dirty="0">
                <a:solidFill>
                  <a:schemeClr val="dk1">
                    <a:lumMod val="80000"/>
                    <a:lumOff val="20000"/>
                  </a:schemeClr>
                </a:solidFill>
                <a:latin typeface="+mn-lt"/>
                <a:sym typeface="+mn-ea"/>
              </a:endParaRPr>
            </a:p>
          </p:txBody>
        </p:sp>
        <p:sp>
          <p:nvSpPr>
            <p:cNvPr id="36" name="对象7"/>
            <p:cNvSpPr/>
            <p:nvPr>
              <p:custDataLst>
                <p:tags r:id="rId12"/>
              </p:custDataLst>
            </p:nvPr>
          </p:nvSpPr>
          <p:spPr>
            <a:xfrm>
              <a:off x="10864" y="5845"/>
              <a:ext cx="5080" cy="1152"/>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rmAutofit/>
            </a:bodyPr>
            <a:lstStyle/>
            <a:p>
              <a:pPr lvl="0" algn="l">
                <a:spcBef>
                  <a:spcPct val="0"/>
                </a:spcBef>
                <a:spcAft>
                  <a:spcPct val="0"/>
                </a:spcAft>
                <a:buClrTx/>
                <a:buSzTx/>
                <a:buFontTx/>
              </a:pPr>
              <a:r>
                <a:rPr lang="it-IT" altLang="en-US" dirty="0">
                  <a:solidFill>
                    <a:schemeClr val="dk1">
                      <a:lumMod val="80000"/>
                      <a:lumOff val="20000"/>
                    </a:schemeClr>
                  </a:solidFill>
                  <a:latin typeface="+mn-lt"/>
                  <a:sym typeface="+mn-ea"/>
                </a:rPr>
                <a:t>Built on asyncio</a:t>
              </a:r>
              <a:endParaRPr lang="it-IT" altLang="en-US" dirty="0">
                <a:solidFill>
                  <a:schemeClr val="dk1">
                    <a:lumMod val="80000"/>
                    <a:lumOff val="20000"/>
                  </a:schemeClr>
                </a:solidFill>
                <a:latin typeface="+mn-lt"/>
                <a:sym typeface="+mn-ea"/>
              </a:endParaRPr>
            </a:p>
          </p:txBody>
        </p:sp>
        <p:sp>
          <p:nvSpPr>
            <p:cNvPr id="37" name="对象10"/>
            <p:cNvSpPr/>
            <p:nvPr>
              <p:custDataLst>
                <p:tags r:id="rId13"/>
              </p:custDataLst>
            </p:nvPr>
          </p:nvSpPr>
          <p:spPr>
            <a:xfrm>
              <a:off x="10862" y="7293"/>
              <a:ext cx="5080" cy="1152"/>
            </a:xfrm>
            <a:prstGeom prst="roundRect">
              <a:avLst>
                <a:gd name="adj" fmla="val 21493"/>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rmAutofit/>
            </a:bodyPr>
            <a:lstStyle/>
            <a:p>
              <a:pPr lvl="0" algn="l">
                <a:spcBef>
                  <a:spcPct val="0"/>
                </a:spcBef>
                <a:spcAft>
                  <a:spcPct val="0"/>
                </a:spcAft>
                <a:buClrTx/>
                <a:buSzTx/>
                <a:buFontTx/>
              </a:pPr>
              <a:r>
                <a:rPr lang="it-IT" altLang="en-US" dirty="0">
                  <a:solidFill>
                    <a:schemeClr val="dk1">
                      <a:lumMod val="80000"/>
                      <a:lumOff val="20000"/>
                    </a:schemeClr>
                  </a:solidFill>
                  <a:latin typeface="+mn-lt"/>
                  <a:sym typeface="+mn-ea"/>
                </a:rPr>
                <a:t>TLS 1.3 built-in</a:t>
              </a:r>
              <a:endParaRPr lang="it-IT" altLang="en-US" dirty="0">
                <a:solidFill>
                  <a:schemeClr val="dk1">
                    <a:lumMod val="80000"/>
                    <a:lumOff val="20000"/>
                  </a:schemeClr>
                </a:solidFill>
                <a:latin typeface="+mn-lt"/>
                <a:sym typeface="+mn-ea"/>
              </a:endParaRPr>
            </a:p>
          </p:txBody>
        </p:sp>
        <p:sp>
          <p:nvSpPr>
            <p:cNvPr id="38" name="对象12"/>
            <p:cNvSpPr/>
            <p:nvPr>
              <p:custDataLst>
                <p:tags r:id="rId14"/>
              </p:custDataLst>
            </p:nvPr>
          </p:nvSpPr>
          <p:spPr>
            <a:xfrm>
              <a:off x="10864" y="2979"/>
              <a:ext cx="5078" cy="1093"/>
            </a:xfrm>
            <a:prstGeom prst="roundRect">
              <a:avLst/>
            </a:prstGeom>
            <a:gradFill>
              <a:gsLst>
                <a:gs pos="0">
                  <a:schemeClr val="accent1">
                    <a:alpha val="100000"/>
                  </a:schemeClr>
                </a:gs>
                <a:gs pos="100000">
                  <a:schemeClr val="accent1">
                    <a:lumMod val="20000"/>
                    <a:lumOff val="8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rmAutofit/>
            </a:bodyPr>
            <a:lstStyle/>
            <a:p>
              <a:pPr lvl="0" algn="l">
                <a:spcBef>
                  <a:spcPct val="0"/>
                </a:spcBef>
                <a:spcAft>
                  <a:spcPct val="0"/>
                </a:spcAft>
                <a:buClrTx/>
                <a:buSzTx/>
                <a:buFontTx/>
              </a:pPr>
              <a:r>
                <a:rPr lang="it-IT" altLang="en-US" b="1" dirty="0">
                  <a:solidFill>
                    <a:schemeClr val="tx1"/>
                  </a:solidFill>
                  <a:latin typeface="+mj-lt"/>
                  <a:sym typeface="+mn-ea"/>
                </a:rPr>
                <a:t>QUIC </a:t>
              </a:r>
              <a:endParaRPr lang="it-IT" altLang="en-US" b="1" dirty="0">
                <a:solidFill>
                  <a:schemeClr val="tx1"/>
                </a:solidFill>
                <a:latin typeface="+mj-lt"/>
                <a:sym typeface="+mn-ea"/>
              </a:endParaRPr>
            </a:p>
          </p:txBody>
        </p:sp>
      </p:gr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Box 5"/>
          <p:cNvSpPr txBox="1"/>
          <p:nvPr/>
        </p:nvSpPr>
        <p:spPr>
          <a:xfrm>
            <a:off x="984250" y="1050290"/>
            <a:ext cx="300745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Performances </a:t>
            </a:r>
            <a:r>
              <a:rPr lang="it-IT" altLang="en-US" sz="2400" b="1" dirty="0">
                <a:solidFill>
                  <a:prstClr val="black"/>
                </a:solidFill>
                <a:latin typeface="Calibri" panose="020F0502020204030204"/>
              </a:rPr>
              <a:t>E</a:t>
            </a: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valuation</a:t>
            </a:r>
            <a:endPar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Box 6"/>
          <p:cNvSpPr txBox="1"/>
          <p:nvPr/>
        </p:nvSpPr>
        <p:spPr>
          <a:xfrm>
            <a:off x="878625" y="5642610"/>
            <a:ext cx="311150"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it-IT" altLang="en-GB" sz="1400" dirty="0">
                <a:solidFill>
                  <a:prstClr val="black"/>
                </a:solidFill>
                <a:latin typeface="Calibri" panose="020F0502020204030204"/>
              </a:rPr>
              <a:t>6</a:t>
            </a:r>
            <a:endPar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34"/>
          <p:cNvGrpSpPr/>
          <p:nvPr/>
        </p:nvGrpSpPr>
        <p:grpSpPr>
          <a:xfrm>
            <a:off x="584835" y="2200910"/>
            <a:ext cx="4431030" cy="736600"/>
            <a:chOff x="921" y="3466"/>
            <a:chExt cx="6978" cy="1160"/>
          </a:xfrm>
        </p:grpSpPr>
        <p:sp>
          <p:nvSpPr>
            <p:cNvPr id="5" name="Round Same Side Corner Rectangle 20"/>
            <p:cNvSpPr/>
            <p:nvPr/>
          </p:nvSpPr>
          <p:spPr>
            <a:xfrm rot="5400000">
              <a:off x="3830" y="55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0" name="Text Box 15"/>
            <p:cNvSpPr txBox="1"/>
            <p:nvPr/>
          </p:nvSpPr>
          <p:spPr>
            <a:xfrm>
              <a:off x="3940" y="3756"/>
              <a:ext cx="3959" cy="580"/>
            </a:xfrm>
            <a:prstGeom prst="rect">
              <a:avLst/>
            </a:prstGeom>
            <a:noFill/>
          </p:spPr>
          <p:txBody>
            <a:bodyPr wrap="square" rtlCol="0">
              <a:spAutoFit/>
            </a:bodyPr>
            <a:lstStyle/>
            <a:p>
              <a:r>
                <a:rPr lang="it-IT" altLang="en-GB" dirty="0" err="1"/>
                <a:t>Latency</a:t>
              </a:r>
              <a:r>
                <a:rPr lang="it-IT" altLang="en-GB" dirty="0"/>
                <a:t> </a:t>
              </a:r>
              <a:r>
                <a:rPr lang="it-IT" altLang="en-GB" dirty="0" err="1"/>
                <a:t>Metrics</a:t>
              </a:r>
              <a:endParaRPr lang="it-IT" altLang="en-GB" dirty="0"/>
            </a:p>
          </p:txBody>
        </p:sp>
      </p:grpSp>
      <p:grpSp>
        <p:nvGrpSpPr>
          <p:cNvPr id="11" name="Group 32"/>
          <p:cNvGrpSpPr/>
          <p:nvPr/>
        </p:nvGrpSpPr>
        <p:grpSpPr>
          <a:xfrm>
            <a:off x="584200" y="3185795"/>
            <a:ext cx="4431030" cy="736600"/>
            <a:chOff x="920" y="5116"/>
            <a:chExt cx="6978" cy="1160"/>
          </a:xfrm>
        </p:grpSpPr>
        <p:sp>
          <p:nvSpPr>
            <p:cNvPr id="15" name="Round Same Side Corner Rectangle 29"/>
            <p:cNvSpPr/>
            <p:nvPr/>
          </p:nvSpPr>
          <p:spPr>
            <a:xfrm rot="5400000">
              <a:off x="3829" y="220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30" name="Text Box 16"/>
            <p:cNvSpPr txBox="1"/>
            <p:nvPr/>
          </p:nvSpPr>
          <p:spPr>
            <a:xfrm>
              <a:off x="3940" y="5406"/>
              <a:ext cx="3320" cy="580"/>
            </a:xfrm>
            <a:prstGeom prst="rect">
              <a:avLst/>
            </a:prstGeom>
            <a:noFill/>
          </p:spPr>
          <p:txBody>
            <a:bodyPr wrap="square" rtlCol="0">
              <a:spAutoFit/>
            </a:bodyPr>
            <a:lstStyle/>
            <a:p>
              <a:r>
                <a:rPr lang="it-IT" altLang="en-GB" dirty="0"/>
                <a:t>Transfer </a:t>
              </a:r>
              <a:r>
                <a:rPr lang="it-IT" altLang="en-GB" dirty="0" err="1"/>
                <a:t>Metrics</a:t>
              </a:r>
              <a:endParaRPr lang="it-IT" altLang="en-GB" dirty="0"/>
            </a:p>
          </p:txBody>
        </p:sp>
      </p:grpSp>
      <p:grpSp>
        <p:nvGrpSpPr>
          <p:cNvPr id="31" name="Group 31"/>
          <p:cNvGrpSpPr/>
          <p:nvPr/>
        </p:nvGrpSpPr>
        <p:grpSpPr>
          <a:xfrm>
            <a:off x="584200" y="4170680"/>
            <a:ext cx="4431030" cy="736600"/>
            <a:chOff x="920" y="6567"/>
            <a:chExt cx="6978" cy="1160"/>
          </a:xfrm>
        </p:grpSpPr>
        <p:sp>
          <p:nvSpPr>
            <p:cNvPr id="32" name="Round Same Side Corner Rectangle 30"/>
            <p:cNvSpPr/>
            <p:nvPr/>
          </p:nvSpPr>
          <p:spPr>
            <a:xfrm rot="5400000">
              <a:off x="3829" y="3658"/>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34" name="Text Box 17"/>
            <p:cNvSpPr txBox="1"/>
            <p:nvPr/>
          </p:nvSpPr>
          <p:spPr>
            <a:xfrm>
              <a:off x="3940" y="6857"/>
              <a:ext cx="3320" cy="580"/>
            </a:xfrm>
            <a:prstGeom prst="rect">
              <a:avLst/>
            </a:prstGeom>
            <a:noFill/>
          </p:spPr>
          <p:txBody>
            <a:bodyPr wrap="square" rtlCol="0">
              <a:spAutoFit/>
            </a:bodyPr>
            <a:lstStyle/>
            <a:p>
              <a:r>
                <a:rPr lang="it-IT" altLang="en-GB" dirty="0" err="1"/>
                <a:t>Pyshark</a:t>
              </a:r>
              <a:r>
                <a:rPr lang="it-IT" altLang="en-GB" dirty="0"/>
                <a:t> Analysis</a:t>
              </a:r>
              <a:endParaRPr lang="it-IT" altLang="en-GB" dirty="0"/>
            </a:p>
          </p:txBody>
        </p:sp>
      </p:grpSp>
      <p:sp>
        <p:nvSpPr>
          <p:cNvPr id="45" name="Rettangolo con angoli arrotondati 44"/>
          <p:cNvSpPr/>
          <p:nvPr/>
        </p:nvSpPr>
        <p:spPr>
          <a:xfrm>
            <a:off x="6785341" y="2200910"/>
            <a:ext cx="3422406" cy="731520"/>
          </a:xfrm>
          <a:prstGeom prst="roundRect">
            <a:avLst>
              <a:gd name="adj" fmla="val 13462"/>
            </a:avLst>
          </a:prstGeom>
          <a:solidFill>
            <a:srgbClr val="EFF5FB"/>
          </a:solidFill>
          <a:ln>
            <a:noFill/>
          </a:ln>
        </p:spPr>
        <p:style>
          <a:lnRef idx="0">
            <a:scrgbClr r="0" g="0" b="0"/>
          </a:lnRef>
          <a:fillRef idx="0">
            <a:scrgbClr r="0" g="0" b="0"/>
          </a:fillRef>
          <a:effectRef idx="0">
            <a:scrgbClr r="0" g="0" b="0"/>
          </a:effectRef>
          <a:fontRef idx="minor">
            <a:schemeClr val="lt1"/>
          </a:fontRef>
        </p:style>
        <p:txBody>
          <a:bodyPr rtlCol="0" anchor="t"/>
          <a:lstStyle/>
          <a:p>
            <a:pPr algn="ctr">
              <a:spcBef>
                <a:spcPct val="0"/>
              </a:spcBef>
              <a:spcAft>
                <a:spcPct val="0"/>
              </a:spcAft>
            </a:pPr>
            <a:r>
              <a:rPr lang="it-IT" altLang="en-US" dirty="0">
                <a:solidFill>
                  <a:schemeClr val="dk1">
                    <a:lumMod val="80000"/>
                    <a:lumOff val="20000"/>
                  </a:schemeClr>
                </a:solidFill>
                <a:latin typeface="+mn-lt"/>
                <a:sym typeface="+mn-ea"/>
              </a:rPr>
              <a:t>Handshake time</a:t>
            </a:r>
            <a:endParaRPr lang="it-IT" altLang="en-US" dirty="0">
              <a:solidFill>
                <a:schemeClr val="dk1">
                  <a:lumMod val="80000"/>
                  <a:lumOff val="20000"/>
                </a:schemeClr>
              </a:solidFill>
              <a:latin typeface="+mn-lt"/>
              <a:sym typeface="+mn-ea"/>
            </a:endParaRPr>
          </a:p>
          <a:p>
            <a:pPr algn="ctr">
              <a:spcBef>
                <a:spcPct val="0"/>
              </a:spcBef>
              <a:spcAft>
                <a:spcPct val="0"/>
              </a:spcAft>
            </a:pPr>
            <a:r>
              <a:rPr lang="it-IT" altLang="en-US" dirty="0">
                <a:solidFill>
                  <a:schemeClr val="dk1">
                    <a:lumMod val="80000"/>
                    <a:lumOff val="20000"/>
                  </a:schemeClr>
                </a:solidFill>
                <a:sym typeface="+mn-ea"/>
              </a:rPr>
              <a:t>RTT and </a:t>
            </a:r>
            <a:r>
              <a:rPr lang="it-IT" altLang="en-US" dirty="0" err="1">
                <a:solidFill>
                  <a:schemeClr val="dk1">
                    <a:lumMod val="80000"/>
                    <a:lumOff val="20000"/>
                  </a:schemeClr>
                </a:solidFill>
                <a:sym typeface="+mn-ea"/>
              </a:rPr>
              <a:t>Std.Dev</a:t>
            </a:r>
            <a:r>
              <a:rPr lang="it-IT" altLang="en-US" dirty="0">
                <a:solidFill>
                  <a:schemeClr val="dk1">
                    <a:lumMod val="80000"/>
                    <a:lumOff val="20000"/>
                  </a:schemeClr>
                </a:solidFill>
                <a:sym typeface="+mn-ea"/>
              </a:rPr>
              <a:t>.</a:t>
            </a:r>
            <a:endParaRPr lang="it-IT" altLang="en-US" dirty="0">
              <a:solidFill>
                <a:schemeClr val="dk1">
                  <a:lumMod val="80000"/>
                  <a:lumOff val="20000"/>
                </a:schemeClr>
              </a:solidFill>
              <a:latin typeface="+mn-lt"/>
              <a:sym typeface="+mn-ea"/>
            </a:endParaRPr>
          </a:p>
          <a:p>
            <a:pPr algn="ctr"/>
            <a:endParaRPr lang="it-IT" dirty="0"/>
          </a:p>
        </p:txBody>
      </p:sp>
      <p:sp>
        <p:nvSpPr>
          <p:cNvPr id="46" name="Rettangolo con angoli arrotondati 45"/>
          <p:cNvSpPr/>
          <p:nvPr/>
        </p:nvSpPr>
        <p:spPr>
          <a:xfrm>
            <a:off x="6785341" y="3185795"/>
            <a:ext cx="3422406" cy="731520"/>
          </a:xfrm>
          <a:prstGeom prst="roundRect">
            <a:avLst>
              <a:gd name="adj" fmla="val 13462"/>
            </a:avLst>
          </a:prstGeom>
          <a:solidFill>
            <a:srgbClr val="EFF5FB"/>
          </a:solidFill>
          <a:ln>
            <a:noFill/>
          </a:ln>
        </p:spPr>
        <p:style>
          <a:lnRef idx="0">
            <a:scrgbClr r="0" g="0" b="0"/>
          </a:lnRef>
          <a:fillRef idx="0">
            <a:scrgbClr r="0" g="0" b="0"/>
          </a:fillRef>
          <a:effectRef idx="0">
            <a:scrgbClr r="0" g="0" b="0"/>
          </a:effectRef>
          <a:fontRef idx="minor">
            <a:schemeClr val="lt1"/>
          </a:fontRef>
        </p:style>
        <p:txBody>
          <a:bodyPr rtlCol="0" anchor="t"/>
          <a:lstStyle/>
          <a:p>
            <a:pPr lvl="0" algn="ctr">
              <a:spcBef>
                <a:spcPct val="0"/>
              </a:spcBef>
              <a:spcAft>
                <a:spcPct val="0"/>
              </a:spcAft>
              <a:buClrTx/>
              <a:buSzTx/>
              <a:buFontTx/>
            </a:pPr>
            <a:r>
              <a:rPr lang="it-IT" altLang="en-US" dirty="0">
                <a:solidFill>
                  <a:schemeClr val="dk1">
                    <a:lumMod val="80000"/>
                    <a:lumOff val="20000"/>
                  </a:schemeClr>
                </a:solidFill>
                <a:latin typeface="+mn-lt"/>
                <a:sym typeface="+mn-ea"/>
              </a:rPr>
              <a:t>Upload/Download times</a:t>
            </a:r>
            <a:endParaRPr lang="it-IT" altLang="en-US" dirty="0">
              <a:solidFill>
                <a:schemeClr val="dk1">
                  <a:lumMod val="80000"/>
                  <a:lumOff val="20000"/>
                </a:schemeClr>
              </a:solidFill>
              <a:latin typeface="+mn-lt"/>
              <a:sym typeface="+mn-ea"/>
            </a:endParaRPr>
          </a:p>
          <a:p>
            <a:pPr lvl="0" algn="ctr">
              <a:spcBef>
                <a:spcPct val="0"/>
              </a:spcBef>
              <a:spcAft>
                <a:spcPct val="0"/>
              </a:spcAft>
              <a:buClrTx/>
              <a:buSzTx/>
              <a:buFontTx/>
            </a:pPr>
            <a:r>
              <a:rPr lang="it-IT" altLang="en-US" dirty="0">
                <a:solidFill>
                  <a:schemeClr val="dk1">
                    <a:lumMod val="80000"/>
                    <a:lumOff val="20000"/>
                  </a:schemeClr>
                </a:solidFill>
                <a:sym typeface="+mn-ea"/>
              </a:rPr>
              <a:t>Throughput</a:t>
            </a:r>
            <a:endParaRPr lang="it-IT" altLang="en-US" dirty="0">
              <a:solidFill>
                <a:schemeClr val="dk1">
                  <a:lumMod val="80000"/>
                  <a:lumOff val="20000"/>
                </a:schemeClr>
              </a:solidFill>
              <a:latin typeface="+mn-lt"/>
              <a:sym typeface="+mn-ea"/>
            </a:endParaRPr>
          </a:p>
          <a:p>
            <a:pPr algn="ctr"/>
            <a:endParaRPr lang="it-IT" dirty="0"/>
          </a:p>
        </p:txBody>
      </p:sp>
      <p:cxnSp>
        <p:nvCxnSpPr>
          <p:cNvPr id="49" name="Connettore 2 48"/>
          <p:cNvCxnSpPr>
            <a:stCxn id="10" idx="3"/>
          </p:cNvCxnSpPr>
          <p:nvPr/>
        </p:nvCxnSpPr>
        <p:spPr>
          <a:xfrm flipV="1">
            <a:off x="5015865" y="2566670"/>
            <a:ext cx="1769476"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p:cNvCxnSpPr/>
          <p:nvPr/>
        </p:nvCxnSpPr>
        <p:spPr>
          <a:xfrm flipV="1">
            <a:off x="5021971" y="3551555"/>
            <a:ext cx="1769476"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Elemento grafico 1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538885" y="2307162"/>
            <a:ext cx="509344" cy="509344"/>
          </a:xfrm>
          <a:prstGeom prst="rect">
            <a:avLst/>
          </a:prstGeom>
        </p:spPr>
      </p:pic>
      <p:pic>
        <p:nvPicPr>
          <p:cNvPr id="17" name="Elemento grafico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8816" y="3323492"/>
            <a:ext cx="449481" cy="449481"/>
          </a:xfrm>
          <a:prstGeom prst="rect">
            <a:avLst/>
          </a:prstGeom>
        </p:spPr>
      </p:pic>
      <p:pic>
        <p:nvPicPr>
          <p:cNvPr id="20" name="Immagine 19" descr="Immagine che contiene schermata, Elementi grafici, simbolo, design&#10;&#10;Il contenuto generato dall'IA potrebbe non essere corrett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1383" y="4281243"/>
            <a:ext cx="764345" cy="4418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Box 5"/>
          <p:cNvSpPr txBox="1"/>
          <p:nvPr/>
        </p:nvSpPr>
        <p:spPr>
          <a:xfrm>
            <a:off x="984250" y="1050290"/>
            <a:ext cx="3816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Pyshark</a:t>
            </a:r>
            <a:r>
              <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it-IT" altLang="en-US" sz="2400" b="1" dirty="0">
                <a:solidFill>
                  <a:prstClr val="black"/>
                </a:solidFill>
                <a:latin typeface="Calibri" panose="020F0502020204030204"/>
              </a:rPr>
              <a:t>A</a:t>
            </a: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nalysis</a:t>
            </a:r>
            <a:endPar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Box 6"/>
          <p:cNvSpPr txBox="1"/>
          <p:nvPr/>
        </p:nvSpPr>
        <p:spPr>
          <a:xfrm>
            <a:off x="878625" y="5642610"/>
            <a:ext cx="311150"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 Box 1"/>
          <p:cNvSpPr txBox="1"/>
          <p:nvPr/>
        </p:nvSpPr>
        <p:spPr>
          <a:xfrm>
            <a:off x="1034200" y="2367239"/>
            <a:ext cx="19699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What</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does</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it-IT" altLang="en-GB" dirty="0" err="1">
                <a:solidFill>
                  <a:prstClr val="black"/>
                </a:solidFill>
                <a:latin typeface="Calibri" panose="020F0502020204030204"/>
              </a:rPr>
              <a:t>it</a:t>
            </a:r>
            <a:r>
              <a:rPr lang="it-IT" altLang="en-GB" dirty="0">
                <a:solidFill>
                  <a:prstClr val="black"/>
                </a:solidFill>
                <a:latin typeface="Calibri" panose="020F0502020204030204"/>
              </a:rPr>
              <a:t> do?</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p:cNvPicPr>
            <a:picLocks noChangeAspect="1"/>
          </p:cNvPicPr>
          <p:nvPr/>
        </p:nvPicPr>
        <p:blipFill>
          <a:blip r:embed="rId1"/>
          <a:srcRect t="9755" r="24168"/>
          <a:stretch>
            <a:fillRect/>
          </a:stretch>
        </p:blipFill>
        <p:spPr>
          <a:xfrm>
            <a:off x="4856613" y="810442"/>
            <a:ext cx="3168071" cy="1775986"/>
          </a:xfrm>
          <a:prstGeom prst="rect">
            <a:avLst/>
          </a:prstGeom>
        </p:spPr>
      </p:pic>
      <p:pic>
        <p:nvPicPr>
          <p:cNvPr id="10" name="Immagine 9"/>
          <p:cNvPicPr>
            <a:picLocks noChangeAspect="1"/>
          </p:cNvPicPr>
          <p:nvPr/>
        </p:nvPicPr>
        <p:blipFill>
          <a:blip r:embed="rId2"/>
          <a:stretch>
            <a:fillRect/>
          </a:stretch>
        </p:blipFill>
        <p:spPr>
          <a:xfrm>
            <a:off x="8259449" y="804153"/>
            <a:ext cx="3053926" cy="1782275"/>
          </a:xfrm>
          <a:prstGeom prst="rect">
            <a:avLst/>
          </a:prstGeom>
        </p:spPr>
      </p:pic>
      <p:sp>
        <p:nvSpPr>
          <p:cNvPr id="11" name="Text Box 1"/>
          <p:cNvSpPr txBox="1"/>
          <p:nvPr/>
        </p:nvSpPr>
        <p:spPr>
          <a:xfrm>
            <a:off x="4912298" y="2606761"/>
            <a:ext cx="305670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Filtering on TCP port 8443</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 Box 1"/>
          <p:cNvSpPr txBox="1"/>
          <p:nvPr/>
        </p:nvSpPr>
        <p:spPr>
          <a:xfrm>
            <a:off x="8336748" y="2606761"/>
            <a:ext cx="28993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Filtering on UDP port 4433</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Immagine 8"/>
          <p:cNvPicPr>
            <a:picLocks noChangeAspect="1"/>
          </p:cNvPicPr>
          <p:nvPr/>
        </p:nvPicPr>
        <p:blipFill>
          <a:blip r:embed="rId3"/>
          <a:stretch>
            <a:fillRect/>
          </a:stretch>
        </p:blipFill>
        <p:spPr>
          <a:xfrm>
            <a:off x="8206640" y="3045601"/>
            <a:ext cx="3106735" cy="2423067"/>
          </a:xfrm>
          <a:prstGeom prst="rect">
            <a:avLst/>
          </a:prstGeom>
        </p:spPr>
      </p:pic>
      <p:pic>
        <p:nvPicPr>
          <p:cNvPr id="13" name="Immagine 12"/>
          <p:cNvPicPr>
            <a:picLocks noChangeAspect="1"/>
          </p:cNvPicPr>
          <p:nvPr/>
        </p:nvPicPr>
        <p:blipFill>
          <a:blip r:embed="rId4"/>
          <a:stretch>
            <a:fillRect/>
          </a:stretch>
        </p:blipFill>
        <p:spPr>
          <a:xfrm>
            <a:off x="4856614" y="3045601"/>
            <a:ext cx="3168071" cy="2423067"/>
          </a:xfrm>
          <a:prstGeom prst="rect">
            <a:avLst/>
          </a:prstGeom>
        </p:spPr>
      </p:pic>
      <p:sp>
        <p:nvSpPr>
          <p:cNvPr id="14" name="Text Box 1"/>
          <p:cNvSpPr txBox="1"/>
          <p:nvPr/>
        </p:nvSpPr>
        <p:spPr>
          <a:xfrm>
            <a:off x="4868239" y="5538176"/>
            <a:ext cx="305670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48755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packets</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 Box 1"/>
          <p:cNvSpPr txBox="1"/>
          <p:nvPr/>
        </p:nvSpPr>
        <p:spPr>
          <a:xfrm>
            <a:off x="8292689" y="5538176"/>
            <a:ext cx="28993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98565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packets</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1"/>
          <p:cNvSpPr txBox="1"/>
          <p:nvPr/>
        </p:nvSpPr>
        <p:spPr>
          <a:xfrm>
            <a:off x="984250" y="3210044"/>
            <a:ext cx="30953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Protected</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Payload?</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rPr>
              <a:t>quic &amp;&amp; frame.len &lt; 100</a:t>
            </a: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Box 5"/>
          <p:cNvSpPr txBox="1"/>
          <p:nvPr/>
        </p:nvSpPr>
        <p:spPr>
          <a:xfrm>
            <a:off x="984250" y="1050290"/>
            <a:ext cx="3816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Results</a:t>
            </a:r>
            <a:r>
              <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Overview</a:t>
            </a:r>
            <a:endPar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Box 6"/>
          <p:cNvSpPr txBox="1"/>
          <p:nvPr/>
        </p:nvSpPr>
        <p:spPr>
          <a:xfrm>
            <a:off x="878625" y="5642610"/>
            <a:ext cx="311150"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rPr>
              <a:t>8</a:t>
            </a:r>
            <a:endPar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 Box 1"/>
          <p:cNvSpPr txBox="1"/>
          <p:nvPr/>
        </p:nvSpPr>
        <p:spPr>
          <a:xfrm>
            <a:off x="984250" y="1809750"/>
            <a:ext cx="3751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Why</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do the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results</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differ</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this</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much</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 name="Table 2"/>
          <p:cNvGraphicFramePr>
            <a:graphicFrameLocks noGrp="1"/>
          </p:cNvGraphicFramePr>
          <p:nvPr/>
        </p:nvGraphicFramePr>
        <p:xfrm>
          <a:off x="1034200" y="1657350"/>
          <a:ext cx="7772400" cy="2926080"/>
        </p:xfrm>
        <a:graphic>
          <a:graphicData uri="http://schemas.openxmlformats.org/drawingml/2006/table">
            <a:tbl>
              <a:tblPr firstRow="1" bandRow="1">
                <a:tableStyleId>{5C22544A-7EE6-4342-B048-85BDC9FD1C3A}</a:tableStyleId>
              </a:tblPr>
              <a:tblGrid>
                <a:gridCol w="2590800"/>
                <a:gridCol w="2590800"/>
                <a:gridCol w="2590800"/>
              </a:tblGrid>
              <a:tr h="342900">
                <a:tc>
                  <a:txBody>
                    <a:bodyPr/>
                    <a:lstStyle/>
                    <a:p>
                      <a:r>
                        <a:rPr dirty="0"/>
                        <a:t>Metric</a:t>
                      </a:r>
                      <a:endParaRPr dirty="0"/>
                    </a:p>
                  </a:txBody>
                  <a:tcPr/>
                </a:tc>
                <a:tc>
                  <a:txBody>
                    <a:bodyPr/>
                    <a:lstStyle/>
                    <a:p>
                      <a:r>
                        <a:rPr dirty="0"/>
                        <a:t>TCP+TLS</a:t>
                      </a:r>
                      <a:endParaRPr dirty="0"/>
                    </a:p>
                  </a:txBody>
                  <a:tcPr/>
                </a:tc>
                <a:tc>
                  <a:txBody>
                    <a:bodyPr/>
                    <a:lstStyle/>
                    <a:p>
                      <a:r>
                        <a:t>QUIC</a:t>
                      </a:r>
                    </a:p>
                  </a:txBody>
                  <a:tcPr/>
                </a:tc>
              </a:tr>
              <a:tr h="342900">
                <a:tc>
                  <a:txBody>
                    <a:bodyPr/>
                    <a:lstStyle/>
                    <a:p>
                      <a:r>
                        <a:rPr dirty="0"/>
                        <a:t>Handshake Time</a:t>
                      </a:r>
                      <a:endParaRPr dirty="0"/>
                    </a:p>
                  </a:txBody>
                  <a:tcPr/>
                </a:tc>
                <a:tc>
                  <a:txBody>
                    <a:bodyPr/>
                    <a:lstStyle/>
                    <a:p>
                      <a:r>
                        <a:rPr dirty="0"/>
                        <a:t>0.006</a:t>
                      </a:r>
                      <a:r>
                        <a:rPr lang="it-IT" dirty="0"/>
                        <a:t>s</a:t>
                      </a:r>
                      <a:endParaRPr dirty="0"/>
                    </a:p>
                  </a:txBody>
                  <a:tcPr/>
                </a:tc>
                <a:tc>
                  <a:txBody>
                    <a:bodyPr/>
                    <a:lstStyle/>
                    <a:p>
                      <a:r>
                        <a:rPr dirty="0"/>
                        <a:t>0.019</a:t>
                      </a:r>
                      <a:r>
                        <a:rPr lang="it-IT" dirty="0"/>
                        <a:t>s</a:t>
                      </a:r>
                      <a:endParaRPr dirty="0"/>
                    </a:p>
                  </a:txBody>
                  <a:tcPr/>
                </a:tc>
              </a:tr>
              <a:tr h="342900">
                <a:tc>
                  <a:txBody>
                    <a:bodyPr/>
                    <a:lstStyle/>
                    <a:p>
                      <a:r>
                        <a:rPr lang="it-IT" dirty="0" err="1"/>
                        <a:t>Average</a:t>
                      </a:r>
                      <a:r>
                        <a:rPr lang="it-IT" dirty="0"/>
                        <a:t> </a:t>
                      </a:r>
                      <a:r>
                        <a:rPr dirty="0"/>
                        <a:t>RTT</a:t>
                      </a:r>
                      <a:endParaRPr dirty="0"/>
                    </a:p>
                  </a:txBody>
                  <a:tcPr/>
                </a:tc>
                <a:tc>
                  <a:txBody>
                    <a:bodyPr/>
                    <a:lstStyle/>
                    <a:p>
                      <a:r>
                        <a:rPr dirty="0"/>
                        <a:t>0.00095</a:t>
                      </a:r>
                      <a:r>
                        <a:rPr lang="it-IT" dirty="0"/>
                        <a:t>s</a:t>
                      </a:r>
                      <a:endParaRPr dirty="0"/>
                    </a:p>
                  </a:txBody>
                  <a:tcPr/>
                </a:tc>
                <a:tc>
                  <a:txBody>
                    <a:bodyPr/>
                    <a:lstStyle/>
                    <a:p>
                      <a:r>
                        <a:rPr dirty="0"/>
                        <a:t>0.0056</a:t>
                      </a:r>
                      <a:r>
                        <a:rPr lang="it-IT" dirty="0"/>
                        <a:t>s</a:t>
                      </a:r>
                      <a:endParaRPr dirty="0"/>
                    </a:p>
                  </a:txBody>
                  <a:tcPr/>
                </a:tc>
              </a:tr>
              <a:tr h="342900">
                <a:tc>
                  <a:txBody>
                    <a:bodyPr/>
                    <a:lstStyle/>
                    <a:p>
                      <a:r>
                        <a:t>RTT Std. Dev.</a:t>
                      </a:r>
                    </a:p>
                  </a:txBody>
                  <a:tcPr/>
                </a:tc>
                <a:tc>
                  <a:txBody>
                    <a:bodyPr/>
                    <a:lstStyle/>
                    <a:p>
                      <a:r>
                        <a:t>0.00049</a:t>
                      </a:r>
                    </a:p>
                  </a:txBody>
                  <a:tcPr/>
                </a:tc>
                <a:tc>
                  <a:txBody>
                    <a:bodyPr/>
                    <a:lstStyle/>
                    <a:p>
                      <a:r>
                        <a:t>0.0037</a:t>
                      </a:r>
                    </a:p>
                  </a:txBody>
                  <a:tcPr/>
                </a:tc>
              </a:tr>
              <a:tr h="342900">
                <a:tc>
                  <a:txBody>
                    <a:bodyPr/>
                    <a:lstStyle/>
                    <a:p>
                      <a:r>
                        <a:rPr dirty="0"/>
                        <a:t>Upload Time (1GB)</a:t>
                      </a:r>
                      <a:endParaRPr dirty="0"/>
                    </a:p>
                  </a:txBody>
                  <a:tcPr/>
                </a:tc>
                <a:tc>
                  <a:txBody>
                    <a:bodyPr/>
                    <a:lstStyle/>
                    <a:p>
                      <a:r>
                        <a:t>4.42s</a:t>
                      </a:r>
                    </a:p>
                  </a:txBody>
                  <a:tcPr/>
                </a:tc>
                <a:tc>
                  <a:txBody>
                    <a:bodyPr/>
                    <a:lstStyle/>
                    <a:p>
                      <a:r>
                        <a:t>890.67s</a:t>
                      </a:r>
                    </a:p>
                  </a:txBody>
                  <a:tcPr/>
                </a:tc>
              </a:tr>
              <a:tr h="342900">
                <a:tc>
                  <a:txBody>
                    <a:bodyPr/>
                    <a:lstStyle/>
                    <a:p>
                      <a:r>
                        <a:rPr dirty="0"/>
                        <a:t>Upload Throughput</a:t>
                      </a:r>
                      <a:endParaRPr dirty="0"/>
                    </a:p>
                  </a:txBody>
                  <a:tcPr/>
                </a:tc>
                <a:tc>
                  <a:txBody>
                    <a:bodyPr/>
                    <a:lstStyle/>
                    <a:p>
                      <a:r>
                        <a:rPr dirty="0"/>
                        <a:t>246.68</a:t>
                      </a:r>
                      <a:r>
                        <a:rPr lang="it-IT" dirty="0"/>
                        <a:t> MB/s</a:t>
                      </a:r>
                      <a:endParaRPr dirty="0"/>
                    </a:p>
                  </a:txBody>
                  <a:tcPr/>
                </a:tc>
                <a:tc>
                  <a:txBody>
                    <a:bodyPr/>
                    <a:lstStyle/>
                    <a:p>
                      <a:r>
                        <a:rPr dirty="0"/>
                        <a:t>1.15</a:t>
                      </a:r>
                      <a:r>
                        <a:rPr lang="it-IT" dirty="0"/>
                        <a:t> MB/s</a:t>
                      </a:r>
                      <a:endParaRPr dirty="0"/>
                    </a:p>
                  </a:txBody>
                  <a:tcPr/>
                </a:tc>
              </a:tr>
              <a:tr h="342900">
                <a:tc>
                  <a:txBody>
                    <a:bodyPr/>
                    <a:lstStyle/>
                    <a:p>
                      <a:r>
                        <a:t>Download Time (1GB)</a:t>
                      </a:r>
                    </a:p>
                  </a:txBody>
                  <a:tcPr/>
                </a:tc>
                <a:tc>
                  <a:txBody>
                    <a:bodyPr/>
                    <a:lstStyle/>
                    <a:p>
                      <a:r>
                        <a:t>4.28s</a:t>
                      </a:r>
                    </a:p>
                  </a:txBody>
                  <a:tcPr/>
                </a:tc>
                <a:tc>
                  <a:txBody>
                    <a:bodyPr/>
                    <a:lstStyle/>
                    <a:p>
                      <a:r>
                        <a:t>885.31s</a:t>
                      </a:r>
                    </a:p>
                  </a:txBody>
                  <a:tcPr/>
                </a:tc>
              </a:tr>
              <a:tr h="342900">
                <a:tc>
                  <a:txBody>
                    <a:bodyPr/>
                    <a:lstStyle/>
                    <a:p>
                      <a:r>
                        <a:rPr dirty="0"/>
                        <a:t>Download Throughput</a:t>
                      </a:r>
                      <a:endParaRPr dirty="0"/>
                    </a:p>
                  </a:txBody>
                  <a:tcPr/>
                </a:tc>
                <a:tc>
                  <a:txBody>
                    <a:bodyPr/>
                    <a:lstStyle/>
                    <a:p>
                      <a:r>
                        <a:rPr dirty="0"/>
                        <a:t>254.56</a:t>
                      </a:r>
                      <a:r>
                        <a:rPr lang="it-IT" dirty="0"/>
                        <a:t> MB/s</a:t>
                      </a:r>
                      <a:endParaRPr dirty="0"/>
                    </a:p>
                  </a:txBody>
                  <a:tcPr/>
                </a:tc>
                <a:tc>
                  <a:txBody>
                    <a:bodyPr/>
                    <a:lstStyle/>
                    <a:p>
                      <a:r>
                        <a:rPr dirty="0"/>
                        <a:t>1.16</a:t>
                      </a:r>
                      <a:r>
                        <a:rPr lang="it-IT" dirty="0"/>
                        <a:t> MB/s</a:t>
                      </a:r>
                      <a:endParaRPr dirty="0"/>
                    </a:p>
                  </a:txBody>
                  <a:tcPr/>
                </a:tc>
              </a:tr>
            </a:tbl>
          </a:graphicData>
        </a:graphic>
      </p:graphicFrame>
      <p:sp>
        <p:nvSpPr>
          <p:cNvPr id="5" name="Content Placeholder 2"/>
          <p:cNvSpPr txBox="1"/>
          <p:nvPr/>
        </p:nvSpPr>
        <p:spPr>
          <a:xfrm>
            <a:off x="8932750" y="1679331"/>
            <a:ext cx="2783636" cy="30142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it-IT" dirty="0"/>
              <a:t>TCP+TLS </a:t>
            </a:r>
            <a:r>
              <a:rPr lang="it-IT" dirty="0" err="1"/>
              <a:t>is</a:t>
            </a:r>
            <a:r>
              <a:rPr lang="it-IT" dirty="0"/>
              <a:t> </a:t>
            </a:r>
            <a:r>
              <a:rPr lang="it-IT" dirty="0" err="1"/>
              <a:t>faster</a:t>
            </a:r>
            <a:r>
              <a:rPr lang="it-IT" dirty="0"/>
              <a:t> in </a:t>
            </a:r>
            <a:r>
              <a:rPr lang="it-IT" dirty="0" err="1"/>
              <a:t>any</a:t>
            </a:r>
            <a:r>
              <a:rPr lang="it-IT" dirty="0"/>
              <a:t> condition.</a:t>
            </a:r>
            <a:endParaRPr lang="it-IT" dirty="0"/>
          </a:p>
          <a:p>
            <a:pPr marL="342900" indent="-342900" algn="l">
              <a:buFont typeface="Arial" panose="020B0604020202020204" pitchFamily="34" charset="0"/>
              <a:buChar char="•"/>
            </a:pPr>
            <a:r>
              <a:rPr lang="it-IT" dirty="0" err="1"/>
              <a:t>Even</a:t>
            </a:r>
            <a:r>
              <a:rPr lang="it-IT" dirty="0"/>
              <a:t> </a:t>
            </a:r>
            <a:r>
              <a:rPr lang="it-IT" dirty="0" err="1"/>
              <a:t>latency</a:t>
            </a:r>
            <a:r>
              <a:rPr lang="it-IT" dirty="0"/>
              <a:t> </a:t>
            </a:r>
            <a:r>
              <a:rPr lang="it-IT" dirty="0" err="1"/>
              <a:t>is</a:t>
            </a:r>
            <a:r>
              <a:rPr lang="it-IT" dirty="0"/>
              <a:t> </a:t>
            </a:r>
            <a:r>
              <a:rPr lang="it-IT" dirty="0" err="1"/>
              <a:t>higher</a:t>
            </a:r>
            <a:r>
              <a:rPr lang="it-IT" dirty="0"/>
              <a:t> in QUIC.</a:t>
            </a:r>
            <a:endParaRPr lang="it-IT" dirty="0"/>
          </a:p>
          <a:p>
            <a:pPr marL="342900" indent="-342900" algn="l">
              <a:buFont typeface="Arial" panose="020B0604020202020204" pitchFamily="34" charset="0"/>
              <a:buChar char="•"/>
            </a:pPr>
            <a:r>
              <a:rPr lang="it-IT" dirty="0" err="1"/>
              <a:t>Possible</a:t>
            </a:r>
            <a:r>
              <a:rPr lang="it-IT" dirty="0"/>
              <a:t> </a:t>
            </a:r>
            <a:r>
              <a:rPr lang="it-IT" dirty="0" err="1"/>
              <a:t>bottlenecks</a:t>
            </a:r>
            <a:r>
              <a:rPr lang="it-IT" dirty="0"/>
              <a:t> in QUIC due to </a:t>
            </a:r>
            <a:r>
              <a:rPr lang="it-IT" dirty="0" err="1"/>
              <a:t>implementation</a:t>
            </a:r>
            <a:r>
              <a:rPr lang="it-IT" dirty="0"/>
              <a:t>.</a:t>
            </a:r>
            <a:endParaRPr lang="it-IT"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i*1_1_1"/>
  <p:tag name="KSO_WM_TEMPLATE_CATEGORY" val="diagram"/>
  <p:tag name="KSO_WM_TEMPLATE_INDEX" val="20238176"/>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1"/>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49000000953674316}],&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0.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21_2*l_h_a*1_2_1"/>
  <p:tag name="KSO_WM_TEMPLATE_CATEGORY" val="diagram"/>
  <p:tag name="KSO_WM_TEMPLATE_INDEX" val="20237921"/>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1.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21_2*l_h_f*1_2_1"/>
  <p:tag name="KSO_WM_TEMPLATE_CATEGORY" val="diagram"/>
  <p:tag name="KSO_WM_TEMPLATE_INDEX" val="20237921"/>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Lst>
</file>

<file path=ppt/tags/tag12.xml><?xml version="1.0" encoding="utf-8"?>
<p:tagLst xmlns:p="http://schemas.openxmlformats.org/presentationml/2006/main">
  <p:tag name="KSO_WM_DIAGRAM_VIRTUALLY_FRAME" val="{&quot;height&quot;:351.67499847412114,&quot;left&quot;:54.80003326656315,&quot;top&quot;:179.30004089595764,&quot;width&quot;:850.4500122070312}"/>
</p:tagLst>
</file>

<file path=ppt/tags/tag13.xml><?xml version="1.0" encoding="utf-8"?>
<p:tagLst xmlns:p="http://schemas.openxmlformats.org/presentationml/2006/main">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7921_2*l_h_i*1_1_1"/>
  <p:tag name="KSO_WM_TEMPLATE_CATEGORY" val="diagram"/>
  <p:tag name="KSO_WM_TEMPLATE_INDEX" val="20237921"/>
  <p:tag name="KSO_WM_UNIT_LAYERLEVEL" val="1_1_1"/>
  <p:tag name="KSO_WM_TAG_VERSION" val="3.0"/>
  <p:tag name="KSO_WM_BEAUTIFY_FLAG" val="#wm#"/>
  <p:tag name="KSO_WM_UNIT_FILL_TYPE" val="1"/>
  <p:tag name="KSO_WM_UNIT_FILL_FORE_SCHEMECOLOR_INDEX" val="5"/>
  <p:tag name="KSO_WM_UNIT_FILL_FORE_SCHEMECOLOR_INDEX_BRIGHTNESS" val="0.6"/>
</p:tagLst>
</file>

<file path=ppt/tags/tag14.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1_2*l_h_a*1_1_1"/>
  <p:tag name="KSO_WM_TEMPLATE_CATEGORY" val="diagram"/>
  <p:tag name="KSO_WM_TEMPLATE_INDEX" val="20237921"/>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5.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1_2*l_h_f*1_1_1"/>
  <p:tag name="KSO_WM_TEMPLATE_CATEGORY" val="diagram"/>
  <p:tag name="KSO_WM_TEMPLATE_INDEX" val="20237921"/>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Lst>
</file>

<file path=ppt/tags/tag16.xml><?xml version="1.0" encoding="utf-8"?>
<p:tagLst xmlns:p="http://schemas.openxmlformats.org/presentationml/2006/main">
  <p:tag name="KSO_WM_DIAGRAM_VIRTUALLY_FRAME" val="{&quot;height&quot;:351.67499847412114,&quot;left&quot;:54.80003326656315,&quot;top&quot;:179.30004089595764,&quot;width&quot;:850.4500122070312}"/>
</p:tagLst>
</file>

<file path=ppt/tags/tag17.xml><?xml version="1.0" encoding="utf-8"?>
<p:tagLst xmlns:p="http://schemas.openxmlformats.org/presentationml/2006/main">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7921_2*l_h_i*1_3_1"/>
  <p:tag name="KSO_WM_TEMPLATE_CATEGORY" val="diagram"/>
  <p:tag name="KSO_WM_TEMPLATE_INDEX" val="20237921"/>
  <p:tag name="KSO_WM_UNIT_LAYERLEVEL" val="1_1_1"/>
  <p:tag name="KSO_WM_TAG_VERSION" val="3.0"/>
  <p:tag name="KSO_WM_BEAUTIFY_FLAG" val="#wm#"/>
  <p:tag name="KSO_WM_UNIT_FILL_TYPE" val="1"/>
  <p:tag name="KSO_WM_UNIT_FILL_FORE_SCHEMECOLOR_INDEX" val="5"/>
  <p:tag name="KSO_WM_UNIT_FILL_FORE_SCHEMECOLOR_INDEX_BRIGHTNESS" val="0.6"/>
</p:tagLst>
</file>

<file path=ppt/tags/tag18.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21_2*l_h_a*1_3_1"/>
  <p:tag name="KSO_WM_TEMPLATE_CATEGORY" val="diagram"/>
  <p:tag name="KSO_WM_TEMPLATE_INDEX" val="20237921"/>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9.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21_2*l_h_f*1_3_1"/>
  <p:tag name="KSO_WM_TEMPLATE_CATEGORY" val="diagram"/>
  <p:tag name="KSO_WM_TEMPLATE_INDEX" val="20237921"/>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i*1_1_3"/>
  <p:tag name="KSO_WM_TEMPLATE_CATEGORY" val="diagram"/>
  <p:tag name="KSO_WM_TEMPLATE_INDEX" val="20238176"/>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3"/>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solidLine&quot;:{&quot;brightness&quot;:0,&quot;colorType&quot;:1,&quot;foreColorIndex&quot;:5,&quot;transparency&quot;:0},&quot;type&quot;:1},&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20.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1"/>
  <p:tag name="KSO_WM_UNIT_ID" val="diagram20238220_2*n_h_i*1_2_1"/>
  <p:tag name="KSO_WM_TEMPLATE_CATEGORY" val="diagram"/>
  <p:tag name="KSO_WM_TEMPLATE_INDEX" val="20238220"/>
  <p:tag name="KSO_WM_UNIT_LAYERLEVEL" val="1_1_1"/>
  <p:tag name="KSO_WM_TAG_VERSION" val="3.0"/>
  <p:tag name="KSO_WM_UNIT_LINE_FORE_SCHEMECOLOR_INDEX" val="5"/>
  <p:tag name="KSO_WM_DIAGRAM_USE_COLOR_VALUE" val="{&quot;color_scheme&quot;:1,&quot;color_type&quot;:1,&quot;theme_color_indexes&quot;:[]}"/>
</p:tagLst>
</file>

<file path=ppt/tags/tag21.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ID" val="diagram20238220_2*n_h_i*1_2_2"/>
  <p:tag name="KSO_WM_TEMPLATE_CATEGORY" val="diagram"/>
  <p:tag name="KSO_WM_TEMPLATE_INDEX" val="20238220"/>
  <p:tag name="KSO_WM_UNIT_LAYERLEVEL" val="1_1_1"/>
  <p:tag name="KSO_WM_TAG_VERSION" val="3.0"/>
  <p:tag name="KSO_WM_UNIT_LINE_FORE_SCHEMECOLOR_INDEX" val="5"/>
  <p:tag name="KSO_WM_DIAGRAM_USE_COLOR_VALUE" val="{&quot;color_scheme&quot;:1,&quot;color_type&quot;:1,&quot;theme_color_indexes&quot;:[]}"/>
</p:tagLst>
</file>

<file path=ppt/tags/tag22.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3"/>
  <p:tag name="KSO_WM_UNIT_ID" val="diagram20238220_2*n_h_i*1_2_3"/>
  <p:tag name="KSO_WM_TEMPLATE_CATEGORY" val="diagram"/>
  <p:tag name="KSO_WM_TEMPLATE_INDEX" val="20238220"/>
  <p:tag name="KSO_WM_UNIT_LAYERLEVEL" val="1_1_1"/>
  <p:tag name="KSO_WM_TAG_VERSION" val="3.0"/>
  <p:tag name="KSO_WM_UNIT_LINE_FORE_SCHEMECOLOR_INDEX" val="5"/>
  <p:tag name="KSO_WM_DIAGRAM_USE_COLOR_VALUE" val="{&quot;color_scheme&quot;:1,&quot;color_type&quot;:1,&quot;theme_color_indexes&quot;:[]}"/>
</p:tagLst>
</file>

<file path=ppt/tags/tag23.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8220_2*n_h_h_f*1_2_1_1"/>
  <p:tag name="KSO_WM_TEMPLATE_CATEGORY" val="diagram"/>
  <p:tag name="KSO_WM_TEMPLATE_INDEX" val="20238220"/>
  <p:tag name="KSO_WM_UNIT_LAYERLEVEL" val="1_1_1_1"/>
  <p:tag name="KSO_WM_TAG_VERSION" val="3.0"/>
  <p:tag name="KSO_WM_UNIT_PRESET_TEXT" val="Click here to add text"/>
  <p:tag name="KSO_WM_UNIT_FILL_TYPE" val="1"/>
  <p:tag name="KSO_WM_UNIT_FILL_FORE_SCHEMECOLOR_INDEX" val="5"/>
  <p:tag name="KSO_WM_UNIT_FILL_FORE_SCHEMECOLOR_INDEX_BRIGHTNESS" val="0.9"/>
  <p:tag name="KSO_WM_UNIT_TEXT_FILL_FORE_SCHEMECOLOR_INDEX" val="1"/>
  <p:tag name="KSO_WM_UNIT_TEXT_FILL_TYPE" val="1"/>
  <p:tag name="KSO_WM_DIAGRAM_USE_COLOR_VALUE" val="{&quot;color_scheme&quot;:1,&quot;color_type&quot;:1,&quot;theme_color_indexes&quot;:[]}"/>
</p:tagLst>
</file>

<file path=ppt/tags/tag24.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38220_2*n_h_h_f*1_2_2_1"/>
  <p:tag name="KSO_WM_TEMPLATE_CATEGORY" val="diagram"/>
  <p:tag name="KSO_WM_TEMPLATE_INDEX" val="20238220"/>
  <p:tag name="KSO_WM_UNIT_LAYERLEVEL" val="1_1_1_1"/>
  <p:tag name="KSO_WM_TAG_VERSION" val="3.0"/>
  <p:tag name="KSO_WM_UNIT_PRESET_TEXT" val="Click here to add text"/>
  <p:tag name="KSO_WM_UNIT_FILL_TYPE" val="1"/>
  <p:tag name="KSO_WM_UNIT_FILL_FORE_SCHEMECOLOR_INDEX" val="5"/>
  <p:tag name="KSO_WM_UNIT_FILL_FORE_SCHEMECOLOR_INDEX_BRIGHTNESS" val="0.9"/>
  <p:tag name="KSO_WM_UNIT_TEXT_FILL_FORE_SCHEMECOLOR_INDEX" val="1"/>
  <p:tag name="KSO_WM_UNIT_TEXT_FILL_TYPE" val="1"/>
  <p:tag name="KSO_WM_DIAGRAM_USE_COLOR_VALUE" val="{&quot;color_scheme&quot;:1,&quot;color_type&quot;:1,&quot;theme_color_indexes&quot;:[]}"/>
</p:tagLst>
</file>

<file path=ppt/tags/tag25.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38220_2*n_h_h_f*1_2_3_1"/>
  <p:tag name="KSO_WM_TEMPLATE_CATEGORY" val="diagram"/>
  <p:tag name="KSO_WM_TEMPLATE_INDEX" val="20238220"/>
  <p:tag name="KSO_WM_UNIT_LAYERLEVEL" val="1_1_1_1"/>
  <p:tag name="KSO_WM_TAG_VERSION" val="3.0"/>
  <p:tag name="KSO_WM_UNIT_PRESET_TEXT" val="Click here to add text"/>
  <p:tag name="KSO_WM_UNIT_FILL_TYPE" val="1"/>
  <p:tag name="KSO_WM_UNIT_FILL_FORE_SCHEMECOLOR_INDEX" val="5"/>
  <p:tag name="KSO_WM_UNIT_FILL_FORE_SCHEMECOLOR_INDEX_BRIGHTNESS" val="0.9"/>
  <p:tag name="KSO_WM_UNIT_TEXT_FILL_FORE_SCHEMECOLOR_INDEX" val="1"/>
  <p:tag name="KSO_WM_UNIT_TEXT_FILL_TYPE" val="1"/>
  <p:tag name="KSO_WM_DIAGRAM_USE_COLOR_VALUE" val="{&quot;color_scheme&quot;:1,&quot;color_type&quot;:1,&quot;theme_color_indexes&quot;:[]}"/>
</p:tagLst>
</file>

<file path=ppt/tags/tag26.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8220_2*n_h_a*1_1_1"/>
  <p:tag name="KSO_WM_TEMPLATE_CATEGORY" val="diagram"/>
  <p:tag name="KSO_WM_TEMPLATE_INDEX" val="20238220"/>
  <p:tag name="KSO_WM_UNIT_LAYERLEVEL" val="1_1_1"/>
  <p:tag name="KSO_WM_TAG_VERSION" val="3.0"/>
  <p:tag name="KSO_WM_UNIT_PRESET_TEXT" val="Your title he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27.xml><?xml version="1.0" encoding="utf-8"?>
<p:tagLst xmlns:p="http://schemas.openxmlformats.org/presentationml/2006/main">
  <p:tag name="RESOURCE_RECORD_KEY" val="{&quot;70&quot;:[3321980,3321390,3320305,3321374]}"/>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i*1_1_2"/>
  <p:tag name="KSO_WM_TEMPLATE_CATEGORY" val="diagram"/>
  <p:tag name="KSO_WM_TEMPLATE_INDEX" val="20238176"/>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solid&quot;:{&quot;brightness&quot;:0.800000011920929,&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DIAGRAM_USE_COLOR_VALUE" val="{&quot;color_scheme&quot;:1,&quot;color_type&quot;:1,&quot;theme_color_indexes&quot;:[]}"/>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h_i*1_2_2_2"/>
  <p:tag name="KSO_WM_TEMPLATE_CATEGORY" val="diagram"/>
  <p:tag name="KSO_WM_TEMPLATE_INDEX" val="20238176"/>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h_i*1_2_1_2"/>
  <p:tag name="KSO_WM_TEMPLATE_CATEGORY" val="diagram"/>
  <p:tag name="KSO_WM_TEMPLATE_INDEX" val="20238176"/>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h_i*1_2_3_2"/>
  <p:tag name="KSO_WM_TEMPLATE_CATEGORY" val="diagram"/>
  <p:tag name="KSO_WM_TEMPLATE_INDEX" val="20238176"/>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7.xml><?xml version="1.0" encoding="utf-8"?>
<p:tagLst xmlns:p="http://schemas.openxmlformats.org/presentationml/2006/main">
  <p:tag name="KSO_WM_DIAGRAM_VIRTUALLY_FRAME" val="{&quot;height&quot;:351.67499847412114,&quot;left&quot;:54.80003326656315,&quot;top&quot;:179.30004089595764,&quot;width&quot;:854.6750061035157}"/>
</p:tagLst>
</file>

<file path=ppt/tags/tag8.xml><?xml version="1.0" encoding="utf-8"?>
<p:tagLst xmlns:p="http://schemas.openxmlformats.org/presentationml/2006/main">
  <p:tag name="KSO_WM_DIAGRAM_VIRTUALLY_FRAME" val="{&quot;height&quot;:351.67499847412114,&quot;left&quot;:54.80003326656315,&quot;top&quot;:179.30004089595764,&quot;width&quot;:850.4500122070312}"/>
</p:tagLst>
</file>

<file path=ppt/tags/tag9.xml><?xml version="1.0" encoding="utf-8"?>
<p:tagLst xmlns:p="http://schemas.openxmlformats.org/presentationml/2006/main">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7921_2*l_h_i*1_2_1"/>
  <p:tag name="KSO_WM_TEMPLATE_CATEGORY" val="diagram"/>
  <p:tag name="KSO_WM_TEMPLATE_INDEX" val="20237921"/>
  <p:tag name="KSO_WM_UNIT_LAYERLEVEL" val="1_1_1"/>
  <p:tag name="KSO_WM_TAG_VERSION" val="3.0"/>
  <p:tag name="KSO_WM_BEAUTIFY_FLAG" val="#wm#"/>
  <p:tag name="KSO_WM_UNIT_FILL_TYPE" val="1"/>
  <p:tag name="KSO_WM_UNIT_FILL_FORE_SCHEMECOLOR_INDEX" val="5"/>
  <p:tag name="KSO_WM_UNIT_FILL_FORE_SCHEMECOLOR_INDEX_BRIGHTNESS" val="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Words>
  <Application>WPS Presentation</Application>
  <PresentationFormat>Widescreen</PresentationFormat>
  <Paragraphs>161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google1571327451</cp:lastModifiedBy>
  <cp:revision>147</cp:revision>
  <dcterms:created xsi:type="dcterms:W3CDTF">2025-02-12T21:07:00Z</dcterms:created>
  <dcterms:modified xsi:type="dcterms:W3CDTF">2025-02-16T18:19:56Z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445CDAF99E644C0D86008AF822FB9659_12</vt:lpwstr>
  </property>
  <property fmtid="{D5CDD505-2E9C-101B-9397-08002B2CF9AE}" pid="3" name="KSOProductBuildVer">
    <vt:lpwstr>2057-12.2.0.19805</vt:lpwstr>
  </property>
</Properties>
</file>