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15.svg" ContentType="image/svg+xml"/>
  <Override PartName="/ppt/media/image17.svg" ContentType="image/svg+xml"/>
  <Override PartName="/ppt/media/image19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0" r:id="rId4"/>
    <p:sldId id="261" r:id="rId5"/>
    <p:sldId id="262" r:id="rId6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27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2.svg"/><Relationship Id="rId7" Type="http://schemas.openxmlformats.org/officeDocument/2006/relationships/image" Target="../media/image1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6.svg"/><Relationship Id="rId11" Type="http://schemas.openxmlformats.org/officeDocument/2006/relationships/image" Target="../media/image5.png"/><Relationship Id="rId10" Type="http://schemas.openxmlformats.org/officeDocument/2006/relationships/image" Target="../media/image4.sv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image" Target="../media/image8.svg"/><Relationship Id="rId6" Type="http://schemas.openxmlformats.org/officeDocument/2006/relationships/image" Target="../media/image7.png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9" Type="http://schemas.openxmlformats.org/officeDocument/2006/relationships/image" Target="../media/image12.svg"/><Relationship Id="rId18" Type="http://schemas.openxmlformats.org/officeDocument/2006/relationships/image" Target="../media/image11.png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image" Target="../media/image10.svg"/><Relationship Id="rId12" Type="http://schemas.openxmlformats.org/officeDocument/2006/relationships/image" Target="../media/image9.png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hyperlink" Target="https://github.com/aiortc/aioquic" TargetMode="External"/><Relationship Id="rId10" Type="http://schemas.openxmlformats.org/officeDocument/2006/relationships/tags" Target="../tags/tag23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84200" y="463550"/>
            <a:ext cx="11132185" cy="5862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984250" y="1050290"/>
            <a:ext cx="73653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400" b="1">
                <a:effectLst/>
              </a:rPr>
              <a:t>Performance Comparison of QUIC and TCL+TLS Protocols</a:t>
            </a:r>
            <a:endParaRPr lang="en-US" altLang="en-GB" sz="2400" b="1">
              <a:effectLst/>
            </a:endParaRPr>
          </a:p>
          <a:p>
            <a:r>
              <a:rPr lang="en-US" altLang="en-GB" sz="2400" b="1">
                <a:effectLst/>
              </a:rPr>
              <a:t>in a File Transfer Application</a:t>
            </a:r>
            <a:endParaRPr lang="en-US" altLang="en-GB" sz="2400" b="1">
              <a:effectLst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35965" y="5642610"/>
            <a:ext cx="3103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GB" sz="1400"/>
              <a:t>Riccardo Puddu, Simone Zedda</a:t>
            </a:r>
            <a:endParaRPr lang="it-IT" altLang="en-GB" sz="1400"/>
          </a:p>
        </p:txBody>
      </p:sp>
      <p:sp>
        <p:nvSpPr>
          <p:cNvPr id="68" name="椭圆 4"/>
          <p:cNvSpPr/>
          <p:nvPr>
            <p:custDataLst>
              <p:tags r:id="rId1"/>
            </p:custDataLst>
          </p:nvPr>
        </p:nvSpPr>
        <p:spPr>
          <a:xfrm>
            <a:off x="7362825" y="2661920"/>
            <a:ext cx="2247900" cy="2247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73" name="弧形 13"/>
          <p:cNvSpPr/>
          <p:nvPr>
            <p:custDataLst>
              <p:tags r:id="rId2"/>
            </p:custDataLst>
          </p:nvPr>
        </p:nvSpPr>
        <p:spPr>
          <a:xfrm rot="7200000">
            <a:off x="7102475" y="2401570"/>
            <a:ext cx="2769235" cy="2769235"/>
          </a:xfrm>
          <a:prstGeom prst="arc">
            <a:avLst>
              <a:gd name="adj1" fmla="val 15835561"/>
              <a:gd name="adj2" fmla="val 21121678"/>
            </a:avLst>
          </a:prstGeom>
          <a:ln w="6350">
            <a:gradFill>
              <a:gsLst>
                <a:gs pos="0">
                  <a:schemeClr val="accent1">
                    <a:alpha val="0"/>
                  </a:schemeClr>
                </a:gs>
                <a:gs pos="60000">
                  <a:schemeClr val="accent1"/>
                </a:gs>
              </a:gsLst>
              <a:lin ang="5400000" scaled="1"/>
            </a:gradFill>
            <a:prstDash val="dash"/>
            <a:tailEnd type="triangle"/>
          </a:ln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弧形 14"/>
          <p:cNvSpPr/>
          <p:nvPr>
            <p:custDataLst>
              <p:tags r:id="rId3"/>
            </p:custDataLst>
          </p:nvPr>
        </p:nvSpPr>
        <p:spPr>
          <a:xfrm rot="20880000">
            <a:off x="7115810" y="2402205"/>
            <a:ext cx="2769235" cy="2769235"/>
          </a:xfrm>
          <a:prstGeom prst="arc">
            <a:avLst>
              <a:gd name="adj1" fmla="val 15835561"/>
              <a:gd name="adj2" fmla="val 21121678"/>
            </a:avLst>
          </a:prstGeom>
          <a:ln w="6350">
            <a:gradFill>
              <a:gsLst>
                <a:gs pos="0">
                  <a:schemeClr val="accent1">
                    <a:alpha val="0"/>
                  </a:schemeClr>
                </a:gs>
                <a:gs pos="60000">
                  <a:schemeClr val="accent1"/>
                </a:gs>
              </a:gsLst>
              <a:lin ang="5400000" scaled="1"/>
            </a:gradFill>
            <a:prstDash val="dash"/>
            <a:tailEnd type="triangle"/>
          </a:ln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椭圆 2"/>
          <p:cNvSpPr/>
          <p:nvPr>
            <p:custDataLst>
              <p:tags r:id="rId4"/>
            </p:custDataLst>
          </p:nvPr>
        </p:nvSpPr>
        <p:spPr>
          <a:xfrm>
            <a:off x="6323330" y="1622425"/>
            <a:ext cx="4326890" cy="432689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20000"/>
                  <a:lumOff val="80000"/>
                  <a:alpha val="51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75" name="弧形 15"/>
          <p:cNvSpPr/>
          <p:nvPr>
            <p:custDataLst>
              <p:tags r:id="rId5"/>
            </p:custDataLst>
          </p:nvPr>
        </p:nvSpPr>
        <p:spPr>
          <a:xfrm rot="14100000">
            <a:off x="7115810" y="2402205"/>
            <a:ext cx="2769235" cy="2769235"/>
          </a:xfrm>
          <a:prstGeom prst="arc">
            <a:avLst>
              <a:gd name="adj1" fmla="val 15835561"/>
              <a:gd name="adj2" fmla="val 21121678"/>
            </a:avLst>
          </a:prstGeom>
          <a:ln w="6350">
            <a:gradFill>
              <a:gsLst>
                <a:gs pos="0">
                  <a:schemeClr val="accent1">
                    <a:alpha val="0"/>
                  </a:schemeClr>
                </a:gs>
                <a:gs pos="60000">
                  <a:schemeClr val="accent1"/>
                </a:gs>
              </a:gsLst>
              <a:lin ang="5400000" scaled="1"/>
            </a:gradFill>
            <a:prstDash val="dash"/>
            <a:tailEnd type="triangle"/>
          </a:ln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endParaRPr lang="en-US"/>
          </a:p>
        </p:txBody>
      </p:sp>
      <p:sp>
        <p:nvSpPr>
          <p:cNvPr id="76" name="椭圆 6"/>
          <p:cNvSpPr/>
          <p:nvPr>
            <p:custDataLst>
              <p:tags r:id="rId6"/>
            </p:custDataLst>
          </p:nvPr>
        </p:nvSpPr>
        <p:spPr>
          <a:xfrm>
            <a:off x="6858000" y="2024380"/>
            <a:ext cx="3436620" cy="3437255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0">
            <a:off x="7031355" y="4674870"/>
            <a:ext cx="762000" cy="762000"/>
            <a:chOff x="11379" y="3952"/>
            <a:chExt cx="1200" cy="1200"/>
          </a:xfrm>
        </p:grpSpPr>
        <p:sp>
          <p:nvSpPr>
            <p:cNvPr id="9" name="Oval 8"/>
            <p:cNvSpPr/>
            <p:nvPr/>
          </p:nvSpPr>
          <p:spPr>
            <a:xfrm>
              <a:off x="11379" y="3952"/>
              <a:ext cx="1201" cy="12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GB" altLang="en-US"/>
            </a:p>
          </p:txBody>
        </p:sp>
        <p:pic>
          <p:nvPicPr>
            <p:cNvPr id="13" name="Picture 12" descr="speedometer-svgrepo-com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39" y="4212"/>
              <a:ext cx="680" cy="68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 rot="0">
            <a:off x="9772015" y="3859530"/>
            <a:ext cx="762000" cy="762000"/>
            <a:chOff x="9600" y="5153"/>
            <a:chExt cx="1200" cy="1200"/>
          </a:xfrm>
        </p:grpSpPr>
        <p:sp>
          <p:nvSpPr>
            <p:cNvPr id="8" name="Oval 7"/>
            <p:cNvSpPr/>
            <p:nvPr/>
          </p:nvSpPr>
          <p:spPr>
            <a:xfrm>
              <a:off x="9600" y="5153"/>
              <a:ext cx="1201" cy="12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GB" altLang="en-US"/>
            </a:p>
          </p:txBody>
        </p:sp>
        <p:pic>
          <p:nvPicPr>
            <p:cNvPr id="12" name="Picture 11" descr="lock-alt-svgrepo-com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75" y="5413"/>
              <a:ext cx="680" cy="68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 rot="0">
            <a:off x="7753350" y="1729740"/>
            <a:ext cx="762000" cy="762000"/>
            <a:chOff x="11379" y="6354"/>
            <a:chExt cx="1200" cy="1200"/>
          </a:xfrm>
        </p:grpSpPr>
        <p:sp>
          <p:nvSpPr>
            <p:cNvPr id="10" name="Oval 9"/>
            <p:cNvSpPr/>
            <p:nvPr/>
          </p:nvSpPr>
          <p:spPr>
            <a:xfrm>
              <a:off x="11379" y="6354"/>
              <a:ext cx="1201" cy="12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GB" altLang="en-US"/>
            </a:p>
          </p:txBody>
        </p:sp>
        <p:pic>
          <p:nvPicPr>
            <p:cNvPr id="14" name="Picture 13" descr="cloud-download-svgrepo-com"/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639" y="6614"/>
              <a:ext cx="680" cy="680"/>
            </a:xfrm>
            <a:prstGeom prst="rect">
              <a:avLst/>
            </a:prstGeom>
          </p:spPr>
        </p:pic>
      </p:grpSp>
      <p:sp>
        <p:nvSpPr>
          <p:cNvPr id="2" name="Rectangles 1"/>
          <p:cNvSpPr/>
          <p:nvPr/>
        </p:nvSpPr>
        <p:spPr>
          <a:xfrm>
            <a:off x="584200" y="5431790"/>
            <a:ext cx="2883535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84200" y="463550"/>
            <a:ext cx="11132185" cy="5862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>
              <a:buNone/>
            </a:pPr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984250" y="1050290"/>
            <a:ext cx="1713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 sz="2400" b="1">
                <a:effectLst/>
              </a:rPr>
              <a:t>Motivation</a:t>
            </a:r>
            <a:endParaRPr lang="it-IT" altLang="en-US" sz="2400" b="1">
              <a:effectLst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13130" y="5642610"/>
            <a:ext cx="311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GB" sz="1400"/>
              <a:t>2</a:t>
            </a:r>
            <a:endParaRPr lang="it-IT" altLang="en-GB" sz="1400"/>
          </a:p>
        </p:txBody>
      </p:sp>
      <p:sp>
        <p:nvSpPr>
          <p:cNvPr id="2" name="Text Box 1"/>
          <p:cNvSpPr txBox="1"/>
          <p:nvPr/>
        </p:nvSpPr>
        <p:spPr>
          <a:xfrm>
            <a:off x="984250" y="1809750"/>
            <a:ext cx="2629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GB"/>
              <a:t>Why does this matter?</a:t>
            </a:r>
            <a:endParaRPr lang="it-IT" altLang="en-GB"/>
          </a:p>
        </p:txBody>
      </p:sp>
      <p:sp>
        <p:nvSpPr>
          <p:cNvPr id="8" name="Rectangles 7"/>
          <p:cNvSpPr/>
          <p:nvPr/>
        </p:nvSpPr>
        <p:spPr>
          <a:xfrm>
            <a:off x="584200" y="5431790"/>
            <a:ext cx="90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750253" y="2277745"/>
            <a:ext cx="10800080" cy="2303780"/>
            <a:chOff x="1097" y="3587"/>
            <a:chExt cx="17008" cy="3628"/>
          </a:xfrm>
        </p:grpSpPr>
        <p:grpSp>
          <p:nvGrpSpPr>
            <p:cNvPr id="26" name="Group 25"/>
            <p:cNvGrpSpPr/>
            <p:nvPr>
              <p:custDataLst>
                <p:tags r:id="rId2"/>
              </p:custDataLst>
            </p:nvPr>
          </p:nvGrpSpPr>
          <p:grpSpPr>
            <a:xfrm>
              <a:off x="6823" y="3587"/>
              <a:ext cx="5556" cy="3628"/>
              <a:chOff x="6823" y="3587"/>
              <a:chExt cx="5556" cy="3628"/>
            </a:xfrm>
          </p:grpSpPr>
          <p:sp>
            <p:nvSpPr>
              <p:cNvPr id="14" name="圆角矩形 6"/>
              <p:cNvSpPr/>
              <p:nvPr>
                <p:custDataLst>
                  <p:tags r:id="rId3"/>
                </p:custDataLst>
              </p:nvPr>
            </p:nvSpPr>
            <p:spPr>
              <a:xfrm>
                <a:off x="6823" y="3587"/>
                <a:ext cx="5556" cy="3628"/>
              </a:xfrm>
              <a:prstGeom prst="roundRect">
                <a:avLst>
                  <a:gd name="adj" fmla="val 6322"/>
                </a:avLst>
              </a:prstGeom>
              <a:solidFill>
                <a:schemeClr val="accent1">
                  <a:lumMod val="40000"/>
                  <a:lumOff val="60000"/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9pPr>
              </a:lstStyle>
              <a:p>
                <a:pPr algn="ctr"/>
                <a:endParaRPr lang="en-US" sz="1400">
                  <a:latin typeface="+mj-ea"/>
                </a:endParaRPr>
              </a:p>
            </p:txBody>
          </p:sp>
          <p:sp>
            <p:nvSpPr>
              <p:cNvPr id="16" name="矩形 3"/>
              <p:cNvSpPr/>
              <p:nvPr>
                <p:custDataLst>
                  <p:tags r:id="rId4"/>
                </p:custDataLst>
              </p:nvPr>
            </p:nvSpPr>
            <p:spPr>
              <a:xfrm>
                <a:off x="9631" y="4231"/>
                <a:ext cx="2257" cy="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:r>
                  <a:rPr lang="it-IT" altLang="en-US" sz="1700" b="1" dirty="0">
                    <a:solidFill>
                      <a:schemeClr val="accent1"/>
                    </a:solidFill>
                    <a:latin typeface="+mj-lt"/>
                    <a:sym typeface="+mn-ea"/>
                  </a:rPr>
                  <a:t>TCP-TLS Drawbacks</a:t>
                </a:r>
                <a:endParaRPr lang="it-IT" altLang="en-US" sz="1700" b="1" dirty="0">
                  <a:solidFill>
                    <a:schemeClr val="accent1"/>
                  </a:solidFill>
                  <a:latin typeface="+mj-lt"/>
                  <a:sym typeface="+mn-ea"/>
                </a:endParaRPr>
              </a:p>
            </p:txBody>
          </p:sp>
          <p:sp>
            <p:nvSpPr>
              <p:cNvPr id="17" name="矩形 4"/>
              <p:cNvSpPr/>
              <p:nvPr>
                <p:custDataLst>
                  <p:tags r:id="rId5"/>
                </p:custDataLst>
              </p:nvPr>
            </p:nvSpPr>
            <p:spPr>
              <a:xfrm>
                <a:off x="9631" y="4920"/>
                <a:ext cx="2258" cy="16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it-IT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sym typeface="+mn-ea"/>
                  </a:rPr>
                  <a:t>Extra handshakes, latency, packet loss issues.</a:t>
                </a:r>
                <a:endParaRPr lang="it-IT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sym typeface="+mn-ea"/>
                </a:endParaRPr>
              </a:p>
            </p:txBody>
          </p:sp>
          <p:pic>
            <p:nvPicPr>
              <p:cNvPr id="22" name="Picture 21" descr="loss-graph-down-svgrepo-com"/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22" y="4402"/>
                <a:ext cx="1958" cy="1958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>
              <p:custDataLst>
                <p:tags r:id="rId8"/>
              </p:custDataLst>
            </p:nvPr>
          </p:nvGrpSpPr>
          <p:grpSpPr>
            <a:xfrm>
              <a:off x="1097" y="3587"/>
              <a:ext cx="5556" cy="3628"/>
              <a:chOff x="1097" y="3587"/>
              <a:chExt cx="5556" cy="3628"/>
            </a:xfrm>
          </p:grpSpPr>
          <p:sp>
            <p:nvSpPr>
              <p:cNvPr id="29" name="圆角矩形 28"/>
              <p:cNvSpPr/>
              <p:nvPr>
                <p:custDataLst>
                  <p:tags r:id="rId9"/>
                </p:custDataLst>
              </p:nvPr>
            </p:nvSpPr>
            <p:spPr>
              <a:xfrm>
                <a:off x="1097" y="3587"/>
                <a:ext cx="5556" cy="3628"/>
              </a:xfrm>
              <a:prstGeom prst="roundRect">
                <a:avLst>
                  <a:gd name="adj" fmla="val 6322"/>
                </a:avLst>
              </a:prstGeom>
              <a:solidFill>
                <a:schemeClr val="accent1">
                  <a:lumMod val="40000"/>
                  <a:lumOff val="60000"/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9pPr>
              </a:lstStyle>
              <a:p>
                <a:pPr algn="ctr"/>
                <a:endParaRPr lang="en-US" sz="1400">
                  <a:latin typeface="+mj-ea"/>
                </a:endParaRPr>
              </a:p>
            </p:txBody>
          </p:sp>
          <p:sp>
            <p:nvSpPr>
              <p:cNvPr id="12" name="矩形 1"/>
              <p:cNvSpPr/>
              <p:nvPr>
                <p:custDataLst>
                  <p:tags r:id="rId10"/>
                </p:custDataLst>
              </p:nvPr>
            </p:nvSpPr>
            <p:spPr>
              <a:xfrm>
                <a:off x="3905" y="4231"/>
                <a:ext cx="2387" cy="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:r>
                  <a:rPr lang="it-IT" altLang="en-US" sz="1700" b="1" dirty="0">
                    <a:solidFill>
                      <a:schemeClr val="accent1"/>
                    </a:solidFill>
                    <a:latin typeface="+mj-lt"/>
                    <a:sym typeface="+mn-ea"/>
                  </a:rPr>
                  <a:t>Data Transfer efficiency</a:t>
                </a:r>
                <a:endParaRPr lang="it-IT" altLang="en-US" sz="1700" b="1" dirty="0">
                  <a:solidFill>
                    <a:schemeClr val="accent1"/>
                  </a:solidFill>
                  <a:latin typeface="+mj-lt"/>
                  <a:sym typeface="+mn-ea"/>
                </a:endParaRPr>
              </a:p>
            </p:txBody>
          </p:sp>
          <p:sp>
            <p:nvSpPr>
              <p:cNvPr id="13" name="矩形 2"/>
              <p:cNvSpPr/>
              <p:nvPr>
                <p:custDataLst>
                  <p:tags r:id="rId11"/>
                </p:custDataLst>
              </p:nvPr>
            </p:nvSpPr>
            <p:spPr>
              <a:xfrm>
                <a:off x="3905" y="4920"/>
                <a:ext cx="2443" cy="16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it-IT" altLang="en-US" sz="1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sym typeface="+mn-ea"/>
                  </a:rPr>
                  <a:t>Critical for cloud storage, video streaming, and web apps.</a:t>
                </a:r>
                <a:endParaRPr lang="it-IT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sym typeface="+mn-ea"/>
                </a:endParaRPr>
              </a:p>
            </p:txBody>
          </p:sp>
          <p:pic>
            <p:nvPicPr>
              <p:cNvPr id="23" name="Picture 22" descr="connection-relation-communication-svgrepo-com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476" y="4402"/>
                <a:ext cx="1958" cy="1958"/>
              </a:xfrm>
              <a:prstGeom prst="rect">
                <a:avLst/>
              </a:prstGeom>
            </p:spPr>
          </p:pic>
        </p:grpSp>
        <p:grpSp>
          <p:nvGrpSpPr>
            <p:cNvPr id="27" name="Group 26"/>
            <p:cNvGrpSpPr/>
            <p:nvPr>
              <p:custDataLst>
                <p:tags r:id="rId14"/>
              </p:custDataLst>
            </p:nvPr>
          </p:nvGrpSpPr>
          <p:grpSpPr>
            <a:xfrm>
              <a:off x="12549" y="3587"/>
              <a:ext cx="5556" cy="3628"/>
              <a:chOff x="12549" y="3587"/>
              <a:chExt cx="5556" cy="3628"/>
            </a:xfrm>
          </p:grpSpPr>
          <p:sp>
            <p:nvSpPr>
              <p:cNvPr id="18" name="圆角矩形 13"/>
              <p:cNvSpPr/>
              <p:nvPr>
                <p:custDataLst>
                  <p:tags r:id="rId15"/>
                </p:custDataLst>
              </p:nvPr>
            </p:nvSpPr>
            <p:spPr>
              <a:xfrm>
                <a:off x="12549" y="3587"/>
                <a:ext cx="5556" cy="3628"/>
              </a:xfrm>
              <a:prstGeom prst="roundRect">
                <a:avLst>
                  <a:gd name="adj" fmla="val 6322"/>
                </a:avLst>
              </a:prstGeom>
              <a:solidFill>
                <a:schemeClr val="accent1">
                  <a:lumMod val="40000"/>
                  <a:lumOff val="60000"/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9pPr>
              </a:lstStyle>
              <a:p>
                <a:pPr algn="ctr"/>
                <a:endParaRPr lang="en-US" sz="1400">
                  <a:latin typeface="+mj-ea"/>
                </a:endParaRPr>
              </a:p>
            </p:txBody>
          </p:sp>
          <p:sp>
            <p:nvSpPr>
              <p:cNvPr id="20" name="矩形 12"/>
              <p:cNvSpPr/>
              <p:nvPr>
                <p:custDataLst>
                  <p:tags r:id="rId16"/>
                </p:custDataLst>
              </p:nvPr>
            </p:nvSpPr>
            <p:spPr>
              <a:xfrm>
                <a:off x="15357" y="4231"/>
                <a:ext cx="2257" cy="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:r>
                  <a:rPr lang="it-IT" altLang="en-US" sz="1700" b="1" dirty="0">
                    <a:solidFill>
                      <a:schemeClr val="accent1"/>
                    </a:solidFill>
                    <a:latin typeface="+mj-lt"/>
                    <a:sym typeface="+mn-ea"/>
                  </a:rPr>
                  <a:t>QUIC:</a:t>
                </a:r>
                <a:endParaRPr lang="it-IT" altLang="en-US" sz="1700" b="1" dirty="0">
                  <a:solidFill>
                    <a:schemeClr val="accent1"/>
                  </a:solidFill>
                  <a:latin typeface="+mj-lt"/>
                  <a:sym typeface="+mn-ea"/>
                </a:endParaRPr>
              </a:p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:r>
                  <a:rPr lang="it-IT" altLang="en-US" sz="1700" b="1" dirty="0">
                    <a:solidFill>
                      <a:schemeClr val="accent1"/>
                    </a:solidFill>
                    <a:latin typeface="+mj-lt"/>
                    <a:sym typeface="+mn-ea"/>
                  </a:rPr>
                  <a:t>Fast by design</a:t>
                </a:r>
                <a:endParaRPr lang="it-IT" altLang="en-US" sz="1700" b="1" dirty="0">
                  <a:solidFill>
                    <a:schemeClr val="accent1"/>
                  </a:solidFill>
                  <a:latin typeface="+mj-lt"/>
                  <a:sym typeface="+mn-ea"/>
                </a:endParaRPr>
              </a:p>
            </p:txBody>
          </p:sp>
          <p:sp>
            <p:nvSpPr>
              <p:cNvPr id="21" name="矩形 15"/>
              <p:cNvSpPr/>
              <p:nvPr>
                <p:custDataLst>
                  <p:tags r:id="rId17"/>
                </p:custDataLst>
              </p:nvPr>
            </p:nvSpPr>
            <p:spPr>
              <a:xfrm>
                <a:off x="15357" y="4920"/>
                <a:ext cx="2258" cy="16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it-IT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sym typeface="+mn-ea"/>
                  </a:rPr>
                  <a:t>Real-world performance needs verification.</a:t>
                </a:r>
                <a:endParaRPr lang="it-IT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sym typeface="+mn-ea"/>
                </a:endParaRPr>
              </a:p>
            </p:txBody>
          </p:sp>
          <p:pic>
            <p:nvPicPr>
              <p:cNvPr id="24" name="Picture 23" descr="chart-bar-graph-analytics-svgrepo-com"/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2889" y="4402"/>
                <a:ext cx="1958" cy="195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84200" y="463550"/>
            <a:ext cx="11132185" cy="5862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984250" y="1050290"/>
            <a:ext cx="2228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 sz="2400" b="1">
                <a:effectLst/>
              </a:rPr>
              <a:t>State of the Art</a:t>
            </a:r>
            <a:endParaRPr lang="it-IT" altLang="en-US" sz="2400" b="1">
              <a:effectLst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13130" y="5642610"/>
            <a:ext cx="311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GB" sz="1400"/>
              <a:t>3</a:t>
            </a:r>
            <a:endParaRPr lang="it-IT" altLang="en-GB" sz="1400"/>
          </a:p>
        </p:txBody>
      </p:sp>
      <p:sp>
        <p:nvSpPr>
          <p:cNvPr id="8" name="Rectangles 7"/>
          <p:cNvSpPr/>
          <p:nvPr/>
        </p:nvSpPr>
        <p:spPr>
          <a:xfrm>
            <a:off x="584200" y="5431790"/>
            <a:ext cx="90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pic>
        <p:nvPicPr>
          <p:cNvPr id="9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6052820" y="2142490"/>
            <a:ext cx="5313045" cy="2573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84200" y="463550"/>
            <a:ext cx="11132185" cy="5862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984250" y="1050290"/>
            <a:ext cx="22409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 sz="2400" b="1">
                <a:effectLst/>
              </a:rPr>
              <a:t>Implementation Overview</a:t>
            </a:r>
            <a:endParaRPr lang="it-IT" altLang="en-US" sz="2400" b="1">
              <a:effectLst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24560" y="5642610"/>
            <a:ext cx="311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GB" sz="1400"/>
              <a:t>4</a:t>
            </a:r>
            <a:endParaRPr lang="it-IT" altLang="en-GB" sz="1400"/>
          </a:p>
        </p:txBody>
      </p:sp>
      <p:grpSp>
        <p:nvGrpSpPr>
          <p:cNvPr id="35" name="Group 34"/>
          <p:cNvGrpSpPr/>
          <p:nvPr/>
        </p:nvGrpSpPr>
        <p:grpSpPr>
          <a:xfrm>
            <a:off x="584835" y="2200910"/>
            <a:ext cx="4431030" cy="736600"/>
            <a:chOff x="921" y="3466"/>
            <a:chExt cx="6978" cy="1160"/>
          </a:xfrm>
        </p:grpSpPr>
        <p:sp>
          <p:nvSpPr>
            <p:cNvPr id="21" name="Round Same Side Corner Rectangle 20"/>
            <p:cNvSpPr/>
            <p:nvPr/>
          </p:nvSpPr>
          <p:spPr>
            <a:xfrm rot="5400000">
              <a:off x="3830" y="557"/>
              <a:ext cx="1160" cy="6978"/>
            </a:xfrm>
            <a:prstGeom prst="round2Same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GB" altLang="en-US"/>
            </a:p>
          </p:txBody>
        </p:sp>
        <p:pic>
          <p:nvPicPr>
            <p:cNvPr id="13" name="Picture 12" descr="file-svgrepo-com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447" y="3669"/>
              <a:ext cx="755" cy="755"/>
            </a:xfrm>
            <a:prstGeom prst="rect">
              <a:avLst/>
            </a:prstGeom>
          </p:spPr>
        </p:pic>
        <p:sp>
          <p:nvSpPr>
            <p:cNvPr id="16" name="Text Box 15"/>
            <p:cNvSpPr txBox="1"/>
            <p:nvPr/>
          </p:nvSpPr>
          <p:spPr>
            <a:xfrm>
              <a:off x="3940" y="3756"/>
              <a:ext cx="39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altLang="en-GB"/>
                <a:t>File Download Request</a:t>
              </a:r>
              <a:endParaRPr lang="it-IT" altLang="en-GB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84200" y="3185795"/>
            <a:ext cx="4431030" cy="736600"/>
            <a:chOff x="920" y="5116"/>
            <a:chExt cx="6978" cy="1160"/>
          </a:xfrm>
        </p:grpSpPr>
        <p:sp>
          <p:nvSpPr>
            <p:cNvPr id="30" name="Round Same Side Corner Rectangle 29"/>
            <p:cNvSpPr/>
            <p:nvPr/>
          </p:nvSpPr>
          <p:spPr>
            <a:xfrm rot="5400000">
              <a:off x="3829" y="2207"/>
              <a:ext cx="1160" cy="6978"/>
            </a:xfrm>
            <a:prstGeom prst="round2Same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GB" altLang="en-US"/>
            </a:p>
          </p:txBody>
        </p:sp>
        <p:pic>
          <p:nvPicPr>
            <p:cNvPr id="14" name="Picture 13" descr="upload-svgrepo-com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47" y="5319"/>
              <a:ext cx="755" cy="755"/>
            </a:xfrm>
            <a:prstGeom prst="rect">
              <a:avLst/>
            </a:prstGeom>
          </p:spPr>
        </p:pic>
        <p:sp>
          <p:nvSpPr>
            <p:cNvPr id="17" name="Text Box 16"/>
            <p:cNvSpPr txBox="1"/>
            <p:nvPr/>
          </p:nvSpPr>
          <p:spPr>
            <a:xfrm>
              <a:off x="3940" y="5406"/>
              <a:ext cx="33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altLang="en-GB"/>
                <a:t>File Upload Request</a:t>
              </a:r>
              <a:endParaRPr lang="it-IT" altLang="en-GB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4200" y="4170680"/>
            <a:ext cx="4431030" cy="736600"/>
            <a:chOff x="920" y="6567"/>
            <a:chExt cx="6978" cy="1160"/>
          </a:xfrm>
        </p:grpSpPr>
        <p:sp>
          <p:nvSpPr>
            <p:cNvPr id="31" name="Round Same Side Corner Rectangle 30"/>
            <p:cNvSpPr/>
            <p:nvPr/>
          </p:nvSpPr>
          <p:spPr>
            <a:xfrm rot="5400000">
              <a:off x="3829" y="3658"/>
              <a:ext cx="1160" cy="6978"/>
            </a:xfrm>
            <a:prstGeom prst="round2Same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GB" altLang="en-US"/>
            </a:p>
          </p:txBody>
        </p:sp>
        <p:pic>
          <p:nvPicPr>
            <p:cNvPr id="15" name="Picture 14" descr="wi-fi-svgrepo-com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7836" r="2383" b="41854"/>
            <a:stretch>
              <a:fillRect/>
            </a:stretch>
          </p:blipFill>
          <p:spPr>
            <a:xfrm>
              <a:off x="2456" y="6958"/>
              <a:ext cx="737" cy="379"/>
            </a:xfrm>
            <a:prstGeom prst="rect">
              <a:avLst/>
            </a:prstGeom>
          </p:spPr>
        </p:pic>
        <p:sp>
          <p:nvSpPr>
            <p:cNvPr id="18" name="Text Box 17"/>
            <p:cNvSpPr txBox="1"/>
            <p:nvPr/>
          </p:nvSpPr>
          <p:spPr>
            <a:xfrm>
              <a:off x="3940" y="6857"/>
              <a:ext cx="33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altLang="en-GB"/>
                <a:t>Ping Request</a:t>
              </a:r>
              <a:endParaRPr lang="it-IT" altLang="en-GB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03975" y="1891665"/>
            <a:ext cx="4231005" cy="3470910"/>
            <a:chOff x="10085" y="2979"/>
            <a:chExt cx="6663" cy="5466"/>
          </a:xfrm>
        </p:grpSpPr>
        <p:sp>
          <p:nvSpPr>
            <p:cNvPr id="27" name="对象2"/>
            <p:cNvSpPr/>
            <p:nvPr>
              <p:custDataLst>
                <p:tags r:id="rId7"/>
              </p:custDataLst>
            </p:nvPr>
          </p:nvSpPr>
          <p:spPr>
            <a:xfrm>
              <a:off x="10085" y="3608"/>
              <a:ext cx="6660" cy="137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txBody>
            <a:bodyPr wrap="square"/>
            <a:p>
              <a:pPr algn="just"/>
              <a:endParaRPr lang="en-US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对象2"/>
            <p:cNvSpPr/>
            <p:nvPr>
              <p:custDataLst>
                <p:tags r:id="rId8"/>
              </p:custDataLst>
            </p:nvPr>
          </p:nvSpPr>
          <p:spPr>
            <a:xfrm>
              <a:off x="10086" y="3608"/>
              <a:ext cx="6660" cy="2808"/>
            </a:xfrm>
            <a:prstGeom prst="roundRect">
              <a:avLst>
                <a:gd name="adj" fmla="val 25001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txBody>
            <a:bodyPr wrap="square"/>
            <a:p>
              <a:pPr algn="just"/>
              <a:endParaRPr lang="en-US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对象2"/>
            <p:cNvSpPr/>
            <p:nvPr>
              <p:custDataLst>
                <p:tags r:id="rId9"/>
              </p:custDataLst>
            </p:nvPr>
          </p:nvSpPr>
          <p:spPr>
            <a:xfrm>
              <a:off x="10086" y="3608"/>
              <a:ext cx="6663" cy="4359"/>
            </a:xfrm>
            <a:prstGeom prst="roundRect">
              <a:avLst>
                <a:gd name="adj" fmla="val 15703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txBody>
            <a:bodyPr wrap="square"/>
            <a:p>
              <a:pPr algn="just"/>
              <a:endParaRPr lang="en-US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对象4"/>
            <p:cNvSpPr/>
            <p:nvPr>
              <p:custDataLst>
                <p:tags r:id="rId10"/>
              </p:custDataLst>
            </p:nvPr>
          </p:nvSpPr>
          <p:spPr>
            <a:xfrm>
              <a:off x="10864" y="4387"/>
              <a:ext cx="5080" cy="1152"/>
            </a:xfrm>
            <a:prstGeom prst="roundRect">
              <a:avLst/>
            </a:prstGeom>
            <a:solidFill>
              <a:schemeClr val="accent1">
                <a:lumMod val="10000"/>
                <a:lumOff val="90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lIns="972185" numCol="1" spcCol="0" rtlCol="0" fromWordArt="0" anchor="ctr" anchorCtr="0" forceAA="0" compatLnSpc="1">
              <a:normAutofit/>
            </a:bodyPr>
            <a:p>
              <a:pPr lvl="0"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it-IT" altLang="en-US" dirty="0">
                  <a:solidFill>
                    <a:schemeClr val="dk1">
                      <a:lumMod val="80000"/>
                      <a:lumOff val="20000"/>
                    </a:schemeClr>
                  </a:solidFill>
                  <a:latin typeface="+mn-lt"/>
                  <a:sym typeface="+mn-ea"/>
                </a:rPr>
                <a:t>Library Used: </a:t>
              </a:r>
              <a:endParaRPr lang="it-IT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lt"/>
                <a:sym typeface="+mn-ea"/>
              </a:endParaRPr>
            </a:p>
            <a:p>
              <a:pPr lvl="0"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it-IT" altLang="en-US" dirty="0">
                  <a:solidFill>
                    <a:schemeClr val="dk1">
                      <a:lumMod val="80000"/>
                      <a:lumOff val="20000"/>
                    </a:schemeClr>
                  </a:solidFill>
                  <a:latin typeface="+mn-lt"/>
                  <a:sym typeface="+mn-ea"/>
                </a:rPr>
                <a:t>aioquic [</a:t>
              </a:r>
              <a:r>
                <a:rPr lang="it-IT" altLang="en-US" dirty="0">
                  <a:solidFill>
                    <a:schemeClr val="dk1">
                      <a:lumMod val="80000"/>
                      <a:lumOff val="20000"/>
                    </a:schemeClr>
                  </a:solidFill>
                  <a:latin typeface="+mn-lt"/>
                  <a:sym typeface="+mn-ea"/>
                  <a:hlinkClick r:id="rId11" action="ppaction://hlinkfile"/>
                </a:rPr>
                <a:t>Link</a:t>
              </a:r>
              <a:r>
                <a:rPr lang="it-IT" altLang="en-US" dirty="0">
                  <a:solidFill>
                    <a:schemeClr val="dk1">
                      <a:lumMod val="80000"/>
                      <a:lumOff val="20000"/>
                    </a:schemeClr>
                  </a:solidFill>
                  <a:latin typeface="+mn-lt"/>
                  <a:sym typeface="+mn-ea"/>
                </a:rPr>
                <a:t>]</a:t>
              </a:r>
              <a:endParaRPr lang="it-IT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lt"/>
                <a:sym typeface="+mn-ea"/>
              </a:endParaRPr>
            </a:p>
          </p:txBody>
        </p:sp>
        <p:sp>
          <p:nvSpPr>
            <p:cNvPr id="36" name="对象7"/>
            <p:cNvSpPr/>
            <p:nvPr>
              <p:custDataLst>
                <p:tags r:id="rId12"/>
              </p:custDataLst>
            </p:nvPr>
          </p:nvSpPr>
          <p:spPr>
            <a:xfrm>
              <a:off x="10864" y="5845"/>
              <a:ext cx="5080" cy="1152"/>
            </a:xfrm>
            <a:prstGeom prst="roundRect">
              <a:avLst/>
            </a:prstGeom>
            <a:solidFill>
              <a:schemeClr val="accent1">
                <a:lumMod val="10000"/>
                <a:lumOff val="90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lIns="972185" numCol="1" spcCol="0" rtlCol="0" fromWordArt="0" anchor="ctr" anchorCtr="0" forceAA="0" compatLnSpc="1">
              <a:normAutofit/>
            </a:bodyPr>
            <a:p>
              <a:pPr lvl="0"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it-IT" altLang="en-US" dirty="0">
                  <a:solidFill>
                    <a:schemeClr val="dk1">
                      <a:lumMod val="80000"/>
                      <a:lumOff val="20000"/>
                    </a:schemeClr>
                  </a:solidFill>
                  <a:latin typeface="+mn-lt"/>
                  <a:sym typeface="+mn-ea"/>
                </a:rPr>
                <a:t>Built on asyncio</a:t>
              </a:r>
              <a:endParaRPr lang="it-IT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lt"/>
                <a:sym typeface="+mn-ea"/>
              </a:endParaRPr>
            </a:p>
          </p:txBody>
        </p:sp>
        <p:sp>
          <p:nvSpPr>
            <p:cNvPr id="37" name="对象10"/>
            <p:cNvSpPr/>
            <p:nvPr>
              <p:custDataLst>
                <p:tags r:id="rId13"/>
              </p:custDataLst>
            </p:nvPr>
          </p:nvSpPr>
          <p:spPr>
            <a:xfrm>
              <a:off x="10862" y="7293"/>
              <a:ext cx="5080" cy="1152"/>
            </a:xfrm>
            <a:prstGeom prst="roundRect">
              <a:avLst>
                <a:gd name="adj" fmla="val 21493"/>
              </a:avLst>
            </a:prstGeom>
            <a:solidFill>
              <a:schemeClr val="accent1">
                <a:lumMod val="10000"/>
                <a:lumOff val="90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lIns="972185" numCol="1" spcCol="0" rtlCol="0" fromWordArt="0" anchor="ctr" anchorCtr="0" forceAA="0" compatLnSpc="1">
              <a:normAutofit/>
            </a:bodyPr>
            <a:p>
              <a:pPr lvl="0"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it-IT" altLang="en-US" dirty="0">
                  <a:solidFill>
                    <a:schemeClr val="dk1">
                      <a:lumMod val="80000"/>
                      <a:lumOff val="20000"/>
                    </a:schemeClr>
                  </a:solidFill>
                  <a:latin typeface="+mn-lt"/>
                  <a:sym typeface="+mn-ea"/>
                </a:rPr>
                <a:t>TLS 1.3 built-in</a:t>
              </a:r>
              <a:endParaRPr lang="it-IT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lt"/>
                <a:sym typeface="+mn-ea"/>
              </a:endParaRPr>
            </a:p>
          </p:txBody>
        </p:sp>
        <p:sp>
          <p:nvSpPr>
            <p:cNvPr id="38" name="对象12"/>
            <p:cNvSpPr/>
            <p:nvPr>
              <p:custDataLst>
                <p:tags r:id="rId14"/>
              </p:custDataLst>
            </p:nvPr>
          </p:nvSpPr>
          <p:spPr>
            <a:xfrm>
              <a:off x="10864" y="2979"/>
              <a:ext cx="5078" cy="1093"/>
            </a:xfrm>
            <a:prstGeom prst="roundRect">
              <a:avLst/>
            </a:prstGeom>
            <a:gradFill>
              <a:gsLst>
                <a:gs pos="0">
                  <a:schemeClr val="accent1">
                    <a:alpha val="100000"/>
                  </a:schemeClr>
                </a:gs>
                <a:gs pos="100000">
                  <a:srgbClr val="7030A0"/>
                </a:gs>
              </a:gsLst>
              <a:lin ang="0" scaled="0"/>
            </a:gradFill>
            <a:ln w="25400"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254000" dist="127000" dir="5400000" algn="ctr" rotWithShape="0">
                      <a:srgbClr val="000000">
                        <a:alpha val="40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1" forceAA="0" compatLnSpc="1">
              <a:normAutofit/>
            </a:bodyPr>
            <a:p>
              <a:pPr lvl="0"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it-IT" altLang="en-US" b="1" dirty="0">
                  <a:solidFill>
                    <a:schemeClr val="lt1">
                      <a:lumMod val="100000"/>
                    </a:schemeClr>
                  </a:solidFill>
                  <a:latin typeface="+mj-lt"/>
                  <a:sym typeface="+mn-ea"/>
                </a:rPr>
                <a:t>QUIC </a:t>
              </a:r>
              <a:endParaRPr lang="it-IT" altLang="en-US" b="1" dirty="0">
                <a:solidFill>
                  <a:schemeClr val="lt1">
                    <a:lumMod val="100000"/>
                  </a:schemeClr>
                </a:solidFill>
                <a:latin typeface="+mj-lt"/>
                <a:sym typeface="+mn-ea"/>
              </a:endParaRPr>
            </a:p>
          </p:txBody>
        </p:sp>
      </p:grpSp>
      <p:sp>
        <p:nvSpPr>
          <p:cNvPr id="8" name="Rectangles 7"/>
          <p:cNvSpPr/>
          <p:nvPr/>
        </p:nvSpPr>
        <p:spPr>
          <a:xfrm>
            <a:off x="584200" y="5431790"/>
            <a:ext cx="90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i*1_1_2"/>
  <p:tag name="KSO_WM_TEMPLATE_CATEGORY" val="diagram"/>
  <p:tag name="KSO_WM_TEMPLATE_INDEX" val="2023817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2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solid&quot;:{&quot;brightness&quot;:0.800000011920929,&quot;colorType&quot;:1,&quot;foreColorIndex&quot;:5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8"/>
  <p:tag name="KSO_WM_DIAGRAM_USE_COLOR_VALUE" val="{&quot;color_scheme&quot;:1,&quot;color_type&quot;:1,&quot;theme_color_indexes&quot;:[]}"/>
</p:tagLst>
</file>

<file path=ppt/tags/tag10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51.67499847412114,&quot;left&quot;:54.80003326656315,&quot;top&quot;:179.30004089595764,&quot;width&quot;:850.45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7921_2*l_h_a*1_2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</p:tagLst>
</file>

<file path=ppt/tags/tag11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51.67499847412114,&quot;left&quot;:54.80003326656315,&quot;top&quot;:179.30004089595764,&quot;width&quot;:850.45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7921_2*l_h_f*1_2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PRESET_TEXT" val="Presentations are communication tools"/>
  <p:tag name="KSO_WM_UNIT_TEXT_FILL_FORE_SCHEMECOLOR_INDEX" val="1"/>
  <p:tag name="KSO_WM_UNIT_TEXT_FILL_TYPE" val="1"/>
</p:tagLst>
</file>

<file path=ppt/tags/tag12.xml><?xml version="1.0" encoding="utf-8"?>
<p:tagLst xmlns:p="http://schemas.openxmlformats.org/presentationml/2006/main">
  <p:tag name="KSO_WM_DIAGRAM_VIRTUALLY_FRAME" val="{&quot;height&quot;:351.67499847412114,&quot;left&quot;:54.80003326656315,&quot;top&quot;:179.30004089595764,&quot;width&quot;:850.4500122070312}"/>
</p:tagLst>
</file>

<file path=ppt/tags/tag13.xml><?xml version="1.0" encoding="utf-8"?>
<p:tagLst xmlns:p="http://schemas.openxmlformats.org/presentationml/2006/main">
  <p:tag name="KSO_WM_DIAGRAM_MAX_ITEMCNT" val="4"/>
  <p:tag name="KSO_WM_DIAGRAM_MIN_ITEMCNT" val="2"/>
  <p:tag name="KSO_WM_DIAGRAM_VIRTUALLY_FRAME" val="{&quot;height&quot;:351.67499847412114,&quot;left&quot;:54.80003326656315,&quot;top&quot;:179.30004089595764,&quot;width&quot;:850.4500122070312}"/>
  <p:tag name="KSO_WM_DIAGRAM_COLOR_MATCH_VALUE" val="{&quot;shape&quot;:{&quot;fill&quot;:{&quot;solid&quot;:{&quot;brightness&quot;:0.600000023841857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7921_2*l_h_i*1_1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.6"/>
</p:tagLst>
</file>

<file path=ppt/tags/tag14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51.67499847412114,&quot;left&quot;:54.80003326656315,&quot;top&quot;:179.30004089595764,&quot;width&quot;:850.45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1_2*l_h_a*1_1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</p:tagLst>
</file>

<file path=ppt/tags/tag15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51.67499847412114,&quot;left&quot;:54.80003326656315,&quot;top&quot;:179.30004089595764,&quot;width&quot;:850.45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21_2*l_h_f*1_1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PRESET_TEXT" val="Presentations are communication tools"/>
  <p:tag name="KSO_WM_UNIT_TEXT_FILL_FORE_SCHEMECOLOR_INDEX" val="1"/>
  <p:tag name="KSO_WM_UNIT_TEXT_FILL_TYPE" val="1"/>
</p:tagLst>
</file>

<file path=ppt/tags/tag16.xml><?xml version="1.0" encoding="utf-8"?>
<p:tagLst xmlns:p="http://schemas.openxmlformats.org/presentationml/2006/main">
  <p:tag name="KSO_WM_DIAGRAM_VIRTUALLY_FRAME" val="{&quot;height&quot;:351.67499847412114,&quot;left&quot;:54.80003326656315,&quot;top&quot;:179.30004089595764,&quot;width&quot;:850.4500122070312}"/>
</p:tagLst>
</file>

<file path=ppt/tags/tag17.xml><?xml version="1.0" encoding="utf-8"?>
<p:tagLst xmlns:p="http://schemas.openxmlformats.org/presentationml/2006/main">
  <p:tag name="KSO_WM_DIAGRAM_MAX_ITEMCNT" val="4"/>
  <p:tag name="KSO_WM_DIAGRAM_MIN_ITEMCNT" val="2"/>
  <p:tag name="KSO_WM_DIAGRAM_VIRTUALLY_FRAME" val="{&quot;height&quot;:351.67499847412114,&quot;left&quot;:54.80003326656315,&quot;top&quot;:179.30004089595764,&quot;width&quot;:850.4500122070312}"/>
  <p:tag name="KSO_WM_DIAGRAM_COLOR_MATCH_VALUE" val="{&quot;shape&quot;:{&quot;fill&quot;:{&quot;solid&quot;:{&quot;brightness&quot;:0.600000023841857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7921_2*l_h_i*1_3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.6"/>
</p:tagLst>
</file>

<file path=ppt/tags/tag18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51.67499847412114,&quot;left&quot;:54.80003326656315,&quot;top&quot;:179.30004089595764,&quot;width&quot;:850.45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7921_2*l_h_a*1_3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</p:tagLst>
</file>

<file path=ppt/tags/tag19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51.67499847412114,&quot;left&quot;:54.80003326656315,&quot;top&quot;:179.30004089595764,&quot;width&quot;:850.45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7921_2*l_h_f*1_3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PRESET_TEXT" val="Presentations are communication tools"/>
  <p:tag name="KSO_WM_UNIT_TEXT_FILL_FORE_SCHEMECOLOR_INDEX" val="1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h_i*1_2_2_2"/>
  <p:tag name="KSO_WM_TEMPLATE_CATEGORY" val="diagram"/>
  <p:tag name="KSO_WM_TEMPLATE_INDEX" val="20238176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2_2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0.6000000238418579,&quot;transparency&quot;:0}],&quot;type&quot;:2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20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89.07496062992135,&quot;left&quot;:186.35003326656314,&quot;top&quot;:75.52503937007873,&quot;width&quot;:601.3500122070312}"/>
  <p:tag name="KSO_WM_DIAGRAM_COLOR_MATCH_VALUE" val="{&quot;shape&quot;:{&quot;fill&quot;:{&quot;type&quot;:0},&quot;glow&quot;:{&quot;colorType&quot;:0},&quot;line&quot;:{&quot;solidLine&quot;:{&quot;brightness&quot;:0.4000000059604645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2_1"/>
  <p:tag name="KSO_WM_UNIT_ID" val="diagram20238220_2*n_h_i*1_2_1"/>
  <p:tag name="KSO_WM_TEMPLATE_CATEGORY" val="diagram"/>
  <p:tag name="KSO_WM_TEMPLATE_INDEX" val="20238220"/>
  <p:tag name="KSO_WM_UNIT_LAYERLEVEL" val="1_1_1"/>
  <p:tag name="KSO_WM_TAG_VERSION" val="3.0"/>
  <p:tag name="KSO_WM_UNIT_LINE_FORE_SCHEMECOLOR_INDEX" val="5"/>
  <p:tag name="KSO_WM_DIAGRAM_USE_COLOR_VALUE" val="{&quot;color_scheme&quot;:1,&quot;color_type&quot;:1,&quot;theme_color_indexes&quot;:[]}"/>
</p:tagLst>
</file>

<file path=ppt/tags/tag21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89.07496062992135,&quot;left&quot;:186.35003326656314,&quot;top&quot;:75.52503937007873,&quot;width&quot;:601.3500122070312}"/>
  <p:tag name="KSO_WM_DIAGRAM_COLOR_MATCH_VALUE" val="{&quot;shape&quot;:{&quot;fill&quot;:{&quot;type&quot;:0},&quot;glow&quot;:{&quot;colorType&quot;:0},&quot;line&quot;:{&quot;solidLine&quot;:{&quot;brightness&quot;:0.4000000059604645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2_2"/>
  <p:tag name="KSO_WM_UNIT_ID" val="diagram20238220_2*n_h_i*1_2_2"/>
  <p:tag name="KSO_WM_TEMPLATE_CATEGORY" val="diagram"/>
  <p:tag name="KSO_WM_TEMPLATE_INDEX" val="20238220"/>
  <p:tag name="KSO_WM_UNIT_LAYERLEVEL" val="1_1_1"/>
  <p:tag name="KSO_WM_TAG_VERSION" val="3.0"/>
  <p:tag name="KSO_WM_UNIT_LINE_FORE_SCHEMECOLOR_INDEX" val="5"/>
  <p:tag name="KSO_WM_DIAGRAM_USE_COLOR_VALUE" val="{&quot;color_scheme&quot;:1,&quot;color_type&quot;:1,&quot;theme_color_indexes&quot;:[]}"/>
</p:tagLst>
</file>

<file path=ppt/tags/tag22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89.07496062992135,&quot;left&quot;:186.35003326656314,&quot;top&quot;:75.52503937007873,&quot;width&quot;:601.3500122070312}"/>
  <p:tag name="KSO_WM_DIAGRAM_COLOR_MATCH_VALUE" val="{&quot;shape&quot;:{&quot;fill&quot;:{&quot;type&quot;:0},&quot;glow&quot;:{&quot;colorType&quot;:0},&quot;line&quot;:{&quot;solidLine&quot;:{&quot;brightness&quot;:0.4000000059604645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2_3"/>
  <p:tag name="KSO_WM_UNIT_ID" val="diagram20238220_2*n_h_i*1_2_3"/>
  <p:tag name="KSO_WM_TEMPLATE_CATEGORY" val="diagram"/>
  <p:tag name="KSO_WM_TEMPLATE_INDEX" val="20238220"/>
  <p:tag name="KSO_WM_UNIT_LAYERLEVEL" val="1_1_1"/>
  <p:tag name="KSO_WM_TAG_VERSION" val="3.0"/>
  <p:tag name="KSO_WM_UNIT_LINE_FORE_SCHEMECOLOR_INDEX" val="5"/>
  <p:tag name="KSO_WM_DIAGRAM_USE_COLOR_VALUE" val="{&quot;color_scheme&quot;:1,&quot;color_type&quot;:1,&quot;theme_color_indexes&quot;:[]}"/>
</p:tagLst>
</file>

<file path=ppt/tags/tag23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89.07496062992135,&quot;left&quot;:186.35003326656314,&quot;top&quot;:75.52503937007873,&quot;width&quot;:601.3500122070312}"/>
  <p:tag name="KSO_WM_DIAGRAM_COLOR_MATCH_VALUE" val="{&quot;shape&quot;:{&quot;fill&quot;:{&quot;solid&quot;:{&quot;brightness&quot;:0.8999999761581421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238220_2*n_h_h_f*1_2_1_1"/>
  <p:tag name="KSO_WM_TEMPLATE_CATEGORY" val="diagram"/>
  <p:tag name="KSO_WM_TEMPLATE_INDEX" val="20238220"/>
  <p:tag name="KSO_WM_UNIT_LAYERLEVEL" val="1_1_1_1"/>
  <p:tag name="KSO_WM_TAG_VERSION" val="3.0"/>
  <p:tag name="KSO_WM_UNIT_PRESET_TEXT" val="Click here to add text"/>
  <p:tag name="KSO_WM_UNIT_FILL_TYPE" val="1"/>
  <p:tag name="KSO_WM_UNIT_FILL_FORE_SCHEMECOLOR_INDEX" val="5"/>
  <p:tag name="KSO_WM_UNIT_FILL_FORE_SCHEMECOLOR_INDEX_BRIGHTNESS" val="0.9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4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89.07496062992135,&quot;left&quot;:186.35003326656314,&quot;top&quot;:75.52503937007873,&quot;width&quot;:601.3500122070312}"/>
  <p:tag name="KSO_WM_DIAGRAM_COLOR_MATCH_VALUE" val="{&quot;shape&quot;:{&quot;fill&quot;:{&quot;solid&quot;:{&quot;brightness&quot;:0.8999999761581421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20238220_2*n_h_h_f*1_2_2_1"/>
  <p:tag name="KSO_WM_TEMPLATE_CATEGORY" val="diagram"/>
  <p:tag name="KSO_WM_TEMPLATE_INDEX" val="20238220"/>
  <p:tag name="KSO_WM_UNIT_LAYERLEVEL" val="1_1_1_1"/>
  <p:tag name="KSO_WM_TAG_VERSION" val="3.0"/>
  <p:tag name="KSO_WM_UNIT_PRESET_TEXT" val="Click here to add text"/>
  <p:tag name="KSO_WM_UNIT_FILL_TYPE" val="1"/>
  <p:tag name="KSO_WM_UNIT_FILL_FORE_SCHEMECOLOR_INDEX" val="5"/>
  <p:tag name="KSO_WM_UNIT_FILL_FORE_SCHEMECOLOR_INDEX_BRIGHTNESS" val="0.9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5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89.07496062992135,&quot;left&quot;:186.35003326656314,&quot;top&quot;:75.52503937007873,&quot;width&quot;:601.3500122070312}"/>
  <p:tag name="KSO_WM_DIAGRAM_COLOR_MATCH_VALUE" val="{&quot;shape&quot;:{&quot;fill&quot;:{&quot;solid&quot;:{&quot;brightness&quot;:0.8999999761581421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diagram20238220_2*n_h_h_f*1_2_3_1"/>
  <p:tag name="KSO_WM_TEMPLATE_CATEGORY" val="diagram"/>
  <p:tag name="KSO_WM_TEMPLATE_INDEX" val="20238220"/>
  <p:tag name="KSO_WM_UNIT_LAYERLEVEL" val="1_1_1_1"/>
  <p:tag name="KSO_WM_TAG_VERSION" val="3.0"/>
  <p:tag name="KSO_WM_UNIT_PRESET_TEXT" val="Click here to add text"/>
  <p:tag name="KSO_WM_UNIT_FILL_TYPE" val="1"/>
  <p:tag name="KSO_WM_UNIT_FILL_FORE_SCHEMECOLOR_INDEX" val="5"/>
  <p:tag name="KSO_WM_UNIT_FILL_FORE_SCHEMECOLOR_INDEX_BRIGHTNESS" val="0.9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6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89.07496062992135,&quot;left&quot;:186.35003326656314,&quot;top&quot;:75.52503937007873,&quot;width&quot;:601.3500122070312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1_1"/>
  <p:tag name="KSO_WM_UNIT_ID" val="diagram20238220_2*n_h_a*1_1_1"/>
  <p:tag name="KSO_WM_TEMPLATE_CATEGORY" val="diagram"/>
  <p:tag name="KSO_WM_TEMPLATE_INDEX" val="20238220"/>
  <p:tag name="KSO_WM_UNIT_LAYERLEVEL" val="1_1_1"/>
  <p:tag name="KSO_WM_TAG_VERSION" val="3.0"/>
  <p:tag name="KSO_WM_UNIT_PRESET_TEXT" val="Your title here"/>
  <p:tag name="KSO_WM_UNIT_FILL_TYPE" val="3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7.xml><?xml version="1.0" encoding="utf-8"?>
<p:tagLst xmlns:p="http://schemas.openxmlformats.org/presentationml/2006/main">
  <p:tag name="resource_record_key" val="{&quot;70&quot;:[3321980,3321390,3320305]}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h_i*1_2_1_2"/>
  <p:tag name="KSO_WM_TEMPLATE_CATEGORY" val="diagram"/>
  <p:tag name="KSO_WM_TEMPLATE_INDEX" val="20238176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1_2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0.6000000238418579,&quot;transparency&quot;:0}],&quot;type&quot;:2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i*1_1_1"/>
  <p:tag name="KSO_WM_TEMPLATE_CATEGORY" val="diagram"/>
  <p:tag name="KSO_WM_TEMPLATE_INDEX" val="2023817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1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gradient&quot;:[{&quot;brightness&quot;:0.800000011920929,&quot;colorType&quot;:1,&quot;foreColorIndex&quot;:5,&quot;pos&quot;:0,&quot;transparency&quot;:1},{&quot;brightness&quot;:0.800000011920929,&quot;colorType&quot;:1,&quot;foreColorIndex&quot;:5,&quot;pos&quot;:1,&quot;transparency&quot;:0.49000000953674316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h_i*1_2_3_2"/>
  <p:tag name="KSO_WM_TEMPLATE_CATEGORY" val="diagram"/>
  <p:tag name="KSO_WM_TEMPLATE_INDEX" val="20238176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3_2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0.6000000238418579,&quot;transparency&quot;:0}],&quot;type&quot;:2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i*1_1_3"/>
  <p:tag name="KSO_WM_TEMPLATE_CATEGORY" val="diagram"/>
  <p:tag name="KSO_WM_TEMPLATE_INDEX" val="2023817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3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]}"/>
</p:tagLst>
</file>

<file path=ppt/tags/tag7.xml><?xml version="1.0" encoding="utf-8"?>
<p:tagLst xmlns:p="http://schemas.openxmlformats.org/presentationml/2006/main">
  <p:tag name="KSO_WM_DIAGRAM_VIRTUALLY_FRAME" val="{&quot;height&quot;:351.67499847412114,&quot;left&quot;:54.80003326656315,&quot;top&quot;:179.30004089595764,&quot;width&quot;:850.4500122070312}"/>
</p:tagLst>
</file>

<file path=ppt/tags/tag8.xml><?xml version="1.0" encoding="utf-8"?>
<p:tagLst xmlns:p="http://schemas.openxmlformats.org/presentationml/2006/main">
  <p:tag name="KSO_WM_DIAGRAM_VIRTUALLY_FRAME" val="{&quot;height&quot;:351.67499847412114,&quot;left&quot;:54.80003326656315,&quot;top&quot;:179.30004089595764,&quot;width&quot;:850.4500122070312}"/>
</p:tagLst>
</file>

<file path=ppt/tags/tag9.xml><?xml version="1.0" encoding="utf-8"?>
<p:tagLst xmlns:p="http://schemas.openxmlformats.org/presentationml/2006/main">
  <p:tag name="KSO_WM_DIAGRAM_MAX_ITEMCNT" val="4"/>
  <p:tag name="KSO_WM_DIAGRAM_MIN_ITEMCNT" val="2"/>
  <p:tag name="KSO_WM_DIAGRAM_VIRTUALLY_FRAME" val="{&quot;height&quot;:351.67499847412114,&quot;left&quot;:54.80003326656315,&quot;top&quot;:179.30004089595764,&quot;width&quot;:850.4500122070312}"/>
  <p:tag name="KSO_WM_DIAGRAM_COLOR_MATCH_VALUE" val="{&quot;shape&quot;:{&quot;fill&quot;:{&quot;solid&quot;:{&quot;brightness&quot;:0.600000023841857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7921_2*l_h_i*1_2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WPS Presentation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google1571327451</cp:lastModifiedBy>
  <cp:revision>50</cp:revision>
  <dcterms:created xsi:type="dcterms:W3CDTF">2025-02-12T21:07:00Z</dcterms:created>
  <dcterms:modified xsi:type="dcterms:W3CDTF">2025-02-13T12:46:46Z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445CDAF99E644C0D86008AF822FB9659_12</vt:lpwstr>
  </property>
  <property fmtid="{D5CDD505-2E9C-101B-9397-08002B2CF9AE}" pid="3" name="KSOProductBuildVer">
    <vt:lpwstr>2057-12.2.0.19805</vt:lpwstr>
  </property>
</Properties>
</file>