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" charset="1" panose="00000500000000000000"/>
      <p:regular r:id="rId10"/>
    </p:embeddedFont>
    <p:embeddedFont>
      <p:font typeface="Agrandir Bold" charset="1" panose="00000800000000000000"/>
      <p:regular r:id="rId11"/>
    </p:embeddedFont>
    <p:embeddedFont>
      <p:font typeface="Agrandir Italics" charset="1" panose="00000500000000000000"/>
      <p:regular r:id="rId12"/>
    </p:embeddedFont>
    <p:embeddedFont>
      <p:font typeface="Agrandir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26" Target="slides/slide13.xml" Type="http://schemas.openxmlformats.org/officeDocument/2006/relationships/slide"/><Relationship Id="rId27" Target="slides/slide14.xml" Type="http://schemas.openxmlformats.org/officeDocument/2006/relationships/slide"/><Relationship Id="rId28" Target="slides/slide15.xml" Type="http://schemas.openxmlformats.org/officeDocument/2006/relationships/slide"/><Relationship Id="rId29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0871" y="3255673"/>
            <a:ext cx="12286259" cy="5111333"/>
            <a:chOff x="0" y="0"/>
            <a:chExt cx="16381678" cy="681511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48295" y="5561083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66040"/>
              <a:ext cx="16381678" cy="4790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66"/>
                </a:lnSpc>
              </a:pPr>
              <a:r>
                <a:rPr lang="en-US" sz="6151">
                  <a:solidFill>
                    <a:srgbClr val="000000"/>
                  </a:solidFill>
                  <a:latin typeface="Agrandir"/>
                </a:rPr>
                <a:t>Analisis Keadaan Banyaknya Jenis Produk Terhadap Total Penjualan pada Supermarket</a:t>
              </a:r>
            </a:p>
            <a:p>
              <a:pPr algn="ctr">
                <a:lnSpc>
                  <a:spcPts val="6766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646628" y="5730976"/>
              <a:ext cx="8834423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000000"/>
                  </a:solidFill>
                  <a:latin typeface="Agrandir"/>
                </a:rPr>
                <a:t>Kelas LD01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80967" y="1243470"/>
            <a:ext cx="620290" cy="71372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165874" y="1365381"/>
            <a:ext cx="77838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</a:rPr>
              <a:t>BIG DATA PROCESSING - COMP6734001</a:t>
            </a:r>
          </a:p>
        </p:txBody>
      </p:sp>
      <p:sp>
        <p:nvSpPr>
          <p:cNvPr name="AutoShape 13" id="13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1785116"/>
            <a:ext cx="16927040" cy="8212139"/>
            <a:chOff x="0" y="0"/>
            <a:chExt cx="126402652" cy="61324139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1179357"/>
            </a:xfrm>
            <a:custGeom>
              <a:avLst/>
              <a:gdLst/>
              <a:ahLst/>
              <a:cxnLst/>
              <a:rect r="r" b="b" t="t" l="l"/>
              <a:pathLst>
                <a:path h="61179357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1179357"/>
                  </a:lnTo>
                  <a:lnTo>
                    <a:pt x="0" y="61179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1324139"/>
            </a:xfrm>
            <a:custGeom>
              <a:avLst/>
              <a:gdLst/>
              <a:ahLst/>
              <a:cxnLst/>
              <a:rect r="r" b="b" t="t" l="l"/>
              <a:pathLst>
                <a:path h="61324139" w="126402654">
                  <a:moveTo>
                    <a:pt x="126257869" y="61179360"/>
                  </a:moveTo>
                  <a:lnTo>
                    <a:pt x="126402654" y="61179360"/>
                  </a:lnTo>
                  <a:lnTo>
                    <a:pt x="126402654" y="61324139"/>
                  </a:lnTo>
                  <a:lnTo>
                    <a:pt x="126257869" y="61324139"/>
                  </a:lnTo>
                  <a:lnTo>
                    <a:pt x="126257869" y="6117936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179360"/>
                  </a:lnTo>
                  <a:lnTo>
                    <a:pt x="0" y="61179360"/>
                  </a:lnTo>
                  <a:lnTo>
                    <a:pt x="0" y="144780"/>
                  </a:lnTo>
                  <a:close/>
                  <a:moveTo>
                    <a:pt x="0" y="61179360"/>
                  </a:moveTo>
                  <a:lnTo>
                    <a:pt x="144780" y="61179360"/>
                  </a:lnTo>
                  <a:lnTo>
                    <a:pt x="144780" y="61324139"/>
                  </a:lnTo>
                  <a:lnTo>
                    <a:pt x="0" y="61324139"/>
                  </a:lnTo>
                  <a:lnTo>
                    <a:pt x="0" y="61179360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1179360"/>
                  </a:lnTo>
                  <a:lnTo>
                    <a:pt x="126257869" y="61179360"/>
                  </a:lnTo>
                  <a:lnTo>
                    <a:pt x="126257869" y="144780"/>
                  </a:lnTo>
                  <a:close/>
                  <a:moveTo>
                    <a:pt x="144780" y="61179360"/>
                  </a:moveTo>
                  <a:lnTo>
                    <a:pt x="126257869" y="61179360"/>
                  </a:lnTo>
                  <a:lnTo>
                    <a:pt x="126257869" y="61324139"/>
                  </a:lnTo>
                  <a:lnTo>
                    <a:pt x="144780" y="61324139"/>
                  </a:lnTo>
                  <a:lnTo>
                    <a:pt x="144780" y="61179360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4523" b="0"/>
          <a:stretch>
            <a:fillRect/>
          </a:stretch>
        </p:blipFill>
        <p:spPr>
          <a:xfrm flipH="false" flipV="false" rot="0">
            <a:off x="3190022" y="2056136"/>
            <a:ext cx="11907957" cy="758889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190022" y="309562"/>
            <a:ext cx="1188669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Visualisasi (Scatter Plot)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261" b="0"/>
          <a:stretch>
            <a:fillRect/>
          </a:stretch>
        </p:blipFill>
        <p:spPr>
          <a:xfrm flipH="false" flipV="false" rot="0">
            <a:off x="2492492" y="3733905"/>
            <a:ext cx="13303016" cy="49264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442734" y="309562"/>
            <a:ext cx="7402531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Penskalaan Data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(Skala 0-1)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83239" y="1304322"/>
            <a:ext cx="6131007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44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Agrandir"/>
              </a:rPr>
              <a:t>Penentuan Banyaknya Cluster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3239" y="4440827"/>
            <a:ext cx="6595087" cy="445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grandir"/>
              </a:rPr>
              <a:t>Menentukan banyaknya cluster dengan menggunakan elbow method. Elbow method membutuhkan menggambar plot garis antara SSE (Dalam-cluster Sum of Squared error) dengan jumlah cluster.</a:t>
            </a:r>
          </a:p>
          <a:p>
            <a:pPr>
              <a:lnSpc>
                <a:spcPts val="3220"/>
              </a:lnSpc>
            </a:pPr>
          </a:p>
          <a:p>
            <a:pPr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grandir"/>
              </a:rPr>
              <a:t>Melalui hasil plot garis dari elbow method dapat dilihat titik siku terbaik terdapat pada k = 3, sehingga data akan diclustering ke dalam 3 cluster.</a:t>
            </a:r>
          </a:p>
          <a:p>
            <a:pPr algn="l" marL="0" indent="0" lvl="0">
              <a:lnSpc>
                <a:spcPts val="3220"/>
              </a:lnSpc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3265" b="0"/>
          <a:stretch>
            <a:fillRect/>
          </a:stretch>
        </p:blipFill>
        <p:spPr>
          <a:xfrm flipH="false" flipV="false" rot="0">
            <a:off x="9685655" y="2682801"/>
            <a:ext cx="7243125" cy="50169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753"/>
          <a:stretch>
            <a:fillRect/>
          </a:stretch>
        </p:blipFill>
        <p:spPr>
          <a:xfrm flipH="false" flipV="false" rot="0">
            <a:off x="3840325" y="2649714"/>
            <a:ext cx="10032754" cy="660858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00653" y="838200"/>
            <a:ext cx="1188669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Hasil Clustering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28" y="3291098"/>
            <a:ext cx="9374192" cy="5815550"/>
            <a:chOff x="0" y="0"/>
            <a:chExt cx="2468923" cy="153166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68923" cy="1531667"/>
            </a:xfrm>
            <a:custGeom>
              <a:avLst/>
              <a:gdLst/>
              <a:ahLst/>
              <a:cxnLst/>
              <a:rect r="r" b="b" t="t" l="l"/>
              <a:pathLst>
                <a:path h="1531667" w="2468923">
                  <a:moveTo>
                    <a:pt x="0" y="0"/>
                  </a:moveTo>
                  <a:lnTo>
                    <a:pt x="2468923" y="0"/>
                  </a:lnTo>
                  <a:lnTo>
                    <a:pt x="2468923" y="1531667"/>
                  </a:lnTo>
                  <a:lnTo>
                    <a:pt x="0" y="1531667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33226" y="3470821"/>
            <a:ext cx="9021549" cy="545889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200653" y="838200"/>
            <a:ext cx="1188669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Hasil Pengelompokan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7957">
            <a:off x="1164537" y="5133997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286620" cy="10287000"/>
            <a:chOff x="0" y="0"/>
            <a:chExt cx="1655735" cy="27093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65573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55735">
                  <a:moveTo>
                    <a:pt x="0" y="0"/>
                  </a:moveTo>
                  <a:lnTo>
                    <a:pt x="1655735" y="0"/>
                  </a:lnTo>
                  <a:lnTo>
                    <a:pt x="16557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28782" y="2402634"/>
            <a:ext cx="3809834" cy="548177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852885" y="2121852"/>
            <a:ext cx="7746986" cy="6043295"/>
            <a:chOff x="0" y="0"/>
            <a:chExt cx="10329314" cy="805772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009775"/>
              <a:ext cx="10329314" cy="60479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grandir"/>
                </a:rPr>
                <a:t>Dari hasil clustering yang telah dilakukan kami menyimpulkan bahwa kita dapat memindahkan beberapa jenis produk dari cluster 2 ke cluster 0 karena penjualan di cluster 0 mendapat penjualan yang lebih tinggi dibanding cluster 2 yang memiliki jenis produk yang lebih banyak.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103293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Agrandir"/>
                </a:rPr>
                <a:t>Kesimpulan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595765"/>
            <a:ext cx="16927040" cy="9097328"/>
            <a:chOff x="0" y="0"/>
            <a:chExt cx="126402652" cy="67934286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126257871" cy="67789508"/>
            </a:xfrm>
            <a:custGeom>
              <a:avLst/>
              <a:gdLst/>
              <a:ahLst/>
              <a:cxnLst/>
              <a:rect r="r" b="b" t="t" l="l"/>
              <a:pathLst>
                <a:path h="67789508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789508"/>
                  </a:lnTo>
                  <a:lnTo>
                    <a:pt x="0" y="67789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02654" cy="67934284"/>
            </a:xfrm>
            <a:custGeom>
              <a:avLst/>
              <a:gdLst/>
              <a:ahLst/>
              <a:cxnLst/>
              <a:rect r="r" b="b" t="t" l="l"/>
              <a:pathLst>
                <a:path h="67934284" w="126402654">
                  <a:moveTo>
                    <a:pt x="126257869" y="67789506"/>
                  </a:moveTo>
                  <a:lnTo>
                    <a:pt x="126402654" y="67789506"/>
                  </a:lnTo>
                  <a:lnTo>
                    <a:pt x="126402654" y="67934284"/>
                  </a:lnTo>
                  <a:lnTo>
                    <a:pt x="126257869" y="67934284"/>
                  </a:lnTo>
                  <a:lnTo>
                    <a:pt x="126257869" y="6778950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789506"/>
                  </a:lnTo>
                  <a:lnTo>
                    <a:pt x="0" y="67789506"/>
                  </a:lnTo>
                  <a:lnTo>
                    <a:pt x="0" y="144780"/>
                  </a:lnTo>
                  <a:close/>
                  <a:moveTo>
                    <a:pt x="0" y="67789506"/>
                  </a:moveTo>
                  <a:lnTo>
                    <a:pt x="144780" y="67789506"/>
                  </a:lnTo>
                  <a:lnTo>
                    <a:pt x="144780" y="67934284"/>
                  </a:lnTo>
                  <a:lnTo>
                    <a:pt x="0" y="67934284"/>
                  </a:lnTo>
                  <a:lnTo>
                    <a:pt x="0" y="67789506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789506"/>
                  </a:lnTo>
                  <a:lnTo>
                    <a:pt x="126257869" y="67789506"/>
                  </a:lnTo>
                  <a:lnTo>
                    <a:pt x="126257869" y="144780"/>
                  </a:lnTo>
                  <a:close/>
                  <a:moveTo>
                    <a:pt x="144780" y="67789506"/>
                  </a:moveTo>
                  <a:lnTo>
                    <a:pt x="126257869" y="67789506"/>
                  </a:lnTo>
                  <a:lnTo>
                    <a:pt x="126257869" y="67934284"/>
                  </a:lnTo>
                  <a:lnTo>
                    <a:pt x="144780" y="67934284"/>
                  </a:lnTo>
                  <a:lnTo>
                    <a:pt x="144780" y="67789506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859846" y="4068104"/>
            <a:ext cx="8568308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59"/>
              </a:lnSpc>
              <a:spcBef>
                <a:spcPct val="0"/>
              </a:spcBef>
            </a:pPr>
            <a:r>
              <a:rPr lang="en-US" u="none" sz="10299">
                <a:solidFill>
                  <a:srgbClr val="000000"/>
                </a:solidFill>
                <a:latin typeface="Agrandir"/>
              </a:rPr>
              <a:t>Terima kasih!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95725"/>
            <a:ext cx="4999779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Anggota Kelompok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42829" y="1538441"/>
            <a:ext cx="7973317" cy="940520"/>
            <a:chOff x="0" y="0"/>
            <a:chExt cx="10631089" cy="125402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055873" y="250670"/>
              <a:ext cx="6954893" cy="720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59"/>
                </a:lnSpc>
              </a:pPr>
              <a:r>
                <a:rPr lang="en-US" u="none" sz="2899">
                  <a:solidFill>
                    <a:srgbClr val="000000"/>
                  </a:solidFill>
                  <a:latin typeface="Agrandir"/>
                </a:rPr>
                <a:t>Andre Budiman / 2440050344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42829" y="3105250"/>
            <a:ext cx="7973317" cy="940520"/>
            <a:chOff x="0" y="0"/>
            <a:chExt cx="10631089" cy="125402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u="none" sz="2999">
                  <a:solidFill>
                    <a:srgbClr val="000000"/>
                  </a:solidFill>
                  <a:latin typeface="Agrandir"/>
                </a:rPr>
                <a:t>Fabian / 2401961942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742829" y="4672059"/>
            <a:ext cx="7973317" cy="940520"/>
            <a:chOff x="0" y="0"/>
            <a:chExt cx="10631089" cy="125402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055873" y="360948"/>
              <a:ext cx="6954893" cy="528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u="none" sz="2099">
                  <a:solidFill>
                    <a:srgbClr val="000000"/>
                  </a:solidFill>
                  <a:latin typeface="Agrandir"/>
                </a:rPr>
                <a:t>Ricky Aryatama Yaputera / 2401955126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742829" y="6238869"/>
            <a:ext cx="7973317" cy="940520"/>
            <a:chOff x="0" y="0"/>
            <a:chExt cx="10631089" cy="125402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4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055873" y="246013"/>
              <a:ext cx="6954893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u="none" sz="2999">
                  <a:solidFill>
                    <a:srgbClr val="000000"/>
                  </a:solidFill>
                  <a:latin typeface="Agrandir"/>
                </a:rPr>
                <a:t>Kenny / 2401959111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rot="-5407957">
            <a:off x="1990930" y="5133975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8742829" y="7808039"/>
            <a:ext cx="7973317" cy="940520"/>
            <a:chOff x="0" y="0"/>
            <a:chExt cx="10631089" cy="1254027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42" id="42"/>
              <p:cNvSpPr/>
              <p:nvPr/>
            </p:nvSpPr>
            <p:spPr>
              <a:xfrm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lnTo>
                      <a:pt x="16415049" y="956945"/>
                    </a:ln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lnTo>
                      <a:pt x="0" y="956945"/>
                    </a:ln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29" y="0"/>
                    </a:lnTo>
                    <a:cubicBezTo>
                      <a:pt x="3326976" y="0"/>
                      <a:pt x="3755474" y="428371"/>
                      <a:pt x="3755474" y="956945"/>
                    </a:cubicBezTo>
                    <a:lnTo>
                      <a:pt x="3755474" y="956945"/>
                    </a:ln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29" y="1939290"/>
                    </a:lnTo>
                    <a:cubicBezTo>
                      <a:pt x="3345899" y="1939290"/>
                      <a:pt x="3780874" y="1504315"/>
                      <a:pt x="3780874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29" y="25400"/>
                    </a:lnTo>
                    <a:cubicBezTo>
                      <a:pt x="3331930" y="25400"/>
                      <a:pt x="3755474" y="448945"/>
                      <a:pt x="3755474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011624" y="262947"/>
              <a:ext cx="421625" cy="613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Agrandir Bold"/>
                </a:rPr>
                <a:t>5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055873" y="349942"/>
              <a:ext cx="6954893" cy="550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u="none" sz="2199">
                  <a:solidFill>
                    <a:srgbClr val="000000"/>
                  </a:solidFill>
                  <a:latin typeface="Agrandir"/>
                </a:rPr>
                <a:t>William Valentino Ricard / 2440041674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726081" y="2756076"/>
            <a:ext cx="7162273" cy="477484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915279" y="1691763"/>
            <a:ext cx="6131007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Latar Belakang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5279" y="4242805"/>
            <a:ext cx="5738544" cy="325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grandir"/>
              </a:rPr>
              <a:t>Pasar merupakan tempat bertemunya antara penjual dan pembeli untuk melakukan suatu transaksi. Pasar sebagai tempat distribusi barang produsen. Pasar sebagai tempat  berbagai pihak saling berkomunikasi.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24362"/>
            <a:ext cx="595677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Jenis Pasar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189082" y="2164593"/>
            <a:ext cx="5523892" cy="1319433"/>
            <a:chOff x="0" y="0"/>
            <a:chExt cx="7365189" cy="17592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3825"/>
              <a:ext cx="736518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Agrandir"/>
                </a:rPr>
                <a:t>Pasar Tradisional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87577"/>
              <a:ext cx="7365189" cy="1071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Agrandir"/>
                </a:rPr>
                <a:t>Pasar Terapung, Pasar 8, dan masih banyak lagi.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5686" y="2149946"/>
            <a:ext cx="2044315" cy="1042878"/>
            <a:chOff x="0" y="0"/>
            <a:chExt cx="4215241" cy="2150346"/>
          </a:xfrm>
        </p:grpSpPr>
        <p:sp>
          <p:nvSpPr>
            <p:cNvPr name="Freeform 7" id="7"/>
            <p:cNvSpPr/>
            <p:nvPr/>
          </p:nvSpPr>
          <p:spPr>
            <a:xfrm>
              <a:off x="12700" y="12700"/>
              <a:ext cx="4189841" cy="2124946"/>
            </a:xfrm>
            <a:custGeom>
              <a:avLst/>
              <a:gdLst/>
              <a:ahLst/>
              <a:cxnLst/>
              <a:rect r="r" b="b" t="t" l="l"/>
              <a:pathLst>
                <a:path h="2124946" w="4189841">
                  <a:moveTo>
                    <a:pt x="3232895" y="2124946"/>
                  </a:moveTo>
                  <a:lnTo>
                    <a:pt x="956945" y="2124946"/>
                  </a:lnTo>
                  <a:cubicBezTo>
                    <a:pt x="428371" y="2124946"/>
                    <a:pt x="0" y="1696448"/>
                    <a:pt x="0" y="1062473"/>
                  </a:cubicBezTo>
                  <a:lnTo>
                    <a:pt x="0" y="1062473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1062473"/>
                  </a:cubicBezTo>
                  <a:lnTo>
                    <a:pt x="4189840" y="1062473"/>
                  </a:lnTo>
                  <a:cubicBezTo>
                    <a:pt x="4189841" y="1696448"/>
                    <a:pt x="3761343" y="2124946"/>
                    <a:pt x="3232895" y="2124946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4215241" cy="2150346"/>
            </a:xfrm>
            <a:custGeom>
              <a:avLst/>
              <a:gdLst/>
              <a:ahLst/>
              <a:cxnLst/>
              <a:rect r="r" b="b" t="t" l="l"/>
              <a:pathLst>
                <a:path h="2150346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075173"/>
                  </a:cubicBezTo>
                  <a:cubicBezTo>
                    <a:pt x="0" y="1715371"/>
                    <a:pt x="434975" y="2150346"/>
                    <a:pt x="969645" y="2150346"/>
                  </a:cubicBezTo>
                  <a:lnTo>
                    <a:pt x="3245595" y="2150346"/>
                  </a:lnTo>
                  <a:cubicBezTo>
                    <a:pt x="3780265" y="2150346"/>
                    <a:pt x="4215240" y="1715371"/>
                    <a:pt x="4215240" y="1075173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2124946"/>
                  </a:moveTo>
                  <a:lnTo>
                    <a:pt x="969645" y="2124946"/>
                  </a:lnTo>
                  <a:cubicBezTo>
                    <a:pt x="448945" y="2124946"/>
                    <a:pt x="25400" y="1701401"/>
                    <a:pt x="25400" y="1075173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1075173"/>
                  </a:cubicBezTo>
                  <a:cubicBezTo>
                    <a:pt x="4189841" y="1701401"/>
                    <a:pt x="3766296" y="2124946"/>
                    <a:pt x="3245595" y="212494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9063074" y="2311817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189082" y="6101678"/>
            <a:ext cx="5523892" cy="2491008"/>
            <a:chOff x="0" y="0"/>
            <a:chExt cx="7365189" cy="332134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23825"/>
              <a:ext cx="736518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Agrandir"/>
                </a:rPr>
                <a:t>Pasar Modern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87577"/>
              <a:ext cx="7365189" cy="2633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Agrandir"/>
                </a:rPr>
                <a:t>- Supermarket</a:t>
              </a:r>
            </a:p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Agrandir"/>
                </a:rPr>
                <a:t>- Minimarket</a:t>
              </a:r>
            </a:p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Agrandir"/>
                </a:rPr>
                <a:t>- Hypermarket</a:t>
              </a:r>
            </a:p>
            <a:p>
              <a:pPr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Agrandir"/>
                </a:rPr>
                <a:t>- Grosir</a:t>
              </a:r>
            </a:p>
            <a:p>
              <a:pPr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Agrandir"/>
                </a:rPr>
                <a:t>- Toko Serba ada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415686" y="6095872"/>
            <a:ext cx="2044315" cy="1008759"/>
            <a:chOff x="0" y="0"/>
            <a:chExt cx="4215241" cy="2079994"/>
          </a:xfrm>
        </p:grpSpPr>
        <p:sp>
          <p:nvSpPr>
            <p:cNvPr name="Freeform 14" id="14"/>
            <p:cNvSpPr/>
            <p:nvPr/>
          </p:nvSpPr>
          <p:spPr>
            <a:xfrm>
              <a:off x="12700" y="12700"/>
              <a:ext cx="4189841" cy="2054594"/>
            </a:xfrm>
            <a:custGeom>
              <a:avLst/>
              <a:gdLst/>
              <a:ahLst/>
              <a:cxnLst/>
              <a:rect r="r" b="b" t="t" l="l"/>
              <a:pathLst>
                <a:path h="2054594" w="4189841">
                  <a:moveTo>
                    <a:pt x="3232895" y="2054594"/>
                  </a:moveTo>
                  <a:lnTo>
                    <a:pt x="956945" y="2054594"/>
                  </a:lnTo>
                  <a:cubicBezTo>
                    <a:pt x="428371" y="2054594"/>
                    <a:pt x="0" y="1626096"/>
                    <a:pt x="0" y="1027297"/>
                  </a:cubicBezTo>
                  <a:lnTo>
                    <a:pt x="0" y="1027297"/>
                  </a:lnTo>
                  <a:cubicBezTo>
                    <a:pt x="0" y="428371"/>
                    <a:pt x="428371" y="0"/>
                    <a:pt x="956945" y="0"/>
                  </a:cubicBezTo>
                  <a:lnTo>
                    <a:pt x="3232895" y="0"/>
                  </a:lnTo>
                  <a:cubicBezTo>
                    <a:pt x="3761343" y="0"/>
                    <a:pt x="4189840" y="428371"/>
                    <a:pt x="4189840" y="1027297"/>
                  </a:cubicBezTo>
                  <a:lnTo>
                    <a:pt x="4189840" y="1027297"/>
                  </a:lnTo>
                  <a:cubicBezTo>
                    <a:pt x="4189841" y="1626096"/>
                    <a:pt x="3761343" y="2054594"/>
                    <a:pt x="3232895" y="2054594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4215241" cy="2079994"/>
            </a:xfrm>
            <a:custGeom>
              <a:avLst/>
              <a:gdLst/>
              <a:ahLst/>
              <a:cxnLst/>
              <a:rect r="r" b="b" t="t" l="l"/>
              <a:pathLst>
                <a:path h="2079994" w="4215241">
                  <a:moveTo>
                    <a:pt x="324559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039997"/>
                  </a:cubicBezTo>
                  <a:cubicBezTo>
                    <a:pt x="0" y="1645019"/>
                    <a:pt x="434975" y="2079994"/>
                    <a:pt x="969645" y="2079994"/>
                  </a:cubicBezTo>
                  <a:lnTo>
                    <a:pt x="3245595" y="2079994"/>
                  </a:lnTo>
                  <a:cubicBezTo>
                    <a:pt x="3780265" y="2079994"/>
                    <a:pt x="4215240" y="1645019"/>
                    <a:pt x="4215240" y="1039997"/>
                  </a:cubicBezTo>
                  <a:cubicBezTo>
                    <a:pt x="4215241" y="434975"/>
                    <a:pt x="3780266" y="0"/>
                    <a:pt x="3245595" y="0"/>
                  </a:cubicBezTo>
                  <a:close/>
                  <a:moveTo>
                    <a:pt x="3245595" y="2054594"/>
                  </a:moveTo>
                  <a:lnTo>
                    <a:pt x="969645" y="2054594"/>
                  </a:lnTo>
                  <a:cubicBezTo>
                    <a:pt x="448945" y="2054594"/>
                    <a:pt x="25400" y="1631049"/>
                    <a:pt x="25400" y="1039997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245595" y="25400"/>
                  </a:lnTo>
                  <a:cubicBezTo>
                    <a:pt x="3766295" y="25400"/>
                    <a:pt x="4189840" y="448945"/>
                    <a:pt x="4189840" y="1039997"/>
                  </a:cubicBezTo>
                  <a:cubicBezTo>
                    <a:pt x="4189841" y="1631049"/>
                    <a:pt x="3766296" y="2054594"/>
                    <a:pt x="3245595" y="205459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063074" y="6248901"/>
            <a:ext cx="749538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grandir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33450"/>
            <a:ext cx="8277787" cy="8324850"/>
            <a:chOff x="0" y="0"/>
            <a:chExt cx="61814366" cy="62165809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61669584" cy="62021029"/>
            </a:xfrm>
            <a:custGeom>
              <a:avLst/>
              <a:gdLst/>
              <a:ahLst/>
              <a:cxnLst/>
              <a:rect r="r" b="b" t="t" l="l"/>
              <a:pathLst>
                <a:path h="62021029" w="61669584">
                  <a:moveTo>
                    <a:pt x="0" y="0"/>
                  </a:moveTo>
                  <a:lnTo>
                    <a:pt x="61669584" y="0"/>
                  </a:lnTo>
                  <a:lnTo>
                    <a:pt x="61669584" y="62021029"/>
                  </a:lnTo>
                  <a:lnTo>
                    <a:pt x="0" y="620210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1814366" cy="62165812"/>
            </a:xfrm>
            <a:custGeom>
              <a:avLst/>
              <a:gdLst/>
              <a:ahLst/>
              <a:cxnLst/>
              <a:rect r="r" b="b" t="t" l="l"/>
              <a:pathLst>
                <a:path h="62165812" w="61814366">
                  <a:moveTo>
                    <a:pt x="61669588" y="62021027"/>
                  </a:moveTo>
                  <a:lnTo>
                    <a:pt x="61814366" y="62021027"/>
                  </a:lnTo>
                  <a:lnTo>
                    <a:pt x="61814366" y="62165812"/>
                  </a:lnTo>
                  <a:lnTo>
                    <a:pt x="61669588" y="62165812"/>
                  </a:lnTo>
                  <a:lnTo>
                    <a:pt x="61669588" y="6202102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021027"/>
                  </a:lnTo>
                  <a:lnTo>
                    <a:pt x="0" y="62021027"/>
                  </a:lnTo>
                  <a:lnTo>
                    <a:pt x="0" y="144780"/>
                  </a:lnTo>
                  <a:close/>
                  <a:moveTo>
                    <a:pt x="0" y="62021027"/>
                  </a:moveTo>
                  <a:lnTo>
                    <a:pt x="144780" y="62021027"/>
                  </a:lnTo>
                  <a:lnTo>
                    <a:pt x="144780" y="62165812"/>
                  </a:lnTo>
                  <a:lnTo>
                    <a:pt x="0" y="62165812"/>
                  </a:lnTo>
                  <a:lnTo>
                    <a:pt x="0" y="62021027"/>
                  </a:lnTo>
                  <a:close/>
                  <a:moveTo>
                    <a:pt x="61669588" y="144780"/>
                  </a:moveTo>
                  <a:lnTo>
                    <a:pt x="61814366" y="144780"/>
                  </a:lnTo>
                  <a:lnTo>
                    <a:pt x="61814366" y="62021027"/>
                  </a:lnTo>
                  <a:lnTo>
                    <a:pt x="61669588" y="62021027"/>
                  </a:lnTo>
                  <a:lnTo>
                    <a:pt x="61669588" y="144780"/>
                  </a:lnTo>
                  <a:close/>
                  <a:moveTo>
                    <a:pt x="144780" y="62021027"/>
                  </a:moveTo>
                  <a:lnTo>
                    <a:pt x="61669588" y="62021027"/>
                  </a:lnTo>
                  <a:lnTo>
                    <a:pt x="61669588" y="62165812"/>
                  </a:lnTo>
                  <a:lnTo>
                    <a:pt x="144780" y="62165812"/>
                  </a:lnTo>
                  <a:lnTo>
                    <a:pt x="144780" y="62021027"/>
                  </a:lnTo>
                  <a:close/>
                  <a:moveTo>
                    <a:pt x="61669588" y="0"/>
                  </a:moveTo>
                  <a:lnTo>
                    <a:pt x="61814366" y="0"/>
                  </a:lnTo>
                  <a:lnTo>
                    <a:pt x="61814366" y="144780"/>
                  </a:lnTo>
                  <a:lnTo>
                    <a:pt x="61669588" y="144780"/>
                  </a:lnTo>
                  <a:lnTo>
                    <a:pt x="6166958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669588" y="0"/>
                  </a:lnTo>
                  <a:lnTo>
                    <a:pt x="6166958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04516" y="2321192"/>
            <a:ext cx="7526156" cy="564461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02610" y="1700255"/>
            <a:ext cx="6580440" cy="5165958"/>
            <a:chOff x="0" y="0"/>
            <a:chExt cx="8773920" cy="688794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75373"/>
              <a:ext cx="8773920" cy="4912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</a:rPr>
                <a:t>Supermarket atau pasar swalayan adalah suatu pasar yang menjual secara eceran produk-produk kebutuhan sehari-hari seperti makanan, minuman, sabun, shampo, perabot rumah tangga, dan kebutuhan lainnya. Di supermarket sendiri, jenis produk yang dijual sangatnya beragam serta memiliki kualitas yang baik.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8773920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Agrandir"/>
                </a:rPr>
                <a:t>Supermarket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7957">
            <a:off x="1164537" y="5133997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3055" y="3419960"/>
            <a:ext cx="5310628" cy="34470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8852885" y="2461895"/>
            <a:ext cx="7746986" cy="5363210"/>
            <a:chOff x="0" y="0"/>
            <a:chExt cx="10329314" cy="715094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457575"/>
              <a:ext cx="10329314" cy="3693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</a:rPr>
                <a:t>- Analysis ini bertujuan untuk menjaga kesehatan dari ekonomi supermarket.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</a:rPr>
                <a:t>- Analysis ini dilihat dari banyaknya jenis produk dan total transaksi dari suatu data set.</a:t>
              </a:r>
            </a:p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</a:rPr>
                <a:t>- Analysis dilakukan dengan menggunakan clustering.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10329314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Agrandir"/>
                </a:rPr>
                <a:t>Analisis Supermarket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40697"/>
            <a:ext cx="9809192" cy="7205605"/>
            <a:chOff x="0" y="0"/>
            <a:chExt cx="73250134" cy="5380785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73105357" cy="53663071"/>
            </a:xfrm>
            <a:custGeom>
              <a:avLst/>
              <a:gdLst/>
              <a:ahLst/>
              <a:cxnLst/>
              <a:rect r="r" b="b" t="t" l="l"/>
              <a:pathLst>
                <a:path h="53663071" w="73105357">
                  <a:moveTo>
                    <a:pt x="0" y="0"/>
                  </a:moveTo>
                  <a:lnTo>
                    <a:pt x="73105357" y="0"/>
                  </a:lnTo>
                  <a:lnTo>
                    <a:pt x="73105357" y="53663071"/>
                  </a:lnTo>
                  <a:lnTo>
                    <a:pt x="0" y="53663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73250134" cy="53807847"/>
            </a:xfrm>
            <a:custGeom>
              <a:avLst/>
              <a:gdLst/>
              <a:ahLst/>
              <a:cxnLst/>
              <a:rect r="r" b="b" t="t" l="l"/>
              <a:pathLst>
                <a:path h="53807847" w="73250134">
                  <a:moveTo>
                    <a:pt x="73105355" y="53663069"/>
                  </a:moveTo>
                  <a:lnTo>
                    <a:pt x="73250134" y="53663069"/>
                  </a:lnTo>
                  <a:lnTo>
                    <a:pt x="73250134" y="53807847"/>
                  </a:lnTo>
                  <a:lnTo>
                    <a:pt x="73105355" y="53807847"/>
                  </a:lnTo>
                  <a:lnTo>
                    <a:pt x="73105355" y="536630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53663069"/>
                  </a:lnTo>
                  <a:lnTo>
                    <a:pt x="0" y="53663069"/>
                  </a:lnTo>
                  <a:lnTo>
                    <a:pt x="0" y="144780"/>
                  </a:lnTo>
                  <a:close/>
                  <a:moveTo>
                    <a:pt x="0" y="53663069"/>
                  </a:moveTo>
                  <a:lnTo>
                    <a:pt x="144780" y="53663069"/>
                  </a:lnTo>
                  <a:lnTo>
                    <a:pt x="144780" y="53807847"/>
                  </a:lnTo>
                  <a:lnTo>
                    <a:pt x="0" y="53807847"/>
                  </a:lnTo>
                  <a:lnTo>
                    <a:pt x="0" y="53663069"/>
                  </a:lnTo>
                  <a:close/>
                  <a:moveTo>
                    <a:pt x="73105355" y="144780"/>
                  </a:moveTo>
                  <a:lnTo>
                    <a:pt x="73250134" y="144780"/>
                  </a:lnTo>
                  <a:lnTo>
                    <a:pt x="73250134" y="53663069"/>
                  </a:lnTo>
                  <a:lnTo>
                    <a:pt x="73105355" y="53663069"/>
                  </a:lnTo>
                  <a:lnTo>
                    <a:pt x="73105355" y="144780"/>
                  </a:lnTo>
                  <a:close/>
                  <a:moveTo>
                    <a:pt x="144780" y="53663069"/>
                  </a:moveTo>
                  <a:lnTo>
                    <a:pt x="73105355" y="53663069"/>
                  </a:lnTo>
                  <a:lnTo>
                    <a:pt x="73105355" y="53807847"/>
                  </a:lnTo>
                  <a:lnTo>
                    <a:pt x="144780" y="53807847"/>
                  </a:lnTo>
                  <a:lnTo>
                    <a:pt x="144780" y="53663069"/>
                  </a:lnTo>
                  <a:close/>
                  <a:moveTo>
                    <a:pt x="73105355" y="0"/>
                  </a:moveTo>
                  <a:lnTo>
                    <a:pt x="73250134" y="0"/>
                  </a:lnTo>
                  <a:lnTo>
                    <a:pt x="73250134" y="144780"/>
                  </a:lnTo>
                  <a:lnTo>
                    <a:pt x="73105355" y="144780"/>
                  </a:lnTo>
                  <a:lnTo>
                    <a:pt x="731053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3105355" y="0"/>
                  </a:lnTo>
                  <a:lnTo>
                    <a:pt x="7310535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7957">
            <a:off x="6793573" y="5133997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4853" t="0" r="38687" b="0"/>
          <a:stretch>
            <a:fillRect/>
          </a:stretch>
        </p:blipFill>
        <p:spPr>
          <a:xfrm flipH="false" flipV="false" rot="0">
            <a:off x="11915655" y="0"/>
            <a:ext cx="6372345" cy="10287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240913" y="1935712"/>
            <a:ext cx="9384766" cy="6415577"/>
            <a:chOff x="0" y="0"/>
            <a:chExt cx="12513022" cy="855410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921104"/>
              <a:ext cx="12513022" cy="6632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Agrandir"/>
                </a:rPr>
                <a:t>a) </a:t>
              </a: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Untuk mengetahui apakah banyaknya jenis produk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sudah sebanding dengan penjualan pada Supermarket.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b) Untuk membuat algoritma cluster analysis yang dapat mengolah dan menganalisis data dari dataset Supermarket.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c) Untuk mengetahui berbagai data yang memiliki karakteristik atau nilai yang mirip lalu dibagi menjadi cluster-cluster.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0"/>
              <a:ext cx="1251302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u="none" sz="6999">
                  <a:solidFill>
                    <a:srgbClr val="000000"/>
                  </a:solidFill>
                  <a:latin typeface="Agrandir"/>
                </a:rPr>
                <a:t>Tujuan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532805" cy="8229600"/>
            <a:chOff x="0" y="0"/>
            <a:chExt cx="78653709" cy="61454530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78508928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78508928">
                  <a:moveTo>
                    <a:pt x="0" y="0"/>
                  </a:moveTo>
                  <a:lnTo>
                    <a:pt x="78508928" y="0"/>
                  </a:lnTo>
                  <a:lnTo>
                    <a:pt x="78508928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78653711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78653711">
                  <a:moveTo>
                    <a:pt x="78508932" y="61309752"/>
                  </a:moveTo>
                  <a:lnTo>
                    <a:pt x="78653711" y="61309752"/>
                  </a:lnTo>
                  <a:lnTo>
                    <a:pt x="78653711" y="61454531"/>
                  </a:lnTo>
                  <a:lnTo>
                    <a:pt x="78508932" y="61454531"/>
                  </a:lnTo>
                  <a:lnTo>
                    <a:pt x="78508932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78508932" y="144780"/>
                  </a:moveTo>
                  <a:lnTo>
                    <a:pt x="78653711" y="144780"/>
                  </a:lnTo>
                  <a:lnTo>
                    <a:pt x="78653711" y="61309752"/>
                  </a:lnTo>
                  <a:lnTo>
                    <a:pt x="78508932" y="61309752"/>
                  </a:lnTo>
                  <a:lnTo>
                    <a:pt x="78508932" y="144780"/>
                  </a:lnTo>
                  <a:close/>
                  <a:moveTo>
                    <a:pt x="144780" y="61309752"/>
                  </a:moveTo>
                  <a:lnTo>
                    <a:pt x="78508932" y="61309752"/>
                  </a:lnTo>
                  <a:lnTo>
                    <a:pt x="78508932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78508932" y="0"/>
                  </a:moveTo>
                  <a:lnTo>
                    <a:pt x="78653711" y="0"/>
                  </a:lnTo>
                  <a:lnTo>
                    <a:pt x="78653711" y="144780"/>
                  </a:lnTo>
                  <a:lnTo>
                    <a:pt x="78508932" y="144780"/>
                  </a:lnTo>
                  <a:lnTo>
                    <a:pt x="7850893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8508932" y="0"/>
                  </a:lnTo>
                  <a:lnTo>
                    <a:pt x="785089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53312" y="2320376"/>
            <a:ext cx="3972905" cy="5646248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240913" y="1133475"/>
            <a:ext cx="10041926" cy="8396777"/>
            <a:chOff x="0" y="0"/>
            <a:chExt cx="13389235" cy="1119570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921104"/>
              <a:ext cx="13389235" cy="9274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Agrandir"/>
                </a:rPr>
                <a:t>a) Bagi Penulis</a:t>
              </a:r>
            </a:p>
            <a:p>
              <a:pPr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Agrandir"/>
                </a:rPr>
                <a:t>Penelitian ini diharapkan dapat digunakan oleh penulis sebagai media untuk mengaplikasikan ilmu yang telah diperoleh di perkuliahan.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b) Bagi Peneliti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Penelitian ini diharapkan dapat digunakan oleh peneliti lainnya sebagai referensi untuk  penelitian selanjutnya.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c) Bagi Supermarket 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u="none" sz="2800">
                  <a:solidFill>
                    <a:srgbClr val="000000"/>
                  </a:solidFill>
                  <a:latin typeface="Agrandir"/>
                </a:rPr>
                <a:t>Penelitian ini diharapkan dapat dijadikan sebagai acuan bagi supermarket untuk meningkatkan penjualan dan menyesuaikan jenis produk yang akan dijual. </a:t>
              </a:r>
            </a:p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13389235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latin typeface="Agrandir"/>
                </a:rPr>
                <a:t>Manfaat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76635" y="5387381"/>
            <a:ext cx="11430947" cy="426284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373581"/>
            <a:ext cx="15366355" cy="649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Store_ID </a:t>
            </a:r>
            <a:r>
              <a:rPr lang="en-US" sz="2800">
                <a:solidFill>
                  <a:srgbClr val="000000"/>
                </a:solidFill>
                <a:latin typeface="Arimo"/>
              </a:rPr>
              <a:t>                     : (Indeks) ID dari toko tertentu.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"/>
              </a:rPr>
              <a:t>Store_Area                 : Luas toko dalam satuan yard kuadrat.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"/>
              </a:rPr>
              <a:t>Items_Available           : Jumlah item berbeda yang tersedia di toko yang sesuai.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"/>
              </a:rPr>
              <a:t>DailyCustomerCount : Jumlah rata-rata pelanggan yang berkunjung ke toko selama sebulan.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mo"/>
              </a:rPr>
              <a:t>Store_Sales                 : Penjualan dalam (US $) yang dilakukan toko.</a:t>
            </a:r>
          </a:p>
          <a:p>
            <a:pPr>
              <a:lnSpc>
                <a:spcPts val="3920"/>
              </a:lnSpc>
            </a:pPr>
          </a:p>
          <a:p>
            <a:pPr>
              <a:lnSpc>
                <a:spcPts val="3920"/>
              </a:lnSpc>
            </a:pP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Tipe data: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Store_ID                char (3)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Store_Area           int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Items_Available     int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DailyCustomerCount  int</a:t>
            </a:r>
          </a:p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grandir"/>
              </a:rPr>
              <a:t>Store_Sales           int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66789" y="309562"/>
            <a:ext cx="7754421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</a:rPr>
              <a:t>Deskripsi Data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DAFDjx-eszo</dc:identifier>
  <dcterms:modified xsi:type="dcterms:W3CDTF">2011-08-01T06:04:30Z</dcterms:modified>
  <cp:revision>1</cp:revision>
  <dc:title>Big Data Processing - Project</dc:title>
</cp:coreProperties>
</file>