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  <p:embeddedFontLst>
    <p:embeddedFont>
      <p:font typeface="JLFBEM+Arimo-Regular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font" Target="fonts/font1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65873" y="1360971"/>
            <a:ext cx="6301868" cy="392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JLFBEM+Arimo-Regular"/>
                <a:cs typeface="JLFBEM+Arimo-Regular"/>
              </a:rPr>
              <a:t>BIG</a:t>
            </a:r>
            <a:r>
              <a:rPr dirty="0" sz="25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JLFBEM+Arimo-Regular"/>
                <a:cs typeface="JLFBEM+Arimo-Regular"/>
              </a:rPr>
              <a:t>DATA</a:t>
            </a:r>
            <a:r>
              <a:rPr dirty="0" sz="25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JLFBEM+Arimo-Regular"/>
                <a:cs typeface="JLFBEM+Arimo-Regular"/>
              </a:rPr>
              <a:t>PROCESSING</a:t>
            </a:r>
            <a:r>
              <a:rPr dirty="0" sz="25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JLFBEM+Arimo-Regular"/>
                <a:cs typeface="JLFBEM+Arimo-Regular"/>
              </a:rPr>
              <a:t>-</a:t>
            </a:r>
            <a:r>
              <a:rPr dirty="0" sz="25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JLFBEM+Arimo-Regular"/>
                <a:cs typeface="JLFBEM+Arimo-Regular"/>
              </a:rPr>
              <a:t>COMP6734001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61494" y="3195253"/>
            <a:ext cx="12305172" cy="262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871"/>
              </a:lnSpc>
              <a:spcBef>
                <a:spcPts val="0"/>
              </a:spcBef>
              <a:spcAft>
                <a:spcPts val="0"/>
              </a:spcAft>
            </a:pPr>
            <a:r>
              <a:rPr dirty="0" sz="6150">
                <a:solidFill>
                  <a:srgbClr val="000000"/>
                </a:solidFill>
                <a:latin typeface="JLFBEM+Arimo-Regular"/>
                <a:cs typeface="JLFBEM+Arimo-Regular"/>
              </a:rPr>
              <a:t>Analisis</a:t>
            </a:r>
            <a:r>
              <a:rPr dirty="0" sz="615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6150">
                <a:solidFill>
                  <a:srgbClr val="000000"/>
                </a:solidFill>
                <a:latin typeface="JLFBEM+Arimo-Regular"/>
                <a:cs typeface="JLFBEM+Arimo-Regular"/>
              </a:rPr>
              <a:t>Keadaan</a:t>
            </a:r>
            <a:r>
              <a:rPr dirty="0" sz="615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6150">
                <a:solidFill>
                  <a:srgbClr val="000000"/>
                </a:solidFill>
                <a:latin typeface="JLFBEM+Arimo-Regular"/>
                <a:cs typeface="JLFBEM+Arimo-Regular"/>
              </a:rPr>
              <a:t>Banyaknya</a:t>
            </a:r>
            <a:r>
              <a:rPr dirty="0" sz="615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6150">
                <a:solidFill>
                  <a:srgbClr val="000000"/>
                </a:solidFill>
                <a:latin typeface="JLFBEM+Arimo-Regular"/>
                <a:cs typeface="JLFBEM+Arimo-Regular"/>
              </a:rPr>
              <a:t>Jenis</a:t>
            </a:r>
          </a:p>
          <a:p>
            <a:pPr marL="323123" marR="0">
              <a:lnSpc>
                <a:spcPts val="6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6150">
                <a:solidFill>
                  <a:srgbClr val="000000"/>
                </a:solidFill>
                <a:latin typeface="JLFBEM+Arimo-Regular"/>
                <a:cs typeface="JLFBEM+Arimo-Regular"/>
              </a:rPr>
              <a:t>Produk</a:t>
            </a:r>
            <a:r>
              <a:rPr dirty="0" sz="615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6150">
                <a:solidFill>
                  <a:srgbClr val="000000"/>
                </a:solidFill>
                <a:latin typeface="JLFBEM+Arimo-Regular"/>
                <a:cs typeface="JLFBEM+Arimo-Regular"/>
              </a:rPr>
              <a:t>Terhadap</a:t>
            </a:r>
            <a:r>
              <a:rPr dirty="0" sz="615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6150">
                <a:solidFill>
                  <a:srgbClr val="000000"/>
                </a:solidFill>
                <a:latin typeface="JLFBEM+Arimo-Regular"/>
                <a:cs typeface="JLFBEM+Arimo-Regular"/>
              </a:rPr>
              <a:t>Total</a:t>
            </a:r>
            <a:r>
              <a:rPr dirty="0" sz="615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6150">
                <a:solidFill>
                  <a:srgbClr val="000000"/>
                </a:solidFill>
                <a:latin typeface="JLFBEM+Arimo-Regular"/>
                <a:cs typeface="JLFBEM+Arimo-Regular"/>
              </a:rPr>
              <a:t>Penjualan</a:t>
            </a:r>
          </a:p>
          <a:p>
            <a:pPr marL="2866231" marR="0">
              <a:lnSpc>
                <a:spcPts val="6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6150">
                <a:solidFill>
                  <a:srgbClr val="000000"/>
                </a:solidFill>
                <a:latin typeface="JLFBEM+Arimo-Regular"/>
                <a:cs typeface="JLFBEM+Arimo-Regular"/>
              </a:rPr>
              <a:t>pada</a:t>
            </a:r>
            <a:r>
              <a:rPr dirty="0" sz="615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6150">
                <a:solidFill>
                  <a:srgbClr val="000000"/>
                </a:solidFill>
                <a:latin typeface="JLFBEM+Arimo-Regular"/>
                <a:cs typeface="JLFBEM+Arimo-Regular"/>
              </a:rPr>
              <a:t>Supermarket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61325" y="7641376"/>
            <a:ext cx="2123709" cy="46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6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000000"/>
                </a:solidFill>
                <a:latin typeface="JLFBEM+Arimo-Regular"/>
                <a:cs typeface="JLFBEM+Arimo-Regular"/>
              </a:rPr>
              <a:t>Kelas</a:t>
            </a:r>
            <a:r>
              <a:rPr dirty="0" sz="30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000">
                <a:solidFill>
                  <a:srgbClr val="000000"/>
                </a:solidFill>
                <a:latin typeface="JLFBEM+Arimo-Regular"/>
                <a:cs typeface="JLFBEM+Arimo-Regular"/>
              </a:rPr>
              <a:t>LD01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28893" y="369230"/>
            <a:ext cx="9777121" cy="1031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Visualisasi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(Scatter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Plot)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61831" y="369230"/>
            <a:ext cx="6918636" cy="2097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Penskalaan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Data</a:t>
            </a:r>
          </a:p>
          <a:p>
            <a:pPr marL="1211262" marR="0">
              <a:lnSpc>
                <a:spcPts val="7819"/>
              </a:lnSpc>
              <a:spcBef>
                <a:spcPts val="579"/>
              </a:spcBef>
              <a:spcAft>
                <a:spcPts val="0"/>
              </a:spcAft>
            </a:pP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(Skala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0-1)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83239" y="1357159"/>
            <a:ext cx="4048261" cy="28075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6200">
                <a:solidFill>
                  <a:srgbClr val="000000"/>
                </a:solidFill>
                <a:latin typeface="JLFBEM+Arimo-Regular"/>
                <a:cs typeface="JLFBEM+Arimo-Regular"/>
              </a:rPr>
              <a:t>Penentuan</a:t>
            </a:r>
          </a:p>
          <a:p>
            <a:pPr marL="0" marR="0">
              <a:lnSpc>
                <a:spcPts val="6926"/>
              </a:lnSpc>
              <a:spcBef>
                <a:spcPts val="563"/>
              </a:spcBef>
              <a:spcAft>
                <a:spcPts val="0"/>
              </a:spcAft>
            </a:pPr>
            <a:r>
              <a:rPr dirty="0" sz="6200">
                <a:solidFill>
                  <a:srgbClr val="000000"/>
                </a:solidFill>
                <a:latin typeface="JLFBEM+Arimo-Regular"/>
                <a:cs typeface="JLFBEM+Arimo-Regular"/>
              </a:rPr>
              <a:t>Banyaknya</a:t>
            </a:r>
          </a:p>
          <a:p>
            <a:pPr marL="0" marR="0">
              <a:lnSpc>
                <a:spcPts val="6926"/>
              </a:lnSpc>
              <a:spcBef>
                <a:spcPts val="513"/>
              </a:spcBef>
              <a:spcAft>
                <a:spcPts val="0"/>
              </a:spcAft>
            </a:pPr>
            <a:r>
              <a:rPr dirty="0" sz="6200">
                <a:solidFill>
                  <a:srgbClr val="000000"/>
                </a:solidFill>
                <a:latin typeface="JLFBEM+Arimo-Regular"/>
                <a:cs typeface="JLFBEM+Arimo-Regular"/>
              </a:rPr>
              <a:t>Cluster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3239" y="4507766"/>
            <a:ext cx="6643442" cy="2000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69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Menentukan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banyaknya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cluster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dengan</a:t>
            </a:r>
          </a:p>
          <a:p>
            <a:pPr marL="0" marR="0">
              <a:lnSpc>
                <a:spcPts val="2569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menggunakan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elbow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method.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Elbow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method</a:t>
            </a:r>
          </a:p>
          <a:p>
            <a:pPr marL="0" marR="0">
              <a:lnSpc>
                <a:spcPts val="2569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membutuhkan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menggambar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plot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garis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antara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SSE</a:t>
            </a:r>
          </a:p>
          <a:p>
            <a:pPr marL="0" marR="0">
              <a:lnSpc>
                <a:spcPts val="2569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(Dalam-cluster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Sum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of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Squared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error)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dengan</a:t>
            </a:r>
          </a:p>
          <a:p>
            <a:pPr marL="0" marR="0">
              <a:lnSpc>
                <a:spcPts val="2569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jumlah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cluster.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83239" y="6961406"/>
            <a:ext cx="6302515" cy="77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69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Melalui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hasil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plot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garis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dari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elbow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method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dapat</a:t>
            </a:r>
          </a:p>
          <a:p>
            <a:pPr marL="0" marR="0">
              <a:lnSpc>
                <a:spcPts val="2569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dilihat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titik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siku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terbaik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terdapat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pada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k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=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3,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3239" y="7779286"/>
            <a:ext cx="6789738" cy="364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69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sehingga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data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akan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diclustering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ke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dalam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3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300">
                <a:solidFill>
                  <a:srgbClr val="000000"/>
                </a:solidFill>
                <a:latin typeface="JLFBEM+Arimo-Regular"/>
                <a:cs typeface="JLFBEM+Arimo-Regular"/>
              </a:rPr>
              <a:t>cluster.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34882" y="897867"/>
            <a:ext cx="6373757" cy="1031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Hasil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Clustering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5207" y="897867"/>
            <a:ext cx="8795934" cy="1031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Hasil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Pengelompokan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52885" y="2038645"/>
            <a:ext cx="4796848" cy="1031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Kesimpulan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52885" y="3722328"/>
            <a:ext cx="7625046" cy="390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Dari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hasil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clustering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yang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telah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dilakukan</a:t>
            </a:r>
          </a:p>
          <a:p>
            <a:pPr marL="0" marR="0">
              <a:lnSpc>
                <a:spcPts val="3573"/>
              </a:lnSpc>
              <a:spcBef>
                <a:spcPts val="905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kami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menyimpulkan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bahwa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kita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dapat</a:t>
            </a:r>
          </a:p>
          <a:p>
            <a:pPr marL="0" marR="0">
              <a:lnSpc>
                <a:spcPts val="3573"/>
              </a:lnSpc>
              <a:spcBef>
                <a:spcPts val="855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memindahkan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beberapa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jenis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produk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dari</a:t>
            </a:r>
          </a:p>
          <a:p>
            <a:pPr marL="0" marR="0">
              <a:lnSpc>
                <a:spcPts val="3573"/>
              </a:lnSpc>
              <a:spcBef>
                <a:spcPts val="905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cluster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2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ke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cluster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0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karena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penjualan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di</a:t>
            </a:r>
          </a:p>
          <a:p>
            <a:pPr marL="0" marR="0">
              <a:lnSpc>
                <a:spcPts val="3573"/>
              </a:lnSpc>
              <a:spcBef>
                <a:spcPts val="905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cluster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0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mendapat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penjualan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yang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lebih</a:t>
            </a:r>
          </a:p>
          <a:p>
            <a:pPr marL="0" marR="0">
              <a:lnSpc>
                <a:spcPts val="3573"/>
              </a:lnSpc>
              <a:spcBef>
                <a:spcPts val="905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tinggi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dibanding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cluster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2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yang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memiliki</a:t>
            </a:r>
          </a:p>
          <a:p>
            <a:pPr marL="0" marR="0">
              <a:lnSpc>
                <a:spcPts val="3573"/>
              </a:lnSpc>
              <a:spcBef>
                <a:spcPts val="855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jenis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produk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yang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lebih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JLFBEM+Arimo-Regular"/>
                <a:cs typeface="JLFBEM+Arimo-Regular"/>
              </a:rPr>
              <a:t>banyak.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92982" y="4155895"/>
            <a:ext cx="7998710" cy="1499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0300">
                <a:solidFill>
                  <a:srgbClr val="000000"/>
                </a:solidFill>
                <a:latin typeface="JLFBEM+Arimo-Regular"/>
                <a:cs typeface="JLFBEM+Arimo-Regular"/>
              </a:rPr>
              <a:t>Terima</a:t>
            </a:r>
            <a:r>
              <a:rPr dirty="0" sz="103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10300">
                <a:solidFill>
                  <a:srgbClr val="000000"/>
                </a:solidFill>
                <a:latin typeface="JLFBEM+Arimo-Regular"/>
                <a:cs typeface="JLFBEM+Arimo-Regular"/>
              </a:rPr>
              <a:t>kasih!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71549" y="1808423"/>
            <a:ext cx="328907" cy="66622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JLFBEM+Arimo-Regular"/>
                <a:cs typeface="JLFBEM+Arimo-Regular"/>
              </a:rPr>
              <a:t>1</a:t>
            </a:r>
          </a:p>
          <a:p>
            <a:pPr marL="0" marR="0">
              <a:lnSpc>
                <a:spcPts val="2791"/>
              </a:lnSpc>
              <a:spcBef>
                <a:spcPts val="9545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JLFBEM+Arimo-Regular"/>
                <a:cs typeface="JLFBEM+Arimo-Regular"/>
              </a:rPr>
              <a:t>2</a:t>
            </a:r>
          </a:p>
          <a:p>
            <a:pPr marL="0" marR="0">
              <a:lnSpc>
                <a:spcPts val="2791"/>
              </a:lnSpc>
              <a:spcBef>
                <a:spcPts val="9595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JLFBEM+Arimo-Regular"/>
                <a:cs typeface="JLFBEM+Arimo-Regular"/>
              </a:rPr>
              <a:t>3</a:t>
            </a:r>
          </a:p>
          <a:p>
            <a:pPr marL="0" marR="0">
              <a:lnSpc>
                <a:spcPts val="2791"/>
              </a:lnSpc>
              <a:spcBef>
                <a:spcPts val="9545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JLFBEM+Arimo-Regular"/>
                <a:cs typeface="JLFBEM+Arimo-Regular"/>
              </a:rPr>
              <a:t>4</a:t>
            </a:r>
          </a:p>
          <a:p>
            <a:pPr marL="0" marR="0">
              <a:lnSpc>
                <a:spcPts val="2791"/>
              </a:lnSpc>
              <a:spcBef>
                <a:spcPts val="9563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JLFBEM+Arimo-Regular"/>
                <a:cs typeface="JLFBEM+Arimo-Regular"/>
              </a:rPr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34733" y="1810857"/>
            <a:ext cx="5041792" cy="4494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>
                <a:solidFill>
                  <a:srgbClr val="000000"/>
                </a:solidFill>
                <a:latin typeface="JLFBEM+Arimo-Regular"/>
                <a:cs typeface="JLFBEM+Arimo-Regular"/>
              </a:rPr>
              <a:t>Andre</a:t>
            </a:r>
            <a:r>
              <a:rPr dirty="0" sz="29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JLFBEM+Arimo-Regular"/>
                <a:cs typeface="JLFBEM+Arimo-Regular"/>
              </a:rPr>
              <a:t>Budiman</a:t>
            </a:r>
            <a:r>
              <a:rPr dirty="0" sz="29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JLFBEM+Arimo-Regular"/>
                <a:cs typeface="JLFBEM+Arimo-Regular"/>
              </a:rPr>
              <a:t>/</a:t>
            </a:r>
            <a:r>
              <a:rPr dirty="0" sz="29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JLFBEM+Arimo-Regular"/>
                <a:cs typeface="JLFBEM+Arimo-Regular"/>
              </a:rPr>
              <a:t>2440050344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34733" y="3377084"/>
            <a:ext cx="3750564" cy="4636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000000"/>
                </a:solidFill>
                <a:latin typeface="JLFBEM+Arimo-Regular"/>
                <a:cs typeface="JLFBEM+Arimo-Regular"/>
              </a:rPr>
              <a:t>Fabian</a:t>
            </a:r>
            <a:r>
              <a:rPr dirty="0" sz="30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000">
                <a:solidFill>
                  <a:srgbClr val="000000"/>
                </a:solidFill>
                <a:latin typeface="JLFBEM+Arimo-Regular"/>
                <a:cs typeface="JLFBEM+Arimo-Regular"/>
              </a:rPr>
              <a:t>/</a:t>
            </a:r>
            <a:r>
              <a:rPr dirty="0" sz="30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000">
                <a:solidFill>
                  <a:srgbClr val="000000"/>
                </a:solidFill>
                <a:latin typeface="JLFBEM+Arimo-Regular"/>
                <a:cs typeface="JLFBEM+Arimo-Regular"/>
              </a:rPr>
              <a:t>2401961942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699" y="3955393"/>
            <a:ext cx="4105020" cy="2097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Anggota</a:t>
            </a:r>
          </a:p>
          <a:p>
            <a:pPr marL="0" marR="0">
              <a:lnSpc>
                <a:spcPts val="7819"/>
              </a:lnSpc>
              <a:spcBef>
                <a:spcPts val="579"/>
              </a:spcBef>
              <a:spcAft>
                <a:spcPts val="0"/>
              </a:spcAft>
            </a:pP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Kelompok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34733" y="5003901"/>
            <a:ext cx="4876645" cy="335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JLFBEM+Arimo-Regular"/>
                <a:cs typeface="JLFBEM+Arimo-Regular"/>
              </a:rPr>
              <a:t>Ricky</a:t>
            </a:r>
            <a:r>
              <a:rPr dirty="0" sz="21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100">
                <a:solidFill>
                  <a:srgbClr val="000000"/>
                </a:solidFill>
                <a:latin typeface="JLFBEM+Arimo-Regular"/>
                <a:cs typeface="JLFBEM+Arimo-Regular"/>
              </a:rPr>
              <a:t>Aryatama</a:t>
            </a:r>
            <a:r>
              <a:rPr dirty="0" sz="21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100">
                <a:solidFill>
                  <a:srgbClr val="000000"/>
                </a:solidFill>
                <a:latin typeface="JLFBEM+Arimo-Regular"/>
                <a:cs typeface="JLFBEM+Arimo-Regular"/>
              </a:rPr>
              <a:t>Yaputera</a:t>
            </a:r>
            <a:r>
              <a:rPr dirty="0" sz="21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100">
                <a:solidFill>
                  <a:srgbClr val="000000"/>
                </a:solidFill>
                <a:latin typeface="JLFBEM+Arimo-Regular"/>
                <a:cs typeface="JLFBEM+Arimo-Regular"/>
              </a:rPr>
              <a:t>/</a:t>
            </a:r>
            <a:r>
              <a:rPr dirty="0" sz="21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100">
                <a:solidFill>
                  <a:srgbClr val="000000"/>
                </a:solidFill>
                <a:latin typeface="JLFBEM+Arimo-Regular"/>
                <a:cs typeface="JLFBEM+Arimo-Regular"/>
              </a:rPr>
              <a:t>2401955126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34733" y="6510703"/>
            <a:ext cx="3666011" cy="4636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000000"/>
                </a:solidFill>
                <a:latin typeface="JLFBEM+Arimo-Regular"/>
                <a:cs typeface="JLFBEM+Arimo-Regular"/>
              </a:rPr>
              <a:t>Kenny</a:t>
            </a:r>
            <a:r>
              <a:rPr dirty="0" sz="30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000">
                <a:solidFill>
                  <a:srgbClr val="000000"/>
                </a:solidFill>
                <a:latin typeface="JLFBEM+Arimo-Regular"/>
                <a:cs typeface="JLFBEM+Arimo-Regular"/>
              </a:rPr>
              <a:t>/</a:t>
            </a:r>
            <a:r>
              <a:rPr dirty="0" sz="30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3000">
                <a:solidFill>
                  <a:srgbClr val="000000"/>
                </a:solidFill>
                <a:latin typeface="JLFBEM+Arimo-Regular"/>
                <a:cs typeface="JLFBEM+Arimo-Regular"/>
              </a:rPr>
              <a:t>2401959111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034733" y="8134536"/>
            <a:ext cx="4961801" cy="350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William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Valentino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Ricard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/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2440041674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15279" y="1751431"/>
            <a:ext cx="6128428" cy="1031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Latar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Belakang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15279" y="4318475"/>
            <a:ext cx="5692544" cy="2718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Pasar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merupakan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tempat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bertemunya</a:t>
            </a:r>
          </a:p>
          <a:p>
            <a:pPr marL="0" marR="0">
              <a:lnSpc>
                <a:spcPts val="2904"/>
              </a:lnSpc>
              <a:spcBef>
                <a:spcPts val="735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antara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penjual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dan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pembeli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untuk</a:t>
            </a:r>
          </a:p>
          <a:p>
            <a:pPr marL="0" marR="0">
              <a:lnSpc>
                <a:spcPts val="2904"/>
              </a:lnSpc>
              <a:spcBef>
                <a:spcPts val="785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melakukan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suatu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transaksi.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Pasar</a:t>
            </a:r>
          </a:p>
          <a:p>
            <a:pPr marL="0" marR="0">
              <a:lnSpc>
                <a:spcPts val="2904"/>
              </a:lnSpc>
              <a:spcBef>
                <a:spcPts val="735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sebagai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tempat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distribusi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barang</a:t>
            </a:r>
          </a:p>
          <a:p>
            <a:pPr marL="0" marR="0">
              <a:lnSpc>
                <a:spcPts val="2904"/>
              </a:lnSpc>
              <a:spcBef>
                <a:spcPts val="785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produsen.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Pasar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sebagai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tempat</a:t>
            </a:r>
          </a:p>
          <a:p>
            <a:pPr marL="0" marR="0">
              <a:lnSpc>
                <a:spcPts val="2904"/>
              </a:lnSpc>
              <a:spcBef>
                <a:spcPts val="735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berbagai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pihak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saling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berkomunikasi.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89081" y="2153216"/>
            <a:ext cx="2917961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Pasar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Tradisional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0193" y="2341657"/>
            <a:ext cx="646678" cy="4471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09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000000"/>
                </a:solidFill>
                <a:latin typeface="JLFBEM+Arimo-Regular"/>
                <a:cs typeface="JLFBEM+Arimo-Regular"/>
              </a:rPr>
              <a:t>01</a:t>
            </a:r>
          </a:p>
          <a:p>
            <a:pPr marL="0" marR="0">
              <a:lnSpc>
                <a:spcPts val="3909"/>
              </a:lnSpc>
              <a:spcBef>
                <a:spcPts val="27091"/>
              </a:spcBef>
              <a:spcAft>
                <a:spcPts val="0"/>
              </a:spcAft>
            </a:pPr>
            <a:r>
              <a:rPr dirty="0" sz="3500">
                <a:solidFill>
                  <a:srgbClr val="000000"/>
                </a:solidFill>
                <a:latin typeface="JLFBEM+Arimo-Regular"/>
                <a:cs typeface="JLFBEM+Arimo-Regular"/>
              </a:rPr>
              <a:t>02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89081" y="2744305"/>
            <a:ext cx="5693460" cy="7414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Pasar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Terapung,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Pasar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8,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dan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masih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banyak</a:t>
            </a:r>
          </a:p>
          <a:p>
            <a:pPr marL="0" marR="0">
              <a:lnSpc>
                <a:spcPts val="2457"/>
              </a:lnSpc>
              <a:spcBef>
                <a:spcPts val="572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lagi.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957" y="4484029"/>
            <a:ext cx="4794101" cy="1031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Jenis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Pasar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89081" y="6090301"/>
            <a:ext cx="2384910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Pasar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Modern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89081" y="6681389"/>
            <a:ext cx="1921793" cy="15237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-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Supermarket</a:t>
            </a:r>
          </a:p>
          <a:p>
            <a:pPr marL="0" marR="0">
              <a:lnSpc>
                <a:spcPts val="2457"/>
              </a:lnSpc>
              <a:spcBef>
                <a:spcPts val="572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-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Minimarket</a:t>
            </a:r>
          </a:p>
          <a:p>
            <a:pPr marL="0" marR="0">
              <a:lnSpc>
                <a:spcPts val="2457"/>
              </a:lnSpc>
              <a:spcBef>
                <a:spcPts val="622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-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Hypermarket</a:t>
            </a:r>
          </a:p>
          <a:p>
            <a:pPr marL="0" marR="0">
              <a:lnSpc>
                <a:spcPts val="2457"/>
              </a:lnSpc>
              <a:spcBef>
                <a:spcPts val="622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-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Grosir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89081" y="8246030"/>
            <a:ext cx="2309690" cy="350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-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Toko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Serba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200">
                <a:solidFill>
                  <a:srgbClr val="000000"/>
                </a:solidFill>
                <a:latin typeface="JLFBEM+Arimo-Regular"/>
                <a:cs typeface="JLFBEM+Arimo-Regular"/>
              </a:rPr>
              <a:t>ada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02610" y="1617048"/>
            <a:ext cx="5240850" cy="1031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Supermarket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02610" y="3257456"/>
            <a:ext cx="6647488" cy="3642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Supermarket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atau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pasar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swalayan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adalah</a:t>
            </a:r>
          </a:p>
          <a:p>
            <a:pPr marL="0" marR="0">
              <a:lnSpc>
                <a:spcPts val="2904"/>
              </a:lnSpc>
              <a:spcBef>
                <a:spcPts val="735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suatu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pasar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yang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menjual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secara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eceran</a:t>
            </a:r>
          </a:p>
          <a:p>
            <a:pPr marL="0" marR="0">
              <a:lnSpc>
                <a:spcPts val="2904"/>
              </a:lnSpc>
              <a:spcBef>
                <a:spcPts val="785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produk-produk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kebutuhan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sehari-hari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seperti</a:t>
            </a:r>
          </a:p>
          <a:p>
            <a:pPr marL="0" marR="0">
              <a:lnSpc>
                <a:spcPts val="2904"/>
              </a:lnSpc>
              <a:spcBef>
                <a:spcPts val="735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makanan,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minuman,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sabun,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shampo,</a:t>
            </a:r>
          </a:p>
          <a:p>
            <a:pPr marL="0" marR="0">
              <a:lnSpc>
                <a:spcPts val="2904"/>
              </a:lnSpc>
              <a:spcBef>
                <a:spcPts val="785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perabot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rumah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tangga,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dan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kebutuhan</a:t>
            </a:r>
          </a:p>
          <a:p>
            <a:pPr marL="0" marR="0">
              <a:lnSpc>
                <a:spcPts val="2904"/>
              </a:lnSpc>
              <a:spcBef>
                <a:spcPts val="735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lainnya.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Di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supermarket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sendiri,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jenis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produk</a:t>
            </a:r>
          </a:p>
          <a:p>
            <a:pPr marL="0" marR="0">
              <a:lnSpc>
                <a:spcPts val="2904"/>
              </a:lnSpc>
              <a:spcBef>
                <a:spcPts val="735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yang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dijual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sangatnya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beragam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serta</a:t>
            </a:r>
          </a:p>
          <a:p>
            <a:pPr marL="0" marR="0">
              <a:lnSpc>
                <a:spcPts val="2904"/>
              </a:lnSpc>
              <a:spcBef>
                <a:spcPts val="785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memiliki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kualitas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yang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baik.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52885" y="2378688"/>
            <a:ext cx="5240850" cy="2097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Analisis</a:t>
            </a:r>
          </a:p>
          <a:p>
            <a:pPr marL="0" marR="0">
              <a:lnSpc>
                <a:spcPts val="7819"/>
              </a:lnSpc>
              <a:spcBef>
                <a:spcPts val="579"/>
              </a:spcBef>
              <a:spcAft>
                <a:spcPts val="0"/>
              </a:spcAft>
            </a:pP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Supermarket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52885" y="5130747"/>
            <a:ext cx="7343544" cy="86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-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Analysis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ini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bertujuan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untuk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menjaga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kesehatan</a:t>
            </a:r>
          </a:p>
          <a:p>
            <a:pPr marL="0" marR="0">
              <a:lnSpc>
                <a:spcPts val="2904"/>
              </a:lnSpc>
              <a:spcBef>
                <a:spcPts val="735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dari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ekonomi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supermarket.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52885" y="6055307"/>
            <a:ext cx="7801862" cy="17938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-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Analysis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ini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dilihat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dari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banyaknya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jenis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produk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dan</a:t>
            </a:r>
          </a:p>
          <a:p>
            <a:pPr marL="0" marR="0">
              <a:lnSpc>
                <a:spcPts val="2904"/>
              </a:lnSpc>
              <a:spcBef>
                <a:spcPts val="735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total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transaksi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dari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suatu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data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set.</a:t>
            </a:r>
          </a:p>
          <a:p>
            <a:pPr marL="0" marR="0">
              <a:lnSpc>
                <a:spcPts val="2904"/>
              </a:lnSpc>
              <a:spcBef>
                <a:spcPts val="785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-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Analysis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dilakukan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dengan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menggunakan</a:t>
            </a:r>
          </a:p>
          <a:p>
            <a:pPr marL="0" marR="0">
              <a:lnSpc>
                <a:spcPts val="2904"/>
              </a:lnSpc>
              <a:spcBef>
                <a:spcPts val="735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JLFBEM+Arimo-Regular"/>
                <a:cs typeface="JLFBEM+Arimo-Regular"/>
              </a:rPr>
              <a:t>clustering.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92476" y="1852505"/>
            <a:ext cx="2870233" cy="1031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Tujuan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0913" y="3458032"/>
            <a:ext cx="8906853" cy="9332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a)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Untuk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mengetahui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apakah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banyaknya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jenis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produk</a:t>
            </a:r>
          </a:p>
          <a:p>
            <a:pPr marL="0" marR="0">
              <a:lnSpc>
                <a:spcPts val="3128"/>
              </a:lnSpc>
              <a:spcBef>
                <a:spcPts val="79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sudah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sebanding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dengan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penjualan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pada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Supermarket.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0913" y="4951552"/>
            <a:ext cx="9022069" cy="14310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b)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Untuk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membuat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algoritma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cluster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analysis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yang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dapat</a:t>
            </a:r>
          </a:p>
          <a:p>
            <a:pPr marL="0" marR="0">
              <a:lnSpc>
                <a:spcPts val="3128"/>
              </a:lnSpc>
              <a:spcBef>
                <a:spcPts val="79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mengolah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menganalisis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data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dari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dataset</a:t>
            </a:r>
          </a:p>
          <a:p>
            <a:pPr marL="0" marR="0">
              <a:lnSpc>
                <a:spcPts val="3128"/>
              </a:lnSpc>
              <a:spcBef>
                <a:spcPts val="84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Supermarket.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0913" y="6942912"/>
            <a:ext cx="9495435" cy="14310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c)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Untuk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mengetahui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berbagai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data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yang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memiliki</a:t>
            </a:r>
          </a:p>
          <a:p>
            <a:pPr marL="0" marR="0">
              <a:lnSpc>
                <a:spcPts val="3128"/>
              </a:lnSpc>
              <a:spcBef>
                <a:spcPts val="79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karakteristik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atau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nilai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yang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mirip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lalu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dibagi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menjadi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cluster</a:t>
            </a:r>
          </a:p>
          <a:p>
            <a:pPr marL="0" marR="0">
              <a:lnSpc>
                <a:spcPts val="3128"/>
              </a:lnSpc>
              <a:spcBef>
                <a:spcPts val="84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-cluster.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56913" y="1050267"/>
            <a:ext cx="3364148" cy="1031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Manfaat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0913" y="2655795"/>
            <a:ext cx="2542387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a)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Bagi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Penulis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0913" y="3153635"/>
            <a:ext cx="10091477" cy="1431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Penelitian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ini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diharapkan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dapat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digunakan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oleh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penulis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sebagai</a:t>
            </a:r>
          </a:p>
          <a:p>
            <a:pPr marL="0" marR="0">
              <a:lnSpc>
                <a:spcPts val="3128"/>
              </a:lnSpc>
              <a:spcBef>
                <a:spcPts val="79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media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untuk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mengaplikasikan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ilmu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yang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telah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diperoleh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di</a:t>
            </a:r>
          </a:p>
          <a:p>
            <a:pPr marL="0" marR="0">
              <a:lnSpc>
                <a:spcPts val="3128"/>
              </a:lnSpc>
              <a:spcBef>
                <a:spcPts val="84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perkuliahan.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0913" y="5144995"/>
            <a:ext cx="2542091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b)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Bagi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Peneliti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0913" y="5642835"/>
            <a:ext cx="9972346" cy="9332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Penelitian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ini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diharapkan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dapat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digunakan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oleh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peneliti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lainnya</a:t>
            </a:r>
          </a:p>
          <a:p>
            <a:pPr marL="0" marR="0">
              <a:lnSpc>
                <a:spcPts val="3128"/>
              </a:lnSpc>
              <a:spcBef>
                <a:spcPts val="79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sebagai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referensi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untuk</a:t>
            </a:r>
            <a:r>
              <a:rPr dirty="0" sz="2800" spc="773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penelitian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selanjutnya.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40913" y="7136355"/>
            <a:ext cx="3391856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c)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Bagi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Supermarket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40913" y="7634196"/>
            <a:ext cx="10130942" cy="14310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Penelitian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ini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diharapkan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dapat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dijadikan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sebagai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acuan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bagi</a:t>
            </a:r>
          </a:p>
          <a:p>
            <a:pPr marL="0" marR="0">
              <a:lnSpc>
                <a:spcPts val="3128"/>
              </a:lnSpc>
              <a:spcBef>
                <a:spcPts val="79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supermarket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untuk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meningkatkan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penjualan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menyesuaikan</a:t>
            </a:r>
          </a:p>
          <a:p>
            <a:pPr marL="0" marR="0">
              <a:lnSpc>
                <a:spcPts val="3128"/>
              </a:lnSpc>
              <a:spcBef>
                <a:spcPts val="84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jenis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produk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yang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akan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dijual.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65762" y="369230"/>
            <a:ext cx="7508563" cy="1031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Deskripsi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Data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7000">
                <a:solidFill>
                  <a:srgbClr val="000000"/>
                </a:solidFill>
                <a:latin typeface="JLFBEM+Arimo-Regular"/>
                <a:cs typeface="JLFBEM+Arimo-Regular"/>
              </a:rPr>
              <a:t>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2455073"/>
            <a:ext cx="1555700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Store_ID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00587" y="2455073"/>
            <a:ext cx="4950807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: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(Indeks)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ID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dari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toko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tertentu.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700" y="2952913"/>
            <a:ext cx="2662609" cy="9332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Store_Area</a:t>
            </a:r>
          </a:p>
          <a:p>
            <a:pPr marL="0" marR="0">
              <a:lnSpc>
                <a:spcPts val="3128"/>
              </a:lnSpc>
              <a:spcBef>
                <a:spcPts val="79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Items_Available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00777" y="2952913"/>
            <a:ext cx="9261031" cy="9332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: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Luas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toko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dalam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satuan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yard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kuadrat.</a:t>
            </a:r>
          </a:p>
          <a:p>
            <a:pPr marL="120193" marR="0">
              <a:lnSpc>
                <a:spcPts val="3128"/>
              </a:lnSpc>
              <a:spcBef>
                <a:spcPts val="79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: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Jumlah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item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berbeda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yang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tersedia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di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toko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yang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sesuai.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8700" y="3948593"/>
            <a:ext cx="14732646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DailyCustomerCount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: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Jumlah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rata-rata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pelanggan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yang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berkunjung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ke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toko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selama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sebulan.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28700" y="4446433"/>
            <a:ext cx="2089621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Store_Sales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39106" y="4446433"/>
            <a:ext cx="7461339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: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Penjualan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dalam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(US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$)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yang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dilakukan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toko.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28700" y="5939954"/>
            <a:ext cx="1732626" cy="9332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Tipe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data:</a:t>
            </a:r>
          </a:p>
          <a:p>
            <a:pPr marL="0" marR="0">
              <a:lnSpc>
                <a:spcPts val="3128"/>
              </a:lnSpc>
              <a:spcBef>
                <a:spcPts val="79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Store_ID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09770" y="6437794"/>
            <a:ext cx="1474167" cy="933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7078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char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(3)</a:t>
            </a:r>
          </a:p>
          <a:p>
            <a:pPr marL="0" marR="0">
              <a:lnSpc>
                <a:spcPts val="3128"/>
              </a:lnSpc>
              <a:spcBef>
                <a:spcPts val="79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int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28700" y="6935634"/>
            <a:ext cx="1951235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Store_Area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28700" y="7433474"/>
            <a:ext cx="4004199" cy="14310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Items_Available</a:t>
            </a:r>
            <a:r>
              <a:rPr dirty="0" sz="2800" spc="3100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int</a:t>
            </a:r>
          </a:p>
          <a:p>
            <a:pPr marL="0" marR="0">
              <a:lnSpc>
                <a:spcPts val="3128"/>
              </a:lnSpc>
              <a:spcBef>
                <a:spcPts val="79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DailyCustomerCount</a:t>
            </a:r>
            <a:r>
              <a:rPr dirty="0" sz="2800" spc="771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int</a:t>
            </a:r>
          </a:p>
          <a:p>
            <a:pPr marL="0" marR="0">
              <a:lnSpc>
                <a:spcPts val="3128"/>
              </a:lnSpc>
              <a:spcBef>
                <a:spcPts val="84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Store_Sales</a:t>
            </a:r>
            <a:r>
              <a:rPr dirty="0" sz="2800" spc="7755">
                <a:solidFill>
                  <a:srgbClr val="000000"/>
                </a:solidFill>
                <a:latin typeface="JLFBEM+Arimo-Regular"/>
                <a:cs typeface="JLFBEM+Arimo-Regular"/>
              </a:rPr>
              <a:t> </a:t>
            </a:r>
            <a:r>
              <a:rPr dirty="0" sz="2800">
                <a:solidFill>
                  <a:srgbClr val="000000"/>
                </a:solidFill>
                <a:latin typeface="JLFBEM+Arimo-Regular"/>
                <a:cs typeface="JLFBEM+Arimo-Regular"/>
              </a:rPr>
              <a:t>int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2022-10-08T13:44:13-05:00</dcterms:modified>
</cp:coreProperties>
</file>