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5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2A6E-1F60-93D6-58AD-B35713E6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C4F3-03C2-A703-0EDB-6292F56D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59F2-9894-A596-673B-A2EB6F29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380D-3259-53A8-4F4B-67D25C9F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4BCB-7411-53B9-2EC2-CE63DD29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640F-E2C4-36BF-C290-5D8C4E84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A71D2-74B3-4A42-EE33-40E43C9C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8542-519E-B4A5-5C50-67F0328D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1653-2B9D-506A-E427-60CC0BC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FF54-3A2E-034C-A4BF-C5D7684B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2FA2F-276D-BB41-2A93-285448F19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68611-0AB6-55B9-C12C-31B458791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BE61-2877-5A6D-D7C2-48439933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6CCA-7EE8-E7A0-A098-8310B9EC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CA2C-BAD9-383D-3430-CA5DEC89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D3CB-EFCC-5156-74F9-AAB1E08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9189-B2AB-0ED5-FAEB-B071B9A5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9BA-EDFE-E250-AD94-241475B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D34B-5652-5DB1-A14E-388A1FA6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9EA1-64B0-20D3-111F-087B9A6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1A97-B487-3DD9-239A-1B25E97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B169-3A9B-C265-D3A9-3BC96E64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11B1-78B5-6DBD-AFF3-8CC4434E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6133-9645-938A-DCEA-5A40F9F3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31D-9CED-5FCE-8166-61A7E61C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9DC-0891-F37A-036A-D9F5EA0C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0D68-7568-4755-EDB1-C0FE2CF2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7394-3092-56D4-BF42-9570FBB4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E644-B4C1-DE77-888C-DC323A2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FC5E-B43E-6EFB-BEE9-E66C43F8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E106-EA2B-ED08-DEEA-125CE710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674F-492D-B81E-C77A-CC15A6F5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F06A2-E106-C091-A806-172739AC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D6E0-5FC9-BE42-3564-93EB8CED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EAE1A-DA45-A2CD-893C-485BA5419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23357-8976-936A-7CD5-1D792174D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A2D77-3FAF-1527-A5D3-9E5F078F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B1B7-658D-25DF-F037-01B3D0CA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92A00-A470-87FC-3E9B-490C9944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B7E7-1525-8F01-1D65-303CFAF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019EF-0B0B-AE99-594E-9EA90AB6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B6749-1A66-DABA-AAED-02DD0E8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1412E-D768-AB12-38D7-C55DFD2A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DF121-A17B-6BB9-6856-C90F206F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2EC3F-2C21-C257-F65B-E10BFD7B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C8BF-5DC8-9B81-A243-9C19A81F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8796-7289-54DB-3790-8CAEBA67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8F51-A037-4A47-80BF-1066BFE2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202C-8205-C3EF-A62A-12F23C078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94EA-76BD-A3B5-356C-3FC9E31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0DCB-FB60-5620-C11E-A782B4A2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CD8E-2569-553C-7134-37A93864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9D7A-0514-8257-6423-BA3B8C1E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9F243-52AD-39F4-867F-E27731E5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D71F4-756B-D562-E7AC-970C1BE7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68E4-7F04-5833-E2F9-DAD05CE8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F905-DB9D-CBC0-086B-A08B70E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7A0AD-198F-F20D-2D0A-A8300D7F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389D-AB7B-8D6C-46A2-AC8C48A0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EB11-16B8-CBFE-66F5-BBF5860A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E377-691C-2D26-95F0-50494D61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73DE-8E16-45CD-9F24-0121F408883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4C5D-ACF7-87DA-6AC9-5A96C33F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0554-87C2-CE87-621B-113394B6A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9EF6-EFF4-4C64-950C-4A01550E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zure.cn/zh-cn/articles/guidance/azure-for-aliyun-service-comparison?toc=%2Fguides%2Fdeveloper%2Ftoc.json" TargetMode="External"/><Relationship Id="rId2" Type="http://schemas.openxmlformats.org/officeDocument/2006/relationships/hyperlink" Target="https://docs.azure.cn/zh-cn/articles/guidance/azure-for-aliyun-overview?toc=%2Fguides%2Fdeveloper%2Ftoc.js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china/powerbi/" TargetMode="External"/><Relationship Id="rId3" Type="http://schemas.openxmlformats.org/officeDocument/2006/relationships/hyperlink" Target="https://docs.azure.cn/zh-cn/hdinsight/" TargetMode="External"/><Relationship Id="rId7" Type="http://schemas.openxmlformats.org/officeDocument/2006/relationships/hyperlink" Target="https://azure.microsoft.com/services/data-lake-store/" TargetMode="External"/><Relationship Id="rId2" Type="http://schemas.openxmlformats.org/officeDocument/2006/relationships/hyperlink" Target="https://docs.azure.cn/zh-cn/sql-data-warehou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zure.microsoft.com/services/data-lake-analytics/" TargetMode="External"/><Relationship Id="rId11" Type="http://schemas.openxmlformats.org/officeDocument/2006/relationships/hyperlink" Target="https://azure.microsoft.com/services/machine-learning/" TargetMode="External"/><Relationship Id="rId5" Type="http://schemas.openxmlformats.org/officeDocument/2006/relationships/hyperlink" Target="https://docs.azure.cn/zh-cn/stream-analytics/" TargetMode="External"/><Relationship Id="rId10" Type="http://schemas.openxmlformats.org/officeDocument/2006/relationships/hyperlink" Target="https://market.azure.cn/zh-cn/marketplace/apps/Microsoft.RServerOnlySQLServer?tab=Overview" TargetMode="External"/><Relationship Id="rId4" Type="http://schemas.openxmlformats.org/officeDocument/2006/relationships/hyperlink" Target="https://azure.microsoft.com/services/data-factory/" TargetMode="External"/><Relationship Id="rId9" Type="http://schemas.openxmlformats.org/officeDocument/2006/relationships/hyperlink" Target="https://azure.microsoft.com/services/sear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zure.cn/zh-cn/articles/guidance/azure-for-aliyun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zure.cn/zh-cn/virtual-machine-scale-sets/" TargetMode="External"/><Relationship Id="rId3" Type="http://schemas.openxmlformats.org/officeDocument/2006/relationships/hyperlink" Target="https://azure.microsoft.com/services/container-service/" TargetMode="External"/><Relationship Id="rId7" Type="http://schemas.openxmlformats.org/officeDocument/2006/relationships/hyperlink" Target="https://docs.azure.cn/zh-cn/batch/" TargetMode="External"/><Relationship Id="rId2" Type="http://schemas.openxmlformats.org/officeDocument/2006/relationships/hyperlink" Target="https://docs.azure.cn/zh-cn/virtual-machine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zure.microsoft.com/services/functions/" TargetMode="External"/><Relationship Id="rId5" Type="http://schemas.openxmlformats.org/officeDocument/2006/relationships/hyperlink" Target="https://docs.microsoft.com/zh-cn/azure/app-service/web-sites-create-web-jobs" TargetMode="External"/><Relationship Id="rId10" Type="http://schemas.openxmlformats.org/officeDocument/2006/relationships/hyperlink" Target="https://docs.azure.cn/zh-cn/cloud-services/cloud-services-setup-hybrid-hpcpack-cluster" TargetMode="External"/><Relationship Id="rId4" Type="http://schemas.openxmlformats.org/officeDocument/2006/relationships/hyperlink" Target="https://docs.azure.cn/zh-cn/service-fabric/" TargetMode="External"/><Relationship Id="rId9" Type="http://schemas.openxmlformats.org/officeDocument/2006/relationships/hyperlink" Target="https://docs.azure.cn/zh-cn/app-service-web/web-sites-scal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zure.cn/zh-cn/virtual-machine-scale-sets/virtual-machine-scale-sets-overview" TargetMode="External"/><Relationship Id="rId3" Type="http://schemas.openxmlformats.org/officeDocument/2006/relationships/hyperlink" Target="https://docs.azure.cn/zh-cn/virtual-machines/windows/sizes" TargetMode="External"/><Relationship Id="rId7" Type="http://schemas.openxmlformats.org/officeDocument/2006/relationships/hyperlink" Target="https://docs.azure.cn/zh-cn/storage/common/storage-premium-storage" TargetMode="External"/><Relationship Id="rId2" Type="http://schemas.openxmlformats.org/officeDocument/2006/relationships/hyperlink" Target="https://cn.aliyun.com/product/ecs?spm=5176.8142029.388261.205.299601a8eEbuSQ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zure.cn/zh-cn/virtual-machines/linux/about-disks-and-vhds#temporary-disk" TargetMode="External"/><Relationship Id="rId11" Type="http://schemas.openxmlformats.org/officeDocument/2006/relationships/hyperlink" Target="https://docs.azure.cn/zh-cn/service-fabric/" TargetMode="External"/><Relationship Id="rId5" Type="http://schemas.openxmlformats.org/officeDocument/2006/relationships/hyperlink" Target="https://docs.azure.cn/zh-cn/virtual-machines/linux/about-disks-and-vhds" TargetMode="External"/><Relationship Id="rId10" Type="http://schemas.openxmlformats.org/officeDocument/2006/relationships/hyperlink" Target="https://docs.azure.cn/zh-cn/batch/" TargetMode="External"/><Relationship Id="rId4" Type="http://schemas.openxmlformats.org/officeDocument/2006/relationships/hyperlink" Target="https://docs.azure.cn/zh-cn/virtual-machines/linux/sizes" TargetMode="External"/><Relationship Id="rId9" Type="http://schemas.openxmlformats.org/officeDocument/2006/relationships/hyperlink" Target="https://docs.azure.cn/zh-cn/app-service-web/web-sites-scal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zure.cn/solutions/storsimple/" TargetMode="External"/><Relationship Id="rId3" Type="http://schemas.openxmlformats.org/officeDocument/2006/relationships/hyperlink" Target="https://docs.azure.cn/zh-cn/virtual-machines/linux/azure-vm-storage-overview#standard-storage" TargetMode="External"/><Relationship Id="rId7" Type="http://schemas.openxmlformats.org/officeDocument/2006/relationships/hyperlink" Target="https://docs.azure.cn/zh-cn/backup/" TargetMode="External"/><Relationship Id="rId2" Type="http://schemas.openxmlformats.org/officeDocument/2006/relationships/hyperlink" Target="https://docs.azure.cn/zh-cn/storage/blobs/storage-blobs-introduc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zure.cn/zh-cn/storage/blobs/storage-blob-storage-tiers" TargetMode="External"/><Relationship Id="rId5" Type="http://schemas.openxmlformats.org/officeDocument/2006/relationships/hyperlink" Target="https://docs.azure.cn/zh-cn/storage/files/storage-files-introduction" TargetMode="External"/><Relationship Id="rId10" Type="http://schemas.openxmlformats.org/officeDocument/2006/relationships/hyperlink" Target="https://docs.azure.cn/zh-cn/site-recovery/" TargetMode="External"/><Relationship Id="rId4" Type="http://schemas.openxmlformats.org/officeDocument/2006/relationships/hyperlink" Target="https://docs.azure.cn/zh-cn/virtual-machines/linux/azure-vm-storage-overview#premium-storage" TargetMode="External"/><Relationship Id="rId9" Type="http://schemas.openxmlformats.org/officeDocument/2006/relationships/hyperlink" Target="https://docs.azure.cn/zh-cn/storage/common/storage-import-export-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zure.cn/zh-cn/storage/blobs/storage-blobs-introduction" TargetMode="External"/><Relationship Id="rId2" Type="http://schemas.openxmlformats.org/officeDocument/2006/relationships/hyperlink" Target="https://docs.azure.cn/zh-cn/storage/common/storage-create-storage-accou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zure.cn/zh-cn/storage/blobs/storage-blob-storage-tiers" TargetMode="External"/><Relationship Id="rId5" Type="http://schemas.openxmlformats.org/officeDocument/2006/relationships/hyperlink" Target="https://docs.azure.cn/zh-cn/storage/files/storage-files-introduction" TargetMode="External"/><Relationship Id="rId4" Type="http://schemas.openxmlformats.org/officeDocument/2006/relationships/hyperlink" Target="https://docs.azure.cn/zh-cn/storage/queues/storage-queues-introducti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zure.cn/zh-cn/load-balancer/" TargetMode="External"/><Relationship Id="rId3" Type="http://schemas.openxmlformats.org/officeDocument/2006/relationships/hyperlink" Target="https://docs.azure.cn/zh-cn/vpn-gateway/" TargetMode="External"/><Relationship Id="rId7" Type="http://schemas.openxmlformats.org/officeDocument/2006/relationships/hyperlink" Target="https://docs.azure.cn/zh-cn/expressroute/" TargetMode="External"/><Relationship Id="rId2" Type="http://schemas.openxmlformats.org/officeDocument/2006/relationships/hyperlink" Target="https://docs.azure.cn/zh-cn/virtual-network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zure.cn/zh-cn/cdn/" TargetMode="External"/><Relationship Id="rId5" Type="http://schemas.openxmlformats.org/officeDocument/2006/relationships/hyperlink" Target="https://docs.azure.cn/zh-cn/traffic-manager/" TargetMode="External"/><Relationship Id="rId10" Type="http://schemas.openxmlformats.org/officeDocument/2006/relationships/hyperlink" Target="https://market.azure.cn/" TargetMode="External"/><Relationship Id="rId4" Type="http://schemas.openxmlformats.org/officeDocument/2006/relationships/hyperlink" Target="https://azure.microsoft.com/services/dns/" TargetMode="External"/><Relationship Id="rId9" Type="http://schemas.openxmlformats.org/officeDocument/2006/relationships/hyperlink" Target="https://docs.azure.cn/zh-cn/application-gateway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campaigns/database-migration/" TargetMode="External"/><Relationship Id="rId3" Type="http://schemas.openxmlformats.org/officeDocument/2006/relationships/hyperlink" Target="https://docs.azure.cn/zh-cn/mysql/" TargetMode="External"/><Relationship Id="rId7" Type="http://schemas.openxmlformats.org/officeDocument/2006/relationships/hyperlink" Target="https://docs.azure.cn/zh-cn/redis-cache/" TargetMode="External"/><Relationship Id="rId2" Type="http://schemas.openxmlformats.org/officeDocument/2006/relationships/hyperlink" Target="https://docs.azure.cn/zh-cn/sql-databas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azure.cn/zh-cn/hdinsight/hdinsight-hbase-tutorial-get-started-linux" TargetMode="External"/><Relationship Id="rId5" Type="http://schemas.openxmlformats.org/officeDocument/2006/relationships/hyperlink" Target="https://docs.azure.cn/zh-cn/cosmos-db/create-table-dotnet" TargetMode="External"/><Relationship Id="rId4" Type="http://schemas.openxmlformats.org/officeDocument/2006/relationships/hyperlink" Target="https://docs.azure.cn/zh-cn/cosmos-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69047-D5BF-0E77-0548-274E2DEB505C}"/>
              </a:ext>
            </a:extLst>
          </p:cNvPr>
          <p:cNvSpPr txBox="1"/>
          <p:nvPr/>
        </p:nvSpPr>
        <p:spPr>
          <a:xfrm>
            <a:off x="1804085" y="2084173"/>
            <a:ext cx="7191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>
                <a:hlinkClick r:id="rId2"/>
              </a:rPr>
              <a:t>https://docs.azure.cn/zh-cn/articles/guidance/azure-for-aliyun-overview?toc=%2Fguides%2Fdeveloper%2Ftoc.json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https://docs.azure.cn/zh-cn/articles/guidance/azure-for-aliyun-service-comparison?toc=%2Fguides%2Fdeveloper%2Ftoc.json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505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4D3C-4C7D-A826-07A0-6D7F79B3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分析及大数据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8EC632-BF97-EF8E-7936-11129E7E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26845"/>
              </p:ext>
            </p:extLst>
          </p:nvPr>
        </p:nvGraphicFramePr>
        <p:xfrm>
          <a:off x="1246517" y="1682711"/>
          <a:ext cx="7759460" cy="4355013"/>
        </p:xfrm>
        <a:graphic>
          <a:graphicData uri="http://schemas.openxmlformats.org/drawingml/2006/table">
            <a:tbl>
              <a:tblPr/>
              <a:tblGrid>
                <a:gridCol w="1939865">
                  <a:extLst>
                    <a:ext uri="{9D8B030D-6E8A-4147-A177-3AD203B41FA5}">
                      <a16:colId xmlns:a16="http://schemas.microsoft.com/office/drawing/2014/main" val="3196731370"/>
                    </a:ext>
                  </a:extLst>
                </a:gridCol>
                <a:gridCol w="1939865">
                  <a:extLst>
                    <a:ext uri="{9D8B030D-6E8A-4147-A177-3AD203B41FA5}">
                      <a16:colId xmlns:a16="http://schemas.microsoft.com/office/drawing/2014/main" val="2748422116"/>
                    </a:ext>
                  </a:extLst>
                </a:gridCol>
                <a:gridCol w="1939865">
                  <a:extLst>
                    <a:ext uri="{9D8B030D-6E8A-4147-A177-3AD203B41FA5}">
                      <a16:colId xmlns:a16="http://schemas.microsoft.com/office/drawing/2014/main" val="1139315507"/>
                    </a:ext>
                  </a:extLst>
                </a:gridCol>
                <a:gridCol w="1939865">
                  <a:extLst>
                    <a:ext uri="{9D8B030D-6E8A-4147-A177-3AD203B41FA5}">
                      <a16:colId xmlns:a16="http://schemas.microsoft.com/office/drawing/2014/main" val="3000922960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分类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阿里云服务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Azure </a:t>
                      </a:r>
                      <a:r>
                        <a:rPr lang="zh-CN" altLang="en-US" sz="500">
                          <a:effectLst/>
                        </a:rPr>
                        <a:t>服务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描述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8840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弹性数据仓库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分析型数据库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2"/>
                        </a:rPr>
                        <a:t>SQL </a:t>
                      </a:r>
                      <a:r>
                        <a:rPr lang="zh-CN" altLang="en-US" sz="500" u="none" strike="noStrike">
                          <a:effectLst/>
                          <a:hlinkClick r:id="rId2"/>
                        </a:rPr>
                        <a:t>数据仓库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处理并分析大量数据，并能与商业智能工具结合。可以在关系型及非关系型的数据中执行 </a:t>
                      </a:r>
                      <a:r>
                        <a:rPr lang="en-US" altLang="zh-CN" sz="500">
                          <a:effectLst/>
                        </a:rPr>
                        <a:t>SQL </a:t>
                      </a:r>
                      <a:r>
                        <a:rPr lang="zh-CN" altLang="en-US" sz="500">
                          <a:effectLst/>
                        </a:rPr>
                        <a:t>的交易。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8832"/>
                  </a:ext>
                </a:extLst>
              </a:tr>
              <a:tr h="5318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大数据处理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E-MapReduce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3"/>
                        </a:rPr>
                        <a:t>HDInsight</a:t>
                      </a:r>
                      <a:endParaRPr 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支持将大量数据处理的任务拆分成数个工作，再将结果结合起来的技术，用以做大量的平行运算。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49223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数据指挥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数据传输服务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4"/>
                        </a:rPr>
                        <a:t>数据工厂（国际版）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处理并移动数据在不同的计算及存储服务，也包含本地的数据来源。使用者可以创建，排程，调控及管理数据传输。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7419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分析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MaxCompute </a:t>
                      </a:r>
                      <a:r>
                        <a:rPr lang="zh-CN" altLang="en-US" sz="500">
                          <a:effectLst/>
                        </a:rPr>
                        <a:t>大数据计算服务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5"/>
                        </a:rPr>
                        <a:t>流分析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  <a:hlinkClick r:id="rId6"/>
                        </a:rPr>
                        <a:t>Data Lake Analytics（</a:t>
                      </a:r>
                      <a:r>
                        <a:rPr lang="zh-CN" altLang="en-US" sz="500" u="none" strike="noStrike">
                          <a:effectLst/>
                          <a:hlinkClick r:id="rId6"/>
                        </a:rPr>
                        <a:t>国际版）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  <a:hlinkClick r:id="rId7"/>
                        </a:rPr>
                        <a:t>Data Lake Store（</a:t>
                      </a:r>
                      <a:r>
                        <a:rPr lang="zh-CN" altLang="en-US" sz="500" u="none" strike="noStrike">
                          <a:effectLst/>
                          <a:hlinkClick r:id="rId7"/>
                        </a:rPr>
                        <a:t>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数据及分析的平台，用以在大量的数据及不同来源的数据中产生洞察。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88650"/>
                  </a:ext>
                </a:extLst>
              </a:tr>
              <a:tr h="45930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可视化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DataV </a:t>
                      </a:r>
                      <a:r>
                        <a:rPr lang="zh-CN" altLang="en-US" sz="500">
                          <a:effectLst/>
                        </a:rPr>
                        <a:t>数据可视化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en-US" sz="500">
                          <a:effectLst/>
                        </a:rPr>
                        <a:t>QuickBI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8"/>
                        </a:rPr>
                        <a:t>PowerBI</a:t>
                      </a:r>
                      <a:endParaRPr 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商业智能工具用来建立可视化图表、进行分析、并在数据中找到商业洞察。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5868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搜索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开放搜索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u="none" strike="noStrike">
                          <a:effectLst/>
                          <a:hlinkClick r:id="rId9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9"/>
                        </a:rPr>
                        <a:t>搜索（国际版）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进行全文的搜索及相关的搜索分析能力。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71385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机器学习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机器学习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u="none" strike="noStrike">
                          <a:effectLst/>
                          <a:hlinkClick r:id="rId10"/>
                        </a:rPr>
                        <a:t>R </a:t>
                      </a:r>
                      <a:r>
                        <a:rPr lang="zh-CN" altLang="en-US" sz="500" u="none" strike="noStrike">
                          <a:effectLst/>
                          <a:hlinkClick r:id="rId10"/>
                        </a:rPr>
                        <a:t>服务器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 u="none" strike="noStrike">
                          <a:effectLst/>
                          <a:hlinkClick r:id="rId11"/>
                        </a:rPr>
                        <a:t>机器学习（国际版）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端到端的工作流，用以创建、处理、整理并发布预测模型，用以在复杂的数据中预估可能会发生的事件。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42152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流数据分析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流计算（公测中）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10"/>
                        </a:rPr>
                        <a:t>流分析</a:t>
                      </a:r>
                      <a:endParaRPr lang="zh-CN" altLang="en-US" sz="500">
                        <a:effectLst/>
                      </a:endParaRP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dirty="0">
                          <a:effectLst/>
                        </a:rPr>
                        <a:t>流式处理数据的实时分析计算。 数据可能来自设备、传感器、网站、社交媒体源、应用程序、基础结构系统等。</a:t>
                      </a:r>
                    </a:p>
                  </a:txBody>
                  <a:tcPr marL="24174" marR="24174" marT="12087" marB="1208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8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0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EB016-9CDD-901B-2347-6C0B5C0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与阿里云的服务对照表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85FC8-D83C-F516-A459-D384188B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此篇文章旨在帮助你了解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与阿里云的服务对应。不管你是计划同时使用多个不同的云，还是打算将服务迁移到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，你可以了解两个云服务厂商如何实现特定的功能。</a:t>
            </a:r>
          </a:p>
          <a:p>
            <a:pPr algn="l"/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在下表中，列出了许多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及阿里云的服务对应，基本而言两者能实现类似的功能，但深度及广度则略有不同。</a:t>
            </a: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endParaRPr lang="en-US" altLang="zh-CN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备注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下文对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与阿里云的介绍均以本文发布时间为准。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175C-FAD6-5E4E-9527-CEFE7EF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9F87-0968-D275-FB88-D2C1EA75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与阿里云的多云平台解决方案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作为云服务平台的领导厂商，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与阿里云分别提供了兼具深度及广度的服务与功能，覆盖全球各地。许多客户会选择同时使用两个平台，主要目的是有更多的选择及弹性，同时降低风险及对单一平台多依赖。许多服务提供商或是软件开发商也在两个平台都建立了解决方案，覆盖更多的客户及云计算市场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关于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概述，请参阅</a:t>
            </a:r>
            <a:r>
              <a:rPr lang="zh-CN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关于 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Azure </a:t>
            </a:r>
            <a:r>
              <a:rPr lang="zh-CN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的账户、平台及服务的介绍（含阿里云相关内容）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608E-574B-A2A6-A449-AD7E8B21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计算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F157D9-72C9-3BC7-5FF0-DA606842D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8175"/>
              </p:ext>
            </p:extLst>
          </p:nvPr>
        </p:nvGraphicFramePr>
        <p:xfrm>
          <a:off x="1302589" y="1829939"/>
          <a:ext cx="7479104" cy="4351337"/>
        </p:xfrm>
        <a:graphic>
          <a:graphicData uri="http://schemas.openxmlformats.org/drawingml/2006/table">
            <a:tbl>
              <a:tblPr/>
              <a:tblGrid>
                <a:gridCol w="1869776">
                  <a:extLst>
                    <a:ext uri="{9D8B030D-6E8A-4147-A177-3AD203B41FA5}">
                      <a16:colId xmlns:a16="http://schemas.microsoft.com/office/drawing/2014/main" val="3635770120"/>
                    </a:ext>
                  </a:extLst>
                </a:gridCol>
                <a:gridCol w="1869776">
                  <a:extLst>
                    <a:ext uri="{9D8B030D-6E8A-4147-A177-3AD203B41FA5}">
                      <a16:colId xmlns:a16="http://schemas.microsoft.com/office/drawing/2014/main" val="3573239167"/>
                    </a:ext>
                  </a:extLst>
                </a:gridCol>
                <a:gridCol w="1869776">
                  <a:extLst>
                    <a:ext uri="{9D8B030D-6E8A-4147-A177-3AD203B41FA5}">
                      <a16:colId xmlns:a16="http://schemas.microsoft.com/office/drawing/2014/main" val="1936050907"/>
                    </a:ext>
                  </a:extLst>
                </a:gridCol>
                <a:gridCol w="1869776">
                  <a:extLst>
                    <a:ext uri="{9D8B030D-6E8A-4147-A177-3AD203B41FA5}">
                      <a16:colId xmlns:a16="http://schemas.microsoft.com/office/drawing/2014/main" val="1226683498"/>
                    </a:ext>
                  </a:extLst>
                </a:gridCol>
              </a:tblGrid>
              <a:tr h="1061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分类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阿里云服务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Azure </a:t>
                      </a:r>
                      <a:r>
                        <a:rPr lang="zh-CN" altLang="en-US" sz="500">
                          <a:effectLst/>
                        </a:rPr>
                        <a:t>服务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描述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43685"/>
                  </a:ext>
                </a:extLst>
              </a:tr>
              <a:tr h="9021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虚拟服务器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云服务器（</a:t>
                      </a:r>
                      <a:r>
                        <a:rPr lang="en-US" altLang="zh-CN" sz="500">
                          <a:effectLst/>
                        </a:rPr>
                        <a:t>ECS</a:t>
                      </a:r>
                      <a:r>
                        <a:rPr lang="zh-CN" altLang="en-US" sz="500">
                          <a:effectLst/>
                        </a:rPr>
                        <a:t>）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2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2"/>
                        </a:rPr>
                        <a:t>虚拟机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虚拟服务器允许用户部署、管理、及运维操作系统及软件。提供各种不同规模的实例，像是 </a:t>
                      </a:r>
                      <a:r>
                        <a:rPr lang="en-US" altLang="zh-CN" sz="500">
                          <a:effectLst/>
                        </a:rPr>
                        <a:t>CPU/RAM</a:t>
                      </a:r>
                      <a:r>
                        <a:rPr lang="zh-CN" altLang="en-US" sz="500">
                          <a:effectLst/>
                        </a:rPr>
                        <a:t>。使用者可根据需求付费并自动调整规模。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047669"/>
                  </a:ext>
                </a:extLst>
              </a:tr>
              <a:tr h="74291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容器管理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容器服务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u="none" strike="noStrike">
                          <a:effectLst/>
                          <a:hlinkClick r:id="rId3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3"/>
                        </a:rPr>
                        <a:t>容器服务（国际版）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容器的管理服务，支持 </a:t>
                      </a:r>
                      <a:r>
                        <a:rPr lang="en-US" altLang="zh-CN" sz="500">
                          <a:effectLst/>
                        </a:rPr>
                        <a:t>Docker </a:t>
                      </a:r>
                      <a:r>
                        <a:rPr lang="zh-CN" altLang="en-US" sz="500">
                          <a:effectLst/>
                        </a:rPr>
                        <a:t>的容器并让使用者运行应用及管理集群。减少需要搭建基础集群及设计高可用的工作。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28541"/>
                  </a:ext>
                </a:extLst>
              </a:tr>
              <a:tr h="5837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微服务为基础的应用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企业级分布式应用服务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4"/>
                        </a:rPr>
                        <a:t>Service Fabric</a:t>
                      </a:r>
                      <a:endParaRPr 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计算服务用于集成管理执行、生命周期、可靠性的应用，无论是有状态或是无状态的服务。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96061"/>
                  </a:ext>
                </a:extLst>
              </a:tr>
              <a:tr h="58371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后端流程逻辑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函数计算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u="none" strike="noStrike">
                          <a:effectLst/>
                          <a:hlinkClick r:id="rId5"/>
                        </a:rPr>
                        <a:t>Webjob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 u="none" strike="noStrike">
                          <a:effectLst/>
                          <a:hlinkClick r:id="rId6"/>
                        </a:rPr>
                        <a:t>函数（国际版）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用在系统集成及运行后端程序以回应事件或排程，同时不需要部署及管理后端服务器。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73545"/>
                  </a:ext>
                </a:extLst>
              </a:tr>
              <a:tr h="34492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工作管理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批量计算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7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7"/>
                        </a:rPr>
                        <a:t>批处理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管理任务及调配运算资源在数以千记的计算节点上。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40528"/>
                  </a:ext>
                </a:extLst>
              </a:tr>
              <a:tr h="74291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可扩展性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弹性伸缩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8"/>
                        </a:rPr>
                        <a:t>虚拟机规模集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 u="none" strike="noStrike">
                          <a:effectLst/>
                          <a:hlinkClick r:id="rId9"/>
                        </a:rPr>
                        <a:t>应用服务扩展能力</a:t>
                      </a:r>
                      <a:r>
                        <a:rPr lang="en-US" altLang="zh-CN" sz="500" u="none" strike="noStrike">
                          <a:effectLst/>
                          <a:hlinkClick r:id="rId9"/>
                        </a:rPr>
                        <a:t>(PAAS)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自动的改变实例的数量以提供给特定的工作负载足够的运算资源。你可以设定相关指标来驱动实例数量的增加或减少。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90449"/>
                  </a:ext>
                </a:extLst>
              </a:tr>
              <a:tr h="34492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dirty="0">
                          <a:effectLst/>
                        </a:rPr>
                        <a:t>高性能运算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高性能运算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10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10"/>
                        </a:rPr>
                        <a:t>虚拟机 </a:t>
                      </a:r>
                      <a:r>
                        <a:rPr lang="en-US" sz="500" u="none" strike="noStrike">
                          <a:effectLst/>
                          <a:hlinkClick r:id="rId10"/>
                        </a:rPr>
                        <a:t>HPC </a:t>
                      </a:r>
                      <a:r>
                        <a:rPr lang="zh-CN" altLang="en-US" sz="500" u="none" strike="noStrike">
                          <a:effectLst/>
                          <a:hlinkClick r:id="rId10"/>
                        </a:rPr>
                        <a:t>镜像</a:t>
                      </a:r>
                      <a:endParaRPr lang="zh-CN" altLang="en-US" sz="500">
                        <a:effectLst/>
                      </a:endParaRP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dirty="0">
                          <a:effectLst/>
                        </a:rPr>
                        <a:t>在高性能的虚拟机上机型高性能运算及相关管理工作。</a:t>
                      </a:r>
                    </a:p>
                  </a:txBody>
                  <a:tcPr marL="26533" marR="26533" marT="13266" marB="132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1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9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B7DC-D8C8-FE4A-408A-EBE93463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计算服务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FEEBA-162F-6613-D45A-4E5B0FF11F9A}"/>
              </a:ext>
            </a:extLst>
          </p:cNvPr>
          <p:cNvSpPr txBox="1"/>
          <p:nvPr/>
        </p:nvSpPr>
        <p:spPr>
          <a:xfrm>
            <a:off x="726989" y="1935891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阿里云云服务器及 </a:t>
            </a:r>
            <a:r>
              <a:rPr lang="en-US" altLang="zh-CN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虚拟机</a:t>
            </a:r>
          </a:p>
          <a:p>
            <a:pPr algn="l"/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虽然阿里云实例类型与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的虚拟机都有大小不同的选择，在细部的规格上有所区别，如内存、处理器、存储的能力。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阿里云实例类型</a:t>
            </a:r>
            <a:endParaRPr lang="zh-CN" altLang="en-US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Azure 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虚拟机大小</a:t>
            </a: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(Windows)</a:t>
            </a:r>
            <a:endParaRPr lang="zh-CN" altLang="en-US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Azure 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虚拟机大小</a:t>
            </a: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(Linux)</a:t>
            </a:r>
            <a:endParaRPr lang="zh-CN" altLang="en-US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同时，如同阿里云的保留实例计价模式，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也提供了预付费实例的计价模式。</a:t>
            </a:r>
          </a:p>
          <a:p>
            <a:pPr algn="l"/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阿里云块存储及 </a:t>
            </a:r>
            <a:r>
              <a:rPr lang="en-US" altLang="zh-CN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磁盘存储</a:t>
            </a:r>
          </a:p>
          <a:p>
            <a:pPr algn="l"/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用于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虚拟机的持久性数据存储，将利用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磁盘存储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来完成。这项功能与阿里云提供的块存储基本相同。另外，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的虚拟机还提供了一个额外的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临时存储磁盘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，能够完成了低延迟的读写操作。</a:t>
            </a:r>
          </a:p>
          <a:p>
            <a:pPr algn="l"/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高性能的磁盘读写，可以透过</a:t>
            </a: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Azure 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高级存储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来实现。这跟阿里云提供的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SSD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云盘大致相同。</a:t>
            </a:r>
          </a:p>
          <a:p>
            <a:pPr algn="l"/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阿里云弹性伸缩及 </a:t>
            </a:r>
            <a:r>
              <a:rPr lang="en-US" altLang="zh-CN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自动扩展</a:t>
            </a:r>
          </a:p>
          <a:p>
            <a:pPr algn="l"/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中的自动扩展主要由两个功能来实现：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VM 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规模集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：允许创建及管理特定的虚拟机集群，这些机器的数量可以根据性能的需求进行自动扩展。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9"/>
              </a:rPr>
              <a:t>应用服务缩放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：提供自动缩放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应用服务的能力。</a:t>
            </a:r>
          </a:p>
          <a:p>
            <a:pPr algn="l"/>
            <a:r>
              <a:rPr lang="zh-CN" altLang="en-US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其他的计算服务</a:t>
            </a:r>
          </a:p>
          <a:p>
            <a:pPr algn="l"/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同时提供数个计算服务，作为 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HPC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或是微服务的架构，功能近似于阿里云的批量计算及企业级分布式应用服务：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0"/>
              </a:rPr>
              <a:t>Azure </a:t>
            </a:r>
            <a:r>
              <a:rPr lang="zh-CN" altLang="en-US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0"/>
              </a:rPr>
              <a:t>批处理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：执行需要大量计算的工作，同时管理后端可扩充的虚拟机集群。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11"/>
              </a:rPr>
              <a:t>Service Fabric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：作为开发及微服务的架构平台，同时提供扩展及高可靠性。</a:t>
            </a:r>
          </a:p>
        </p:txBody>
      </p:sp>
    </p:spTree>
    <p:extLst>
      <p:ext uri="{BB962C8B-B14F-4D97-AF65-F5344CB8AC3E}">
        <p14:creationId xmlns:p14="http://schemas.microsoft.com/office/powerpoint/2010/main" val="21672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B552-F398-EA87-758C-8E64B766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671636-C92E-A45C-7EAE-A55751663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31460"/>
              </p:ext>
            </p:extLst>
          </p:nvPr>
        </p:nvGraphicFramePr>
        <p:xfrm>
          <a:off x="1396314" y="1825625"/>
          <a:ext cx="6712516" cy="4351339"/>
        </p:xfrm>
        <a:graphic>
          <a:graphicData uri="http://schemas.openxmlformats.org/drawingml/2006/table">
            <a:tbl>
              <a:tblPr/>
              <a:tblGrid>
                <a:gridCol w="1678129">
                  <a:extLst>
                    <a:ext uri="{9D8B030D-6E8A-4147-A177-3AD203B41FA5}">
                      <a16:colId xmlns:a16="http://schemas.microsoft.com/office/drawing/2014/main" val="2683938810"/>
                    </a:ext>
                  </a:extLst>
                </a:gridCol>
                <a:gridCol w="1678129">
                  <a:extLst>
                    <a:ext uri="{9D8B030D-6E8A-4147-A177-3AD203B41FA5}">
                      <a16:colId xmlns:a16="http://schemas.microsoft.com/office/drawing/2014/main" val="2152680200"/>
                    </a:ext>
                  </a:extLst>
                </a:gridCol>
                <a:gridCol w="1678129">
                  <a:extLst>
                    <a:ext uri="{9D8B030D-6E8A-4147-A177-3AD203B41FA5}">
                      <a16:colId xmlns:a16="http://schemas.microsoft.com/office/drawing/2014/main" val="1816063187"/>
                    </a:ext>
                  </a:extLst>
                </a:gridCol>
                <a:gridCol w="1678129">
                  <a:extLst>
                    <a:ext uri="{9D8B030D-6E8A-4147-A177-3AD203B41FA5}">
                      <a16:colId xmlns:a16="http://schemas.microsoft.com/office/drawing/2014/main" val="58024231"/>
                    </a:ext>
                  </a:extLst>
                </a:gridCol>
              </a:tblGrid>
              <a:tr h="865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分类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阿里云服务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>
                          <a:effectLst/>
                        </a:rPr>
                        <a:t>Azure </a:t>
                      </a:r>
                      <a:r>
                        <a:rPr lang="zh-CN" altLang="en-US" sz="400">
                          <a:effectLst/>
                        </a:rPr>
                        <a:t>服务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描述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95792"/>
                  </a:ext>
                </a:extLst>
              </a:tr>
              <a:tr h="4762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对象存储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对象存储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  <a:hlinkClick r:id="rId2"/>
                        </a:rPr>
                        <a:t>Azure </a:t>
                      </a:r>
                      <a:r>
                        <a:rPr lang="zh-CN" altLang="en-US" sz="400" u="none" strike="noStrike">
                          <a:effectLst/>
                          <a:hlinkClick r:id="rId2"/>
                        </a:rPr>
                        <a:t>存储</a:t>
                      </a:r>
                      <a:r>
                        <a:rPr lang="en-US" altLang="zh-CN" sz="400" u="none" strike="noStrike">
                          <a:effectLst/>
                          <a:hlinkClick r:id="rId2"/>
                        </a:rPr>
                        <a:t>—</a:t>
                      </a:r>
                      <a:r>
                        <a:rPr lang="en-US" sz="400" u="none" strike="noStrike">
                          <a:effectLst/>
                          <a:hlinkClick r:id="rId2"/>
                        </a:rPr>
                        <a:t>Block Blob (</a:t>
                      </a:r>
                      <a:r>
                        <a:rPr lang="zh-CN" altLang="en-US" sz="400" u="none" strike="noStrike">
                          <a:effectLst/>
                          <a:hlinkClick r:id="rId2"/>
                        </a:rPr>
                        <a:t>文件或日志</a:t>
                      </a:r>
                      <a:r>
                        <a:rPr lang="en-US" altLang="zh-CN" sz="400" u="none" strike="noStrike">
                          <a:effectLst/>
                          <a:hlinkClick r:id="rId2"/>
                        </a:rPr>
                        <a:t>) (</a:t>
                      </a:r>
                      <a:r>
                        <a:rPr lang="zh-CN" altLang="en-US" sz="400" u="none" strike="noStrike">
                          <a:effectLst/>
                          <a:hlinkClick r:id="rId2"/>
                        </a:rPr>
                        <a:t>标准</a:t>
                      </a:r>
                      <a:r>
                        <a:rPr lang="en-US" altLang="zh-CN" sz="400" u="none" strike="noStrike">
                          <a:effectLst/>
                          <a:hlinkClick r:id="rId2"/>
                        </a:rPr>
                        <a:t>—</a:t>
                      </a:r>
                      <a:r>
                        <a:rPr lang="zh-CN" altLang="en-US" sz="400" u="none" strike="noStrike">
                          <a:effectLst/>
                          <a:hlinkClick r:id="rId2"/>
                        </a:rPr>
                        <a:t>热存储</a:t>
                      </a:r>
                      <a:r>
                        <a:rPr lang="en-US" altLang="zh-CN" sz="400" u="none" strike="noStrike">
                          <a:effectLst/>
                          <a:hlinkClick r:id="rId2"/>
                        </a:rPr>
                        <a:t>)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对象存储服务，主要使用场景包含云端的应用、内容的分发、备份、归档、灾备或是大数据分析。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179987"/>
                  </a:ext>
                </a:extLst>
              </a:tr>
              <a:tr h="54121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虚拟服务器磁盘架构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块存储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400" u="none" strike="noStrike">
                          <a:effectLst/>
                          <a:hlinkClick r:id="rId3"/>
                        </a:rPr>
                        <a:t>Azure </a:t>
                      </a:r>
                      <a:r>
                        <a:rPr lang="zh-CN" altLang="en-US" sz="400" u="none" strike="noStrike">
                          <a:effectLst/>
                          <a:hlinkClick r:id="rId3"/>
                        </a:rPr>
                        <a:t>存储</a:t>
                      </a:r>
                      <a:r>
                        <a:rPr lang="en-US" altLang="zh-CN" sz="400" u="none" strike="noStrike">
                          <a:effectLst/>
                          <a:hlinkClick r:id="rId3"/>
                        </a:rPr>
                        <a:t>—</a:t>
                      </a:r>
                      <a:r>
                        <a:rPr lang="zh-CN" altLang="en-US" sz="400" u="none" strike="noStrike">
                          <a:effectLst/>
                          <a:hlinkClick r:id="rId3"/>
                        </a:rPr>
                        <a:t>磁盘 </a:t>
                      </a:r>
                      <a:r>
                        <a:rPr lang="en-US" altLang="zh-CN" sz="400" u="none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zh-CN" altLang="en-US" sz="400" u="none" strike="noStrike">
                          <a:effectLst/>
                          <a:hlinkClick r:id="rId3"/>
                        </a:rPr>
                        <a:t>给 </a:t>
                      </a:r>
                      <a:r>
                        <a:rPr lang="en-US" altLang="zh-CN" sz="400" u="none" strike="noStrike">
                          <a:effectLst/>
                          <a:hlinkClick r:id="rId3"/>
                        </a:rPr>
                        <a:t>VHD </a:t>
                      </a:r>
                      <a:r>
                        <a:rPr lang="zh-CN" altLang="en-US" sz="400" u="none" strike="noStrike">
                          <a:effectLst/>
                          <a:hlinkClick r:id="rId3"/>
                        </a:rPr>
                        <a:t>做使用或其他随机写入类型的数据）</a:t>
                      </a:r>
                      <a:br>
                        <a:rPr lang="zh-CN" altLang="en-US" sz="400">
                          <a:effectLst/>
                        </a:rPr>
                      </a:br>
                      <a:br>
                        <a:rPr lang="zh-CN" altLang="en-US" sz="400">
                          <a:effectLst/>
                        </a:rPr>
                      </a:br>
                      <a:r>
                        <a:rPr lang="en-US" altLang="zh-CN" sz="400" u="none" strike="noStrike">
                          <a:effectLst/>
                          <a:hlinkClick r:id="rId4"/>
                        </a:rPr>
                        <a:t>Azure </a:t>
                      </a:r>
                      <a:r>
                        <a:rPr lang="zh-CN" altLang="en-US" sz="400" u="none" strike="noStrike">
                          <a:effectLst/>
                          <a:hlinkClick r:id="rId4"/>
                        </a:rPr>
                        <a:t>存储</a:t>
                      </a:r>
                      <a:r>
                        <a:rPr lang="en-US" altLang="zh-CN" sz="400" u="none" strike="noStrike">
                          <a:effectLst/>
                          <a:hlinkClick r:id="rId4"/>
                        </a:rPr>
                        <a:t>—</a:t>
                      </a:r>
                      <a:r>
                        <a:rPr lang="zh-CN" altLang="en-US" sz="400" u="none" strike="noStrike">
                          <a:effectLst/>
                          <a:hlinkClick r:id="rId4"/>
                        </a:rPr>
                        <a:t>高级托管磁盘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有一般及 </a:t>
                      </a:r>
                      <a:r>
                        <a:rPr lang="en-US" sz="400">
                          <a:effectLst/>
                        </a:rPr>
                        <a:t>SSD </a:t>
                      </a:r>
                      <a:r>
                        <a:rPr lang="zh-CN" altLang="en-US" sz="400">
                          <a:effectLst/>
                        </a:rPr>
                        <a:t>类型的磁盘，适合用于高 </a:t>
                      </a:r>
                      <a:r>
                        <a:rPr lang="en-US" sz="400">
                          <a:effectLst/>
                        </a:rPr>
                        <a:t>I/O </a:t>
                      </a:r>
                      <a:r>
                        <a:rPr lang="zh-CN" altLang="en-US" sz="400">
                          <a:effectLst/>
                        </a:rPr>
                        <a:t>及读写操作。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5960"/>
                  </a:ext>
                </a:extLst>
              </a:tr>
              <a:tr h="86593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共享文件存储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文件存储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 u="none" strike="noStrike">
                          <a:effectLst/>
                          <a:hlinkClick r:id="rId5"/>
                        </a:rPr>
                        <a:t>文件存储 </a:t>
                      </a:r>
                      <a:r>
                        <a:rPr lang="en-US" altLang="zh-CN" sz="400" u="none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zh-CN" altLang="en-US" sz="400" u="none" strike="noStrike">
                          <a:effectLst/>
                          <a:hlinkClick r:id="rId5"/>
                        </a:rPr>
                        <a:t>文件在虚拟机间的共享</a:t>
                      </a:r>
                      <a:r>
                        <a:rPr lang="en-US" altLang="zh-CN" sz="400" u="none" strike="noStrike">
                          <a:effectLst/>
                          <a:hlinkClick r:id="rId5"/>
                        </a:rPr>
                        <a:t>)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提供一个简单的接口用以更快创建及配置文件系统，并且共享这个文件系统。因此，我们可以创建一个共享的文件系统而不需要额外的虚拟机，并且能使用常用的协议去存取文件。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74103"/>
                  </a:ext>
                </a:extLst>
              </a:tr>
              <a:tr h="4113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归档</a:t>
                      </a:r>
                      <a:r>
                        <a:rPr lang="en-US" altLang="zh-CN" sz="400">
                          <a:effectLst/>
                        </a:rPr>
                        <a:t>—</a:t>
                      </a:r>
                      <a:r>
                        <a:rPr lang="zh-CN" altLang="en-US" sz="400">
                          <a:effectLst/>
                        </a:rPr>
                        <a:t>冷存储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归档存储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400" u="none" strike="noStrike">
                          <a:effectLst/>
                          <a:hlinkClick r:id="rId6"/>
                        </a:rPr>
                        <a:t>Azure </a:t>
                      </a:r>
                      <a:r>
                        <a:rPr lang="zh-CN" altLang="en-US" sz="400" u="none" strike="noStrike">
                          <a:effectLst/>
                          <a:hlinkClick r:id="rId6"/>
                        </a:rPr>
                        <a:t>存储</a:t>
                      </a:r>
                      <a:r>
                        <a:rPr lang="en-US" altLang="zh-CN" sz="400" u="none" strike="noStrike">
                          <a:effectLst/>
                          <a:hlinkClick r:id="rId6"/>
                        </a:rPr>
                        <a:t>—</a:t>
                      </a:r>
                      <a:r>
                        <a:rPr lang="zh-CN" altLang="en-US" sz="400" u="none" strike="noStrike">
                          <a:effectLst/>
                          <a:hlinkClick r:id="rId6"/>
                        </a:rPr>
                        <a:t>标准冷存储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冷存储是一个成本较低的存储，主要用在存放时间较长且存取频率较低的数据。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21514"/>
                  </a:ext>
                </a:extLst>
              </a:tr>
              <a:tr h="73604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备份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无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  <a:hlinkClick r:id="rId7"/>
                        </a:rPr>
                        <a:t>Azure </a:t>
                      </a:r>
                      <a:r>
                        <a:rPr lang="zh-CN" altLang="en-US" sz="400" u="none" strike="noStrike">
                          <a:effectLst/>
                          <a:hlinkClick r:id="rId7"/>
                        </a:rPr>
                        <a:t>备份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备份解决方案让文件及文件夹可以备份到云端并从云端还原，提供了异地灾备的优势。其中包含了两个主要部分：备份的主控台及备份所需的存储架构。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33321"/>
                  </a:ext>
                </a:extLst>
              </a:tr>
              <a:tr h="4113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混合存储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云存储网关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  <a:hlinkClick r:id="rId8"/>
                        </a:rPr>
                        <a:t>StorSimple</a:t>
                      </a:r>
                      <a:endParaRPr 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集成本地的 </a:t>
                      </a:r>
                      <a:r>
                        <a:rPr lang="en-US" altLang="zh-CN" sz="400">
                          <a:effectLst/>
                        </a:rPr>
                        <a:t>IT </a:t>
                      </a:r>
                      <a:r>
                        <a:rPr lang="zh-CN" altLang="en-US" sz="400">
                          <a:effectLst/>
                        </a:rPr>
                        <a:t>环境与云存储。自动化数据管理与存储，同时提供灾备方案。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91297"/>
                  </a:ext>
                </a:extLst>
              </a:tr>
              <a:tr h="4762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大量数据传输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闪电立方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 u="none" strike="noStrike">
                          <a:effectLst/>
                          <a:hlinkClick r:id="rId9"/>
                        </a:rPr>
                        <a:t>导入</a:t>
                      </a:r>
                      <a:r>
                        <a:rPr lang="en-US" altLang="zh-CN" sz="400" u="none" strike="noStrike">
                          <a:effectLst/>
                          <a:hlinkClick r:id="rId9"/>
                        </a:rPr>
                        <a:t>/</a:t>
                      </a:r>
                      <a:r>
                        <a:rPr lang="zh-CN" altLang="en-US" sz="400" u="none" strike="noStrike">
                          <a:effectLst/>
                          <a:hlinkClick r:id="rId9"/>
                        </a:rPr>
                        <a:t>导出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使用安全的物理磁盘及设备进行大量的数据传输。同时提供了在运送的过程中的数据保护。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53020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灾备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>
                          <a:effectLst/>
                        </a:rPr>
                        <a:t>无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 u="none" strike="noStrike">
                          <a:effectLst/>
                          <a:hlinkClick r:id="rId10"/>
                        </a:rPr>
                        <a:t>站点还原</a:t>
                      </a:r>
                      <a:endParaRPr lang="zh-CN" altLang="en-US" sz="400">
                        <a:effectLst/>
                      </a:endParaRP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400" dirty="0">
                          <a:effectLst/>
                        </a:rPr>
                        <a:t>自动化的虚拟机保护及复写。提供健康监控，还原方案及测试的功能。</a:t>
                      </a:r>
                    </a:p>
                  </a:txBody>
                  <a:tcPr marL="21648" marR="21648" marT="10824" marB="108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45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26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D30-ADF0-22C1-FCC7-3FD7E660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D5469-D16D-0C4C-1139-5EEA58C85510}"/>
              </a:ext>
            </a:extLst>
          </p:cNvPr>
          <p:cNvSpPr txBox="1"/>
          <p:nvPr/>
        </p:nvSpPr>
        <p:spPr>
          <a:xfrm>
            <a:off x="1050324" y="2335584"/>
            <a:ext cx="84396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阿里云对象存储</a:t>
            </a:r>
            <a:r>
              <a:rPr lang="en-US" altLang="zh-CN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块存储</a:t>
            </a:r>
            <a:r>
              <a:rPr lang="en-US" altLang="zh-CN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文件存储及 </a:t>
            </a:r>
            <a:r>
              <a:rPr lang="en-US" altLang="zh-CN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</a:t>
            </a:r>
          </a:p>
          <a:p>
            <a:pPr algn="l"/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在阿里云的平台中，云端的存储基本上分为三大类型：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对象存储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：基本的对象存储，让数据在公网上能被存取。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块存储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：块层级的存储，目的是建立虚机的存储磁盘。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：给数个计算实例间共享的文件存储。</a:t>
            </a:r>
          </a:p>
          <a:p>
            <a:pPr algn="l"/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的存储中，可以在订阅中建立</a:t>
            </a:r>
            <a:r>
              <a:rPr lang="zh-CN" altLang="en-US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存储账户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允许你创建及管理下列存储服务：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Blob </a:t>
            </a:r>
            <a:r>
              <a:rPr lang="zh-CN" altLang="en-US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：存储任何类型的文本或是二进位数据，如文档、媒体文件、或是应用程序安装文件。你可以设计不同的 </a:t>
            </a:r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Blob 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存储存取安全等级，决定是否让文件被公开的存取。</a:t>
            </a:r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Blob 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存储与阿里云的对象存储有类似的功能。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队列存储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：提供消息的传递给工作流或是应用间的通信。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文件存储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：提供基于标准接口</a:t>
            </a:r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(SMB)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的共享存储。</a:t>
            </a:r>
          </a:p>
          <a:p>
            <a:pPr algn="l"/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阿里云归档存储及 </a:t>
            </a:r>
            <a:r>
              <a:rPr lang="en-US" altLang="zh-CN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</a:t>
            </a:r>
          </a:p>
          <a:p>
            <a:pPr algn="l"/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存储并未提供直接等同于阿里云归档存储的服务。针对长期且不常使用的数据，</a:t>
            </a:r>
            <a:r>
              <a:rPr lang="en-US" altLang="zh-CN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提供</a:t>
            </a:r>
            <a:r>
              <a:rPr lang="zh-CN" altLang="en-US" sz="1600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冷存储</a:t>
            </a:r>
            <a:r>
              <a:rPr lang="zh-CN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。冷存储提供更低成本的存储，类似于阿里云提供对象存储中的低频访问存储类型。</a:t>
            </a:r>
          </a:p>
        </p:txBody>
      </p:sp>
    </p:spTree>
    <p:extLst>
      <p:ext uri="{BB962C8B-B14F-4D97-AF65-F5344CB8AC3E}">
        <p14:creationId xmlns:p14="http://schemas.microsoft.com/office/powerpoint/2010/main" val="41781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DC3-29BD-18CB-7549-2A803564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网络 </a:t>
            </a:r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&amp;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内容分发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AD600-D349-DD0B-A2D6-CAF6BE912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12243"/>
              </p:ext>
            </p:extLst>
          </p:nvPr>
        </p:nvGraphicFramePr>
        <p:xfrm>
          <a:off x="1263769" y="1825625"/>
          <a:ext cx="7992372" cy="4351337"/>
        </p:xfrm>
        <a:graphic>
          <a:graphicData uri="http://schemas.openxmlformats.org/drawingml/2006/table">
            <a:tbl>
              <a:tblPr/>
              <a:tblGrid>
                <a:gridCol w="1998093">
                  <a:extLst>
                    <a:ext uri="{9D8B030D-6E8A-4147-A177-3AD203B41FA5}">
                      <a16:colId xmlns:a16="http://schemas.microsoft.com/office/drawing/2014/main" val="438582642"/>
                    </a:ext>
                  </a:extLst>
                </a:gridCol>
                <a:gridCol w="1998093">
                  <a:extLst>
                    <a:ext uri="{9D8B030D-6E8A-4147-A177-3AD203B41FA5}">
                      <a16:colId xmlns:a16="http://schemas.microsoft.com/office/drawing/2014/main" val="3781116099"/>
                    </a:ext>
                  </a:extLst>
                </a:gridCol>
                <a:gridCol w="1998093">
                  <a:extLst>
                    <a:ext uri="{9D8B030D-6E8A-4147-A177-3AD203B41FA5}">
                      <a16:colId xmlns:a16="http://schemas.microsoft.com/office/drawing/2014/main" val="3306700906"/>
                    </a:ext>
                  </a:extLst>
                </a:gridCol>
                <a:gridCol w="1998093">
                  <a:extLst>
                    <a:ext uri="{9D8B030D-6E8A-4147-A177-3AD203B41FA5}">
                      <a16:colId xmlns:a16="http://schemas.microsoft.com/office/drawing/2014/main" val="2813819139"/>
                    </a:ext>
                  </a:extLst>
                </a:gridCol>
              </a:tblGrid>
              <a:tr h="10178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分类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阿里云服务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Azure </a:t>
                      </a:r>
                      <a:r>
                        <a:rPr lang="zh-CN" altLang="en-US" sz="500">
                          <a:effectLst/>
                        </a:rPr>
                        <a:t>服务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描述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01700"/>
                  </a:ext>
                </a:extLst>
              </a:tr>
              <a:tr h="78883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云端虚拟网络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专有网络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2"/>
                        </a:rPr>
                        <a:t>虚拟网络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提供隔离、私有的云端网络环境。使用者可以控制虚拟网络的环境，包含选择 </a:t>
                      </a:r>
                      <a:r>
                        <a:rPr lang="en-US" altLang="zh-CN" sz="500">
                          <a:effectLst/>
                        </a:rPr>
                        <a:t>IP </a:t>
                      </a:r>
                      <a:r>
                        <a:rPr lang="zh-CN" altLang="en-US" sz="500">
                          <a:effectLst/>
                        </a:rPr>
                        <a:t>的地址范围、建立子网络及调配路由规则与网络网关。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46571"/>
                  </a:ext>
                </a:extLst>
              </a:tr>
              <a:tr h="78883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跨站点的连结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VPN </a:t>
                      </a:r>
                      <a:r>
                        <a:rPr lang="zh-CN" altLang="en-US" sz="500">
                          <a:effectLst/>
                        </a:rPr>
                        <a:t>网关（公测中）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3"/>
                        </a:rPr>
                        <a:t>Azure VPN </a:t>
                      </a:r>
                      <a:r>
                        <a:rPr lang="zh-CN" altLang="en-US" sz="500" u="none" strike="noStrike">
                          <a:effectLst/>
                          <a:hlinkClick r:id="rId3"/>
                        </a:rPr>
                        <a:t>网关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提供站点到站点的 </a:t>
                      </a:r>
                      <a:r>
                        <a:rPr lang="en-US" altLang="zh-CN" sz="500">
                          <a:effectLst/>
                        </a:rPr>
                        <a:t>VPN </a:t>
                      </a:r>
                      <a:r>
                        <a:rPr lang="zh-CN" altLang="en-US" sz="500">
                          <a:effectLst/>
                        </a:rPr>
                        <a:t>连结，连结客户本地到云服务端的网络。同时提供点到站点的 </a:t>
                      </a:r>
                      <a:r>
                        <a:rPr lang="en-US" altLang="zh-CN" sz="500">
                          <a:effectLst/>
                        </a:rPr>
                        <a:t>VPN </a:t>
                      </a:r>
                      <a:r>
                        <a:rPr lang="zh-CN" altLang="en-US" sz="500">
                          <a:effectLst/>
                        </a:rPr>
                        <a:t>连结，连结客户设备到云服务端的网络。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28747"/>
                  </a:ext>
                </a:extLst>
              </a:tr>
              <a:tr h="2544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域名系统管理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云解析 </a:t>
                      </a:r>
                      <a:r>
                        <a:rPr lang="en-US" sz="500">
                          <a:effectLst/>
                        </a:rPr>
                        <a:t>DNS</a:t>
                      </a:r>
                      <a:br>
                        <a:rPr lang="en-US" sz="500">
                          <a:effectLst/>
                        </a:rPr>
                      </a:br>
                      <a:br>
                        <a:rPr lang="en-US" sz="500">
                          <a:effectLst/>
                        </a:rPr>
                      </a:br>
                      <a:r>
                        <a:rPr lang="en-US" sz="500">
                          <a:effectLst/>
                        </a:rPr>
                        <a:t>HTTPDNS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4"/>
                        </a:rPr>
                        <a:t>Azure DNS（</a:t>
                      </a:r>
                      <a:r>
                        <a:rPr lang="zh-CN" altLang="en-US" sz="500" u="none" strike="noStrike">
                          <a:effectLst/>
                          <a:hlinkClick r:id="rId4"/>
                        </a:rPr>
                        <a:t>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管理 </a:t>
                      </a:r>
                      <a:r>
                        <a:rPr lang="en-US" sz="500">
                          <a:effectLst/>
                        </a:rPr>
                        <a:t>DNS </a:t>
                      </a:r>
                      <a:r>
                        <a:rPr lang="zh-CN" altLang="en-US" sz="500">
                          <a:effectLst/>
                        </a:rPr>
                        <a:t>记录。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6725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>
                          <a:effectLst/>
                        </a:rPr>
                        <a:t> </a:t>
                      </a:r>
                      <a:endParaRPr 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云解析 </a:t>
                      </a:r>
                      <a:r>
                        <a:rPr lang="en-US" sz="500">
                          <a:effectLst/>
                        </a:rPr>
                        <a:t>DNS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5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5"/>
                        </a:rPr>
                        <a:t>流量管理器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做 </a:t>
                      </a:r>
                      <a:r>
                        <a:rPr lang="en-US" altLang="zh-CN" sz="500">
                          <a:effectLst/>
                        </a:rPr>
                        <a:t>DNS </a:t>
                      </a:r>
                      <a:r>
                        <a:rPr lang="zh-CN" altLang="en-US" sz="500">
                          <a:effectLst/>
                        </a:rPr>
                        <a:t>解析并能配置如何分发使用者请求到指定的位置，以改善应用程序的可用性。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24093"/>
                  </a:ext>
                </a:extLst>
              </a:tr>
              <a:tr h="78883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内容分发网络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CDN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6"/>
                        </a:rPr>
                        <a:t>Azure CDN</a:t>
                      </a:r>
                      <a:endParaRPr 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将您的网站、视频、应用快速安全地分发至用户最近的节点，让用户就近获取所需内容，提供高性能、低延时的内容分发服务。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54181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专有网络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高速通道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7"/>
                        </a:rPr>
                        <a:t>ExpressRoute</a:t>
                      </a:r>
                      <a:endParaRPr 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搭建一个私有专用的网络，连结本地及云服务提供商。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45228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负载均衡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负载均衡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8"/>
                        </a:rPr>
                        <a:t>负载均衡器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 u="none" strike="noStrike">
                          <a:effectLst/>
                          <a:hlinkClick r:id="rId9"/>
                        </a:rPr>
                        <a:t>应用程序网关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自动分配应用入站的流量，提供规模、故障切换并且路由至特定的资源集群。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14439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>
                          <a:effectLst/>
                        </a:rPr>
                        <a:t> </a:t>
                      </a:r>
                      <a:endParaRPr 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NAT </a:t>
                      </a:r>
                      <a:r>
                        <a:rPr lang="zh-CN" altLang="en-US" sz="500">
                          <a:effectLst/>
                        </a:rPr>
                        <a:t>网关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10"/>
                        </a:rPr>
                        <a:t>Azure </a:t>
                      </a:r>
                      <a:r>
                        <a:rPr lang="zh-CN" altLang="en-US" sz="500" u="none" strike="noStrike">
                          <a:effectLst/>
                          <a:hlinkClick r:id="rId10"/>
                        </a:rPr>
                        <a:t>市场</a:t>
                      </a:r>
                      <a:endParaRPr lang="zh-CN" altLang="en-US" sz="500">
                        <a:effectLst/>
                      </a:endParaRP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dirty="0">
                          <a:effectLst/>
                        </a:rPr>
                        <a:t>公网流量的出入口，可自定义相关规则及端口映射。</a:t>
                      </a:r>
                    </a:p>
                  </a:txBody>
                  <a:tcPr marL="25446" marR="25446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6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17A4-ED46-6428-E456-48D4B03F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数据库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BC94E4-0E1A-5A92-4F87-36B51FF87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22624"/>
              </p:ext>
            </p:extLst>
          </p:nvPr>
        </p:nvGraphicFramePr>
        <p:xfrm>
          <a:off x="987724" y="1825625"/>
          <a:ext cx="9092240" cy="4351338"/>
        </p:xfrm>
        <a:graphic>
          <a:graphicData uri="http://schemas.openxmlformats.org/drawingml/2006/table">
            <a:tbl>
              <a:tblPr/>
              <a:tblGrid>
                <a:gridCol w="2273060">
                  <a:extLst>
                    <a:ext uri="{9D8B030D-6E8A-4147-A177-3AD203B41FA5}">
                      <a16:colId xmlns:a16="http://schemas.microsoft.com/office/drawing/2014/main" val="738743212"/>
                    </a:ext>
                  </a:extLst>
                </a:gridCol>
                <a:gridCol w="2273060">
                  <a:extLst>
                    <a:ext uri="{9D8B030D-6E8A-4147-A177-3AD203B41FA5}">
                      <a16:colId xmlns:a16="http://schemas.microsoft.com/office/drawing/2014/main" val="1657029030"/>
                    </a:ext>
                  </a:extLst>
                </a:gridCol>
                <a:gridCol w="2273060">
                  <a:extLst>
                    <a:ext uri="{9D8B030D-6E8A-4147-A177-3AD203B41FA5}">
                      <a16:colId xmlns:a16="http://schemas.microsoft.com/office/drawing/2014/main" val="473219799"/>
                    </a:ext>
                  </a:extLst>
                </a:gridCol>
                <a:gridCol w="2273060">
                  <a:extLst>
                    <a:ext uri="{9D8B030D-6E8A-4147-A177-3AD203B41FA5}">
                      <a16:colId xmlns:a16="http://schemas.microsoft.com/office/drawing/2014/main" val="2869668921"/>
                    </a:ext>
                  </a:extLst>
                </a:gridCol>
              </a:tblGrid>
              <a:tr h="10422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分类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阿里云服务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Azure </a:t>
                      </a:r>
                      <a:r>
                        <a:rPr lang="zh-CN" altLang="en-US" sz="500">
                          <a:effectLst/>
                        </a:rPr>
                        <a:t>服务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描述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58554"/>
                  </a:ext>
                </a:extLst>
              </a:tr>
              <a:tr h="158941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关系型数据库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MySQL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SQL Server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PostgreSQL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PPAS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en-US" sz="500">
                          <a:effectLst/>
                        </a:rPr>
                        <a:t>HybridDB for MySQL</a:t>
                      </a:r>
                      <a:br>
                        <a:rPr lang="en-US" sz="500">
                          <a:effectLst/>
                        </a:rPr>
                      </a:br>
                      <a:br>
                        <a:rPr lang="en-US" sz="500">
                          <a:effectLst/>
                        </a:rPr>
                      </a:br>
                      <a:r>
                        <a:rPr lang="en-US" sz="500">
                          <a:effectLst/>
                        </a:rPr>
                        <a:t>HybridDB for PostgreSQL</a:t>
                      </a:r>
                      <a:br>
                        <a:rPr lang="en-US" sz="500">
                          <a:effectLst/>
                        </a:rPr>
                      </a:br>
                      <a:br>
                        <a:rPr 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分布式关系型数据库服务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2"/>
                        </a:rPr>
                        <a:t>SQL </a:t>
                      </a:r>
                      <a:r>
                        <a:rPr lang="zh-CN" altLang="en-US" sz="500" u="none" strike="noStrike">
                          <a:effectLst/>
                          <a:hlinkClick r:id="rId2"/>
                        </a:rPr>
                        <a:t>数据库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  <a:hlinkClick r:id="rId3"/>
                        </a:rPr>
                        <a:t>MySQL Database on Azure</a:t>
                      </a:r>
                      <a:endParaRPr 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关系型数据库（数据库即服务），同时平台能够确保数据库的可靠性、规模性以及相关的运维。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43587"/>
                  </a:ext>
                </a:extLst>
              </a:tr>
              <a:tr h="49506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NoSQL—</a:t>
                      </a:r>
                      <a:r>
                        <a:rPr lang="zh-CN" altLang="en-US" sz="500">
                          <a:effectLst/>
                        </a:rPr>
                        <a:t>文件存储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MongoDB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Oceanbase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4"/>
                        </a:rPr>
                        <a:t>Cosmos DB</a:t>
                      </a:r>
                      <a:endParaRPr 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全球分布、多模型的数据库，原生的支持多种数据模型：键值、文件、图像与列。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6235"/>
                  </a:ext>
                </a:extLst>
              </a:tr>
              <a:tr h="573230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NoSQL—</a:t>
                      </a:r>
                      <a:r>
                        <a:rPr lang="zh-CN" altLang="en-US" sz="500">
                          <a:effectLst/>
                        </a:rPr>
                        <a:t>键值存储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表格存储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5"/>
                        </a:rPr>
                        <a:t>表存储</a:t>
                      </a:r>
                      <a:endParaRPr lang="zh-CN" alt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非关系型的数据存储，用来存放半结构化的数据。开发者可以利用 </a:t>
                      </a:r>
                      <a:r>
                        <a:rPr lang="en-US" altLang="zh-CN" sz="500">
                          <a:effectLst/>
                        </a:rPr>
                        <a:t>web </a:t>
                      </a:r>
                      <a:r>
                        <a:rPr lang="zh-CN" altLang="en-US" sz="500">
                          <a:effectLst/>
                        </a:rPr>
                        <a:t>请求存储或查询数据。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56511"/>
                  </a:ext>
                </a:extLst>
              </a:tr>
              <a:tr h="416895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NoSQL—Hbase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HBase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6"/>
                        </a:rPr>
                        <a:t>HDInsight—Hbase</a:t>
                      </a:r>
                      <a:endParaRPr 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Hbase </a:t>
                      </a:r>
                      <a:r>
                        <a:rPr lang="zh-CN" altLang="en-US" sz="500">
                          <a:effectLst/>
                        </a:rPr>
                        <a:t>提供大量非结构化数据随机存取与极强一致性的数据服务。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73027"/>
                  </a:ext>
                </a:extLst>
              </a:tr>
              <a:tr h="57323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缓存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Redis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  <a:br>
                        <a:rPr lang="zh-CN" altLang="en-US" sz="500">
                          <a:effectLst/>
                        </a:rPr>
                      </a:br>
                      <a:br>
                        <a:rPr lang="zh-CN" altLang="en-US" sz="500">
                          <a:effectLst/>
                        </a:rPr>
                      </a:br>
                      <a:r>
                        <a:rPr lang="zh-CN" altLang="en-US" sz="500">
                          <a:effectLst/>
                        </a:rPr>
                        <a:t>云数据库 </a:t>
                      </a:r>
                      <a:r>
                        <a:rPr lang="en-US" sz="500">
                          <a:effectLst/>
                        </a:rPr>
                        <a:t>Memcached </a:t>
                      </a:r>
                      <a:r>
                        <a:rPr lang="zh-CN" altLang="en-US" sz="500">
                          <a:effectLst/>
                        </a:rPr>
                        <a:t>版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  <a:hlinkClick r:id="rId7"/>
                        </a:rPr>
                        <a:t>Azure Redis </a:t>
                      </a:r>
                      <a:r>
                        <a:rPr lang="zh-CN" altLang="en-US" sz="500" u="none" strike="noStrike">
                          <a:effectLst/>
                          <a:hlinkClick r:id="rId7"/>
                        </a:rPr>
                        <a:t>缓存</a:t>
                      </a:r>
                      <a:endParaRPr lang="zh-CN" alt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以内存为基础的分散式缓存服务，提供高性能的存储，一般用来分散数据库非交易型的工作。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21624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数据库迁移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数据库和应用迁移（公测中）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8"/>
                        </a:rPr>
                        <a:t>数据库迁移服务（国际版）</a:t>
                      </a:r>
                      <a:endParaRPr lang="zh-CN" alt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用以将特定数据库的 </a:t>
                      </a:r>
                      <a:r>
                        <a:rPr lang="en-US" altLang="zh-CN" sz="500">
                          <a:effectLst/>
                        </a:rPr>
                        <a:t>schema </a:t>
                      </a:r>
                      <a:r>
                        <a:rPr lang="zh-CN" altLang="en-US" sz="500">
                          <a:effectLst/>
                        </a:rPr>
                        <a:t>及数据迁移到云上的数据库。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17110"/>
                  </a:ext>
                </a:extLst>
              </a:tr>
              <a:tr h="2605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日志搜集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>
                          <a:effectLst/>
                        </a:rPr>
                        <a:t>日志服务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u="none" strike="noStrike">
                          <a:effectLst/>
                          <a:hlinkClick r:id="rId5"/>
                        </a:rPr>
                        <a:t>表存储</a:t>
                      </a:r>
                      <a:endParaRPr lang="zh-CN" altLang="en-US" sz="500">
                        <a:effectLst/>
                      </a:endParaRP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500" dirty="0">
                          <a:effectLst/>
                        </a:rPr>
                        <a:t>搜集应用日志并用于查询与分析。</a:t>
                      </a:r>
                    </a:p>
                  </a:txBody>
                  <a:tcPr marL="26056" marR="26056" marT="13028" marB="13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61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3521</Words>
  <Application>Microsoft Office PowerPoint</Application>
  <PresentationFormat>Widescreen</PresentationFormat>
  <Paragraphs>221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Azure 与阿里云的服务对照表</vt:lpstr>
      <vt:lpstr>PowerPoint Presentation</vt:lpstr>
      <vt:lpstr>计算</vt:lpstr>
      <vt:lpstr>计算服务</vt:lpstr>
      <vt:lpstr>存储</vt:lpstr>
      <vt:lpstr>存储</vt:lpstr>
      <vt:lpstr>网络 &amp; 内容分发</vt:lpstr>
      <vt:lpstr>数据库</vt:lpstr>
      <vt:lpstr>分析及大数据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与阿里云的服务对照表</dc:title>
  <dc:creator>Ric Zhou</dc:creator>
  <cp:lastModifiedBy>Ric Zhou</cp:lastModifiedBy>
  <cp:revision>3</cp:revision>
  <dcterms:created xsi:type="dcterms:W3CDTF">2023-03-29T14:38:32Z</dcterms:created>
  <dcterms:modified xsi:type="dcterms:W3CDTF">2023-03-29T14:44:47Z</dcterms:modified>
</cp:coreProperties>
</file>