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7" d="100"/>
          <a:sy n="177" d="100"/>
        </p:scale>
        <p:origin x="139"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8847-F315-C73D-1744-41A72AF4A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43D618-7402-7715-58FF-D4466A61B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63D036-01D1-2599-272A-3A66DC7EC4D5}"/>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5" name="Footer Placeholder 4">
            <a:extLst>
              <a:ext uri="{FF2B5EF4-FFF2-40B4-BE49-F238E27FC236}">
                <a16:creationId xmlns:a16="http://schemas.microsoft.com/office/drawing/2014/main" id="{70EDC394-BB2E-8C50-8528-0DF96A7CB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E1B3F-1F8D-040A-A7B5-59C250B1E5C1}"/>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190937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C24A-6C12-55AA-1AFB-39F56BF839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F5EFDF-BD38-9E3D-1CE0-613D3A296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1AABB-713E-110A-DC05-CA434C315016}"/>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5" name="Footer Placeholder 4">
            <a:extLst>
              <a:ext uri="{FF2B5EF4-FFF2-40B4-BE49-F238E27FC236}">
                <a16:creationId xmlns:a16="http://schemas.microsoft.com/office/drawing/2014/main" id="{980C53F1-38E5-F6E2-04E4-704670B16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4437C-1320-8E6D-5B1A-FBED36F36751}"/>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254043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09F926-63A3-AAA9-A0C9-DFBF527F27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57A7D-475D-CD26-9D8F-3FFFFB081E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54716-DE97-1BC2-9E57-4D8DC59F1852}"/>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5" name="Footer Placeholder 4">
            <a:extLst>
              <a:ext uri="{FF2B5EF4-FFF2-40B4-BE49-F238E27FC236}">
                <a16:creationId xmlns:a16="http://schemas.microsoft.com/office/drawing/2014/main" id="{7361D374-4D03-EA24-CF60-C54D9DFE9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77129-EFDE-7A1A-CE90-59B3F3DCB9C2}"/>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570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91EE-0108-5A4F-E271-7C04DA037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F253DA-BC87-730F-21A7-A0F146BD5D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6683A-9405-3D0C-CA5D-43A0CE749458}"/>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5" name="Footer Placeholder 4">
            <a:extLst>
              <a:ext uri="{FF2B5EF4-FFF2-40B4-BE49-F238E27FC236}">
                <a16:creationId xmlns:a16="http://schemas.microsoft.com/office/drawing/2014/main" id="{196CB198-CD9C-FB65-37EA-09E823A6E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F885C-D071-E1F0-B4EF-256AD73F3351}"/>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185932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8471-CDD9-0B98-CBD7-DE1DD52171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412D8F-9520-0D57-8D52-8AF87DBC7E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3AFA86-45F1-F591-4831-D9A7BC6242C8}"/>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5" name="Footer Placeholder 4">
            <a:extLst>
              <a:ext uri="{FF2B5EF4-FFF2-40B4-BE49-F238E27FC236}">
                <a16:creationId xmlns:a16="http://schemas.microsoft.com/office/drawing/2014/main" id="{FFF74EFB-0934-EE14-3779-7E2B99E8B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1EA63-E3C1-DD30-BF41-38EC65E38146}"/>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394303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F373-1457-F7E2-4762-4EEEE8F63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CA542-862C-FF8E-4866-01A99EB1BA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C45C35-E3DB-1323-4C00-81070151CC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310A2D-7080-5AEC-84F2-5B7B68367460}"/>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6" name="Footer Placeholder 5">
            <a:extLst>
              <a:ext uri="{FF2B5EF4-FFF2-40B4-BE49-F238E27FC236}">
                <a16:creationId xmlns:a16="http://schemas.microsoft.com/office/drawing/2014/main" id="{2F313CDA-5BDF-70F3-DB36-1F4004323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18876-9A36-4E32-A4B2-9B9324295256}"/>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317895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EDC7-20C2-391D-9C8E-52C44696FB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80470-F649-64ED-5027-829BDCDA1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58B47-E283-D9A4-1767-9D8736828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4983-29F5-3026-6D1F-14264A8E7F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CFC782-E7A6-983E-84F9-2DB1D8927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2B01BB-7D70-7CE1-D6E8-CE75BADCB10A}"/>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8" name="Footer Placeholder 7">
            <a:extLst>
              <a:ext uri="{FF2B5EF4-FFF2-40B4-BE49-F238E27FC236}">
                <a16:creationId xmlns:a16="http://schemas.microsoft.com/office/drawing/2014/main" id="{3FCD45C5-8D8F-232D-516F-84B5B52A6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DFC116-470F-9A9A-BFE0-9D92B566740E}"/>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260749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4FDC-D689-FF2A-9C2C-E83ADF303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50BC95-9D8F-5762-4BC2-D84D41B7A1F9}"/>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4" name="Footer Placeholder 3">
            <a:extLst>
              <a:ext uri="{FF2B5EF4-FFF2-40B4-BE49-F238E27FC236}">
                <a16:creationId xmlns:a16="http://schemas.microsoft.com/office/drawing/2014/main" id="{68C0973E-0862-E0B2-4C2C-93194962E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90682F-3E31-AF52-5DD3-63F8312CAEE5}"/>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147207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2D4FF-3FEE-C78B-677F-96FD9178B75E}"/>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3" name="Footer Placeholder 2">
            <a:extLst>
              <a:ext uri="{FF2B5EF4-FFF2-40B4-BE49-F238E27FC236}">
                <a16:creationId xmlns:a16="http://schemas.microsoft.com/office/drawing/2014/main" id="{0496CE27-2732-D846-93AD-2B639E257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884A8-6589-E44F-5B80-4EE1C4DB1E5D}"/>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92525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BB74-05A1-D06D-58F2-D4F3F70BD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4295B-759F-CA83-6046-F7B596C93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BA3A34-A051-1ACE-285F-0A27156E0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97F56-FCD5-73A9-6D11-24E66D836AAA}"/>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6" name="Footer Placeholder 5">
            <a:extLst>
              <a:ext uri="{FF2B5EF4-FFF2-40B4-BE49-F238E27FC236}">
                <a16:creationId xmlns:a16="http://schemas.microsoft.com/office/drawing/2014/main" id="{592AD349-D3E3-99F6-05E0-5A55FD5F9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995A1-3608-B09E-80B1-B03E064D47CA}"/>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195598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D15A-F1E0-A0FF-B440-B07D7D23D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79FA6D-67F8-BDBE-653C-3CE2C1EB4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3C50EC-BE19-0F68-F058-634F7E145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8460-6A28-8C1A-2430-7EF3E917061E}"/>
              </a:ext>
            </a:extLst>
          </p:cNvPr>
          <p:cNvSpPr>
            <a:spLocks noGrp="1"/>
          </p:cNvSpPr>
          <p:nvPr>
            <p:ph type="dt" sz="half" idx="10"/>
          </p:nvPr>
        </p:nvSpPr>
        <p:spPr/>
        <p:txBody>
          <a:bodyPr/>
          <a:lstStyle/>
          <a:p>
            <a:fld id="{3ABE9113-7092-40FC-A6DC-14E701D8CDD7}" type="datetimeFigureOut">
              <a:rPr lang="en-US" smtClean="0"/>
              <a:t>3/29/2023</a:t>
            </a:fld>
            <a:endParaRPr lang="en-US"/>
          </a:p>
        </p:txBody>
      </p:sp>
      <p:sp>
        <p:nvSpPr>
          <p:cNvPr id="6" name="Footer Placeholder 5">
            <a:extLst>
              <a:ext uri="{FF2B5EF4-FFF2-40B4-BE49-F238E27FC236}">
                <a16:creationId xmlns:a16="http://schemas.microsoft.com/office/drawing/2014/main" id="{D9AC667A-48E3-C4D2-AD76-83661CC39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534AE-528C-9AE5-37B9-7A1714DC1EA7}"/>
              </a:ext>
            </a:extLst>
          </p:cNvPr>
          <p:cNvSpPr>
            <a:spLocks noGrp="1"/>
          </p:cNvSpPr>
          <p:nvPr>
            <p:ph type="sldNum" sz="quarter" idx="12"/>
          </p:nvPr>
        </p:nvSpPr>
        <p:spPr/>
        <p:txBody>
          <a:bodyPr/>
          <a:lstStyle/>
          <a:p>
            <a:fld id="{8BBF9EDE-ADAE-4E26-A8C4-4EBC22077B01}" type="slidenum">
              <a:rPr lang="en-US" smtClean="0"/>
              <a:t>‹#›</a:t>
            </a:fld>
            <a:endParaRPr lang="en-US"/>
          </a:p>
        </p:txBody>
      </p:sp>
    </p:spTree>
    <p:extLst>
      <p:ext uri="{BB962C8B-B14F-4D97-AF65-F5344CB8AC3E}">
        <p14:creationId xmlns:p14="http://schemas.microsoft.com/office/powerpoint/2010/main" val="338226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351FF-14E9-DD5C-6D3D-8E130008B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AB12A-9FF7-0CE5-67E1-EEA8BE312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5D51A-3D17-302F-20B7-5E23DC59A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E9113-7092-40FC-A6DC-14E701D8CDD7}" type="datetimeFigureOut">
              <a:rPr lang="en-US" smtClean="0"/>
              <a:t>3/29/2023</a:t>
            </a:fld>
            <a:endParaRPr lang="en-US"/>
          </a:p>
        </p:txBody>
      </p:sp>
      <p:sp>
        <p:nvSpPr>
          <p:cNvPr id="5" name="Footer Placeholder 4">
            <a:extLst>
              <a:ext uri="{FF2B5EF4-FFF2-40B4-BE49-F238E27FC236}">
                <a16:creationId xmlns:a16="http://schemas.microsoft.com/office/drawing/2014/main" id="{358549E0-CD01-ABD6-BD49-3E02ACAD21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8847F6-94E5-21EE-2657-635345B73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F9EDE-ADAE-4E26-A8C4-4EBC22077B01}" type="slidenum">
              <a:rPr lang="en-US" smtClean="0"/>
              <a:t>‹#›</a:t>
            </a:fld>
            <a:endParaRPr lang="en-US"/>
          </a:p>
        </p:txBody>
      </p:sp>
    </p:spTree>
    <p:extLst>
      <p:ext uri="{BB962C8B-B14F-4D97-AF65-F5344CB8AC3E}">
        <p14:creationId xmlns:p14="http://schemas.microsoft.com/office/powerpoint/2010/main" val="3972000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ikipedia.org/wiki/waterfall_mode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C7B6-C146-C0C5-D177-CFB06FE50977}"/>
              </a:ext>
            </a:extLst>
          </p:cNvPr>
          <p:cNvSpPr>
            <a:spLocks noGrp="1"/>
          </p:cNvSpPr>
          <p:nvPr>
            <p:ph type="title"/>
          </p:nvPr>
        </p:nvSpPr>
        <p:spPr/>
        <p:txBody>
          <a:bodyPr/>
          <a:lstStyle/>
          <a:p>
            <a:r>
              <a:rPr lang="en-US" b="1" i="0" dirty="0">
                <a:solidFill>
                  <a:srgbClr val="161616"/>
                </a:solidFill>
                <a:effectLst/>
                <a:latin typeface="Segoe UI" panose="020B0502040204020203" pitchFamily="34" charset="0"/>
              </a:rPr>
              <a:t>Plan for cloud adoption</a:t>
            </a:r>
            <a:endParaRPr lang="en-US" dirty="0"/>
          </a:p>
        </p:txBody>
      </p:sp>
      <p:sp>
        <p:nvSpPr>
          <p:cNvPr id="4" name="TextBox 3">
            <a:extLst>
              <a:ext uri="{FF2B5EF4-FFF2-40B4-BE49-F238E27FC236}">
                <a16:creationId xmlns:a16="http://schemas.microsoft.com/office/drawing/2014/main" id="{E3AB072D-0DB5-330D-387F-0E332E82F0F2}"/>
              </a:ext>
            </a:extLst>
          </p:cNvPr>
          <p:cNvSpPr txBox="1"/>
          <p:nvPr/>
        </p:nvSpPr>
        <p:spPr>
          <a:xfrm>
            <a:off x="838200" y="2463790"/>
            <a:ext cx="7764162" cy="2862322"/>
          </a:xfrm>
          <a:prstGeom prst="rect">
            <a:avLst/>
          </a:prstGeom>
          <a:noFill/>
        </p:spPr>
        <p:txBody>
          <a:bodyPr wrap="square">
            <a:spAutoFit/>
          </a:bodyPr>
          <a:lstStyle/>
          <a:p>
            <a:r>
              <a:rPr lang="en-US" b="0" i="0" dirty="0">
                <a:solidFill>
                  <a:srgbClr val="161616"/>
                </a:solidFill>
                <a:effectLst/>
                <a:latin typeface="Segoe UI" panose="020B0502040204020203" pitchFamily="34" charset="0"/>
              </a:rPr>
              <a:t>A plan is an essential requirement for a successful cloud adoption. A cloud adoption plan is an iterative project plan that helps a company transition from traditional IT approaches to transformation over to modern, agile approaches. This article series outlines how a cloud adoption plan helps companies balance their IT portfolio and manage transitions over time. Through this process, business objectives can be clearly translated into tangible technical efforts. Those efforts can then be managed and communicated in ways that make sense to business stakeholders. However, adopting such a process may require some changes to traditional project-management approaches.</a:t>
            </a:r>
            <a:endParaRPr lang="en-US" dirty="0"/>
          </a:p>
        </p:txBody>
      </p:sp>
    </p:spTree>
    <p:extLst>
      <p:ext uri="{BB962C8B-B14F-4D97-AF65-F5344CB8AC3E}">
        <p14:creationId xmlns:p14="http://schemas.microsoft.com/office/powerpoint/2010/main" val="8765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574F-679B-A307-F6BB-6ACE7CC3F630}"/>
              </a:ext>
            </a:extLst>
          </p:cNvPr>
          <p:cNvSpPr>
            <a:spLocks noGrp="1"/>
          </p:cNvSpPr>
          <p:nvPr>
            <p:ph type="title"/>
          </p:nvPr>
        </p:nvSpPr>
        <p:spPr/>
        <p:txBody>
          <a:bodyPr/>
          <a:lstStyle/>
          <a:p>
            <a:r>
              <a:rPr lang="en-US" b="1" i="0" dirty="0">
                <a:solidFill>
                  <a:srgbClr val="161616"/>
                </a:solidFill>
                <a:effectLst/>
                <a:latin typeface="Segoe UI" panose="020B0502040204020203" pitchFamily="34" charset="0"/>
              </a:rPr>
              <a:t>Align strategy and planning</a:t>
            </a:r>
            <a:endParaRPr lang="en-US" dirty="0"/>
          </a:p>
        </p:txBody>
      </p:sp>
      <p:sp>
        <p:nvSpPr>
          <p:cNvPr id="4" name="TextBox 3">
            <a:extLst>
              <a:ext uri="{FF2B5EF4-FFF2-40B4-BE49-F238E27FC236}">
                <a16:creationId xmlns:a16="http://schemas.microsoft.com/office/drawing/2014/main" id="{82C1695F-A39A-7D76-C3D7-43C6A2CC4000}"/>
              </a:ext>
            </a:extLst>
          </p:cNvPr>
          <p:cNvSpPr txBox="1"/>
          <p:nvPr/>
        </p:nvSpPr>
        <p:spPr>
          <a:xfrm>
            <a:off x="838200" y="2322715"/>
            <a:ext cx="8435546" cy="3416320"/>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Cloud adoption plans start with a well-defined strategy. At a minimum, the strategy should outline the motivations, business outcomes, and business justifications for cloud adoption. Those positive returns are then balanced by the effort required to realize them.</a:t>
            </a:r>
          </a:p>
          <a:p>
            <a:pPr algn="l"/>
            <a:r>
              <a:rPr lang="en-US" b="0" i="0" dirty="0">
                <a:solidFill>
                  <a:srgbClr val="161616"/>
                </a:solidFill>
                <a:effectLst/>
                <a:latin typeface="Segoe UI" panose="020B0502040204020203" pitchFamily="34" charset="0"/>
              </a:rPr>
              <a:t>The effort starts with the digital estate (proposed or existing), which translates the strategy into more tangible workloads and assets. You can then map these tangible elements to technical work. From there, skilled people in a proper organizational structure can execute the technical work. The cloud adoption plan combines these topics into one plan that can be forecasted, budgeted, implemented, and managed by means of agile project-management practices. This article series helps you build the plan and provides a few templates to make the job easier.</a:t>
            </a:r>
          </a:p>
        </p:txBody>
      </p:sp>
    </p:spTree>
    <p:extLst>
      <p:ext uri="{BB962C8B-B14F-4D97-AF65-F5344CB8AC3E}">
        <p14:creationId xmlns:p14="http://schemas.microsoft.com/office/powerpoint/2010/main" val="105617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0776-B22D-F523-C15D-A7010B66F10F}"/>
              </a:ext>
            </a:extLst>
          </p:cNvPr>
          <p:cNvSpPr>
            <a:spLocks noGrp="1"/>
          </p:cNvSpPr>
          <p:nvPr>
            <p:ph type="title"/>
          </p:nvPr>
        </p:nvSpPr>
        <p:spPr/>
        <p:txBody>
          <a:bodyPr>
            <a:normAutofit/>
          </a:bodyPr>
          <a:lstStyle/>
          <a:p>
            <a:r>
              <a:rPr lang="en-US" b="1" i="0" dirty="0">
                <a:solidFill>
                  <a:srgbClr val="161616"/>
                </a:solidFill>
                <a:effectLst/>
                <a:latin typeface="Segoe UI" panose="020B0502040204020203" pitchFamily="34" charset="0"/>
              </a:rPr>
              <a:t>Transition from sequential to iterative planning</a:t>
            </a:r>
            <a:endParaRPr lang="en-US" dirty="0"/>
          </a:p>
        </p:txBody>
      </p:sp>
      <p:sp>
        <p:nvSpPr>
          <p:cNvPr id="4" name="TextBox 3">
            <a:extLst>
              <a:ext uri="{FF2B5EF4-FFF2-40B4-BE49-F238E27FC236}">
                <a16:creationId xmlns:a16="http://schemas.microsoft.com/office/drawing/2014/main" id="{A98FF4D3-732E-2C3E-7D38-AFB7922D4C58}"/>
              </a:ext>
            </a:extLst>
          </p:cNvPr>
          <p:cNvSpPr txBox="1"/>
          <p:nvPr/>
        </p:nvSpPr>
        <p:spPr>
          <a:xfrm>
            <a:off x="885567" y="1839252"/>
            <a:ext cx="10305536" cy="3970318"/>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Planning for cloud adoption can be a significant change for some organizations. IT organizations have long focused on the application of linear or sequential models of project management, like the </a:t>
            </a:r>
            <a:r>
              <a:rPr lang="en-US" b="0" i="0" u="none" strike="noStrike" dirty="0">
                <a:solidFill>
                  <a:srgbClr val="161616"/>
                </a:solidFill>
                <a:effectLst/>
                <a:latin typeface="Segoe UI" panose="020B0502040204020203" pitchFamily="34" charset="0"/>
                <a:hlinkClick r:id="rId2"/>
              </a:rPr>
              <a:t>waterfall model</a:t>
            </a:r>
            <a:r>
              <a:rPr lang="en-US" b="0" i="0" dirty="0">
                <a:solidFill>
                  <a:srgbClr val="161616"/>
                </a:solidFill>
                <a:effectLst/>
                <a:latin typeface="Segoe UI" panose="020B0502040204020203" pitchFamily="34" charset="0"/>
              </a:rPr>
              <a:t>. In traditional IT, this approach was entirely logical. Most large IT projects started with a procurement request to acquire expensive hardware resources. Capital expense requests, budget allocations, and equipment acquisition often represented a large percentage of project execution. And after it was acquired, the hardware itself became a constraint on what could be delivered.</a:t>
            </a:r>
          </a:p>
          <a:p>
            <a:pPr algn="l"/>
            <a:r>
              <a:rPr lang="en-US" b="0" i="0" dirty="0">
                <a:solidFill>
                  <a:srgbClr val="161616"/>
                </a:solidFill>
                <a:effectLst/>
                <a:latin typeface="Segoe UI" panose="020B0502040204020203" pitchFamily="34" charset="0"/>
              </a:rPr>
              <a:t>The acquisition models of the cloud change the core dependencies that made a sequential model necessary. The replacement of acquisition cycles with an operating-expense approach helps businesses move more quickly and with smaller financial commitments. This approach helps teams to engage in projects before all requirements are well known. It also creates room for a growth mindset, which frees the team to experiment, learn, and deliver without artificial constraints. For all these reasons and more, we highly recommend that teams use agile or iterative approaches to cloud adoption planning.</a:t>
            </a:r>
          </a:p>
        </p:txBody>
      </p:sp>
    </p:spTree>
    <p:extLst>
      <p:ext uri="{BB962C8B-B14F-4D97-AF65-F5344CB8AC3E}">
        <p14:creationId xmlns:p14="http://schemas.microsoft.com/office/powerpoint/2010/main" val="252521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B557-828D-76F1-C4CD-6E86C74C318E}"/>
              </a:ext>
            </a:extLst>
          </p:cNvPr>
          <p:cNvSpPr>
            <a:spLocks noGrp="1"/>
          </p:cNvSpPr>
          <p:nvPr>
            <p:ph type="title"/>
          </p:nvPr>
        </p:nvSpPr>
        <p:spPr/>
        <p:txBody>
          <a:bodyPr/>
          <a:lstStyle/>
          <a:p>
            <a:r>
              <a:rPr lang="en-US" b="1" i="0" dirty="0">
                <a:solidFill>
                  <a:srgbClr val="161616"/>
                </a:solidFill>
                <a:effectLst/>
                <a:latin typeface="Segoe UI" panose="020B0502040204020203" pitchFamily="34" charset="0"/>
              </a:rPr>
              <a:t>Build your cloud adoption plan</a:t>
            </a:r>
            <a:endParaRPr lang="en-US" dirty="0"/>
          </a:p>
        </p:txBody>
      </p:sp>
      <p:sp>
        <p:nvSpPr>
          <p:cNvPr id="4" name="TextBox 3">
            <a:extLst>
              <a:ext uri="{FF2B5EF4-FFF2-40B4-BE49-F238E27FC236}">
                <a16:creationId xmlns:a16="http://schemas.microsoft.com/office/drawing/2014/main" id="{2BD5186A-9610-F593-9E04-E077CF3105DA}"/>
              </a:ext>
            </a:extLst>
          </p:cNvPr>
          <p:cNvSpPr txBox="1"/>
          <p:nvPr/>
        </p:nvSpPr>
        <p:spPr>
          <a:xfrm>
            <a:off x="704335" y="1690688"/>
            <a:ext cx="8666205" cy="4247317"/>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This article series walks through each step of translating strategy and effort into an actionable cloud adoption plan:</a:t>
            </a:r>
          </a:p>
          <a:p>
            <a:pPr algn="l">
              <a:buFont typeface="+mj-lt"/>
              <a:buAutoNum type="arabicPeriod"/>
            </a:pPr>
            <a:r>
              <a:rPr lang="en-US" b="1" i="0" dirty="0">
                <a:solidFill>
                  <a:srgbClr val="161616"/>
                </a:solidFill>
                <a:effectLst/>
                <a:latin typeface="Segoe UI" panose="020B0502040204020203" pitchFamily="34" charset="0"/>
              </a:rPr>
              <a:t>Prerequisites:</a:t>
            </a:r>
            <a:r>
              <a:rPr lang="en-US" b="0" i="0" dirty="0">
                <a:solidFill>
                  <a:srgbClr val="161616"/>
                </a:solidFill>
                <a:effectLst/>
                <a:latin typeface="Segoe UI" panose="020B0502040204020203" pitchFamily="34" charset="0"/>
              </a:rPr>
              <a:t> Confirm that all prerequisite steps have been completed before you create your plan.</a:t>
            </a:r>
          </a:p>
          <a:p>
            <a:pPr algn="l">
              <a:buFont typeface="+mj-lt"/>
              <a:buAutoNum type="arabicPeriod"/>
            </a:pPr>
            <a:r>
              <a:rPr lang="en-US" b="1" i="0" dirty="0">
                <a:solidFill>
                  <a:srgbClr val="161616"/>
                </a:solidFill>
                <a:effectLst/>
                <a:latin typeface="Segoe UI" panose="020B0502040204020203" pitchFamily="34" charset="0"/>
              </a:rPr>
              <a:t>Define and prioritize workloads:</a:t>
            </a:r>
            <a:r>
              <a:rPr lang="en-US" b="0" i="0" dirty="0">
                <a:solidFill>
                  <a:srgbClr val="161616"/>
                </a:solidFill>
                <a:effectLst/>
                <a:latin typeface="Segoe UI" panose="020B0502040204020203" pitchFamily="34" charset="0"/>
              </a:rPr>
              <a:t> Prioritize your first 10 workloads to establish an initial adoption backlog.</a:t>
            </a:r>
          </a:p>
          <a:p>
            <a:pPr algn="l">
              <a:buFont typeface="+mj-lt"/>
              <a:buAutoNum type="arabicPeriod"/>
            </a:pPr>
            <a:r>
              <a:rPr lang="en-US" b="1" i="0" dirty="0">
                <a:solidFill>
                  <a:srgbClr val="161616"/>
                </a:solidFill>
                <a:effectLst/>
                <a:latin typeface="Segoe UI" panose="020B0502040204020203" pitchFamily="34" charset="0"/>
              </a:rPr>
              <a:t>Align assets to workloads:</a:t>
            </a:r>
            <a:r>
              <a:rPr lang="en-US" b="0" i="0" dirty="0">
                <a:solidFill>
                  <a:srgbClr val="161616"/>
                </a:solidFill>
                <a:effectLst/>
                <a:latin typeface="Segoe UI" panose="020B0502040204020203" pitchFamily="34" charset="0"/>
              </a:rPr>
              <a:t> Identify which assets (proposed or existing) are required to support the prioritized workloads.</a:t>
            </a:r>
          </a:p>
          <a:p>
            <a:pPr algn="l">
              <a:buFont typeface="+mj-lt"/>
              <a:buAutoNum type="arabicPeriod"/>
            </a:pPr>
            <a:r>
              <a:rPr lang="en-US" b="1" i="0" dirty="0">
                <a:solidFill>
                  <a:srgbClr val="161616"/>
                </a:solidFill>
                <a:effectLst/>
                <a:latin typeface="Segoe UI" panose="020B0502040204020203" pitchFamily="34" charset="0"/>
              </a:rPr>
              <a:t>Review rationalization decisions:</a:t>
            </a:r>
            <a:r>
              <a:rPr lang="en-US" b="0" i="0" dirty="0">
                <a:solidFill>
                  <a:srgbClr val="161616"/>
                </a:solidFill>
                <a:effectLst/>
                <a:latin typeface="Segoe UI" panose="020B0502040204020203" pitchFamily="34" charset="0"/>
              </a:rPr>
              <a:t> Review rationalization decisions to refine adoption path decisions: migrate or innovate.</a:t>
            </a:r>
          </a:p>
          <a:p>
            <a:pPr algn="l">
              <a:buFont typeface="+mj-lt"/>
              <a:buAutoNum type="arabicPeriod"/>
            </a:pPr>
            <a:r>
              <a:rPr lang="en-US" b="1" i="0" dirty="0">
                <a:solidFill>
                  <a:srgbClr val="161616"/>
                </a:solidFill>
                <a:effectLst/>
                <a:latin typeface="Segoe UI" panose="020B0502040204020203" pitchFamily="34" charset="0"/>
              </a:rPr>
              <a:t>Establish iterations and release plans:</a:t>
            </a:r>
            <a:r>
              <a:rPr lang="en-US" b="0" i="0" dirty="0">
                <a:solidFill>
                  <a:srgbClr val="161616"/>
                </a:solidFill>
                <a:effectLst/>
                <a:latin typeface="Segoe UI" panose="020B0502040204020203" pitchFamily="34" charset="0"/>
              </a:rPr>
              <a:t> </a:t>
            </a:r>
            <a:r>
              <a:rPr lang="en-US" b="0" i="1" dirty="0">
                <a:solidFill>
                  <a:srgbClr val="161616"/>
                </a:solidFill>
                <a:effectLst/>
                <a:latin typeface="Segoe UI" panose="020B0502040204020203" pitchFamily="34" charset="0"/>
              </a:rPr>
              <a:t>Iterations</a:t>
            </a:r>
            <a:r>
              <a:rPr lang="en-US" b="0" i="0" dirty="0">
                <a:solidFill>
                  <a:srgbClr val="161616"/>
                </a:solidFill>
                <a:effectLst/>
                <a:latin typeface="Segoe UI" panose="020B0502040204020203" pitchFamily="34" charset="0"/>
              </a:rPr>
              <a:t> are the time blocks allocated to do work. </a:t>
            </a:r>
            <a:r>
              <a:rPr lang="en-US" b="0" i="1" dirty="0">
                <a:solidFill>
                  <a:srgbClr val="161616"/>
                </a:solidFill>
                <a:effectLst/>
                <a:latin typeface="Segoe UI" panose="020B0502040204020203" pitchFamily="34" charset="0"/>
              </a:rPr>
              <a:t>Releases</a:t>
            </a:r>
            <a:r>
              <a:rPr lang="en-US" b="0" i="0" dirty="0">
                <a:solidFill>
                  <a:srgbClr val="161616"/>
                </a:solidFill>
                <a:effectLst/>
                <a:latin typeface="Segoe UI" panose="020B0502040204020203" pitchFamily="34" charset="0"/>
              </a:rPr>
              <a:t> are the definition of the work to be done before triggering a change to production processes.</a:t>
            </a:r>
          </a:p>
          <a:p>
            <a:pPr algn="l">
              <a:buFont typeface="+mj-lt"/>
              <a:buAutoNum type="arabicPeriod"/>
            </a:pPr>
            <a:r>
              <a:rPr lang="en-US" b="1" i="0" dirty="0">
                <a:solidFill>
                  <a:srgbClr val="161616"/>
                </a:solidFill>
                <a:effectLst/>
                <a:latin typeface="Segoe UI" panose="020B0502040204020203" pitchFamily="34" charset="0"/>
              </a:rPr>
              <a:t>Estimate timelines:</a:t>
            </a:r>
            <a:r>
              <a:rPr lang="en-US" b="0" i="0" dirty="0">
                <a:solidFill>
                  <a:srgbClr val="161616"/>
                </a:solidFill>
                <a:effectLst/>
                <a:latin typeface="Segoe UI" panose="020B0502040204020203" pitchFamily="34" charset="0"/>
              </a:rPr>
              <a:t> Establish rough timelines for release planning purposes, based on initial estimates.</a:t>
            </a:r>
          </a:p>
        </p:txBody>
      </p:sp>
    </p:spTree>
    <p:extLst>
      <p:ext uri="{BB962C8B-B14F-4D97-AF65-F5344CB8AC3E}">
        <p14:creationId xmlns:p14="http://schemas.microsoft.com/office/powerpoint/2010/main" val="183867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8B28-937C-2D80-8B77-A58FB5A32084}"/>
              </a:ext>
            </a:extLst>
          </p:cNvPr>
          <p:cNvSpPr>
            <a:spLocks noGrp="1"/>
          </p:cNvSpPr>
          <p:nvPr>
            <p:ph type="title"/>
          </p:nvPr>
        </p:nvSpPr>
        <p:spPr/>
        <p:txBody>
          <a:bodyPr/>
          <a:lstStyle/>
          <a:p>
            <a:pPr algn="l"/>
            <a:r>
              <a:rPr lang="en-US" b="1" i="0" dirty="0">
                <a:solidFill>
                  <a:srgbClr val="161616"/>
                </a:solidFill>
                <a:effectLst/>
                <a:latin typeface="Segoe UI" panose="020B0502040204020203" pitchFamily="34" charset="0"/>
              </a:rPr>
              <a:t>Get started on a skills readiness path</a:t>
            </a:r>
          </a:p>
        </p:txBody>
      </p:sp>
      <p:sp>
        <p:nvSpPr>
          <p:cNvPr id="9" name="TextBox 8">
            <a:extLst>
              <a:ext uri="{FF2B5EF4-FFF2-40B4-BE49-F238E27FC236}">
                <a16:creationId xmlns:a16="http://schemas.microsoft.com/office/drawing/2014/main" id="{539E5F6D-0937-1782-FFD8-35BB1EEBA606}"/>
              </a:ext>
            </a:extLst>
          </p:cNvPr>
          <p:cNvSpPr txBox="1"/>
          <p:nvPr/>
        </p:nvSpPr>
        <p:spPr>
          <a:xfrm>
            <a:off x="963827" y="1861403"/>
            <a:ext cx="8020613" cy="1477328"/>
          </a:xfrm>
          <a:prstGeom prst="rect">
            <a:avLst/>
          </a:prstGeom>
          <a:noFill/>
        </p:spPr>
        <p:txBody>
          <a:bodyPr wrap="square">
            <a:spAutoFit/>
          </a:bodyPr>
          <a:lstStyle/>
          <a:p>
            <a:r>
              <a:rPr lang="en-US" b="0" i="0" dirty="0">
                <a:solidFill>
                  <a:srgbClr val="161616"/>
                </a:solidFill>
                <a:effectLst/>
                <a:latin typeface="Segoe UI" panose="020B0502040204020203" pitchFamily="34" charset="0"/>
              </a:rPr>
              <a:t>As more organizations embrace cloud solutions, IT professionals might feel anxious about their roles. Cloud technologies require a different set of skills. However, learning these new skills doesn't have to be hard. With the right training, you can gain the expertise and confidence to help your organization understand and embrace the changing technology landscape.</a:t>
            </a:r>
            <a:endParaRPr lang="en-US" dirty="0"/>
          </a:p>
        </p:txBody>
      </p:sp>
      <p:pic>
        <p:nvPicPr>
          <p:cNvPr id="1035" name="Picture 11" descr="Diagram of skills mapped to IT roles in a cloud-hosted environment.">
            <a:extLst>
              <a:ext uri="{FF2B5EF4-FFF2-40B4-BE49-F238E27FC236}">
                <a16:creationId xmlns:a16="http://schemas.microsoft.com/office/drawing/2014/main" id="{5FC53F32-3F5E-F9C0-A92F-DD46C4506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16" y="3429000"/>
            <a:ext cx="7275034" cy="314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997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TotalTime>
  <Words>670</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Plan for cloud adoption</vt:lpstr>
      <vt:lpstr>Align strategy and planning</vt:lpstr>
      <vt:lpstr>Transition from sequential to iterative planning</vt:lpstr>
      <vt:lpstr>Build your cloud adoption plan</vt:lpstr>
      <vt:lpstr>Get started on a skills readiness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for cloud adoption</dc:title>
  <dc:creator>Ric Zhou</dc:creator>
  <cp:lastModifiedBy>Ric Zhou</cp:lastModifiedBy>
  <cp:revision>1</cp:revision>
  <dcterms:created xsi:type="dcterms:W3CDTF">2023-03-29T14:51:42Z</dcterms:created>
  <dcterms:modified xsi:type="dcterms:W3CDTF">2023-03-29T14:54:44Z</dcterms:modified>
</cp:coreProperties>
</file>