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95" r:id="rId3"/>
    <p:sldId id="298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  <p:sldId id="3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8" autoAdjust="0"/>
    <p:restoredTop sz="96053"/>
  </p:normalViewPr>
  <p:slideViewPr>
    <p:cSldViewPr>
      <p:cViewPr varScale="1">
        <p:scale>
          <a:sx n="119" d="100"/>
          <a:sy n="119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  <a:br>
              <a:rPr lang="en-US" sz="6000" dirty="0">
                <a:solidFill>
                  <a:schemeClr val="accent1">
                    <a:satMod val="150000"/>
                  </a:schemeClr>
                </a:solidFill>
                <a:ea typeface="+mj-ea"/>
              </a:rPr>
            </a:br>
            <a:endParaRPr lang="en-US" sz="6000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2209800"/>
          </a:xfrm>
        </p:spPr>
        <p:txBody>
          <a:bodyPr rtlCol="0"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ĐIỀU PHỐI TIẾN TRÌNH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>
                <a:ea typeface="+mn-ea"/>
              </a:rPr>
              <a:t>ThS</a:t>
            </a:r>
            <a:r>
              <a:rPr lang="en-US" sz="2800" dirty="0">
                <a:ea typeface="+mn-ea"/>
              </a:rPr>
              <a:t>. Cao </a:t>
            </a:r>
            <a:r>
              <a:rPr lang="en-US" sz="2800" dirty="0" err="1">
                <a:ea typeface="+mn-ea"/>
              </a:rPr>
              <a:t>Xuân</a:t>
            </a:r>
            <a:r>
              <a:rPr lang="en-US" sz="2800" dirty="0">
                <a:ea typeface="+mn-ea"/>
              </a:rPr>
              <a:t> Nam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(Fairness)</a:t>
            </a:r>
          </a:p>
          <a:p>
            <a:pPr lvl="1"/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hội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CPU</a:t>
            </a:r>
          </a:p>
          <a:p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(Efficiency)</a:t>
            </a:r>
          </a:p>
          <a:p>
            <a:pPr lvl="1"/>
            <a:r>
              <a:rPr lang="en-US" sz="2200" dirty="0" err="1"/>
              <a:t>Tận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CPU 100%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đáp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(Response time)</a:t>
            </a:r>
          </a:p>
          <a:p>
            <a:pPr lvl="1"/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đáp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(Turnaround time)</a:t>
            </a:r>
          </a:p>
          <a:p>
            <a:pPr lvl="1"/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endParaRPr lang="en-US" sz="2200" dirty="0"/>
          </a:p>
          <a:p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(Throughput)</a:t>
            </a:r>
          </a:p>
          <a:p>
            <a:pPr lvl="1"/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63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AFE05A3-CAF4-4155-92BC-E669A7453667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47342744-241A-4657-A4E4-F49319769CAD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953000" y="3429000"/>
            <a:ext cx="3810000" cy="2971800"/>
            <a:chOff x="3120" y="2160"/>
            <a:chExt cx="2400" cy="187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 rot="16200000">
              <a:off x="3384" y="1896"/>
              <a:ext cx="1872" cy="2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>
                  <a:solidFill>
                    <a:srgbClr val="800080"/>
                  </a:solidFill>
                  <a:latin typeface="+mj-lt"/>
                </a:rPr>
                <a:t>Không</a:t>
              </a:r>
              <a:r>
                <a:rPr lang="en-US" b="1" dirty="0">
                  <a:solidFill>
                    <a:srgbClr val="800080"/>
                  </a:solidFill>
                  <a:latin typeface="+mj-lt"/>
                </a:rPr>
                <a:t> </a:t>
              </a:r>
              <a:r>
                <a:rPr lang="en-US" b="1" dirty="0" err="1">
                  <a:solidFill>
                    <a:srgbClr val="800080"/>
                  </a:solidFill>
                  <a:latin typeface="+mj-lt"/>
                </a:rPr>
                <a:t>độc</a:t>
              </a:r>
              <a:r>
                <a:rPr lang="en-US" b="1" dirty="0">
                  <a:solidFill>
                    <a:srgbClr val="800080"/>
                  </a:solidFill>
                  <a:latin typeface="+mj-lt"/>
                </a:rPr>
                <a:t> </a:t>
              </a:r>
              <a:r>
                <a:rPr lang="en-US" b="1" dirty="0" err="1">
                  <a:solidFill>
                    <a:srgbClr val="800080"/>
                  </a:solidFill>
                  <a:latin typeface="+mj-lt"/>
                </a:rPr>
                <a:t>quyền</a:t>
              </a:r>
              <a:endParaRPr lang="en-US" b="1" dirty="0">
                <a:solidFill>
                  <a:srgbClr val="800080"/>
                </a:solidFill>
                <a:latin typeface="+mj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216" y="2448"/>
              <a:ext cx="2304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interrupt</a:t>
              </a:r>
              <a:r>
                <a:rPr lang="en-US" b="1">
                  <a:latin typeface="Comic Sans MS" pitchFamily="66" charset="0"/>
                </a:rPr>
                <a:t> 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b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85800" y="1600200"/>
            <a:ext cx="3810000" cy="2971800"/>
            <a:chOff x="432" y="816"/>
            <a:chExt cx="2400" cy="187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 rot="16200000">
              <a:off x="696" y="552"/>
              <a:ext cx="1872" cy="2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>
                  <a:solidFill>
                    <a:schemeClr val="hlink"/>
                  </a:solidFill>
                  <a:latin typeface="+mj-lt"/>
                </a:rPr>
                <a:t>Độc</a:t>
              </a:r>
              <a:r>
                <a:rPr lang="en-US" b="1" dirty="0">
                  <a:solidFill>
                    <a:schemeClr val="hlink"/>
                  </a:solidFill>
                  <a:latin typeface="+mj-lt"/>
                </a:rPr>
                <a:t> </a:t>
              </a:r>
              <a:r>
                <a:rPr lang="en-US" b="1" dirty="0" err="1">
                  <a:solidFill>
                    <a:schemeClr val="hlink"/>
                  </a:solidFill>
                  <a:latin typeface="+mj-lt"/>
                </a:rPr>
                <a:t>quyền</a:t>
              </a:r>
              <a:endParaRPr lang="en-US" b="1" dirty="0">
                <a:solidFill>
                  <a:schemeClr val="hlink"/>
                </a:solidFill>
                <a:latin typeface="+mj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26" y="1152"/>
              <a:ext cx="230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wait for</a:t>
              </a:r>
              <a:r>
                <a:rPr lang="en-US" b="1">
                  <a:latin typeface="Comic Sans MS" pitchFamily="66" charset="0"/>
                </a:rPr>
                <a:t>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9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CPU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Scheduler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running </a:t>
            </a:r>
            <a:r>
              <a:rPr lang="en-US" dirty="0">
                <a:sym typeface="Wingdings"/>
              </a:rPr>
              <a:t> blocked</a:t>
            </a: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cướp</a:t>
            </a:r>
            <a:r>
              <a:rPr lang="en-US" dirty="0"/>
              <a:t> CPU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cao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Scheduler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running </a:t>
            </a:r>
            <a:r>
              <a:rPr lang="en-US" dirty="0">
                <a:sym typeface="Wingdings"/>
              </a:rPr>
              <a:t> blocked</a:t>
            </a:r>
          </a:p>
          <a:p>
            <a:pPr lvl="1"/>
            <a:r>
              <a:rPr lang="en-US" dirty="0" err="1">
                <a:sym typeface="Wingdings"/>
              </a:rPr>
              <a:t>Tiến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trình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chuyển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từ</a:t>
            </a:r>
            <a:r>
              <a:rPr lang="en-US" dirty="0">
                <a:sym typeface="Wingdings"/>
              </a:rPr>
              <a:t> running  ready</a:t>
            </a:r>
          </a:p>
          <a:p>
            <a:pPr lvl="1"/>
            <a:r>
              <a:rPr lang="en-US" dirty="0" err="1">
                <a:sym typeface="Wingdings"/>
              </a:rPr>
              <a:t>Tiến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trình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khác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chuyển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từ</a:t>
            </a:r>
            <a:r>
              <a:rPr lang="en-US" dirty="0">
                <a:sym typeface="Wingdings"/>
              </a:rPr>
              <a:t> blocked  ready</a:t>
            </a:r>
          </a:p>
          <a:p>
            <a:pPr lvl="1"/>
            <a:endParaRPr lang="en-US" dirty="0">
              <a:sym typeface="Wingdings"/>
            </a:endParaRP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Đánh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2 </a:t>
            </a:r>
            <a:r>
              <a:rPr lang="en-US" sz="2600" dirty="0" err="1"/>
              <a:t>đại</a:t>
            </a:r>
            <a:r>
              <a:rPr lang="en-US" sz="2600" dirty="0"/>
              <a:t> </a:t>
            </a:r>
            <a:r>
              <a:rPr lang="en-US" sz="2600" dirty="0" err="1"/>
              <a:t>lượng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Turn-</a:t>
            </a:r>
            <a:r>
              <a:rPr lang="en-US" sz="2600" dirty="0" err="1"/>
              <a:t>arround</a:t>
            </a:r>
            <a:r>
              <a:rPr lang="en-US" sz="2600" dirty="0"/>
              <a:t> time = </a:t>
            </a:r>
            <a:r>
              <a:rPr lang="en-US" sz="2600" dirty="0" err="1"/>
              <a:t>T</a:t>
            </a:r>
            <a:r>
              <a:rPr lang="en-US" sz="2600" baseline="-25000" dirty="0" err="1"/>
              <a:t>quit</a:t>
            </a:r>
            <a:r>
              <a:rPr lang="en-US" sz="2600" dirty="0"/>
              <a:t> – </a:t>
            </a:r>
            <a:r>
              <a:rPr lang="en-US" sz="2600" dirty="0" err="1"/>
              <a:t>T</a:t>
            </a:r>
            <a:r>
              <a:rPr lang="en-US" sz="2600" baseline="-25000" dirty="0" err="1"/>
              <a:t>arrive</a:t>
            </a:r>
            <a:r>
              <a:rPr lang="en-US" sz="2600" dirty="0"/>
              <a:t> :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lúc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hoàn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Waiting time = T</a:t>
            </a:r>
            <a:r>
              <a:rPr lang="en-US" sz="2600" baseline="-25000" dirty="0"/>
              <a:t>in ready list</a:t>
            </a:r>
            <a:r>
              <a:rPr lang="en-US" sz="2600" dirty="0"/>
              <a:t> :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chờ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Ready List</a:t>
            </a:r>
          </a:p>
          <a:p>
            <a:r>
              <a:rPr lang="en-US" sz="2600" dirty="0" err="1"/>
              <a:t>Xét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endParaRPr lang="en-US" sz="2600" dirty="0"/>
          </a:p>
          <a:p>
            <a:pPr lvl="1"/>
            <a:r>
              <a:rPr lang="en-US" sz="2600" dirty="0"/>
              <a:t>N </a:t>
            </a:r>
            <a:r>
              <a:rPr lang="en-US" sz="2600" dirty="0" err="1"/>
              <a:t>tiến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  <a:p>
            <a:pPr lvl="1"/>
            <a:r>
              <a:rPr lang="en-US" sz="2600" dirty="0" err="1"/>
              <a:t>Avg</a:t>
            </a:r>
            <a:r>
              <a:rPr lang="en-US" sz="2600" dirty="0"/>
              <a:t> Turn-</a:t>
            </a:r>
            <a:r>
              <a:rPr lang="en-US" sz="2600" dirty="0" err="1"/>
              <a:t>arround</a:t>
            </a:r>
            <a:r>
              <a:rPr lang="en-US" sz="2600" dirty="0"/>
              <a:t> time = </a:t>
            </a:r>
            <a:r>
              <a:rPr lang="fr-FR" sz="2600" dirty="0"/>
              <a:t>(</a:t>
            </a:r>
            <a:r>
              <a:rPr lang="el-GR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600" dirty="0" err="1"/>
              <a:t>Turn</a:t>
            </a:r>
            <a:r>
              <a:rPr lang="fr-FR" sz="2600" dirty="0"/>
              <a:t>- </a:t>
            </a:r>
            <a:r>
              <a:rPr lang="fr-FR" sz="2600" dirty="0" err="1"/>
              <a:t>around</a:t>
            </a:r>
            <a:r>
              <a:rPr lang="fr-FR" sz="2600" dirty="0"/>
              <a:t> time </a:t>
            </a:r>
            <a:r>
              <a:rPr lang="fr-FR" sz="2600" baseline="-20000" dirty="0"/>
              <a:t>Pi</a:t>
            </a:r>
            <a:r>
              <a:rPr lang="fr-FR" sz="2600" dirty="0"/>
              <a:t> )/N</a:t>
            </a:r>
          </a:p>
          <a:p>
            <a:pPr lvl="1"/>
            <a:r>
              <a:rPr lang="fr-FR" sz="2600" dirty="0" err="1"/>
              <a:t>Avg</a:t>
            </a:r>
            <a:r>
              <a:rPr lang="fr-FR" sz="2600" dirty="0"/>
              <a:t> </a:t>
            </a:r>
            <a:r>
              <a:rPr lang="fr-FR" sz="2600" baseline="-20000" dirty="0" err="1"/>
              <a:t>Waiting</a:t>
            </a:r>
            <a:r>
              <a:rPr lang="fr-FR" sz="2600" baseline="-20000" dirty="0"/>
              <a:t> time</a:t>
            </a:r>
            <a:r>
              <a:rPr lang="fr-FR" sz="2600" dirty="0"/>
              <a:t> =  (</a:t>
            </a:r>
            <a:r>
              <a:rPr lang="el-GR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600" dirty="0" err="1"/>
              <a:t>Waiting</a:t>
            </a:r>
            <a:r>
              <a:rPr lang="fr-FR" sz="2600" dirty="0"/>
              <a:t> time </a:t>
            </a:r>
            <a:r>
              <a:rPr lang="fr-FR" sz="2600" baseline="-20000" dirty="0"/>
              <a:t>Pi</a:t>
            </a:r>
            <a:r>
              <a:rPr lang="fr-FR" sz="2600" dirty="0"/>
              <a:t> )/N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197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FIFO (FCFS)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Xoay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vòng</a:t>
            </a:r>
            <a:r>
              <a:rPr lang="en-US" sz="2400" b="1" dirty="0">
                <a:latin typeface="Arial" charset="0"/>
              </a:rPr>
              <a:t> (Round Robin)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Theo </a:t>
            </a:r>
            <a:r>
              <a:rPr lang="en-US" sz="2400" b="1" dirty="0" err="1">
                <a:latin typeface="Arial" charset="0"/>
              </a:rPr>
              <a:t>độ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ưu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tiên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Công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việc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ngắn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nhất</a:t>
            </a:r>
            <a:r>
              <a:rPr lang="en-US" sz="2400" b="1" dirty="0">
                <a:latin typeface="Arial" charset="0"/>
              </a:rPr>
              <a:t> (SJF)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Nhiều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mức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độ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ưu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tiên</a:t>
            </a:r>
            <a:endParaRPr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0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FCFS (First comes first served)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10200" y="2743200"/>
            <a:ext cx="3733800" cy="1890713"/>
          </a:xfrm>
        </p:spPr>
        <p:txBody>
          <a:bodyPr/>
          <a:lstStyle/>
          <a:p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RL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.</a:t>
            </a:r>
          </a:p>
          <a:p>
            <a:r>
              <a:rPr lang="en-US" sz="2400" dirty="0"/>
              <a:t>Theo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RL</a:t>
            </a:r>
          </a:p>
          <a:p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endParaRPr lang="en-US" sz="2400" dirty="0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>
            <a:off x="4572000" y="2743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3622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3048000" y="2743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600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838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6489" name="Group 9"/>
          <p:cNvGrpSpPr>
            <a:grpSpLocks/>
          </p:cNvGrpSpPr>
          <p:nvPr/>
        </p:nvGrpSpPr>
        <p:grpSpPr bwMode="auto">
          <a:xfrm>
            <a:off x="685800" y="2057400"/>
            <a:ext cx="3886200" cy="990600"/>
            <a:chOff x="432" y="1296"/>
            <a:chExt cx="2448" cy="624"/>
          </a:xfrm>
        </p:grpSpPr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2" name="AutoShape 1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494" name="Group 14"/>
          <p:cNvGrpSpPr>
            <a:grpSpLocks/>
          </p:cNvGrpSpPr>
          <p:nvPr/>
        </p:nvGrpSpPr>
        <p:grpSpPr bwMode="auto">
          <a:xfrm>
            <a:off x="685800" y="3276600"/>
            <a:ext cx="4267200" cy="990600"/>
            <a:chOff x="432" y="2064"/>
            <a:chExt cx="2688" cy="624"/>
          </a:xfrm>
        </p:grpSpPr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32" y="23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32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7" name="AutoShape 17"/>
            <p:cNvSpPr>
              <a:spLocks noChangeArrowheads="1"/>
            </p:cNvSpPr>
            <p:nvPr/>
          </p:nvSpPr>
          <p:spPr bwMode="auto">
            <a:xfrm>
              <a:off x="2160" y="2304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1488" y="2352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1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432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528" y="2064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685800" y="4495800"/>
            <a:ext cx="4267200" cy="990600"/>
            <a:chOff x="432" y="2832"/>
            <a:chExt cx="2688" cy="624"/>
          </a:xfrm>
        </p:grpSpPr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432" y="307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32" y="34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6" name="AutoShape 26"/>
            <p:cNvSpPr>
              <a:spLocks noChangeArrowheads="1"/>
            </p:cNvSpPr>
            <p:nvPr/>
          </p:nvSpPr>
          <p:spPr bwMode="auto">
            <a:xfrm>
              <a:off x="2160" y="3072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507" name="Rectangle 27"/>
            <p:cNvSpPr>
              <a:spLocks noChangeArrowheads="1"/>
            </p:cNvSpPr>
            <p:nvPr/>
          </p:nvSpPr>
          <p:spPr bwMode="auto">
            <a:xfrm>
              <a:off x="1488" y="312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9" name="Line 29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28" y="2832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2847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  <p:bldP spid="276484" grpId="0" animBg="1"/>
      <p:bldP spid="276485" grpId="0" animBg="1" autoUpdateAnimBg="0"/>
      <p:bldP spid="276486" grpId="0" animBg="1"/>
      <p:bldP spid="276487" grpId="0" animBg="1" autoUpdateAnimBg="0"/>
      <p:bldP spid="27648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FCFS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1906612"/>
              </p:ext>
            </p:extLst>
          </p:nvPr>
        </p:nvGraphicFramePr>
        <p:xfrm>
          <a:off x="304800" y="1590675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7535" name="Group 3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964263"/>
              </p:ext>
            </p:extLst>
          </p:nvPr>
        </p:nvGraphicFramePr>
        <p:xfrm>
          <a:off x="4724400" y="1590675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187450" y="52419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0: P1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P1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0" name="Text Box 26"/>
          <p:cNvSpPr txBox="1">
            <a:spLocks noChangeArrowheads="1"/>
          </p:cNvSpPr>
          <p:nvPr/>
        </p:nvSpPr>
        <p:spPr bwMode="auto">
          <a:xfrm>
            <a:off x="1187450" y="58515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1: P2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1" name="Text Box 27"/>
          <p:cNvSpPr txBox="1">
            <a:spLocks noChangeArrowheads="1"/>
          </p:cNvSpPr>
          <p:nvPr/>
        </p:nvSpPr>
        <p:spPr bwMode="auto">
          <a:xfrm>
            <a:off x="1187450" y="61563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2: P3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4710113" y="5226050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24: P1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P2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1981200" y="3800475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77534" name="Text Box 30"/>
          <p:cNvSpPr txBox="1">
            <a:spLocks noChangeArrowheads="1"/>
          </p:cNvSpPr>
          <p:nvPr/>
        </p:nvSpPr>
        <p:spPr bwMode="auto">
          <a:xfrm>
            <a:off x="4724400" y="58515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27: P2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P3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90600" y="4424363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6629400" y="4424363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7391400" y="4424363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83820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6477000" y="4891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239000" y="4891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517251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7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0"/>
      <p:bldP spid="277530" grpId="0"/>
      <p:bldP spid="277531" grpId="0"/>
      <p:bldP spid="277532" grpId="0"/>
      <p:bldP spid="277533" grpId="0"/>
      <p:bldP spid="277534" grpId="0"/>
      <p:bldP spid="277557" grpId="0" animBg="1"/>
      <p:bldP spid="277558" grpId="0" animBg="1"/>
      <p:bldP spid="277559" grpId="0" animBg="1"/>
      <p:bldP spid="277560" grpId="0"/>
      <p:bldP spid="277561" grpId="0"/>
      <p:bldP spid="2775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FCFS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luỹ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dài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5061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Round Robin (RR)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F9C7-B83F-49DF-AB7D-EC85BAA086FD}" type="slidenum">
              <a:rPr lang="en-US"/>
              <a:pPr/>
              <a:t>19</a:t>
            </a:fld>
            <a:endParaRPr lang="en-US"/>
          </a:p>
        </p:txBody>
      </p:sp>
      <p:sp>
        <p:nvSpPr>
          <p:cNvPr id="279555" name="Line 3"/>
          <p:cNvSpPr>
            <a:spLocks noChangeShapeType="1"/>
          </p:cNvSpPr>
          <p:nvPr/>
        </p:nvSpPr>
        <p:spPr bwMode="auto">
          <a:xfrm>
            <a:off x="4422775" y="36417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2212975" y="34131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2898775" y="36417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450975" y="3413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688975" y="3413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9560" name="Group 8"/>
          <p:cNvGrpSpPr>
            <a:grpSpLocks/>
          </p:cNvGrpSpPr>
          <p:nvPr/>
        </p:nvGrpSpPr>
        <p:grpSpPr bwMode="auto">
          <a:xfrm>
            <a:off x="536575" y="2955925"/>
            <a:ext cx="3886200" cy="990600"/>
            <a:chOff x="432" y="1296"/>
            <a:chExt cx="2448" cy="624"/>
          </a:xfrm>
        </p:grpSpPr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2" name="Line 10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3" name="AutoShape 11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991100" y="3402013"/>
            <a:ext cx="359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 chỉ chiếm CPU 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</a:t>
            </a: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307975" y="47847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212975" y="45561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2898775" y="47847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50975" y="4556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688975" y="4556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grpSp>
        <p:nvGrpSpPr>
          <p:cNvPr id="279571" name="Group 19"/>
          <p:cNvGrpSpPr>
            <a:grpSpLocks/>
          </p:cNvGrpSpPr>
          <p:nvPr/>
        </p:nvGrpSpPr>
        <p:grpSpPr bwMode="auto">
          <a:xfrm>
            <a:off x="536575" y="4098925"/>
            <a:ext cx="3886200" cy="990600"/>
            <a:chOff x="432" y="1296"/>
            <a:chExt cx="2448" cy="624"/>
          </a:xfrm>
        </p:grpSpPr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4" name="AutoShape 2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4803775" y="44799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B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77" name="Line 25"/>
          <p:cNvSpPr>
            <a:spLocks noChangeShapeType="1"/>
          </p:cNvSpPr>
          <p:nvPr/>
        </p:nvSpPr>
        <p:spPr bwMode="auto">
          <a:xfrm>
            <a:off x="304800" y="60039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2209800" y="57753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9" name="Line 27"/>
          <p:cNvSpPr>
            <a:spLocks noChangeShapeType="1"/>
          </p:cNvSpPr>
          <p:nvPr/>
        </p:nvSpPr>
        <p:spPr bwMode="auto">
          <a:xfrm>
            <a:off x="2895600" y="60039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57753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85800" y="57753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grpSp>
        <p:nvGrpSpPr>
          <p:cNvPr id="279582" name="Group 30"/>
          <p:cNvGrpSpPr>
            <a:grpSpLocks/>
          </p:cNvGrpSpPr>
          <p:nvPr/>
        </p:nvGrpSpPr>
        <p:grpSpPr bwMode="auto">
          <a:xfrm>
            <a:off x="533400" y="5318125"/>
            <a:ext cx="3886200" cy="990600"/>
            <a:chOff x="432" y="1296"/>
            <a:chExt cx="2448" cy="624"/>
          </a:xfrm>
        </p:grpSpPr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5" name="AutoShape 33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4800600" y="56991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609600" y="1524000"/>
            <a:ext cx="814546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+mj-lt"/>
              </a:rPr>
              <a:t>Điều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phối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theo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nguyên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tắc</a:t>
            </a:r>
            <a:r>
              <a:rPr lang="en-US" sz="2400" b="1" dirty="0">
                <a:latin typeface="+mj-lt"/>
              </a:rPr>
              <a:t> FCFS</a:t>
            </a:r>
          </a:p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+mj-lt"/>
              </a:rPr>
              <a:t>Mỗi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tiến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trình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chỉ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sử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dụng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một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lượng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q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cho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mỗi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lần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sử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dụng</a:t>
            </a:r>
            <a:r>
              <a:rPr lang="en-US" sz="2400" b="1" dirty="0">
                <a:latin typeface="+mj-lt"/>
              </a:rPr>
              <a:t> CPU</a:t>
            </a:r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5791200" y="2362200"/>
            <a:ext cx="2590800" cy="838200"/>
          </a:xfrm>
          <a:prstGeom prst="wedgeEllipseCallout">
            <a:avLst>
              <a:gd name="adj1" fmla="val -94504"/>
              <a:gd name="adj2" fmla="val 58595"/>
            </a:avLst>
          </a:prstGeom>
          <a:solidFill>
            <a:srgbClr val="99FF66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Quantum/</a:t>
            </a:r>
            <a:br>
              <a:rPr lang="en-US" b="1" dirty="0">
                <a:solidFill>
                  <a:srgbClr val="993366"/>
                </a:solidFill>
                <a:latin typeface="VNI-Book" pitchFamily="2" charset="0"/>
              </a:rPr>
            </a:b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Time slice</a:t>
            </a:r>
          </a:p>
        </p:txBody>
      </p:sp>
    </p:spTree>
    <p:extLst>
      <p:ext uri="{BB962C8B-B14F-4D97-AF65-F5344CB8AC3E}">
        <p14:creationId xmlns:p14="http://schemas.microsoft.com/office/powerpoint/2010/main" val="17599503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/>
      <p:bldP spid="279556" grpId="0" animBg="1" autoUpdateAnimBg="0"/>
      <p:bldP spid="279557" grpId="0" animBg="1"/>
      <p:bldP spid="279558" grpId="0" animBg="1" autoUpdateAnimBg="0"/>
      <p:bldP spid="279559" grpId="0" animBg="1" autoUpdateAnimBg="0"/>
      <p:bldP spid="279565" grpId="0" autoUpdateAnimBg="0"/>
      <p:bldP spid="279566" grpId="0" animBg="1"/>
      <p:bldP spid="279567" grpId="0" animBg="1" autoUpdateAnimBg="0"/>
      <p:bldP spid="279568" grpId="0" animBg="1"/>
      <p:bldP spid="279569" grpId="0" animBg="1" autoUpdateAnimBg="0"/>
      <p:bldP spid="279570" grpId="0" animBg="1" autoUpdateAnimBg="0"/>
      <p:bldP spid="279576" grpId="0" autoUpdateAnimBg="0"/>
      <p:bldP spid="279577" grpId="0" animBg="1"/>
      <p:bldP spid="279578" grpId="0" animBg="1" autoUpdateAnimBg="0"/>
      <p:bldP spid="279579" grpId="0" animBg="1"/>
      <p:bldP spid="279580" grpId="0" animBg="1" autoUpdateAnimBg="0"/>
      <p:bldP spid="279581" grpId="0" animBg="1" autoUpdateAnimBg="0"/>
      <p:bldP spid="279587" grpId="0" autoUpdateAnimBg="0"/>
      <p:bldP spid="2795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Phân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chia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solidFill>
                  <a:srgbClr val="000000"/>
                </a:solidFill>
                <a:ea typeface="+mn-ea"/>
              </a:rPr>
              <a:t>1 CPU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vật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lý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làm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sao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để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tạo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ảo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giác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mỗi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sở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hữu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1 CPU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riêng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622300" indent="-457200" fontAlgn="auto">
              <a:spcAft>
                <a:spcPts val="0"/>
              </a:spcAft>
              <a:buFont typeface="Wingdings" charset="0"/>
              <a:buChar char="à"/>
              <a:defRPr/>
            </a:pP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Luân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chuyển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CPU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nhanh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giữa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các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tiến</a:t>
            </a:r>
            <a:r>
              <a:rPr lang="en-US" sz="2800" dirty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  <a:sym typeface="Wingdings"/>
              </a:rPr>
              <a:t>trình</a:t>
            </a:r>
            <a:endParaRPr lang="en-US" sz="2800" dirty="0">
              <a:solidFill>
                <a:srgbClr val="000000"/>
              </a:solidFill>
              <a:ea typeface="+mn-ea"/>
              <a:sym typeface="Wingdings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err="1">
                <a:solidFill>
                  <a:srgbClr val="FF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nào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được</a:t>
            </a:r>
            <a:r>
              <a:rPr lang="en-US" dirty="0">
                <a:solidFill>
                  <a:srgbClr val="FF0000"/>
                </a:solidFill>
                <a:ea typeface="+mn-ea"/>
              </a:rPr>
              <a:t> HĐH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chọn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tiếp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theo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để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giao</a:t>
            </a:r>
            <a:r>
              <a:rPr lang="en-US" dirty="0">
                <a:solidFill>
                  <a:srgbClr val="FF0000"/>
                </a:solidFill>
                <a:ea typeface="+mn-ea"/>
              </a:rPr>
              <a:t> CPU?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Bộ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điều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phối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RR, q=4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5050990"/>
              </p:ext>
            </p:extLst>
          </p:nvPr>
        </p:nvGraphicFramePr>
        <p:xfrm>
          <a:off x="304800" y="15240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0602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52447421"/>
              </p:ext>
            </p:extLst>
          </p:nvPr>
        </p:nvGraphicFramePr>
        <p:xfrm>
          <a:off x="4724400" y="15240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1981200" y="37338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(6+3+5)/3 = 4.66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9906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1905000" y="4343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2667000" y="4343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34290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4343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52578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61722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0866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2" name="Text Box 56"/>
          <p:cNvSpPr txBox="1">
            <a:spLocks noChangeArrowheads="1"/>
          </p:cNvSpPr>
          <p:nvPr/>
        </p:nvSpPr>
        <p:spPr bwMode="auto">
          <a:xfrm>
            <a:off x="8382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0633" name="Text Box 57"/>
          <p:cNvSpPr txBox="1">
            <a:spLocks noChangeArrowheads="1"/>
          </p:cNvSpPr>
          <p:nvPr/>
        </p:nvSpPr>
        <p:spPr bwMode="auto">
          <a:xfrm>
            <a:off x="17526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0634" name="Text Box 58"/>
          <p:cNvSpPr txBox="1">
            <a:spLocks noChangeArrowheads="1"/>
          </p:cNvSpPr>
          <p:nvPr/>
        </p:nvSpPr>
        <p:spPr bwMode="auto">
          <a:xfrm>
            <a:off x="25146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3276600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80636" name="Text Box 60"/>
          <p:cNvSpPr txBox="1">
            <a:spLocks noChangeArrowheads="1"/>
          </p:cNvSpPr>
          <p:nvPr/>
        </p:nvSpPr>
        <p:spPr bwMode="auto">
          <a:xfrm>
            <a:off x="41989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80637" name="Text Box 61"/>
          <p:cNvSpPr txBox="1">
            <a:spLocks noChangeArrowheads="1"/>
          </p:cNvSpPr>
          <p:nvPr/>
        </p:nvSpPr>
        <p:spPr bwMode="auto">
          <a:xfrm>
            <a:off x="50371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0638" name="Text Box 62"/>
          <p:cNvSpPr txBox="1">
            <a:spLocks noChangeArrowheads="1"/>
          </p:cNvSpPr>
          <p:nvPr/>
        </p:nvSpPr>
        <p:spPr bwMode="auto">
          <a:xfrm>
            <a:off x="59515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0639" name="Text Box 63"/>
          <p:cNvSpPr txBox="1">
            <a:spLocks noChangeArrowheads="1"/>
          </p:cNvSpPr>
          <p:nvPr/>
        </p:nvSpPr>
        <p:spPr bwMode="auto">
          <a:xfrm>
            <a:off x="68659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77803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0641" name="Text Box 65"/>
          <p:cNvSpPr txBox="1">
            <a:spLocks noChangeArrowheads="1"/>
          </p:cNvSpPr>
          <p:nvPr/>
        </p:nvSpPr>
        <p:spPr bwMode="auto">
          <a:xfrm>
            <a:off x="977900" y="528637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80642" name="Text Box 66"/>
          <p:cNvSpPr txBox="1">
            <a:spLocks noChangeArrowheads="1"/>
          </p:cNvSpPr>
          <p:nvPr/>
        </p:nvSpPr>
        <p:spPr bwMode="auto">
          <a:xfrm>
            <a:off x="977900" y="5662613"/>
            <a:ext cx="217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0:01 P2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đợi</a:t>
            </a:r>
            <a:r>
              <a:rPr lang="en-US" sz="1800" b="1" dirty="0">
                <a:latin typeface="Tahoma" pitchFamily="34" charset="0"/>
              </a:rPr>
              <a:t>)</a:t>
            </a:r>
          </a:p>
        </p:txBody>
      </p:sp>
      <p:sp>
        <p:nvSpPr>
          <p:cNvPr id="280643" name="Text Box 67"/>
          <p:cNvSpPr txBox="1">
            <a:spLocks noChangeArrowheads="1"/>
          </p:cNvSpPr>
          <p:nvPr/>
        </p:nvSpPr>
        <p:spPr bwMode="auto">
          <a:xfrm>
            <a:off x="977900" y="6019800"/>
            <a:ext cx="217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0:02 P3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đợi</a:t>
            </a:r>
            <a:r>
              <a:rPr lang="en-US" sz="1800" b="1" dirty="0">
                <a:latin typeface="Tahoma" pitchFamily="34" charset="0"/>
              </a:rPr>
              <a:t>)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977900" y="6338888"/>
            <a:ext cx="367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0:04 P1 </a:t>
            </a:r>
            <a:r>
              <a:rPr lang="en-US" sz="1800" b="1" dirty="0" err="1">
                <a:latin typeface="Tahoma" pitchFamily="34" charset="0"/>
              </a:rPr>
              <a:t>hết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lượt</a:t>
            </a:r>
            <a:r>
              <a:rPr lang="en-US" sz="1800" b="1" dirty="0">
                <a:latin typeface="Tahoma" pitchFamily="34" charset="0"/>
              </a:rPr>
              <a:t>, P2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0645" name="Text Box 69"/>
          <p:cNvSpPr txBox="1">
            <a:spLocks noChangeArrowheads="1"/>
          </p:cNvSpPr>
          <p:nvPr/>
        </p:nvSpPr>
        <p:spPr bwMode="auto">
          <a:xfrm>
            <a:off x="5486400" y="527208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0:07 P2 dừng, P3 dùng CPU</a:t>
            </a:r>
          </a:p>
        </p:txBody>
      </p:sp>
      <p:sp>
        <p:nvSpPr>
          <p:cNvPr id="280646" name="Text Box 70"/>
          <p:cNvSpPr txBox="1">
            <a:spLocks noChangeArrowheads="1"/>
          </p:cNvSpPr>
          <p:nvPr/>
        </p:nvSpPr>
        <p:spPr bwMode="auto">
          <a:xfrm>
            <a:off x="5486400" y="56213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0:10 P3 dừng, P1 dùng CPU</a:t>
            </a:r>
          </a:p>
        </p:txBody>
      </p:sp>
      <p:sp>
        <p:nvSpPr>
          <p:cNvPr id="280647" name="Text Box 71"/>
          <p:cNvSpPr txBox="1">
            <a:spLocks noChangeArrowheads="1"/>
          </p:cNvSpPr>
          <p:nvPr/>
        </p:nvSpPr>
        <p:spPr bwMode="auto">
          <a:xfrm>
            <a:off x="5486400" y="6002338"/>
            <a:ext cx="284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0:14 P1 vẫn chiếm CPU</a:t>
            </a:r>
          </a:p>
          <a:p>
            <a:pPr eaLnBrk="0" hangingPunct="0"/>
            <a:r>
              <a:rPr lang="en-US" sz="1800" b="1">
                <a:latin typeface="Tahoma" pitchFamily="34" charset="0"/>
              </a:rPr>
              <a:t>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8101335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24" grpId="0" animBg="1" autoUpdateAnimBg="0"/>
      <p:bldP spid="280625" grpId="0" animBg="1" autoUpdateAnimBg="0"/>
      <p:bldP spid="280626" grpId="0" animBg="1" autoUpdateAnimBg="0"/>
      <p:bldP spid="280627" grpId="0" animBg="1" autoUpdateAnimBg="0"/>
      <p:bldP spid="280628" grpId="0" animBg="1" autoUpdateAnimBg="0"/>
      <p:bldP spid="280629" grpId="0" animBg="1" autoUpdateAnimBg="0"/>
      <p:bldP spid="280630" grpId="0" animBg="1" autoUpdateAnimBg="0"/>
      <p:bldP spid="280631" grpId="0" animBg="1" autoUpdateAnimBg="0"/>
      <p:bldP spid="280632" grpId="0" autoUpdateAnimBg="0"/>
      <p:bldP spid="280633" grpId="0" autoUpdateAnimBg="0"/>
      <p:bldP spid="280634" grpId="0" autoUpdateAnimBg="0"/>
      <p:bldP spid="280635" grpId="0" autoUpdateAnimBg="0"/>
      <p:bldP spid="280636" grpId="0" autoUpdateAnimBg="0"/>
      <p:bldP spid="280637" grpId="0" autoUpdateAnimBg="0"/>
      <p:bldP spid="280638" grpId="0" autoUpdateAnimBg="0"/>
      <p:bldP spid="280639" grpId="0" autoUpdateAnimBg="0"/>
      <p:bldP spid="280640" grpId="0" autoUpdateAnimBg="0"/>
      <p:bldP spid="280641" grpId="0" autoUpdateAnimBg="0"/>
      <p:bldP spid="280642" grpId="0" autoUpdateAnimBg="0"/>
      <p:bldP spid="280643" grpId="0" autoUpdateAnimBg="0"/>
      <p:bldP spid="280644" grpId="0" autoUpdateAnimBg="0"/>
      <p:bldP spid="280645" grpId="0" autoUpdateAnimBg="0"/>
      <p:bldP spid="280646" grpId="0" autoUpdateAnimBg="0"/>
      <p:bldP spid="2806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RR, q=4</a:t>
            </a:r>
          </a:p>
        </p:txBody>
      </p:sp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72AD-A9DE-4B63-8E37-72882BFC191E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9339944"/>
              </p:ext>
            </p:extLst>
          </p:nvPr>
        </p:nvGraphicFramePr>
        <p:xfrm>
          <a:off x="304800" y="1524903"/>
          <a:ext cx="4114800" cy="20701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990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1905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2667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34290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43434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52578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>
            <a:off x="61722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2" name="Rectangle 32"/>
          <p:cNvSpPr>
            <a:spLocks noChangeArrowheads="1"/>
          </p:cNvSpPr>
          <p:nvPr/>
        </p:nvSpPr>
        <p:spPr bwMode="auto">
          <a:xfrm>
            <a:off x="7086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8382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1752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2514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8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3276600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11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4198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50371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1639" name="Text Box 39"/>
          <p:cNvSpPr txBox="1">
            <a:spLocks noChangeArrowheads="1"/>
          </p:cNvSpPr>
          <p:nvPr/>
        </p:nvSpPr>
        <p:spPr bwMode="auto">
          <a:xfrm>
            <a:off x="59515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6865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77803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04825" y="5037138"/>
            <a:ext cx="455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Comic Sans MS" pitchFamily="66" charset="0"/>
              </a:rPr>
              <a:t>RL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965200" y="5368925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0:00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 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977900" y="581977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0:04 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486650" y="5367338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0:8 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609600" y="5776913"/>
            <a:ext cx="2286000" cy="7524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778000" y="5724525"/>
            <a:ext cx="71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 b="1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4495800" y="1594753"/>
            <a:ext cx="4446588" cy="213904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Tranh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chấp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vị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trí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trong</a:t>
            </a:r>
            <a:r>
              <a:rPr lang="en-US" sz="1900" b="1" dirty="0">
                <a:latin typeface="+mj-lt"/>
              </a:rPr>
              <a:t> RL : 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“Chung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thuỷ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” 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 : running  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 : blocked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P: new           -&gt;ready</a:t>
            </a:r>
          </a:p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Không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phải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luôn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luôn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có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thứ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tự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điều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+mj-lt"/>
              </a:rPr>
              <a:t>phối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 P1 P2 P3 P4P1 P2 P3 P4...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7486650" y="5708650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0:11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7486650" y="6049963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0:15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P3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486650" y="6389688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0:18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2" name="AutoShape 52"/>
          <p:cNvSpPr>
            <a:spLocks/>
          </p:cNvSpPr>
          <p:nvPr/>
        </p:nvSpPr>
        <p:spPr bwMode="auto">
          <a:xfrm>
            <a:off x="3084513" y="50911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47287"/>
              <a:gd name="adj5" fmla="val 212296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 P1</a:t>
            </a:r>
          </a:p>
        </p:txBody>
      </p:sp>
      <p:sp>
        <p:nvSpPr>
          <p:cNvPr id="281653" name="AutoShape 53"/>
          <p:cNvSpPr>
            <a:spLocks/>
          </p:cNvSpPr>
          <p:nvPr/>
        </p:nvSpPr>
        <p:spPr bwMode="auto">
          <a:xfrm>
            <a:off x="3105150" y="62595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38412"/>
              <a:gd name="adj5" fmla="val -69264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 P2</a:t>
            </a:r>
          </a:p>
        </p:txBody>
      </p:sp>
      <p:sp>
        <p:nvSpPr>
          <p:cNvPr id="281654" name="AutoShape 54"/>
          <p:cNvSpPr>
            <a:spLocks noChangeArrowheads="1"/>
          </p:cNvSpPr>
          <p:nvPr/>
        </p:nvSpPr>
        <p:spPr bwMode="auto">
          <a:xfrm>
            <a:off x="5054600" y="5029200"/>
            <a:ext cx="2489200" cy="706438"/>
          </a:xfrm>
          <a:prstGeom prst="wedgeEllipseCallout">
            <a:avLst>
              <a:gd name="adj1" fmla="val -68250"/>
              <a:gd name="adj2" fmla="val -2123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“</a:t>
            </a:r>
            <a:r>
              <a:rPr lang="en-US" sz="1600" b="1" dirty="0" err="1">
                <a:solidFill>
                  <a:schemeClr val="bg1"/>
                </a:solidFill>
                <a:latin typeface="Comic Sans MS"/>
                <a:cs typeface="Comic Sans MS"/>
              </a:rPr>
              <a:t>Có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mic Sans MS"/>
                <a:cs typeface="Comic Sans MS"/>
              </a:rPr>
              <a:t>mới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mic Sans MS"/>
                <a:cs typeface="Comic Sans MS"/>
              </a:rPr>
              <a:t>nói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mic Sans MS"/>
                <a:cs typeface="Comic Sans MS"/>
              </a:rPr>
              <a:t>cũ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281655" name="AutoShape 55"/>
          <p:cNvSpPr>
            <a:spLocks noChangeArrowheads="1"/>
          </p:cNvSpPr>
          <p:nvPr/>
        </p:nvSpPr>
        <p:spPr bwMode="auto">
          <a:xfrm>
            <a:off x="5103812" y="5943601"/>
            <a:ext cx="2516187" cy="698500"/>
          </a:xfrm>
          <a:prstGeom prst="wedgeEllipseCallout">
            <a:avLst>
              <a:gd name="adj1" fmla="val -69935"/>
              <a:gd name="adj2" fmla="val 630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“Chung </a:t>
            </a:r>
            <a:r>
              <a:rPr lang="en-US" sz="1600" b="1" dirty="0" err="1">
                <a:solidFill>
                  <a:schemeClr val="bg1"/>
                </a:solidFill>
                <a:latin typeface="Comic Sans MS"/>
                <a:cs typeface="Comic Sans MS"/>
              </a:rPr>
              <a:t>thuỷ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cs typeface="Comic Sans MS"/>
              </a:rPr>
              <a:t>”</a:t>
            </a:r>
          </a:p>
          <a:p>
            <a:pPr algn="ctr" eaLnBrk="0" hangingPunct="0"/>
            <a:endParaRPr lang="en-US" sz="1600" b="1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17511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5" grpId="0" animBg="1"/>
      <p:bldP spid="281626" grpId="0" animBg="1"/>
      <p:bldP spid="281627" grpId="0" animBg="1"/>
      <p:bldP spid="281628" grpId="0" animBg="1"/>
      <p:bldP spid="281629" grpId="0" animBg="1"/>
      <p:bldP spid="281630" grpId="0" animBg="1"/>
      <p:bldP spid="281631" grpId="0" animBg="1"/>
      <p:bldP spid="281632" grpId="0" animBg="1"/>
      <p:bldP spid="281633" grpId="0"/>
      <p:bldP spid="281634" grpId="0"/>
      <p:bldP spid="281635" grpId="0"/>
      <p:bldP spid="281636" grpId="0"/>
      <p:bldP spid="281637" grpId="0"/>
      <p:bldP spid="281638" grpId="0"/>
      <p:bldP spid="281639" grpId="0"/>
      <p:bldP spid="281640" grpId="0"/>
      <p:bldP spid="281641" grpId="0"/>
      <p:bldP spid="281642" grpId="0"/>
      <p:bldP spid="281643" grpId="0"/>
      <p:bldP spid="281644" grpId="0"/>
      <p:bldP spid="281645" grpId="0"/>
      <p:bldP spid="281646" grpId="0" animBg="1"/>
      <p:bldP spid="281647" grpId="0"/>
      <p:bldP spid="281648" grpId="0" animBg="1"/>
      <p:bldP spid="281649" grpId="0"/>
      <p:bldP spid="281650" grpId="0"/>
      <p:bldP spid="281651" grpId="0"/>
      <p:bldP spid="281652" grpId="0" animBg="1"/>
      <p:bldP spid="281653" grpId="0" animBg="1"/>
      <p:bldP spid="281654" grpId="0" animBg="1"/>
      <p:bldP spid="281654" grpId="1" animBg="1"/>
      <p:bldP spid="281655" grpId="0" animBg="1"/>
      <p:bldP spid="28165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03425"/>
            <a:ext cx="8229600" cy="4625975"/>
          </a:xfrm>
        </p:spPr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1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</a:t>
            </a:r>
          </a:p>
          <a:p>
            <a:pPr lvl="1"/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q </a:t>
            </a:r>
            <a:r>
              <a:rPr lang="en-US" dirty="0" err="1"/>
              <a:t>ms</a:t>
            </a:r>
            <a:r>
              <a:rPr lang="en-US" dirty="0"/>
              <a:t> (quantum)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  <a:p>
            <a:pPr lvl="2"/>
            <a:r>
              <a:rPr lang="en-US" dirty="0" err="1"/>
              <a:t>Chờ</a:t>
            </a:r>
            <a:r>
              <a:rPr lang="en-US" dirty="0"/>
              <a:t> Rs</a:t>
            </a:r>
          </a:p>
          <a:p>
            <a:pPr lvl="2"/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64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9303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Robin –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229600" cy="5103813"/>
          </a:xfrm>
        </p:spPr>
        <p:txBody>
          <a:bodyPr/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endParaRPr lang="en-US" sz="2400" dirty="0"/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endParaRPr lang="en-US" sz="2400" dirty="0"/>
          </a:p>
          <a:p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CPU</a:t>
            </a:r>
          </a:p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quantum </a:t>
            </a:r>
            <a:r>
              <a:rPr lang="en-US" sz="2000" i="1" dirty="0"/>
              <a:t>q</a:t>
            </a:r>
          </a:p>
          <a:p>
            <a:pPr lvl="3"/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 ???</a:t>
            </a:r>
          </a:p>
          <a:p>
            <a:pPr lvl="3"/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nhỏ</a:t>
            </a:r>
            <a:r>
              <a:rPr lang="en-US" dirty="0">
                <a:sym typeface="Wingdings" pitchFamily="2" charset="2"/>
              </a:rPr>
              <a:t> ???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6324600" y="1447800"/>
            <a:ext cx="2819400" cy="762000"/>
          </a:xfrm>
          <a:prstGeom prst="wedgeEllipseCallout">
            <a:avLst>
              <a:gd name="adj1" fmla="val -59988"/>
              <a:gd name="adj2" fmla="val 58276"/>
            </a:avLst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rgbClr val="993366"/>
                </a:solidFill>
                <a:latin typeface="+mj-lt"/>
              </a:rPr>
              <a:t>Bao</a:t>
            </a:r>
            <a:r>
              <a:rPr lang="en-US" b="1" dirty="0">
                <a:solidFill>
                  <a:srgbClr val="993366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993366"/>
                </a:solidFill>
                <a:latin typeface="+mj-lt"/>
              </a:rPr>
              <a:t>lâu</a:t>
            </a:r>
            <a:r>
              <a:rPr lang="en-US" b="1" dirty="0">
                <a:solidFill>
                  <a:srgbClr val="993366"/>
                </a:solidFill>
                <a:latin typeface="+mj-lt"/>
              </a:rPr>
              <a:t>?</a:t>
            </a:r>
          </a:p>
        </p:txBody>
      </p:sp>
      <p:sp>
        <p:nvSpPr>
          <p:cNvPr id="283653" name="AutoShape 5"/>
          <p:cNvSpPr>
            <a:spLocks noChangeArrowheads="1"/>
          </p:cNvSpPr>
          <p:nvPr/>
        </p:nvSpPr>
        <p:spPr bwMode="auto">
          <a:xfrm>
            <a:off x="5257800" y="3886200"/>
            <a:ext cx="3886200" cy="838200"/>
          </a:xfrm>
          <a:prstGeom prst="wedgeEllipseCallout">
            <a:avLst>
              <a:gd name="adj1" fmla="val -75211"/>
              <a:gd name="adj2" fmla="val -2587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Giảm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tính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tương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tác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4038600" y="4876800"/>
            <a:ext cx="4419600" cy="990600"/>
          </a:xfrm>
          <a:prstGeom prst="wedgeEllipseCallout">
            <a:avLst>
              <a:gd name="adj1" fmla="val -60304"/>
              <a:gd name="adj2" fmla="val -7885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Tăng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chi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phí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chuyển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ngữ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cảnh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0244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bldLvl="2" autoUpdateAnimBg="0"/>
      <p:bldP spid="283652" grpId="0" animBg="1" autoUpdateAnimBg="0"/>
      <p:bldP spid="283653" grpId="0" animBg="1" autoUpdateAnimBg="0"/>
      <p:bldP spid="28365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30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Phân biệt tiến trình quan trọng &gt;&lt; tiến trình bình thường?</a:t>
            </a:r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1600200" y="2209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err="1">
                <a:solidFill>
                  <a:schemeClr val="hlink"/>
                </a:solidFill>
                <a:latin typeface="Comic Sans MS" pitchFamily="66" charset="0"/>
              </a:rPr>
              <a:t>WinAmp</a:t>
            </a:r>
            <a:endParaRPr lang="en-US" sz="2800" b="1" dirty="0">
              <a:solidFill>
                <a:schemeClr val="hlink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cao</a:t>
            </a:r>
            <a:r>
              <a:rPr lang="en-US" sz="1800" dirty="0">
                <a:latin typeface="Tahoma" pitchFamily="34" charset="0"/>
              </a:rPr>
              <a:t> (3)</a:t>
            </a:r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2057400" y="3733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latin typeface="Comic Sans MS" pitchFamily="66" charset="0"/>
              </a:rPr>
              <a:t>Outlook</a:t>
            </a: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thấp</a:t>
            </a:r>
            <a:r>
              <a:rPr lang="en-US" sz="1800" dirty="0">
                <a:latin typeface="Tahoma" pitchFamily="34" charset="0"/>
              </a:rPr>
              <a:t> (-3)</a:t>
            </a:r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5105400" y="2971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Comic Sans MS" pitchFamily="66" charset="0"/>
              </a:rPr>
              <a:t>WinWord</a:t>
            </a:r>
          </a:p>
          <a:p>
            <a:pPr algn="ctr" eaLnBrk="0" hangingPunct="0"/>
            <a:r>
              <a:rPr lang="en-US" sz="1800">
                <a:latin typeface="Tahoma" pitchFamily="34" charset="0"/>
              </a:rPr>
              <a:t>độ ưu tiên: trung bình (0)</a:t>
            </a: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 flipV="1">
            <a:off x="1295400" y="2369403"/>
            <a:ext cx="1588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-21431" y="4067234"/>
            <a:ext cx="178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 err="1">
                <a:latin typeface="Times New Roman" pitchFamily="18" charset="0"/>
              </a:rPr>
              <a:t>Độ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ưu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tiên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609600" y="5798403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+mj-lt"/>
              </a:rPr>
              <a:t>Tiến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trình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có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độ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tiên</a:t>
            </a:r>
            <a:r>
              <a:rPr lang="en-US" sz="2400" b="1" dirty="0">
                <a:latin typeface="+mj-lt"/>
              </a:rPr>
              <a:t> cao </a:t>
            </a:r>
            <a:r>
              <a:rPr lang="en-US" sz="2400" b="1" dirty="0" err="1">
                <a:latin typeface="+mj-lt"/>
              </a:rPr>
              <a:t>nhất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được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chọn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cấp</a:t>
            </a:r>
            <a:r>
              <a:rPr lang="en-US" sz="2400" b="1" dirty="0">
                <a:latin typeface="+mj-lt"/>
              </a:rPr>
              <a:t> CPU </a:t>
            </a:r>
            <a:r>
              <a:rPr lang="en-US" sz="2400" b="1" dirty="0" err="1">
                <a:latin typeface="+mj-lt"/>
              </a:rPr>
              <a:t>trước</a:t>
            </a:r>
            <a:r>
              <a:rPr lang="en-US" sz="24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2590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animBg="1" autoUpdateAnimBg="0"/>
      <p:bldP spid="285701" grpId="0" animBg="1" autoUpdateAnimBg="0"/>
      <p:bldP spid="285702" grpId="0" animBg="1" autoUpdateAnimBg="0"/>
      <p:bldP spid="285703" grpId="0" animBg="1"/>
      <p:bldP spid="285704" grpId="0" autoUpdateAnimBg="0"/>
      <p:bldP spid="2857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: CPU times,…</a:t>
            </a:r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1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HĐH WinNT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WinNT </a:t>
            </a:r>
            <a:r>
              <a:rPr lang="en-GB" dirty="0" err="1"/>
              <a:t>gán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0 </a:t>
            </a:r>
            <a:r>
              <a:rPr lang="en-GB" dirty="0" err="1"/>
              <a:t>và</a:t>
            </a:r>
            <a:r>
              <a:rPr lang="en-GB" dirty="0"/>
              <a:t> 31</a:t>
            </a:r>
          </a:p>
          <a:p>
            <a:pPr lvl="1"/>
            <a:r>
              <a:rPr lang="en-GB" dirty="0"/>
              <a:t>0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nhỏ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):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riêng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trạng</a:t>
            </a:r>
            <a:r>
              <a:rPr lang="en-GB" dirty="0"/>
              <a:t> </a:t>
            </a:r>
            <a:r>
              <a:rPr lang="en-GB" dirty="0" err="1"/>
              <a:t>thái</a:t>
            </a:r>
            <a:r>
              <a:rPr lang="en-GB" dirty="0"/>
              <a:t> system idle </a:t>
            </a:r>
          </a:p>
          <a:p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:</a:t>
            </a:r>
          </a:p>
          <a:p>
            <a:pPr lvl="1"/>
            <a:r>
              <a:rPr lang="en-GB" i="1" dirty="0" err="1"/>
              <a:t>Realtime</a:t>
            </a:r>
            <a:r>
              <a:rPr lang="en-GB" dirty="0"/>
              <a:t> : (16 - 31)</a:t>
            </a:r>
          </a:p>
          <a:p>
            <a:pPr lvl="2"/>
            <a:r>
              <a:rPr lang="en-GB" dirty="0" err="1"/>
              <a:t>Thích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gian</a:t>
            </a:r>
            <a:r>
              <a:rPr lang="en-GB" dirty="0"/>
              <a:t> </a:t>
            </a:r>
            <a:r>
              <a:rPr lang="en-GB" dirty="0" err="1"/>
              <a:t>thực</a:t>
            </a:r>
            <a:endParaRPr lang="en-GB" dirty="0"/>
          </a:p>
          <a:p>
            <a:pPr lvl="2"/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riêng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.</a:t>
            </a:r>
          </a:p>
          <a:p>
            <a:pPr lvl="1"/>
            <a:r>
              <a:rPr lang="en-GB" i="1" dirty="0"/>
              <a:t>Dynamic </a:t>
            </a:r>
            <a:r>
              <a:rPr lang="en-GB" dirty="0"/>
              <a:t>:  (0 - 15)</a:t>
            </a:r>
          </a:p>
          <a:p>
            <a:pPr lvl="2"/>
            <a:r>
              <a:rPr lang="en-GB" dirty="0" err="1"/>
              <a:t>Thích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ngừoi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thường</a:t>
            </a:r>
            <a:r>
              <a:rPr lang="en-GB" dirty="0"/>
              <a:t>.</a:t>
            </a:r>
          </a:p>
          <a:p>
            <a:pPr lvl="2"/>
            <a:r>
              <a:rPr lang="en-GB" i="1" dirty="0"/>
              <a:t>Chia </a:t>
            </a:r>
            <a:r>
              <a:rPr lang="en-GB" i="1" dirty="0" err="1"/>
              <a:t>thành</a:t>
            </a:r>
            <a:r>
              <a:rPr lang="en-GB" i="1" dirty="0"/>
              <a:t> 3 </a:t>
            </a:r>
            <a:r>
              <a:rPr lang="en-GB" i="1" dirty="0" err="1"/>
              <a:t>mức</a:t>
            </a:r>
            <a:r>
              <a:rPr lang="en-GB" i="1" dirty="0"/>
              <a:t>:</a:t>
            </a:r>
          </a:p>
          <a:p>
            <a:pPr lvl="3"/>
            <a:r>
              <a:rPr lang="en-GB" i="1" dirty="0"/>
              <a:t>high</a:t>
            </a:r>
            <a:r>
              <a:rPr lang="en-GB" dirty="0"/>
              <a:t> (11 - 15)</a:t>
            </a:r>
          </a:p>
          <a:p>
            <a:pPr lvl="3"/>
            <a:r>
              <a:rPr lang="en-GB" i="1" dirty="0"/>
              <a:t>normal</a:t>
            </a:r>
            <a:r>
              <a:rPr lang="en-GB" dirty="0"/>
              <a:t> (6 - 10) </a:t>
            </a:r>
          </a:p>
          <a:p>
            <a:pPr lvl="3"/>
            <a:r>
              <a:rPr lang="en-GB" i="1" dirty="0"/>
              <a:t>idle</a:t>
            </a:r>
            <a:r>
              <a:rPr lang="en-GB" dirty="0"/>
              <a:t> (2 - 6)</a:t>
            </a:r>
          </a:p>
        </p:txBody>
      </p:sp>
    </p:spTree>
    <p:extLst>
      <p:ext uri="{BB962C8B-B14F-4D97-AF65-F5344CB8AC3E}">
        <p14:creationId xmlns:p14="http://schemas.microsoft.com/office/powerpoint/2010/main" val="45133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10668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đồ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bố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tiên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HĐH WIN NT</a:t>
            </a:r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3305175" y="1974342"/>
            <a:ext cx="1484313" cy="1143000"/>
            <a:chOff x="2256" y="1056"/>
            <a:chExt cx="1012" cy="72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640" y="1680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2640" y="1584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2640" y="1488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2640" y="1392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2640" y="1296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2256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2448" y="148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24</a:t>
              </a:r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640" y="105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realtime</a:t>
              </a:r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3305175" y="3650742"/>
            <a:ext cx="2749550" cy="1143000"/>
            <a:chOff x="2256" y="2112"/>
            <a:chExt cx="1876" cy="720"/>
          </a:xfrm>
        </p:grpSpPr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3504" y="2736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3504" y="2640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3504" y="2544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3504" y="2448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3504" y="2352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>
              <a:off x="2256" y="23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3312" y="254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13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504" y="211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</a:t>
              </a:r>
            </a:p>
          </p:txBody>
        </p:sp>
      </p:grp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3305175" y="4412742"/>
            <a:ext cx="4016375" cy="1143000"/>
            <a:chOff x="2256" y="2592"/>
            <a:chExt cx="2740" cy="720"/>
          </a:xfrm>
        </p:grpSpPr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4368" y="3216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0" name="Rectangle 24"/>
            <p:cNvSpPr>
              <a:spLocks noChangeArrowheads="1"/>
            </p:cNvSpPr>
            <p:nvPr/>
          </p:nvSpPr>
          <p:spPr bwMode="auto">
            <a:xfrm>
              <a:off x="4368" y="3120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1" name="Rectangle 25"/>
            <p:cNvSpPr>
              <a:spLocks noChangeArrowheads="1"/>
            </p:cNvSpPr>
            <p:nvPr/>
          </p:nvSpPr>
          <p:spPr bwMode="auto">
            <a:xfrm>
              <a:off x="4368" y="3024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2" name="Rectangle 26"/>
            <p:cNvSpPr>
              <a:spLocks noChangeArrowheads="1"/>
            </p:cNvSpPr>
            <p:nvPr/>
          </p:nvSpPr>
          <p:spPr bwMode="auto">
            <a:xfrm>
              <a:off x="4368" y="2928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3" name="Rectangle 27"/>
            <p:cNvSpPr>
              <a:spLocks noChangeArrowheads="1"/>
            </p:cNvSpPr>
            <p:nvPr/>
          </p:nvSpPr>
          <p:spPr bwMode="auto">
            <a:xfrm>
              <a:off x="4368" y="2832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2256" y="283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>
              <a:off x="2256" y="331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4176" y="302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8</a:t>
              </a:r>
            </a:p>
          </p:txBody>
        </p:sp>
        <p:sp>
          <p:nvSpPr>
            <p:cNvPr id="316447" name="Text Box 31"/>
            <p:cNvSpPr txBox="1">
              <a:spLocks noChangeArrowheads="1"/>
            </p:cNvSpPr>
            <p:nvPr/>
          </p:nvSpPr>
          <p:spPr bwMode="auto">
            <a:xfrm>
              <a:off x="4368" y="259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</a:t>
              </a:r>
            </a:p>
          </p:txBody>
        </p:sp>
      </p:grpSp>
      <p:grpSp>
        <p:nvGrpSpPr>
          <p:cNvPr id="316448" name="Group 32"/>
          <p:cNvGrpSpPr>
            <a:grpSpLocks/>
          </p:cNvGrpSpPr>
          <p:nvPr/>
        </p:nvGrpSpPr>
        <p:grpSpPr bwMode="auto">
          <a:xfrm>
            <a:off x="1476375" y="1621917"/>
            <a:ext cx="925513" cy="4833938"/>
            <a:chOff x="1008" y="834"/>
            <a:chExt cx="631" cy="3045"/>
          </a:xfrm>
        </p:grpSpPr>
        <p:sp>
          <p:nvSpPr>
            <p:cNvPr id="316449" name="Text Box 33"/>
            <p:cNvSpPr txBox="1">
              <a:spLocks noChangeArrowheads="1"/>
            </p:cNvSpPr>
            <p:nvPr/>
          </p:nvSpPr>
          <p:spPr bwMode="auto">
            <a:xfrm>
              <a:off x="1008" y="3792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system idle</a:t>
              </a: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1011" y="368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idle</a:t>
              </a:r>
              <a:endParaRPr lang="en-GB" sz="1200">
                <a:latin typeface="Arial" charset="0"/>
              </a:endParaRPr>
            </a:p>
          </p:txBody>
        </p:sp>
        <p:sp>
          <p:nvSpPr>
            <p:cNvPr id="316451" name="Text Box 35"/>
            <p:cNvSpPr txBox="1">
              <a:spLocks noChangeArrowheads="1"/>
            </p:cNvSpPr>
            <p:nvPr/>
          </p:nvSpPr>
          <p:spPr bwMode="auto">
            <a:xfrm>
              <a:off x="1010" y="2370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time-critical</a:t>
              </a:r>
            </a:p>
          </p:txBody>
        </p:sp>
        <p:sp>
          <p:nvSpPr>
            <p:cNvPr id="316452" name="Text Box 36"/>
            <p:cNvSpPr txBox="1">
              <a:spLocks noChangeArrowheads="1"/>
            </p:cNvSpPr>
            <p:nvPr/>
          </p:nvSpPr>
          <p:spPr bwMode="auto">
            <a:xfrm>
              <a:off x="1008" y="224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realtime idle</a:t>
              </a:r>
            </a:p>
          </p:txBody>
        </p:sp>
        <p:sp>
          <p:nvSpPr>
            <p:cNvPr id="316453" name="Text Box 37"/>
            <p:cNvSpPr txBox="1">
              <a:spLocks noChangeArrowheads="1"/>
            </p:cNvSpPr>
            <p:nvPr/>
          </p:nvSpPr>
          <p:spPr bwMode="auto">
            <a:xfrm>
              <a:off x="1008" y="834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 dirty="0" err="1">
                  <a:latin typeface="Arial" charset="0"/>
                </a:rPr>
                <a:t>realtime</a:t>
              </a:r>
              <a:r>
                <a:rPr lang="en-GB" sz="1200" b="1" dirty="0">
                  <a:latin typeface="Arial" charset="0"/>
                </a:rPr>
                <a:t> time-critical</a:t>
              </a:r>
            </a:p>
          </p:txBody>
        </p:sp>
      </p:grpSp>
      <p:grpSp>
        <p:nvGrpSpPr>
          <p:cNvPr id="316454" name="Group 38"/>
          <p:cNvGrpSpPr>
            <a:grpSpLocks/>
          </p:cNvGrpSpPr>
          <p:nvPr/>
        </p:nvGrpSpPr>
        <p:grpSpPr bwMode="auto">
          <a:xfrm>
            <a:off x="561975" y="4031742"/>
            <a:ext cx="3025775" cy="2466975"/>
            <a:chOff x="384" y="2352"/>
            <a:chExt cx="2064" cy="1554"/>
          </a:xfrm>
        </p:grpSpPr>
        <p:sp>
          <p:nvSpPr>
            <p:cNvPr id="316455" name="Rectangle 39"/>
            <p:cNvSpPr>
              <a:spLocks noChangeArrowheads="1"/>
            </p:cNvSpPr>
            <p:nvPr/>
          </p:nvSpPr>
          <p:spPr bwMode="auto">
            <a:xfrm>
              <a:off x="1632" y="379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6" name="Rectangle 40"/>
            <p:cNvSpPr>
              <a:spLocks noChangeArrowheads="1"/>
            </p:cNvSpPr>
            <p:nvPr/>
          </p:nvSpPr>
          <p:spPr bwMode="auto">
            <a:xfrm>
              <a:off x="1632" y="369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7" name="Rectangle 41"/>
            <p:cNvSpPr>
              <a:spLocks noChangeArrowheads="1"/>
            </p:cNvSpPr>
            <p:nvPr/>
          </p:nvSpPr>
          <p:spPr bwMode="auto">
            <a:xfrm>
              <a:off x="16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8" name="Rectangle 42"/>
            <p:cNvSpPr>
              <a:spLocks noChangeArrowheads="1"/>
            </p:cNvSpPr>
            <p:nvPr/>
          </p:nvSpPr>
          <p:spPr bwMode="auto">
            <a:xfrm>
              <a:off x="16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9" name="Rectangle 43"/>
            <p:cNvSpPr>
              <a:spLocks noChangeArrowheads="1"/>
            </p:cNvSpPr>
            <p:nvPr/>
          </p:nvSpPr>
          <p:spPr bwMode="auto">
            <a:xfrm>
              <a:off x="16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16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16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1632" y="312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1632" y="302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4" name="Rectangle 48"/>
            <p:cNvSpPr>
              <a:spLocks noChangeArrowheads="1"/>
            </p:cNvSpPr>
            <p:nvPr/>
          </p:nvSpPr>
          <p:spPr bwMode="auto">
            <a:xfrm>
              <a:off x="1632" y="292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1632" y="283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1632" y="273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7" name="Rectangle 51"/>
            <p:cNvSpPr>
              <a:spLocks noChangeArrowheads="1"/>
            </p:cNvSpPr>
            <p:nvPr/>
          </p:nvSpPr>
          <p:spPr bwMode="auto">
            <a:xfrm>
              <a:off x="1632" y="264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8" name="Rectangle 52"/>
            <p:cNvSpPr>
              <a:spLocks noChangeArrowheads="1"/>
            </p:cNvSpPr>
            <p:nvPr/>
          </p:nvSpPr>
          <p:spPr bwMode="auto">
            <a:xfrm>
              <a:off x="1632" y="254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9" name="Rectangle 53"/>
            <p:cNvSpPr>
              <a:spLocks noChangeArrowheads="1"/>
            </p:cNvSpPr>
            <p:nvPr/>
          </p:nvSpPr>
          <p:spPr bwMode="auto">
            <a:xfrm>
              <a:off x="1632" y="244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0" name="Rectangle 54"/>
            <p:cNvSpPr>
              <a:spLocks noChangeArrowheads="1"/>
            </p:cNvSpPr>
            <p:nvPr/>
          </p:nvSpPr>
          <p:spPr bwMode="auto">
            <a:xfrm>
              <a:off x="1632" y="2352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1" name="Text Box 55"/>
            <p:cNvSpPr txBox="1">
              <a:spLocks noChangeArrowheads="1"/>
            </p:cNvSpPr>
            <p:nvPr/>
          </p:nvSpPr>
          <p:spPr bwMode="auto">
            <a:xfrm>
              <a:off x="2256" y="381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316472" name="Text Box 56"/>
            <p:cNvSpPr txBox="1">
              <a:spLocks noChangeArrowheads="1"/>
            </p:cNvSpPr>
            <p:nvPr/>
          </p:nvSpPr>
          <p:spPr bwMode="auto">
            <a:xfrm>
              <a:off x="2256" y="3696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316473" name="Text Box 57"/>
            <p:cNvSpPr txBox="1">
              <a:spLocks noChangeArrowheads="1"/>
            </p:cNvSpPr>
            <p:nvPr/>
          </p:nvSpPr>
          <p:spPr bwMode="auto">
            <a:xfrm>
              <a:off x="2256" y="237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15</a:t>
              </a:r>
            </a:p>
          </p:txBody>
        </p:sp>
        <p:sp>
          <p:nvSpPr>
            <p:cNvPr id="316474" name="Line 58"/>
            <p:cNvSpPr>
              <a:spLocks noChangeShapeType="1"/>
            </p:cNvSpPr>
            <p:nvPr/>
          </p:nvSpPr>
          <p:spPr bwMode="auto">
            <a:xfrm>
              <a:off x="432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5" name="Line 59"/>
            <p:cNvSpPr>
              <a:spLocks noChangeShapeType="1"/>
            </p:cNvSpPr>
            <p:nvPr/>
          </p:nvSpPr>
          <p:spPr bwMode="auto">
            <a:xfrm>
              <a:off x="432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6" name="Text Box 60"/>
            <p:cNvSpPr txBox="1">
              <a:spLocks noChangeArrowheads="1"/>
            </p:cNvSpPr>
            <p:nvPr/>
          </p:nvSpPr>
          <p:spPr bwMode="auto">
            <a:xfrm>
              <a:off x="384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dynamic</a:t>
              </a:r>
            </a:p>
          </p:txBody>
        </p:sp>
        <p:sp>
          <p:nvSpPr>
            <p:cNvPr id="316477" name="Text Box 61"/>
            <p:cNvSpPr txBox="1">
              <a:spLocks noChangeArrowheads="1"/>
            </p:cNvSpPr>
            <p:nvPr/>
          </p:nvSpPr>
          <p:spPr bwMode="auto">
            <a:xfrm>
              <a:off x="384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1-15</a:t>
              </a:r>
            </a:p>
          </p:txBody>
        </p:sp>
      </p:grpSp>
      <p:grpSp>
        <p:nvGrpSpPr>
          <p:cNvPr id="316478" name="Group 62"/>
          <p:cNvGrpSpPr>
            <a:grpSpLocks/>
          </p:cNvGrpSpPr>
          <p:nvPr/>
        </p:nvGrpSpPr>
        <p:grpSpPr bwMode="auto">
          <a:xfrm>
            <a:off x="561975" y="1593342"/>
            <a:ext cx="3028950" cy="2438400"/>
            <a:chOff x="384" y="816"/>
            <a:chExt cx="2067" cy="1536"/>
          </a:xfrm>
        </p:grpSpPr>
        <p:sp>
          <p:nvSpPr>
            <p:cNvPr id="316479" name="Rectangle 63"/>
            <p:cNvSpPr>
              <a:spLocks noChangeArrowheads="1"/>
            </p:cNvSpPr>
            <p:nvPr/>
          </p:nvSpPr>
          <p:spPr bwMode="auto">
            <a:xfrm>
              <a:off x="1632" y="225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1632" y="216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1" name="Rectangle 65"/>
            <p:cNvSpPr>
              <a:spLocks noChangeArrowheads="1"/>
            </p:cNvSpPr>
            <p:nvPr/>
          </p:nvSpPr>
          <p:spPr bwMode="auto">
            <a:xfrm>
              <a:off x="1632" y="206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2" name="Rectangle 66"/>
            <p:cNvSpPr>
              <a:spLocks noChangeArrowheads="1"/>
            </p:cNvSpPr>
            <p:nvPr/>
          </p:nvSpPr>
          <p:spPr bwMode="auto">
            <a:xfrm>
              <a:off x="1632" y="196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3" name="Rectangle 67"/>
            <p:cNvSpPr>
              <a:spLocks noChangeArrowheads="1"/>
            </p:cNvSpPr>
            <p:nvPr/>
          </p:nvSpPr>
          <p:spPr bwMode="auto">
            <a:xfrm>
              <a:off x="1632" y="187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4" name="Rectangle 68"/>
            <p:cNvSpPr>
              <a:spLocks noChangeArrowheads="1"/>
            </p:cNvSpPr>
            <p:nvPr/>
          </p:nvSpPr>
          <p:spPr bwMode="auto">
            <a:xfrm>
              <a:off x="1632" y="177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5" name="Rectangle 69"/>
            <p:cNvSpPr>
              <a:spLocks noChangeArrowheads="1"/>
            </p:cNvSpPr>
            <p:nvPr/>
          </p:nvSpPr>
          <p:spPr bwMode="auto">
            <a:xfrm>
              <a:off x="1632" y="168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6" name="Rectangle 70"/>
            <p:cNvSpPr>
              <a:spLocks noChangeArrowheads="1"/>
            </p:cNvSpPr>
            <p:nvPr/>
          </p:nvSpPr>
          <p:spPr bwMode="auto">
            <a:xfrm>
              <a:off x="1632" y="158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7" name="Rectangle 71"/>
            <p:cNvSpPr>
              <a:spLocks noChangeArrowheads="1"/>
            </p:cNvSpPr>
            <p:nvPr/>
          </p:nvSpPr>
          <p:spPr bwMode="auto">
            <a:xfrm>
              <a:off x="1632" y="148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8" name="Rectangle 72"/>
            <p:cNvSpPr>
              <a:spLocks noChangeArrowheads="1"/>
            </p:cNvSpPr>
            <p:nvPr/>
          </p:nvSpPr>
          <p:spPr bwMode="auto">
            <a:xfrm>
              <a:off x="1632" y="139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9" name="Rectangle 73"/>
            <p:cNvSpPr>
              <a:spLocks noChangeArrowheads="1"/>
            </p:cNvSpPr>
            <p:nvPr/>
          </p:nvSpPr>
          <p:spPr bwMode="auto">
            <a:xfrm>
              <a:off x="1632" y="129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0" name="Rectangle 74"/>
            <p:cNvSpPr>
              <a:spLocks noChangeArrowheads="1"/>
            </p:cNvSpPr>
            <p:nvPr/>
          </p:nvSpPr>
          <p:spPr bwMode="auto">
            <a:xfrm>
              <a:off x="1632" y="120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1" name="Rectangle 75"/>
            <p:cNvSpPr>
              <a:spLocks noChangeArrowheads="1"/>
            </p:cNvSpPr>
            <p:nvPr/>
          </p:nvSpPr>
          <p:spPr bwMode="auto">
            <a:xfrm>
              <a:off x="1632" y="110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2" name="Rectangle 76"/>
            <p:cNvSpPr>
              <a:spLocks noChangeArrowheads="1"/>
            </p:cNvSpPr>
            <p:nvPr/>
          </p:nvSpPr>
          <p:spPr bwMode="auto">
            <a:xfrm>
              <a:off x="1632" y="100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3" name="Rectangle 77"/>
            <p:cNvSpPr>
              <a:spLocks noChangeArrowheads="1"/>
            </p:cNvSpPr>
            <p:nvPr/>
          </p:nvSpPr>
          <p:spPr bwMode="auto">
            <a:xfrm>
              <a:off x="1632" y="91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4" name="Rectangle 78"/>
            <p:cNvSpPr>
              <a:spLocks noChangeArrowheads="1"/>
            </p:cNvSpPr>
            <p:nvPr/>
          </p:nvSpPr>
          <p:spPr bwMode="auto">
            <a:xfrm>
              <a:off x="1632" y="81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5" name="Text Box 79"/>
            <p:cNvSpPr txBox="1">
              <a:spLocks noChangeArrowheads="1"/>
            </p:cNvSpPr>
            <p:nvPr/>
          </p:nvSpPr>
          <p:spPr bwMode="auto">
            <a:xfrm>
              <a:off x="2259" y="223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16</a:t>
              </a:r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2256" y="83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31</a:t>
              </a:r>
            </a:p>
          </p:txBody>
        </p:sp>
        <p:sp>
          <p:nvSpPr>
            <p:cNvPr id="316497" name="Line 81"/>
            <p:cNvSpPr>
              <a:spLocks noChangeShapeType="1"/>
            </p:cNvSpPr>
            <p:nvPr/>
          </p:nvSpPr>
          <p:spPr bwMode="auto">
            <a:xfrm>
              <a:off x="384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8" name="Text Box 82"/>
            <p:cNvSpPr txBox="1">
              <a:spLocks noChangeArrowheads="1"/>
            </p:cNvSpPr>
            <p:nvPr/>
          </p:nvSpPr>
          <p:spPr bwMode="auto">
            <a:xfrm>
              <a:off x="384" y="125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realtime</a:t>
              </a:r>
            </a:p>
          </p:txBody>
        </p:sp>
        <p:sp>
          <p:nvSpPr>
            <p:cNvPr id="316499" name="Text Box 83"/>
            <p:cNvSpPr txBox="1">
              <a:spLocks noChangeArrowheads="1"/>
            </p:cNvSpPr>
            <p:nvPr/>
          </p:nvSpPr>
          <p:spPr bwMode="auto">
            <a:xfrm>
              <a:off x="384" y="14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16-31</a:t>
              </a:r>
            </a:p>
          </p:txBody>
        </p:sp>
      </p:grpSp>
      <p:grpSp>
        <p:nvGrpSpPr>
          <p:cNvPr id="316500" name="Group 84"/>
          <p:cNvGrpSpPr>
            <a:grpSpLocks/>
          </p:cNvGrpSpPr>
          <p:nvPr/>
        </p:nvGrpSpPr>
        <p:grpSpPr bwMode="auto">
          <a:xfrm>
            <a:off x="4783138" y="1974342"/>
            <a:ext cx="3235325" cy="1524000"/>
            <a:chOff x="3264" y="1056"/>
            <a:chExt cx="2208" cy="960"/>
          </a:xfrm>
        </p:grpSpPr>
        <p:sp>
          <p:nvSpPr>
            <p:cNvPr id="316501" name="Rectangle 85"/>
            <p:cNvSpPr>
              <a:spLocks noChangeArrowheads="1"/>
            </p:cNvSpPr>
            <p:nvPr/>
          </p:nvSpPr>
          <p:spPr bwMode="auto">
            <a:xfrm>
              <a:off x="4032" y="1824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lowest (-2)</a:t>
              </a:r>
            </a:p>
          </p:txBody>
        </p:sp>
        <p:sp>
          <p:nvSpPr>
            <p:cNvPr id="316502" name="Rectangle 86"/>
            <p:cNvSpPr>
              <a:spLocks noChangeArrowheads="1"/>
            </p:cNvSpPr>
            <p:nvPr/>
          </p:nvSpPr>
          <p:spPr bwMode="auto">
            <a:xfrm>
              <a:off x="4032" y="1632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below normal (-1)</a:t>
              </a:r>
            </a:p>
          </p:txBody>
        </p:sp>
        <p:sp>
          <p:nvSpPr>
            <p:cNvPr id="316503" name="Rectangle 87"/>
            <p:cNvSpPr>
              <a:spLocks noChangeArrowheads="1"/>
            </p:cNvSpPr>
            <p:nvPr/>
          </p:nvSpPr>
          <p:spPr bwMode="auto">
            <a:xfrm>
              <a:off x="4032" y="1440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 (0)</a:t>
              </a:r>
            </a:p>
          </p:txBody>
        </p:sp>
        <p:sp>
          <p:nvSpPr>
            <p:cNvPr id="316504" name="Rectangle 88"/>
            <p:cNvSpPr>
              <a:spLocks noChangeArrowheads="1"/>
            </p:cNvSpPr>
            <p:nvPr/>
          </p:nvSpPr>
          <p:spPr bwMode="auto">
            <a:xfrm>
              <a:off x="4032" y="1248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above normal (+1)</a:t>
              </a:r>
            </a:p>
          </p:txBody>
        </p:sp>
        <p:sp>
          <p:nvSpPr>
            <p:cNvPr id="316505" name="Rectangle 89"/>
            <p:cNvSpPr>
              <a:spLocks noChangeArrowheads="1"/>
            </p:cNvSpPr>
            <p:nvPr/>
          </p:nvSpPr>
          <p:spPr bwMode="auto">
            <a:xfrm>
              <a:off x="4032" y="1056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highest (+2)</a:t>
              </a:r>
            </a:p>
          </p:txBody>
        </p:sp>
        <p:sp>
          <p:nvSpPr>
            <p:cNvPr id="316506" name="Line 90"/>
            <p:cNvSpPr>
              <a:spLocks noChangeShapeType="1"/>
            </p:cNvSpPr>
            <p:nvPr/>
          </p:nvSpPr>
          <p:spPr bwMode="auto">
            <a:xfrm flipV="1">
              <a:off x="3264" y="10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07" name="Line 91"/>
            <p:cNvSpPr>
              <a:spLocks noChangeShapeType="1"/>
            </p:cNvSpPr>
            <p:nvPr/>
          </p:nvSpPr>
          <p:spPr bwMode="auto">
            <a:xfrm>
              <a:off x="3264" y="177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316508" name="Group 92"/>
          <p:cNvGrpSpPr>
            <a:grpSpLocks/>
          </p:cNvGrpSpPr>
          <p:nvPr/>
        </p:nvGrpSpPr>
        <p:grpSpPr bwMode="auto">
          <a:xfrm>
            <a:off x="3305175" y="5022342"/>
            <a:ext cx="5281613" cy="1143000"/>
            <a:chOff x="2256" y="2976"/>
            <a:chExt cx="3604" cy="720"/>
          </a:xfrm>
        </p:grpSpPr>
        <p:sp>
          <p:nvSpPr>
            <p:cNvPr id="316509" name="Rectangle 93"/>
            <p:cNvSpPr>
              <a:spLocks noChangeArrowheads="1"/>
            </p:cNvSpPr>
            <p:nvPr/>
          </p:nvSpPr>
          <p:spPr bwMode="auto">
            <a:xfrm>
              <a:off x="52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0" name="Rectangle 94"/>
            <p:cNvSpPr>
              <a:spLocks noChangeArrowheads="1"/>
            </p:cNvSpPr>
            <p:nvPr/>
          </p:nvSpPr>
          <p:spPr bwMode="auto">
            <a:xfrm>
              <a:off x="52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1" name="Rectangle 95"/>
            <p:cNvSpPr>
              <a:spLocks noChangeArrowheads="1"/>
            </p:cNvSpPr>
            <p:nvPr/>
          </p:nvSpPr>
          <p:spPr bwMode="auto">
            <a:xfrm>
              <a:off x="52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2" name="Rectangle 96"/>
            <p:cNvSpPr>
              <a:spLocks noChangeArrowheads="1"/>
            </p:cNvSpPr>
            <p:nvPr/>
          </p:nvSpPr>
          <p:spPr bwMode="auto">
            <a:xfrm>
              <a:off x="52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3" name="Rectangle 97"/>
            <p:cNvSpPr>
              <a:spLocks noChangeArrowheads="1"/>
            </p:cNvSpPr>
            <p:nvPr/>
          </p:nvSpPr>
          <p:spPr bwMode="auto">
            <a:xfrm>
              <a:off x="52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4" name="Line 98"/>
            <p:cNvSpPr>
              <a:spLocks noChangeShapeType="1"/>
            </p:cNvSpPr>
            <p:nvPr/>
          </p:nvSpPr>
          <p:spPr bwMode="auto">
            <a:xfrm>
              <a:off x="2256" y="369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5" name="Text Box 99"/>
            <p:cNvSpPr txBox="1">
              <a:spLocks noChangeArrowheads="1"/>
            </p:cNvSpPr>
            <p:nvPr/>
          </p:nvSpPr>
          <p:spPr bwMode="auto">
            <a:xfrm>
              <a:off x="5040" y="340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4</a:t>
              </a:r>
            </a:p>
          </p:txBody>
        </p:sp>
        <p:sp>
          <p:nvSpPr>
            <p:cNvPr id="316516" name="Text Box 100"/>
            <p:cNvSpPr txBox="1">
              <a:spLocks noChangeArrowheads="1"/>
            </p:cNvSpPr>
            <p:nvPr/>
          </p:nvSpPr>
          <p:spPr bwMode="auto">
            <a:xfrm>
              <a:off x="5232" y="297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idle</a:t>
              </a:r>
            </a:p>
          </p:txBody>
        </p:sp>
        <p:sp>
          <p:nvSpPr>
            <p:cNvPr id="316517" name="Line 101"/>
            <p:cNvSpPr>
              <a:spLocks noChangeShapeType="1"/>
            </p:cNvSpPr>
            <p:nvPr/>
          </p:nvSpPr>
          <p:spPr bwMode="auto">
            <a:xfrm flipV="1">
              <a:off x="2256" y="3211"/>
              <a:ext cx="297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,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tiên</a:t>
            </a:r>
            <a:r>
              <a:rPr lang="en-US" dirty="0">
                <a:solidFill>
                  <a:srgbClr val="FF0000"/>
                </a:solidFill>
              </a:rPr>
              <a:t> cao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RL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03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–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30919"/>
              </p:ext>
            </p:extLst>
          </p:nvPr>
        </p:nvGraphicFramePr>
        <p:xfrm>
          <a:off x="228600" y="1371600"/>
          <a:ext cx="4343400" cy="2057401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7775" name="Group 3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406674"/>
              </p:ext>
            </p:extLst>
          </p:nvPr>
        </p:nvGraphicFramePr>
        <p:xfrm>
          <a:off x="4724400" y="13716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981200" y="35814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87797" name="Text Box 53"/>
          <p:cNvSpPr txBox="1">
            <a:spLocks noChangeArrowheads="1"/>
          </p:cNvSpPr>
          <p:nvPr/>
        </p:nvSpPr>
        <p:spPr bwMode="auto">
          <a:xfrm>
            <a:off x="533400" y="5029200"/>
            <a:ext cx="2900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 P1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798" name="Text Box 54"/>
          <p:cNvSpPr txBox="1">
            <a:spLocks noChangeArrowheads="1"/>
          </p:cNvSpPr>
          <p:nvPr/>
        </p:nvSpPr>
        <p:spPr bwMode="auto">
          <a:xfrm>
            <a:off x="533400" y="5405438"/>
            <a:ext cx="4131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1: P2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cao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P1)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533400" y="5781675"/>
            <a:ext cx="3578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 P2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5257800" y="5095875"/>
            <a:ext cx="344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4: P2 </a:t>
            </a:r>
            <a:r>
              <a:rPr lang="en-US" sz="1800" b="1" dirty="0" err="1">
                <a:latin typeface="Tahoma" pitchFamily="34" charset="0"/>
              </a:rPr>
              <a:t>kết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thúc</a:t>
            </a:r>
            <a:r>
              <a:rPr lang="en-US" sz="1800" b="1" dirty="0">
                <a:latin typeface="Tahoma" pitchFamily="34" charset="0"/>
              </a:rPr>
              <a:t>, P3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5257800" y="5432425"/>
            <a:ext cx="3090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7: 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2" name="Text Box 58"/>
          <p:cNvSpPr txBox="1">
            <a:spLocks noChangeArrowheads="1"/>
          </p:cNvSpPr>
          <p:nvPr/>
        </p:nvSpPr>
        <p:spPr bwMode="auto">
          <a:xfrm>
            <a:off x="5257800" y="5781675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30: P1 </a:t>
            </a:r>
            <a:r>
              <a:rPr lang="en-US" sz="1800" b="1" dirty="0" err="1">
                <a:latin typeface="Tahoma" pitchFamily="34" charset="0"/>
              </a:rPr>
              <a:t>dừng</a:t>
            </a:r>
            <a:endParaRPr lang="en-US" sz="1800" b="1" dirty="0">
              <a:latin typeface="Tahoma" pitchFamily="34" charset="0"/>
            </a:endParaRPr>
          </a:p>
        </p:txBody>
      </p:sp>
      <p:sp>
        <p:nvSpPr>
          <p:cNvPr id="287803" name="Rectangle 59"/>
          <p:cNvSpPr>
            <a:spLocks noChangeArrowheads="1"/>
          </p:cNvSpPr>
          <p:nvPr/>
        </p:nvSpPr>
        <p:spPr bwMode="auto">
          <a:xfrm>
            <a:off x="990600" y="4191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2971800" y="4191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3886200" y="4191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6" name="Text Box 62"/>
          <p:cNvSpPr txBox="1">
            <a:spLocks noChangeArrowheads="1"/>
          </p:cNvSpPr>
          <p:nvPr/>
        </p:nvSpPr>
        <p:spPr bwMode="auto">
          <a:xfrm>
            <a:off x="8382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7807" name="Text Box 63"/>
          <p:cNvSpPr txBox="1">
            <a:spLocks noChangeArrowheads="1"/>
          </p:cNvSpPr>
          <p:nvPr/>
        </p:nvSpPr>
        <p:spPr bwMode="auto">
          <a:xfrm>
            <a:off x="7842250" y="46482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09" name="Text Box 65"/>
          <p:cNvSpPr txBox="1">
            <a:spLocks noChangeArrowheads="1"/>
          </p:cNvSpPr>
          <p:nvPr/>
        </p:nvSpPr>
        <p:spPr bwMode="auto">
          <a:xfrm>
            <a:off x="280035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7810" name="Text Box 66"/>
          <p:cNvSpPr txBox="1">
            <a:spLocks noChangeArrowheads="1"/>
          </p:cNvSpPr>
          <p:nvPr/>
        </p:nvSpPr>
        <p:spPr bwMode="auto">
          <a:xfrm>
            <a:off x="12954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87811" name="Text Box 67"/>
          <p:cNvSpPr txBox="1">
            <a:spLocks noChangeArrowheads="1"/>
          </p:cNvSpPr>
          <p:nvPr/>
        </p:nvSpPr>
        <p:spPr bwMode="auto">
          <a:xfrm>
            <a:off x="371475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1981200" y="4191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13" name="Text Box 69"/>
          <p:cNvSpPr txBox="1">
            <a:spLocks noChangeArrowheads="1"/>
          </p:cNvSpPr>
          <p:nvPr/>
        </p:nvSpPr>
        <p:spPr bwMode="auto">
          <a:xfrm>
            <a:off x="18288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87814" name="Text Box 70"/>
          <p:cNvSpPr txBox="1">
            <a:spLocks noChangeArrowheads="1"/>
          </p:cNvSpPr>
          <p:nvPr/>
        </p:nvSpPr>
        <p:spPr bwMode="auto">
          <a:xfrm>
            <a:off x="533400" y="6096000"/>
            <a:ext cx="41921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2: P3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thấp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P2)</a:t>
            </a:r>
          </a:p>
        </p:txBody>
      </p:sp>
      <p:sp>
        <p:nvSpPr>
          <p:cNvPr id="287815" name="Text Box 71"/>
          <p:cNvSpPr txBox="1">
            <a:spLocks noChangeArrowheads="1"/>
          </p:cNvSpPr>
          <p:nvPr/>
        </p:nvSpPr>
        <p:spPr bwMode="auto">
          <a:xfrm>
            <a:off x="533400" y="6472238"/>
            <a:ext cx="4943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 P3 </a:t>
            </a:r>
            <a:r>
              <a:rPr lang="en-US" sz="1800" b="1" dirty="0" err="1">
                <a:latin typeface="Tahoma" pitchFamily="34" charset="0"/>
              </a:rPr>
              <a:t>không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được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</p:spTree>
    <p:extLst>
      <p:ext uri="{BB962C8B-B14F-4D97-AF65-F5344CB8AC3E}">
        <p14:creationId xmlns:p14="http://schemas.microsoft.com/office/powerpoint/2010/main" val="7520848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4" grpId="0"/>
      <p:bldP spid="287797" grpId="0"/>
      <p:bldP spid="287798" grpId="0"/>
      <p:bldP spid="287799" grpId="0"/>
      <p:bldP spid="287800" grpId="0"/>
      <p:bldP spid="287801" grpId="0"/>
      <p:bldP spid="287802" grpId="0"/>
      <p:bldP spid="287803" grpId="0" animBg="1"/>
      <p:bldP spid="287804" grpId="0" animBg="1"/>
      <p:bldP spid="287805" grpId="0" animBg="1"/>
      <p:bldP spid="287806" grpId="0"/>
      <p:bldP spid="287807" grpId="0"/>
      <p:bldP spid="287808" grpId="0" animBg="1"/>
      <p:bldP spid="287809" grpId="0"/>
      <p:bldP spid="287810" grpId="0"/>
      <p:bldP spid="287811" grpId="0"/>
      <p:bldP spid="287812" grpId="0" animBg="1"/>
      <p:bldP spid="287813" grpId="0"/>
      <p:bldP spid="287814" grpId="0"/>
      <p:bldP spid="2878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danh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sách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24177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Ready List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19400" y="1752600"/>
            <a:ext cx="5045075" cy="793750"/>
            <a:chOff x="1632" y="1392"/>
            <a:chExt cx="3178" cy="50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160" y="1392"/>
              <a:ext cx="396" cy="404"/>
            </a:xfrm>
            <a:prstGeom prst="rect">
              <a:avLst/>
            </a:prstGeom>
            <a:solidFill>
              <a:srgbClr val="33CC33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rgbClr val="CC0000"/>
                  </a:solidFill>
                  <a:latin typeface="Comic Sans MS" pitchFamily="66" charset="0"/>
                </a:rPr>
                <a:t>P1</a:t>
              </a:r>
              <a:endParaRPr lang="en-US" sz="44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72" y="1488"/>
              <a:ext cx="768" cy="404"/>
            </a:xfrm>
            <a:prstGeom prst="rect">
              <a:avLst/>
            </a:prstGeom>
            <a:solidFill>
              <a:srgbClr val="FF33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600">
                  <a:solidFill>
                    <a:srgbClr val="FFFF99"/>
                  </a:solidFill>
                  <a:latin typeface="Comic Sans MS" pitchFamily="66" charset="0"/>
                </a:rPr>
                <a:t>P4</a:t>
              </a:r>
              <a:endParaRPr lang="en-US" sz="4400">
                <a:solidFill>
                  <a:srgbClr val="FFFF99"/>
                </a:solidFill>
                <a:latin typeface="Comic Sans MS" pitchFamily="66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68" y="1392"/>
              <a:ext cx="442" cy="40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folHlink"/>
                  </a:solidFill>
                  <a:latin typeface="Comic Sans MS" pitchFamily="66" charset="0"/>
                </a:rPr>
                <a:t>P5</a:t>
              </a:r>
              <a:endParaRPr lang="en-US" sz="4400">
                <a:solidFill>
                  <a:schemeClr val="folHlink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632" y="1488"/>
              <a:ext cx="528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96"/>
                </a:cxn>
                <a:cxn ang="0">
                  <a:pos x="528" y="96"/>
                </a:cxn>
              </a:cxnLst>
              <a:rect l="0" t="0" r="r" b="b"/>
              <a:pathLst>
                <a:path w="528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28" y="104"/>
                    <a:pt x="528" y="96"/>
                  </a:cubicBezTo>
                </a:path>
              </a:pathLst>
            </a:custGeom>
            <a:noFill/>
            <a:ln w="76200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5" y="1629"/>
              <a:ext cx="530" cy="9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840" y="1584"/>
              <a:ext cx="528" cy="9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8600" y="2863850"/>
            <a:ext cx="30257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Waiting Lists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752600" y="3397250"/>
            <a:ext cx="4114800" cy="2927350"/>
            <a:chOff x="1104" y="2208"/>
            <a:chExt cx="2592" cy="1844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152" y="2352"/>
              <a:ext cx="323" cy="28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0099"/>
                  </a:solidFill>
                  <a:latin typeface="Comic Sans MS" pitchFamily="66" charset="0"/>
                </a:rPr>
                <a:t>R1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1104" y="2208"/>
              <a:ext cx="2592" cy="1844"/>
              <a:chOff x="1680" y="2256"/>
              <a:chExt cx="2592" cy="1844"/>
            </a:xfrm>
          </p:grpSpPr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3552" y="2256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P7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2688" y="2304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3552" y="2928"/>
                <a:ext cx="720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P10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024"/>
                <a:ext cx="442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P3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640" y="3696"/>
                <a:ext cx="442" cy="404"/>
              </a:xfrm>
              <a:prstGeom prst="rect">
                <a:avLst/>
              </a:prstGeom>
              <a:solidFill>
                <a:srgbClr val="33CC33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P6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172" y="3120"/>
                <a:ext cx="564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6" y="96"/>
                  </a:cxn>
                  <a:cxn ang="0">
                    <a:pos x="564" y="96"/>
                  </a:cxn>
                </a:cxnLst>
                <a:rect l="0" t="0" r="r" b="b"/>
                <a:pathLst>
                  <a:path w="564" h="112">
                    <a:moveTo>
                      <a:pt x="0" y="0"/>
                    </a:moveTo>
                    <a:cubicBezTo>
                      <a:pt x="48" y="16"/>
                      <a:pt x="182" y="80"/>
                      <a:pt x="276" y="96"/>
                    </a:cubicBezTo>
                    <a:cubicBezTo>
                      <a:pt x="370" y="112"/>
                      <a:pt x="464" y="104"/>
                      <a:pt x="564" y="9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2088" y="2420"/>
                <a:ext cx="600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312" y="4"/>
                  </a:cxn>
                  <a:cxn ang="0">
                    <a:pos x="600" y="76"/>
                  </a:cxn>
                </a:cxnLst>
                <a:rect l="0" t="0" r="r" b="b"/>
                <a:pathLst>
                  <a:path w="600" h="100">
                    <a:moveTo>
                      <a:pt x="0" y="100"/>
                    </a:moveTo>
                    <a:cubicBezTo>
                      <a:pt x="52" y="84"/>
                      <a:pt x="212" y="8"/>
                      <a:pt x="312" y="4"/>
                    </a:cubicBezTo>
                    <a:cubicBezTo>
                      <a:pt x="412" y="0"/>
                      <a:pt x="540" y="61"/>
                      <a:pt x="600" y="7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432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3168" y="3168"/>
                <a:ext cx="384" cy="96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024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0C200"/>
                    </a:solidFill>
                    <a:latin typeface="Comic Sans MS" pitchFamily="66" charset="0"/>
                  </a:rPr>
                  <a:t>R2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6600"/>
                    </a:solidFill>
                    <a:latin typeface="Comic Sans MS" pitchFamily="66" charset="0"/>
                  </a:rPr>
                  <a:t>R3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4128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>
            <a:noAutofit/>
          </a:bodyPr>
          <a:lstStyle/>
          <a:p>
            <a:r>
              <a:rPr lang="en-US" sz="4000" dirty="0" err="1"/>
              <a:t>Độ</a:t>
            </a:r>
            <a:r>
              <a:rPr lang="en-US" sz="4000" dirty="0"/>
              <a:t> </a:t>
            </a:r>
            <a:r>
              <a:rPr lang="en-US" sz="4000" dirty="0" err="1"/>
              <a:t>ưu</a:t>
            </a:r>
            <a:r>
              <a:rPr lang="en-US" sz="4000" dirty="0"/>
              <a:t> </a:t>
            </a:r>
            <a:r>
              <a:rPr lang="en-US" sz="4000" dirty="0" err="1"/>
              <a:t>tiên</a:t>
            </a:r>
            <a:r>
              <a:rPr lang="en-US" sz="4000" dirty="0"/>
              <a:t> –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  <a:r>
              <a:rPr lang="en-US" sz="4000" dirty="0" err="1"/>
              <a:t>quyền</a:t>
            </a:r>
            <a:r>
              <a:rPr lang="en-US" sz="4000" dirty="0"/>
              <a:t> – </a:t>
            </a:r>
            <a:r>
              <a:rPr lang="en-US" sz="4000" dirty="0" err="1"/>
              <a:t>nhận</a:t>
            </a:r>
            <a:r>
              <a:rPr lang="en-US" sz="4000" dirty="0"/>
              <a:t> </a:t>
            </a:r>
            <a:r>
              <a:rPr lang="en-US" sz="4000" dirty="0" err="1"/>
              <a:t>xét</a:t>
            </a:r>
            <a:endParaRPr lang="en-US" sz="4000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35888" cy="4532313"/>
          </a:xfrm>
        </p:spPr>
        <p:txBody>
          <a:bodyPr/>
          <a:lstStyle/>
          <a:p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?</a:t>
            </a:r>
          </a:p>
          <a:p>
            <a:pPr lvl="1"/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lâu</a:t>
            </a:r>
            <a:r>
              <a:rPr lang="en-US" dirty="0"/>
              <a:t> ...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Giải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quyết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tăng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độ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ưu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tiên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cho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những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tiến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trình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chờ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lâu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trong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hệ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thống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(Aging)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656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 flipV="1">
            <a:off x="1143000" y="3810000"/>
            <a:ext cx="3200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P3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7 chu kỳ)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 flipV="1">
            <a:off x="1752600" y="3048000"/>
            <a:ext cx="2590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P1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5 chu kỳ)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 flipV="1">
            <a:off x="2286000" y="2286000"/>
            <a:ext cx="2057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P2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3 chu kỳ)</a:t>
            </a: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4419600" y="2590800"/>
            <a:ext cx="1752600" cy="838200"/>
            <a:chOff x="2784" y="1632"/>
            <a:chExt cx="1104" cy="5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2784" y="1632"/>
              <a:ext cx="1104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 rot="1623538">
              <a:off x="2880" y="1637"/>
              <a:ext cx="9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i="1">
                  <a:latin typeface="Tahoma" pitchFamily="34" charset="0"/>
                </a:rPr>
                <a:t>Ngắn nhất</a:t>
              </a:r>
            </a:p>
          </p:txBody>
        </p:sp>
      </p:grpSp>
      <p:grpSp>
        <p:nvGrpSpPr>
          <p:cNvPr id="289801" name="Group 9"/>
          <p:cNvGrpSpPr>
            <a:grpSpLocks/>
          </p:cNvGrpSpPr>
          <p:nvPr/>
        </p:nvGrpSpPr>
        <p:grpSpPr bwMode="auto">
          <a:xfrm>
            <a:off x="901700" y="1658938"/>
            <a:ext cx="7315200" cy="2805112"/>
            <a:chOff x="576" y="1113"/>
            <a:chExt cx="4608" cy="1767"/>
          </a:xfrm>
        </p:grpSpPr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>
              <a:off x="576" y="139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576" y="288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1474" y="1113"/>
              <a:ext cx="12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tx2"/>
                  </a:solidFill>
                  <a:latin typeface="Comic Sans MS" pitchFamily="66" charset="0"/>
                </a:rPr>
                <a:t>Ready List</a:t>
              </a:r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3984" y="1680"/>
              <a:ext cx="120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200" b="1" i="1"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289806" name="Group 14"/>
          <p:cNvGrpSpPr>
            <a:grpSpLocks/>
          </p:cNvGrpSpPr>
          <p:nvPr/>
        </p:nvGrpSpPr>
        <p:grpSpPr bwMode="auto">
          <a:xfrm>
            <a:off x="1277938" y="4724400"/>
            <a:ext cx="6494462" cy="1066800"/>
            <a:chOff x="805" y="3120"/>
            <a:chExt cx="4091" cy="672"/>
          </a:xfrm>
        </p:grpSpPr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271" y="3459"/>
              <a:ext cx="3269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chemeClr val="folHlink"/>
                  </a:solidFill>
                  <a:latin typeface="Tahoma" pitchFamily="34" charset="0"/>
                </a:rPr>
                <a:t>p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 = thời_gian_còn_lại(Process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)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805" y="3120"/>
              <a:ext cx="4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Là một dạng độ ưu tiên đặc biệt với độ ưu tiên</a:t>
              </a:r>
            </a:p>
          </p:txBody>
        </p:sp>
      </p:grp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219200" y="5943600"/>
            <a:ext cx="705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  <a:sym typeface="Wingdings" pitchFamily="2" charset="2"/>
              </a:rPr>
              <a:t> Có thể cài đặt độc quyền hoặc không độc quyền</a:t>
            </a:r>
          </a:p>
        </p:txBody>
      </p:sp>
    </p:spTree>
    <p:extLst>
      <p:ext uri="{BB962C8B-B14F-4D97-AF65-F5344CB8AC3E}">
        <p14:creationId xmlns:p14="http://schemas.microsoft.com/office/powerpoint/2010/main" val="33430998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 autoUpdateAnimBg="0"/>
      <p:bldP spid="289796" grpId="0" animBg="1" autoUpdateAnimBg="0"/>
      <p:bldP spid="289797" grpId="0" animBg="1" autoUpdateAnimBg="0"/>
      <p:bldP spid="28980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)(1) </a:t>
            </a:r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9309806"/>
              </p:ext>
            </p:extLst>
          </p:nvPr>
        </p:nvGraphicFramePr>
        <p:xfrm>
          <a:off x="304800" y="1585913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0842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15592088"/>
              </p:ext>
            </p:extLst>
          </p:nvPr>
        </p:nvGraphicFramePr>
        <p:xfrm>
          <a:off x="4724400" y="16002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0841" name="Text Box 25"/>
          <p:cNvSpPr txBox="1">
            <a:spLocks noChangeArrowheads="1"/>
          </p:cNvSpPr>
          <p:nvPr/>
        </p:nvSpPr>
        <p:spPr bwMode="auto">
          <a:xfrm>
            <a:off x="1981200" y="3810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533400" y="549592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533400" y="5872163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RL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533400" y="6248400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0:02 P3 vào RL</a:t>
            </a:r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5257800" y="55768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P2 dùng CPU</a:t>
            </a:r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5257800" y="59134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0:27 P2 dừng, P3 dùng CPU</a:t>
            </a:r>
          </a:p>
        </p:txBody>
      </p:sp>
      <p:sp>
        <p:nvSpPr>
          <p:cNvPr id="290869" name="Text Box 53"/>
          <p:cNvSpPr txBox="1">
            <a:spLocks noChangeArrowheads="1"/>
          </p:cNvSpPr>
          <p:nvPr/>
        </p:nvSpPr>
        <p:spPr bwMode="auto">
          <a:xfrm>
            <a:off x="5257800" y="62626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P3 dừng</a:t>
            </a:r>
          </a:p>
        </p:txBody>
      </p:sp>
      <p:sp>
        <p:nvSpPr>
          <p:cNvPr id="290870" name="Rectangle 54"/>
          <p:cNvSpPr>
            <a:spLocks noChangeArrowheads="1"/>
          </p:cNvSpPr>
          <p:nvPr/>
        </p:nvSpPr>
        <p:spPr bwMode="auto">
          <a:xfrm>
            <a:off x="990600" y="4419600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0871" name="Rectangle 55"/>
          <p:cNvSpPr>
            <a:spLocks noChangeArrowheads="1"/>
          </p:cNvSpPr>
          <p:nvPr/>
        </p:nvSpPr>
        <p:spPr bwMode="auto">
          <a:xfrm>
            <a:off x="6629400" y="4419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0872" name="Rectangle 56"/>
          <p:cNvSpPr>
            <a:spLocks noChangeArrowheads="1"/>
          </p:cNvSpPr>
          <p:nvPr/>
        </p:nvSpPr>
        <p:spPr bwMode="auto">
          <a:xfrm>
            <a:off x="7391400" y="4419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0873" name="Text Box 57"/>
          <p:cNvSpPr txBox="1">
            <a:spLocks noChangeArrowheads="1"/>
          </p:cNvSpPr>
          <p:nvPr/>
        </p:nvSpPr>
        <p:spPr bwMode="auto">
          <a:xfrm>
            <a:off x="838200" y="49006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0874" name="Text Box 58"/>
          <p:cNvSpPr txBox="1">
            <a:spLocks noChangeArrowheads="1"/>
          </p:cNvSpPr>
          <p:nvPr/>
        </p:nvSpPr>
        <p:spPr bwMode="auto">
          <a:xfrm>
            <a:off x="6477000" y="4900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0875" name="Text Box 59"/>
          <p:cNvSpPr txBox="1">
            <a:spLocks noChangeArrowheads="1"/>
          </p:cNvSpPr>
          <p:nvPr/>
        </p:nvSpPr>
        <p:spPr bwMode="auto">
          <a:xfrm>
            <a:off x="7239000" y="4900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  <p:sp>
        <p:nvSpPr>
          <p:cNvPr id="290876" name="Text Box 60"/>
          <p:cNvSpPr txBox="1">
            <a:spLocks noChangeArrowheads="1"/>
          </p:cNvSpPr>
          <p:nvPr/>
        </p:nvSpPr>
        <p:spPr bwMode="auto">
          <a:xfrm>
            <a:off x="7842250" y="4876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314580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1" grpId="0"/>
      <p:bldP spid="290864" grpId="0"/>
      <p:bldP spid="290865" grpId="0"/>
      <p:bldP spid="290866" grpId="0"/>
      <p:bldP spid="290867" grpId="0"/>
      <p:bldP spid="290868" grpId="0"/>
      <p:bldP spid="290869" grpId="0"/>
      <p:bldP spid="290870" grpId="0" animBg="1"/>
      <p:bldP spid="290871" grpId="0" animBg="1"/>
      <p:bldP spid="290872" grpId="0" animBg="1"/>
      <p:bldP spid="290873" grpId="0"/>
      <p:bldP spid="290874" grpId="0"/>
      <p:bldP spid="290875" grpId="0"/>
      <p:bldP spid="2908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)(2) </a:t>
            </a:r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4494934"/>
              </p:ext>
            </p:extLst>
          </p:nvPr>
        </p:nvGraphicFramePr>
        <p:xfrm>
          <a:off x="304800" y="15240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1866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81656000"/>
              </p:ext>
            </p:extLst>
          </p:nvPr>
        </p:nvGraphicFramePr>
        <p:xfrm>
          <a:off x="4724400" y="15240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1981200" y="37338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(24+22)/3 = 15.33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533400" y="54340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533400" y="5810250"/>
            <a:ext cx="154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533400" y="6186488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P3 vào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5257800" y="55006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P3 dùng CPU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5257800" y="58372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0:26 P3 dừng, P2 dùng CPU</a:t>
            </a:r>
          </a:p>
        </p:txBody>
      </p:sp>
      <p:sp>
        <p:nvSpPr>
          <p:cNvPr id="291893" name="Text Box 53"/>
          <p:cNvSpPr txBox="1">
            <a:spLocks noChangeArrowheads="1"/>
          </p:cNvSpPr>
          <p:nvPr/>
        </p:nvSpPr>
        <p:spPr bwMode="auto">
          <a:xfrm>
            <a:off x="5257800" y="61864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0:29 P2 dừng</a:t>
            </a:r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990600" y="43576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6629400" y="43576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7391400" y="43576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1897" name="Text Box 57"/>
          <p:cNvSpPr txBox="1">
            <a:spLocks noChangeArrowheads="1"/>
          </p:cNvSpPr>
          <p:nvPr/>
        </p:nvSpPr>
        <p:spPr bwMode="auto">
          <a:xfrm>
            <a:off x="838200" y="48244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6477000" y="48244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7239000" y="48244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7842250" y="4800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035764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/>
      <p:bldP spid="291888" grpId="0"/>
      <p:bldP spid="291889" grpId="0"/>
      <p:bldP spid="291890" grpId="0"/>
      <p:bldP spid="291891" grpId="0"/>
      <p:bldP spid="291892" grpId="0"/>
      <p:bldP spid="291893" grpId="0"/>
      <p:bldP spid="291894" grpId="0" animBg="1"/>
      <p:bldP spid="291895" grpId="0" animBg="1"/>
      <p:bldP spid="291896" grpId="0" animBg="1"/>
      <p:bldP spid="291897" grpId="0"/>
      <p:bldP spid="291898" grpId="0"/>
      <p:bldP spid="291899" grpId="0"/>
      <p:bldP spid="2919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 (1)</a:t>
            </a: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79234414"/>
              </p:ext>
            </p:extLst>
          </p:nvPr>
        </p:nvGraphicFramePr>
        <p:xfrm>
          <a:off x="304800" y="16002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2890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36943192"/>
              </p:ext>
            </p:extLst>
          </p:nvPr>
        </p:nvGraphicFramePr>
        <p:xfrm>
          <a:off x="4724400" y="16002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981200" y="3810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533400" y="55102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533400" y="5886450"/>
            <a:ext cx="432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533400" y="62626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5257800" y="5576888"/>
            <a:ext cx="355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0:4 P2 kết thúc, P3 dùng CPU</a:t>
            </a:r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5257800" y="5913438"/>
            <a:ext cx="320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0:7 P3 dừng, P1 dùng CPU</a:t>
            </a:r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5257800" y="62626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P1 dừng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990600" y="44196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19" name="Rectangle 55"/>
          <p:cNvSpPr>
            <a:spLocks noChangeArrowheads="1"/>
          </p:cNvSpPr>
          <p:nvPr/>
        </p:nvSpPr>
        <p:spPr bwMode="auto">
          <a:xfrm>
            <a:off x="2438400" y="44196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2920" name="Rectangle 56"/>
          <p:cNvSpPr>
            <a:spLocks noChangeArrowheads="1"/>
          </p:cNvSpPr>
          <p:nvPr/>
        </p:nvSpPr>
        <p:spPr bwMode="auto">
          <a:xfrm>
            <a:off x="3276600" y="44196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21" name="Text Box 57"/>
          <p:cNvSpPr txBox="1">
            <a:spLocks noChangeArrowheads="1"/>
          </p:cNvSpPr>
          <p:nvPr/>
        </p:nvSpPr>
        <p:spPr bwMode="auto">
          <a:xfrm>
            <a:off x="8382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2922" name="Text Box 58"/>
          <p:cNvSpPr txBox="1">
            <a:spLocks noChangeArrowheads="1"/>
          </p:cNvSpPr>
          <p:nvPr/>
        </p:nvSpPr>
        <p:spPr bwMode="auto">
          <a:xfrm>
            <a:off x="7842250" y="4876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1524000" y="4419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2924" name="Text Box 60"/>
          <p:cNvSpPr txBox="1">
            <a:spLocks noChangeArrowheads="1"/>
          </p:cNvSpPr>
          <p:nvPr/>
        </p:nvSpPr>
        <p:spPr bwMode="auto">
          <a:xfrm>
            <a:off x="22098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92925" name="Text Box 61"/>
          <p:cNvSpPr txBox="1">
            <a:spLocks noChangeArrowheads="1"/>
          </p:cNvSpPr>
          <p:nvPr/>
        </p:nvSpPr>
        <p:spPr bwMode="auto">
          <a:xfrm>
            <a:off x="12954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2926" name="Text Box 62"/>
          <p:cNvSpPr txBox="1">
            <a:spLocks noChangeArrowheads="1"/>
          </p:cNvSpPr>
          <p:nvPr/>
        </p:nvSpPr>
        <p:spPr bwMode="auto">
          <a:xfrm>
            <a:off x="310515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745484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9" grpId="0"/>
      <p:bldP spid="292912" grpId="0"/>
      <p:bldP spid="292913" grpId="0"/>
      <p:bldP spid="292914" grpId="0"/>
      <p:bldP spid="292915" grpId="0"/>
      <p:bldP spid="292916" grpId="0"/>
      <p:bldP spid="292917" grpId="0"/>
      <p:bldP spid="292918" grpId="0" animBg="1"/>
      <p:bldP spid="292919" grpId="0" animBg="1"/>
      <p:bldP spid="292920" grpId="0" animBg="1"/>
      <p:bldP spid="292921" grpId="0"/>
      <p:bldP spid="292922" grpId="0"/>
      <p:bldP spid="292923" grpId="0" animBg="1"/>
      <p:bldP spid="292924" grpId="0"/>
      <p:bldP spid="292925" grpId="0"/>
      <p:bldP spid="2929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 (2)</a:t>
            </a:r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0669127"/>
              </p:ext>
            </p:extLst>
          </p:nvPr>
        </p:nvGraphicFramePr>
        <p:xfrm>
          <a:off x="304800" y="139065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3914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60462767"/>
              </p:ext>
            </p:extLst>
          </p:nvPr>
        </p:nvGraphicFramePr>
        <p:xfrm>
          <a:off x="4724400" y="139065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1981200" y="360045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(9+0+3)/3 = 4</a:t>
            </a:r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533400" y="5048250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533400" y="5424488"/>
            <a:ext cx="432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533400" y="5800725"/>
            <a:ext cx="3744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5257800" y="5114925"/>
            <a:ext cx="355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0:6 P2 kết thúc, P3 dùng CPU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5257800" y="5451475"/>
            <a:ext cx="3385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0:10 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5257800" y="5800725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0:33 P1 dừng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990600" y="421005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3" name="Rectangle 55"/>
          <p:cNvSpPr>
            <a:spLocks noChangeArrowheads="1"/>
          </p:cNvSpPr>
          <p:nvPr/>
        </p:nvSpPr>
        <p:spPr bwMode="auto">
          <a:xfrm>
            <a:off x="2971800" y="42100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3944" name="Rectangle 56"/>
          <p:cNvSpPr>
            <a:spLocks noChangeArrowheads="1"/>
          </p:cNvSpPr>
          <p:nvPr/>
        </p:nvSpPr>
        <p:spPr bwMode="auto">
          <a:xfrm>
            <a:off x="3886200" y="421005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5" name="Text Box 57"/>
          <p:cNvSpPr txBox="1">
            <a:spLocks noChangeArrowheads="1"/>
          </p:cNvSpPr>
          <p:nvPr/>
        </p:nvSpPr>
        <p:spPr bwMode="auto">
          <a:xfrm>
            <a:off x="8382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7842250" y="46672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33</a:t>
            </a:r>
          </a:p>
        </p:txBody>
      </p:sp>
      <p:sp>
        <p:nvSpPr>
          <p:cNvPr id="293947" name="Rectangle 59"/>
          <p:cNvSpPr>
            <a:spLocks noChangeArrowheads="1"/>
          </p:cNvSpPr>
          <p:nvPr/>
        </p:nvSpPr>
        <p:spPr bwMode="auto">
          <a:xfrm>
            <a:off x="1524000" y="4210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80035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3949" name="Text Box 61"/>
          <p:cNvSpPr txBox="1">
            <a:spLocks noChangeArrowheads="1"/>
          </p:cNvSpPr>
          <p:nvPr/>
        </p:nvSpPr>
        <p:spPr bwMode="auto">
          <a:xfrm>
            <a:off x="12954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714750" y="46672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3951" name="Rectangle 63"/>
          <p:cNvSpPr>
            <a:spLocks noChangeArrowheads="1"/>
          </p:cNvSpPr>
          <p:nvPr/>
        </p:nvSpPr>
        <p:spPr bwMode="auto">
          <a:xfrm>
            <a:off x="1981200" y="421005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52" name="Text Box 64"/>
          <p:cNvSpPr txBox="1">
            <a:spLocks noChangeArrowheads="1"/>
          </p:cNvSpPr>
          <p:nvPr/>
        </p:nvSpPr>
        <p:spPr bwMode="auto">
          <a:xfrm>
            <a:off x="18288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3953" name="Text Box 65"/>
          <p:cNvSpPr txBox="1">
            <a:spLocks noChangeArrowheads="1"/>
          </p:cNvSpPr>
          <p:nvPr/>
        </p:nvSpPr>
        <p:spPr bwMode="auto">
          <a:xfrm>
            <a:off x="533400" y="611505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0:03 P3 vào (độ ưu tiên &lt; P2)</a:t>
            </a:r>
          </a:p>
        </p:txBody>
      </p:sp>
      <p:sp>
        <p:nvSpPr>
          <p:cNvPr id="293954" name="Text Box 66"/>
          <p:cNvSpPr txBox="1">
            <a:spLocks noChangeArrowheads="1"/>
          </p:cNvSpPr>
          <p:nvPr/>
        </p:nvSpPr>
        <p:spPr bwMode="auto">
          <a:xfrm>
            <a:off x="533400" y="64912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</p:spTree>
    <p:extLst>
      <p:ext uri="{BB962C8B-B14F-4D97-AF65-F5344CB8AC3E}">
        <p14:creationId xmlns:p14="http://schemas.microsoft.com/office/powerpoint/2010/main" val="27453606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3" grpId="0"/>
      <p:bldP spid="293936" grpId="0"/>
      <p:bldP spid="293937" grpId="0"/>
      <p:bldP spid="293938" grpId="0"/>
      <p:bldP spid="293939" grpId="0"/>
      <p:bldP spid="293940" grpId="0"/>
      <p:bldP spid="293941" grpId="0"/>
      <p:bldP spid="293942" grpId="0" animBg="1"/>
      <p:bldP spid="293943" grpId="0" animBg="1"/>
      <p:bldP spid="293944" grpId="0" animBg="1"/>
      <p:bldP spid="293945" grpId="0"/>
      <p:bldP spid="293946" grpId="0"/>
      <p:bldP spid="293947" grpId="0" animBg="1"/>
      <p:bldP spid="293948" grpId="0"/>
      <p:bldP spid="293949" grpId="0"/>
      <p:bldP spid="293950" grpId="0"/>
      <p:bldP spid="293951" grpId="0" animBg="1"/>
      <p:bldP spid="293952" grpId="0"/>
      <p:bldP spid="293953" grpId="0"/>
      <p:bldP spid="2939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CPU)</a:t>
            </a:r>
          </a:p>
        </p:txBody>
      </p:sp>
      <p:graphicFrame>
        <p:nvGraphicFramePr>
          <p:cNvPr id="294915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8613752"/>
              </p:ext>
            </p:extLst>
          </p:nvPr>
        </p:nvGraphicFramePr>
        <p:xfrm>
          <a:off x="396875" y="1300162"/>
          <a:ext cx="8031163" cy="213614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CPU1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CPU2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962" name="Rectangle 50"/>
          <p:cNvSpPr>
            <a:spLocks noChangeArrowheads="1"/>
          </p:cNvSpPr>
          <p:nvPr/>
        </p:nvSpPr>
        <p:spPr bwMode="auto">
          <a:xfrm>
            <a:off x="990600" y="38735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63" name="Rectangle 51"/>
          <p:cNvSpPr>
            <a:spLocks noChangeArrowheads="1"/>
          </p:cNvSpPr>
          <p:nvPr/>
        </p:nvSpPr>
        <p:spPr bwMode="auto">
          <a:xfrm>
            <a:off x="2971800" y="3873500"/>
            <a:ext cx="91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64" name="Rectangle 52"/>
          <p:cNvSpPr>
            <a:spLocks noChangeArrowheads="1"/>
          </p:cNvSpPr>
          <p:nvPr/>
        </p:nvSpPr>
        <p:spPr bwMode="auto">
          <a:xfrm>
            <a:off x="3886200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809625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7700963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67" name="Rectangle 55"/>
          <p:cNvSpPr>
            <a:spLocks noChangeArrowheads="1"/>
          </p:cNvSpPr>
          <p:nvPr/>
        </p:nvSpPr>
        <p:spPr bwMode="auto">
          <a:xfrm>
            <a:off x="1524000" y="3873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68" name="Text Box 56"/>
          <p:cNvSpPr txBox="1">
            <a:spLocks noChangeArrowheads="1"/>
          </p:cNvSpPr>
          <p:nvPr/>
        </p:nvSpPr>
        <p:spPr bwMode="auto">
          <a:xfrm>
            <a:off x="280035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4969" name="Text Box 57"/>
          <p:cNvSpPr txBox="1">
            <a:spLocks noChangeArrowheads="1"/>
          </p:cNvSpPr>
          <p:nvPr/>
        </p:nvSpPr>
        <p:spPr bwMode="auto">
          <a:xfrm>
            <a:off x="129540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94970" name="Text Box 58"/>
          <p:cNvSpPr txBox="1">
            <a:spLocks noChangeArrowheads="1"/>
          </p:cNvSpPr>
          <p:nvPr/>
        </p:nvSpPr>
        <p:spPr bwMode="auto">
          <a:xfrm>
            <a:off x="37147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4971" name="Rectangle 59"/>
          <p:cNvSpPr>
            <a:spLocks noChangeArrowheads="1"/>
          </p:cNvSpPr>
          <p:nvPr/>
        </p:nvSpPr>
        <p:spPr bwMode="auto">
          <a:xfrm>
            <a:off x="1981200" y="38735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2" name="Text Box 60"/>
          <p:cNvSpPr txBox="1">
            <a:spLocks noChangeArrowheads="1"/>
          </p:cNvSpPr>
          <p:nvPr/>
        </p:nvSpPr>
        <p:spPr bwMode="auto">
          <a:xfrm>
            <a:off x="182880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73" name="Text Box 61"/>
          <p:cNvSpPr txBox="1">
            <a:spLocks noChangeArrowheads="1"/>
          </p:cNvSpPr>
          <p:nvPr/>
        </p:nvSpPr>
        <p:spPr bwMode="auto">
          <a:xfrm>
            <a:off x="219075" y="382111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CPU</a:t>
            </a: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4697413" y="4905375"/>
            <a:ext cx="1617662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315075" y="4905375"/>
            <a:ext cx="132715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76" name="Text Box 64"/>
          <p:cNvSpPr txBox="1">
            <a:spLocks noChangeArrowheads="1"/>
          </p:cNvSpPr>
          <p:nvPr/>
        </p:nvSpPr>
        <p:spPr bwMode="auto">
          <a:xfrm>
            <a:off x="4505325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7429500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78" name="Text Box 66"/>
          <p:cNvSpPr txBox="1">
            <a:spLocks noChangeArrowheads="1"/>
          </p:cNvSpPr>
          <p:nvPr/>
        </p:nvSpPr>
        <p:spPr bwMode="auto">
          <a:xfrm>
            <a:off x="4454525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6088063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1992313" y="4905375"/>
            <a:ext cx="270510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81" name="Text Box 69"/>
          <p:cNvSpPr txBox="1">
            <a:spLocks noChangeArrowheads="1"/>
          </p:cNvSpPr>
          <p:nvPr/>
        </p:nvSpPr>
        <p:spPr bwMode="auto">
          <a:xfrm>
            <a:off x="1838325" y="537686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327025" y="4900612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800080"/>
                </a:solidFill>
                <a:latin typeface="Comic Sans MS" pitchFamily="66" charset="0"/>
              </a:rPr>
              <a:t>R1</a:t>
            </a: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7172325" y="5822950"/>
            <a:ext cx="588963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84" name="Rectangle 72"/>
          <p:cNvSpPr>
            <a:spLocks noChangeArrowheads="1"/>
          </p:cNvSpPr>
          <p:nvPr/>
        </p:nvSpPr>
        <p:spPr bwMode="auto">
          <a:xfrm>
            <a:off x="8237538" y="5822950"/>
            <a:ext cx="652462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85" name="Text Box 73"/>
          <p:cNvSpPr txBox="1">
            <a:spLocks noChangeArrowheads="1"/>
          </p:cNvSpPr>
          <p:nvPr/>
        </p:nvSpPr>
        <p:spPr bwMode="auto">
          <a:xfrm>
            <a:off x="86804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7747000" y="5822950"/>
            <a:ext cx="484188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87" name="Text Box 75"/>
          <p:cNvSpPr txBox="1">
            <a:spLocks noChangeArrowheads="1"/>
          </p:cNvSpPr>
          <p:nvPr/>
        </p:nvSpPr>
        <p:spPr bwMode="auto">
          <a:xfrm>
            <a:off x="7573963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88" name="Text Box 76"/>
          <p:cNvSpPr txBox="1">
            <a:spLocks noChangeArrowheads="1"/>
          </p:cNvSpPr>
          <p:nvPr/>
        </p:nvSpPr>
        <p:spPr bwMode="auto">
          <a:xfrm>
            <a:off x="6899275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89" name="Text Box 77"/>
          <p:cNvSpPr txBox="1">
            <a:spLocks noChangeArrowheads="1"/>
          </p:cNvSpPr>
          <p:nvPr/>
        </p:nvSpPr>
        <p:spPr bwMode="auto">
          <a:xfrm>
            <a:off x="81216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90" name="Text Box 78"/>
          <p:cNvSpPr txBox="1">
            <a:spLocks noChangeArrowheads="1"/>
          </p:cNvSpPr>
          <p:nvPr/>
        </p:nvSpPr>
        <p:spPr bwMode="auto">
          <a:xfrm>
            <a:off x="350838" y="5881687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R2</a:t>
            </a:r>
          </a:p>
        </p:txBody>
      </p:sp>
      <p:sp>
        <p:nvSpPr>
          <p:cNvPr id="294991" name="Rectangle 79"/>
          <p:cNvSpPr>
            <a:spLocks noChangeArrowheads="1"/>
          </p:cNvSpPr>
          <p:nvPr/>
        </p:nvSpPr>
        <p:spPr bwMode="auto">
          <a:xfrm>
            <a:off x="46847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92" name="Text Box 80"/>
          <p:cNvSpPr txBox="1">
            <a:spLocks noChangeArrowheads="1"/>
          </p:cNvSpPr>
          <p:nvPr/>
        </p:nvSpPr>
        <p:spPr bwMode="auto">
          <a:xfrm>
            <a:off x="52768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94993" name="Rectangle 81"/>
          <p:cNvSpPr>
            <a:spLocks noChangeArrowheads="1"/>
          </p:cNvSpPr>
          <p:nvPr/>
        </p:nvSpPr>
        <p:spPr bwMode="auto">
          <a:xfrm>
            <a:off x="54848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94" name="Text Box 82"/>
          <p:cNvSpPr txBox="1">
            <a:spLocks noChangeArrowheads="1"/>
          </p:cNvSpPr>
          <p:nvPr/>
        </p:nvSpPr>
        <p:spPr bwMode="auto">
          <a:xfrm>
            <a:off x="60769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95" name="Rectangle 83"/>
          <p:cNvSpPr>
            <a:spLocks noChangeArrowheads="1"/>
          </p:cNvSpPr>
          <p:nvPr/>
        </p:nvSpPr>
        <p:spPr bwMode="auto">
          <a:xfrm>
            <a:off x="62849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96" name="Text Box 84"/>
          <p:cNvSpPr txBox="1">
            <a:spLocks noChangeArrowheads="1"/>
          </p:cNvSpPr>
          <p:nvPr/>
        </p:nvSpPr>
        <p:spPr bwMode="auto">
          <a:xfrm>
            <a:off x="68770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97" name="Rectangle 85"/>
          <p:cNvSpPr>
            <a:spLocks noChangeArrowheads="1"/>
          </p:cNvSpPr>
          <p:nvPr/>
        </p:nvSpPr>
        <p:spPr bwMode="auto">
          <a:xfrm>
            <a:off x="70977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364372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2" grpId="0" animBg="1"/>
      <p:bldP spid="294963" grpId="0" animBg="1"/>
      <p:bldP spid="294964" grpId="0" animBg="1"/>
      <p:bldP spid="294965" grpId="0"/>
      <p:bldP spid="294966" grpId="0"/>
      <p:bldP spid="294967" grpId="0" animBg="1"/>
      <p:bldP spid="294968" grpId="0"/>
      <p:bldP spid="294969" grpId="0"/>
      <p:bldP spid="294970" grpId="0"/>
      <p:bldP spid="294971" grpId="0" animBg="1"/>
      <p:bldP spid="294972" grpId="0"/>
      <p:bldP spid="294973" grpId="0"/>
      <p:bldP spid="294974" grpId="0" animBg="1"/>
      <p:bldP spid="294975" grpId="0" animBg="1"/>
      <p:bldP spid="294976" grpId="0"/>
      <p:bldP spid="294977" grpId="0"/>
      <p:bldP spid="294978" grpId="0"/>
      <p:bldP spid="294979" grpId="0"/>
      <p:bldP spid="294980" grpId="0" animBg="1"/>
      <p:bldP spid="294981" grpId="0"/>
      <p:bldP spid="294982" grpId="0"/>
      <p:bldP spid="294983" grpId="0" animBg="1"/>
      <p:bldP spid="294984" grpId="0" animBg="1"/>
      <p:bldP spid="294985" grpId="0"/>
      <p:bldP spid="294986" grpId="0" animBg="1"/>
      <p:bldP spid="294987" grpId="0"/>
      <p:bldP spid="294988" grpId="0"/>
      <p:bldP spid="294989" grpId="0"/>
      <p:bldP spid="294990" grpId="0"/>
      <p:bldP spid="294991" grpId="0" animBg="1"/>
      <p:bldP spid="294992" grpId="0"/>
      <p:bldP spid="294993" grpId="0" animBg="1"/>
      <p:bldP spid="294994" grpId="0"/>
      <p:bldP spid="294995" grpId="0" animBg="1"/>
      <p:bldP spid="294996" grpId="0"/>
      <p:bldP spid="2949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84162" y="519112"/>
            <a:ext cx="7793038" cy="623888"/>
          </a:xfrm>
        </p:spPr>
        <p:txBody>
          <a:bodyPr>
            <a:noAutofit/>
          </a:bodyPr>
          <a:lstStyle/>
          <a:p>
            <a:r>
              <a:rPr lang="en-US" sz="4000" dirty="0" err="1"/>
              <a:t>Điều</a:t>
            </a:r>
            <a:r>
              <a:rPr lang="en-US" sz="4000" dirty="0"/>
              <a:t> </a:t>
            </a:r>
            <a:r>
              <a:rPr lang="en-US" sz="4000" dirty="0" err="1"/>
              <a:t>phối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nhiều</a:t>
            </a:r>
            <a:r>
              <a:rPr lang="en-US" sz="4000" dirty="0"/>
              <a:t> </a:t>
            </a:r>
            <a:r>
              <a:rPr lang="en-US" sz="4000" dirty="0" err="1"/>
              <a:t>mức</a:t>
            </a:r>
            <a:r>
              <a:rPr lang="en-US" sz="4000" dirty="0"/>
              <a:t> </a:t>
            </a:r>
            <a:r>
              <a:rPr lang="en-US" sz="4000" dirty="0" err="1"/>
              <a:t>ưu</a:t>
            </a:r>
            <a:r>
              <a:rPr lang="en-US" sz="4000" dirty="0"/>
              <a:t> </a:t>
            </a:r>
            <a:r>
              <a:rPr lang="en-US" sz="4000" dirty="0" err="1"/>
              <a:t>tiên</a:t>
            </a:r>
            <a:endParaRPr lang="en-US" sz="4000" dirty="0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D9CE-917A-4E3C-968D-AB3FE54ED67D}" type="slidenum">
              <a:rPr lang="en-US"/>
              <a:pPr/>
              <a:t>37</a:t>
            </a:fld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711825" y="1431925"/>
            <a:ext cx="3203575" cy="4837113"/>
          </a:xfrm>
        </p:spPr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N RL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baseline="-25000" dirty="0" err="1"/>
              <a:t>i</a:t>
            </a:r>
            <a:r>
              <a:rPr lang="en-US" baseline="-25000" dirty="0"/>
              <a:t>,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RL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RL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baseline="-25000" dirty="0" err="1"/>
              <a:t>i</a:t>
            </a:r>
            <a:r>
              <a:rPr lang="en-US" baseline="-25000" dirty="0"/>
              <a:t> +1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1219200" y="2286000"/>
            <a:ext cx="457200" cy="297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031875" y="196532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Độ ưu tiên</a:t>
            </a:r>
          </a:p>
        </p:txBody>
      </p:sp>
      <p:grpSp>
        <p:nvGrpSpPr>
          <p:cNvPr id="296966" name="Group 6"/>
          <p:cNvGrpSpPr>
            <a:grpSpLocks/>
          </p:cNvGrpSpPr>
          <p:nvPr/>
        </p:nvGrpSpPr>
        <p:grpSpPr bwMode="auto">
          <a:xfrm>
            <a:off x="1177925" y="2286000"/>
            <a:ext cx="4592638" cy="609600"/>
            <a:chOff x="467" y="1440"/>
            <a:chExt cx="2893" cy="384"/>
          </a:xfrm>
        </p:grpSpPr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>
              <a:off x="912" y="144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2064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9" name="Rectangle 9"/>
            <p:cNvSpPr>
              <a:spLocks noChangeArrowheads="1"/>
            </p:cNvSpPr>
            <p:nvPr/>
          </p:nvSpPr>
          <p:spPr bwMode="auto">
            <a:xfrm>
              <a:off x="2688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912" y="182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1" name="Text Box 11"/>
            <p:cNvSpPr txBox="1">
              <a:spLocks noChangeArrowheads="1"/>
            </p:cNvSpPr>
            <p:nvPr/>
          </p:nvSpPr>
          <p:spPr bwMode="auto">
            <a:xfrm>
              <a:off x="467" y="144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3402013" y="3814763"/>
            <a:ext cx="52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…</a:t>
            </a:r>
          </a:p>
        </p:txBody>
      </p:sp>
      <p:grpSp>
        <p:nvGrpSpPr>
          <p:cNvPr id="296973" name="Group 13"/>
          <p:cNvGrpSpPr>
            <a:grpSpLocks/>
          </p:cNvGrpSpPr>
          <p:nvPr/>
        </p:nvGrpSpPr>
        <p:grpSpPr bwMode="auto">
          <a:xfrm>
            <a:off x="1177925" y="3276600"/>
            <a:ext cx="4592638" cy="609600"/>
            <a:chOff x="467" y="2064"/>
            <a:chExt cx="2893" cy="384"/>
          </a:xfrm>
        </p:grpSpPr>
        <p:sp>
          <p:nvSpPr>
            <p:cNvPr id="296974" name="Line 14"/>
            <p:cNvSpPr>
              <a:spLocks noChangeShapeType="1"/>
            </p:cNvSpPr>
            <p:nvPr/>
          </p:nvSpPr>
          <p:spPr bwMode="auto">
            <a:xfrm>
              <a:off x="912" y="206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5" name="Rectangle 15"/>
            <p:cNvSpPr>
              <a:spLocks noChangeArrowheads="1"/>
            </p:cNvSpPr>
            <p:nvPr/>
          </p:nvSpPr>
          <p:spPr bwMode="auto">
            <a:xfrm>
              <a:off x="2064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26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912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8" name="Text Box 18"/>
            <p:cNvSpPr txBox="1">
              <a:spLocks noChangeArrowheads="1"/>
            </p:cNvSpPr>
            <p:nvPr/>
          </p:nvSpPr>
          <p:spPr bwMode="auto">
            <a:xfrm>
              <a:off x="467" y="206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6979" name="Rectangle 19"/>
            <p:cNvSpPr>
              <a:spLocks noChangeArrowheads="1"/>
            </p:cNvSpPr>
            <p:nvPr/>
          </p:nvSpPr>
          <p:spPr bwMode="auto">
            <a:xfrm>
              <a:off x="14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296980" name="Group 20"/>
          <p:cNvGrpSpPr>
            <a:grpSpLocks/>
          </p:cNvGrpSpPr>
          <p:nvPr/>
        </p:nvGrpSpPr>
        <p:grpSpPr bwMode="auto">
          <a:xfrm>
            <a:off x="1198563" y="4648200"/>
            <a:ext cx="4592637" cy="609600"/>
            <a:chOff x="467" y="2928"/>
            <a:chExt cx="2893" cy="384"/>
          </a:xfrm>
        </p:grpSpPr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912" y="292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2" name="Rectangle 22"/>
            <p:cNvSpPr>
              <a:spLocks noChangeArrowheads="1"/>
            </p:cNvSpPr>
            <p:nvPr/>
          </p:nvSpPr>
          <p:spPr bwMode="auto">
            <a:xfrm>
              <a:off x="2064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3" name="Rectangle 23"/>
            <p:cNvSpPr>
              <a:spLocks noChangeArrowheads="1"/>
            </p:cNvSpPr>
            <p:nvPr/>
          </p:nvSpPr>
          <p:spPr bwMode="auto">
            <a:xfrm>
              <a:off x="26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4" name="Line 24"/>
            <p:cNvSpPr>
              <a:spLocks noChangeShapeType="1"/>
            </p:cNvSpPr>
            <p:nvPr/>
          </p:nvSpPr>
          <p:spPr bwMode="auto">
            <a:xfrm>
              <a:off x="912" y="331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5" name="Text Box 25"/>
            <p:cNvSpPr txBox="1">
              <a:spLocks noChangeArrowheads="1"/>
            </p:cNvSpPr>
            <p:nvPr/>
          </p:nvSpPr>
          <p:spPr bwMode="auto">
            <a:xfrm>
              <a:off x="467" y="2928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6986" name="Rectangle 26"/>
            <p:cNvSpPr>
              <a:spLocks noChangeArrowheads="1"/>
            </p:cNvSpPr>
            <p:nvPr/>
          </p:nvSpPr>
          <p:spPr bwMode="auto">
            <a:xfrm>
              <a:off x="14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7" name="Rectangle 27"/>
            <p:cNvSpPr>
              <a:spLocks noChangeArrowheads="1"/>
            </p:cNvSpPr>
            <p:nvPr/>
          </p:nvSpPr>
          <p:spPr bwMode="auto">
            <a:xfrm>
              <a:off x="912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304800" y="2971800"/>
            <a:ext cx="685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CPU</a:t>
            </a:r>
          </a:p>
        </p:txBody>
      </p:sp>
      <p:sp>
        <p:nvSpPr>
          <p:cNvPr id="296989" name="AutoShape 29"/>
          <p:cNvSpPr>
            <a:spLocks noChangeArrowheads="1"/>
          </p:cNvSpPr>
          <p:nvPr/>
        </p:nvSpPr>
        <p:spPr bwMode="auto">
          <a:xfrm>
            <a:off x="685800" y="5257800"/>
            <a:ext cx="5181600" cy="1371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Kết hợp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nhiều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1824839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 autoUpdateAnimBg="0"/>
      <p:bldP spid="296962" grpId="0" animBg="1"/>
      <p:bldP spid="296965" grpId="0" autoUpdateAnimBg="0"/>
      <p:bldP spid="296972" grpId="0" autoUpdateAnimBg="0"/>
      <p:bldP spid="296988" grpId="0" animBg="1" autoUpdateAnimBg="0"/>
      <p:bldP spid="29698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6AEF-A6E7-401F-9FF2-08E947B6D2BA}" type="slidenum">
              <a:rPr lang="en-US"/>
              <a:pPr/>
              <a:t>38</a:t>
            </a:fld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9050" y="2733675"/>
            <a:ext cx="3810000" cy="2614613"/>
          </a:xfrm>
        </p:spPr>
        <p:txBody>
          <a:bodyPr>
            <a:normAutofit/>
          </a:bodyPr>
          <a:lstStyle/>
          <a:p>
            <a:r>
              <a:rPr lang="en-US" sz="2400" dirty="0"/>
              <a:t>Starvation !!!</a:t>
            </a:r>
          </a:p>
          <a:p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Aging :</a:t>
            </a:r>
          </a:p>
          <a:p>
            <a:pPr lvl="1"/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: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RL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cao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Chiếm</a:t>
            </a:r>
            <a:r>
              <a:rPr lang="en-US" sz="2000" dirty="0"/>
              <a:t> CPU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: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xuống</a:t>
            </a:r>
            <a:r>
              <a:rPr lang="en-US" sz="2000" dirty="0"/>
              <a:t> RL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  <a:endParaRPr lang="en-US" sz="2000" dirty="0">
              <a:sym typeface="Wingdings" pitchFamily="2" charset="2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517525" y="2667000"/>
            <a:ext cx="3429000" cy="609600"/>
            <a:chOff x="240" y="1968"/>
            <a:chExt cx="2160" cy="384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528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152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7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528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517525" y="1676400"/>
            <a:ext cx="3429000" cy="609600"/>
            <a:chOff x="240" y="1344"/>
            <a:chExt cx="2160" cy="384"/>
          </a:xfrm>
        </p:grpSpPr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528" y="134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152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1776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528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40" y="13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589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870325" y="1981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4403725" y="152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CPU</a:t>
            </a:r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>
            <a:off x="1889125" y="3429000"/>
            <a:ext cx="2895600" cy="1219200"/>
          </a:xfrm>
          <a:prstGeom prst="cloudCallout">
            <a:avLst>
              <a:gd name="adj1" fmla="val -62940"/>
              <a:gd name="adj2" fmla="val -7448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Chờ lâu quá</a:t>
            </a:r>
          </a:p>
        </p:txBody>
      </p:sp>
      <p:sp>
        <p:nvSpPr>
          <p:cNvPr id="299029" name="Freeform 21"/>
          <p:cNvSpPr>
            <a:spLocks/>
          </p:cNvSpPr>
          <p:nvPr/>
        </p:nvSpPr>
        <p:spPr bwMode="auto">
          <a:xfrm>
            <a:off x="31845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 flipH="1" flipV="1">
            <a:off x="34893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838200" y="5364163"/>
            <a:ext cx="5334000" cy="1036637"/>
          </a:xfrm>
          <a:prstGeom prst="wedgeEllipseCallout">
            <a:avLst>
              <a:gd name="adj1" fmla="val 44770"/>
              <a:gd name="adj2" fmla="val -224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 dirty="0" err="1">
                <a:latin typeface="+mj-lt"/>
              </a:rPr>
              <a:t>Khi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nào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thực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hiện</a:t>
            </a:r>
            <a:r>
              <a:rPr lang="en-US" b="1" dirty="0">
                <a:latin typeface="+mj-lt"/>
              </a:rPr>
              <a:t> Aging?</a:t>
            </a:r>
          </a:p>
          <a:p>
            <a:pPr algn="ctr" eaLnBrk="0" hangingPunct="0"/>
            <a:r>
              <a:rPr lang="en-US" b="1" dirty="0">
                <a:latin typeface="+mj-lt"/>
              </a:rPr>
              <a:t>Aging </a:t>
            </a:r>
            <a:r>
              <a:rPr lang="en-US" b="1" dirty="0" err="1">
                <a:latin typeface="+mj-lt"/>
              </a:rPr>
              <a:t>tiến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nào</a:t>
            </a:r>
            <a:r>
              <a:rPr lang="en-US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01163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26" grpId="0" animBg="1"/>
      <p:bldP spid="299027" grpId="0" animBg="1" autoUpdateAnimBg="0"/>
      <p:bldP spid="299028" grpId="0" animBg="1" autoUpdateAnimBg="0"/>
      <p:bldP spid="299029" grpId="0" animBg="1"/>
      <p:bldP spid="299030" grpId="0" animBg="1"/>
      <p:bldP spid="2990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Bài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tập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: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Hãy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điều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phối</a:t>
            </a:r>
            <a:b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CPU: SJF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không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độc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quyền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. R1,R2: FIFO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6AEF-A6E7-401F-9FF2-08E947B6D2BA}" type="slidenum">
              <a:rPr lang="en-US"/>
              <a:pPr/>
              <a:t>39</a:t>
            </a:fld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9050" y="2733675"/>
            <a:ext cx="3810000" cy="2614613"/>
          </a:xfrm>
        </p:spPr>
        <p:txBody>
          <a:bodyPr>
            <a:normAutofit/>
          </a:bodyPr>
          <a:lstStyle/>
          <a:p>
            <a:r>
              <a:rPr lang="en-US" sz="2400" dirty="0"/>
              <a:t>Starvation !!!</a:t>
            </a:r>
          </a:p>
          <a:p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Aging :</a:t>
            </a:r>
          </a:p>
          <a:p>
            <a:pPr lvl="1"/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: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RL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cao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Chiếm</a:t>
            </a:r>
            <a:r>
              <a:rPr lang="en-US" sz="2000" dirty="0"/>
              <a:t> CPU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: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xuống</a:t>
            </a:r>
            <a:r>
              <a:rPr lang="en-US" sz="2000" dirty="0"/>
              <a:t> RL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  <a:endParaRPr lang="en-US" sz="2000" dirty="0">
              <a:sym typeface="Wingdings" pitchFamily="2" charset="2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517525" y="2667000"/>
            <a:ext cx="3429000" cy="609600"/>
            <a:chOff x="240" y="1968"/>
            <a:chExt cx="2160" cy="384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528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152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7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528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517525" y="1676400"/>
            <a:ext cx="3429000" cy="609600"/>
            <a:chOff x="240" y="1344"/>
            <a:chExt cx="2160" cy="384"/>
          </a:xfrm>
        </p:grpSpPr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528" y="134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152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1776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528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40" y="13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589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870325" y="1981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4403725" y="152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CPU</a:t>
            </a:r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>
            <a:off x="1889125" y="3429000"/>
            <a:ext cx="2895600" cy="1219200"/>
          </a:xfrm>
          <a:prstGeom prst="cloudCallout">
            <a:avLst>
              <a:gd name="adj1" fmla="val -62940"/>
              <a:gd name="adj2" fmla="val -7448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Chờ lâu quá</a:t>
            </a:r>
          </a:p>
        </p:txBody>
      </p:sp>
      <p:sp>
        <p:nvSpPr>
          <p:cNvPr id="299029" name="Freeform 21"/>
          <p:cNvSpPr>
            <a:spLocks/>
          </p:cNvSpPr>
          <p:nvPr/>
        </p:nvSpPr>
        <p:spPr bwMode="auto">
          <a:xfrm>
            <a:off x="31845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 flipH="1" flipV="1">
            <a:off x="34893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838200" y="5364163"/>
            <a:ext cx="5334000" cy="1036637"/>
          </a:xfrm>
          <a:prstGeom prst="wedgeEllipseCallout">
            <a:avLst>
              <a:gd name="adj1" fmla="val 44770"/>
              <a:gd name="adj2" fmla="val -224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 dirty="0" err="1">
                <a:latin typeface="+mj-lt"/>
              </a:rPr>
              <a:t>Khi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nào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thực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hiện</a:t>
            </a:r>
            <a:r>
              <a:rPr lang="en-US" b="1" dirty="0">
                <a:latin typeface="+mj-lt"/>
              </a:rPr>
              <a:t> Aging?</a:t>
            </a:r>
          </a:p>
          <a:p>
            <a:pPr algn="ctr" eaLnBrk="0" hangingPunct="0"/>
            <a:r>
              <a:rPr lang="en-US" b="1" dirty="0">
                <a:latin typeface="+mj-lt"/>
              </a:rPr>
              <a:t>Aging </a:t>
            </a:r>
            <a:r>
              <a:rPr lang="en-US" b="1" dirty="0" err="1">
                <a:latin typeface="+mj-lt"/>
              </a:rPr>
              <a:t>tiến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trình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nào</a:t>
            </a:r>
            <a:r>
              <a:rPr lang="en-US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5780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26" grpId="0" animBg="1"/>
      <p:bldP spid="299027" grpId="0" animBg="1" autoUpdateAnimBg="0"/>
      <p:bldP spid="299028" grpId="0" animBg="1" autoUpdateAnimBg="0"/>
      <p:bldP spid="299029" grpId="0" animBg="1"/>
      <p:bldP spid="299030" grpId="0" animBg="1"/>
      <p:bldP spid="2990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Hai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thành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phần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đảm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nhiệm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trò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điều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phối</a:t>
            </a:r>
            <a:r>
              <a:rPr lang="en-US" dirty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Scheduler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endParaRPr lang="en-US" dirty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Dispatcher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chuyển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CPU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được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	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>
                <a:solidFill>
                  <a:srgbClr val="000000"/>
                </a:solidFill>
                <a:ea typeface="+mn-ea"/>
              </a:rPr>
              <a:t>		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4668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25340"/>
              </p:ext>
            </p:extLst>
          </p:nvPr>
        </p:nvGraphicFramePr>
        <p:xfrm>
          <a:off x="228600" y="1828800"/>
          <a:ext cx="8686800" cy="4376736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02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Tiến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trình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điểm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Ready 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lần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lần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gian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bị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gian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bị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Bài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tập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: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Hãy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điều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phối</a:t>
            </a:r>
            <a:b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CPU: SJF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không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độc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quyền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. R1,R2: FIFO</a:t>
            </a:r>
          </a:p>
        </p:txBody>
      </p:sp>
    </p:spTree>
    <p:extLst>
      <p:ext uri="{BB962C8B-B14F-4D97-AF65-F5344CB8AC3E}">
        <p14:creationId xmlns:p14="http://schemas.microsoft.com/office/powerpoint/2010/main" val="13583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Ra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quyết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định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để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CPU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Ứng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cử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viên</a:t>
            </a:r>
            <a:r>
              <a:rPr lang="en-US" dirty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trong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Ready List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0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: CPU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rãnh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rỗi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(idle)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1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không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cần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suy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nghĩ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nhiều</a:t>
            </a:r>
            <a:r>
              <a:rPr lang="en-US" dirty="0">
                <a:solidFill>
                  <a:srgbClr val="000000"/>
                </a:solidFill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đúng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không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&gt; 1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ai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bây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giờ</a:t>
            </a:r>
            <a:r>
              <a:rPr lang="en-US" dirty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Cần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thuật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toán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điều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phối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9703983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ea typeface="+mn-ea"/>
              </a:rPr>
              <a:t>Nhiệm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vụ</a:t>
            </a:r>
            <a:r>
              <a:rPr lang="en-US" dirty="0">
                <a:ea typeface="+mn-ea"/>
              </a:rPr>
              <a:t>: </a:t>
            </a:r>
            <a:r>
              <a:rPr lang="en-US" dirty="0" err="1">
                <a:ea typeface="+mn-ea"/>
              </a:rPr>
              <a:t>chuyển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đổi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ngữ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cảnh</a:t>
            </a:r>
            <a:endParaRPr lang="en-US" dirty="0">
              <a:ea typeface="+mn-ea"/>
            </a:endParaRPr>
          </a:p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CPU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HĐH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</a:t>
            </a:r>
          </a:p>
          <a:p>
            <a:pPr lvl="1"/>
            <a:r>
              <a:rPr lang="en-US" dirty="0"/>
              <a:t>HĐH </a:t>
            </a:r>
            <a:r>
              <a:rPr lang="en-US" dirty="0" err="1"/>
              <a:t>cấp</a:t>
            </a:r>
            <a:r>
              <a:rPr lang="en-US" dirty="0"/>
              <a:t> CPU </a:t>
            </a:r>
            <a:r>
              <a:rPr lang="en-US" dirty="0" err="1"/>
              <a:t>cho</a:t>
            </a:r>
            <a:r>
              <a:rPr lang="en-US" dirty="0"/>
              <a:t> B </a:t>
            </a:r>
            <a:r>
              <a:rPr lang="en-US" dirty="0" err="1"/>
              <a:t>dùng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, HĐH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CPU</a:t>
            </a:r>
          </a:p>
          <a:p>
            <a:pPr lvl="1"/>
            <a:r>
              <a:rPr lang="en-US" dirty="0"/>
              <a:t>HĐH </a:t>
            </a:r>
            <a:r>
              <a:rPr lang="en-US" dirty="0" err="1"/>
              <a:t>cấp</a:t>
            </a:r>
            <a:r>
              <a:rPr lang="en-US" dirty="0"/>
              <a:t> CPU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A.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giữa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những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chuyển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đổi</a:t>
            </a:r>
            <a:r>
              <a:rPr lang="en-US" dirty="0">
                <a:sym typeface="Wingdings" pitchFamily="2" charset="2"/>
              </a:rPr>
              <a:t> CPU?</a:t>
            </a:r>
            <a:endParaRPr lang="en-US" dirty="0"/>
          </a:p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10015828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/>
          <a:srcRect l="3227" t="832" r="2957" b="1047"/>
          <a:stretch>
            <a:fillRect/>
          </a:stretch>
        </p:blipFill>
        <p:spPr bwMode="auto">
          <a:xfrm>
            <a:off x="919163" y="609600"/>
            <a:ext cx="6853237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48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–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473575"/>
          </a:xfrm>
        </p:spPr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HĐH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CPU,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HĐH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HĐH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CPU)</a:t>
            </a:r>
          </a:p>
          <a:p>
            <a:pPr lvl="1"/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NSD </a:t>
            </a: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thoảng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CPU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HĐH?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CPU, 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HĐH?</a:t>
            </a:r>
          </a:p>
          <a:p>
            <a:pPr lvl="1"/>
            <a:r>
              <a:rPr lang="en-US" dirty="0"/>
              <a:t>HĐH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(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–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HĐH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(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dirty="0">
              <a:sym typeface="Wingdings" pitchFamily="2" charset="2"/>
            </a:endParaRPr>
          </a:p>
          <a:p>
            <a:pPr lvl="2">
              <a:buFont typeface="Wingdings" pitchFamily="2" charset="2"/>
              <a:buChar char="è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, HĐH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è"/>
            </a:pPr>
            <a:r>
              <a:rPr lang="en-US" dirty="0"/>
              <a:t>HĐH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..</a:t>
            </a:r>
          </a:p>
          <a:p>
            <a:pPr lvl="2">
              <a:buFont typeface="Wingdings" pitchFamily="2" charset="2"/>
              <a:buChar char="è"/>
            </a:pP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ngăt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18.2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giây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09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1056</TotalTime>
  <Words>2677</Words>
  <Application>Microsoft Macintosh PowerPoint</Application>
  <PresentationFormat>On-screen Show (4:3)</PresentationFormat>
  <Paragraphs>762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 Unicode MS</vt:lpstr>
      <vt:lpstr>Arial</vt:lpstr>
      <vt:lpstr>Calibri</vt:lpstr>
      <vt:lpstr>Comic Sans MS</vt:lpstr>
      <vt:lpstr>Corbel</vt:lpstr>
      <vt:lpstr>Courier New</vt:lpstr>
      <vt:lpstr>Tahoma</vt:lpstr>
      <vt:lpstr>Times New Roman</vt:lpstr>
      <vt:lpstr>VNI-Book</vt:lpstr>
      <vt:lpstr>Webdings</vt:lpstr>
      <vt:lpstr>Wingdings</vt:lpstr>
      <vt:lpstr>Wingdings 2</vt:lpstr>
      <vt:lpstr>Wingdings 3</vt:lpstr>
      <vt:lpstr>Module</vt:lpstr>
      <vt:lpstr>QUẢN LÝ TIẾN TRÌNH </vt:lpstr>
      <vt:lpstr>Phân chia CPU</vt:lpstr>
      <vt:lpstr>Các danh sách tiến trình</vt:lpstr>
      <vt:lpstr>Bộ điều phối</vt:lpstr>
      <vt:lpstr>Scheduler</vt:lpstr>
      <vt:lpstr>Dispatcher</vt:lpstr>
      <vt:lpstr>PowerPoint Presentation</vt:lpstr>
      <vt:lpstr>Dispatcher – Thảo luận</vt:lpstr>
      <vt:lpstr>Dispatcher – Thảo luận</vt:lpstr>
      <vt:lpstr>Mục tiêu điều phối</vt:lpstr>
      <vt:lpstr>Nguyên tắc điều phối</vt:lpstr>
      <vt:lpstr>Điều phối độc quyền</vt:lpstr>
      <vt:lpstr>Điều phối không độc quyền</vt:lpstr>
      <vt:lpstr>Đánh giá chiến lược điều phối</vt:lpstr>
      <vt:lpstr>Các chiến lược điều phối</vt:lpstr>
      <vt:lpstr>FCFS (First comes first served)</vt:lpstr>
      <vt:lpstr>Minh hoạ FCFS</vt:lpstr>
      <vt:lpstr>Nhận xét FCFS</vt:lpstr>
      <vt:lpstr>Điều phối Round Robin (RR)</vt:lpstr>
      <vt:lpstr>Minh họa RR, q=4</vt:lpstr>
      <vt:lpstr>Minh hoạ RR, q=4</vt:lpstr>
      <vt:lpstr>Round Robin</vt:lpstr>
      <vt:lpstr>Round Robin – Nhận xét</vt:lpstr>
      <vt:lpstr>Điều phối với độ ưu tiên</vt:lpstr>
      <vt:lpstr>Điều phối với độ ưu tiên</vt:lpstr>
      <vt:lpstr>Ví dụ: Độ ưu tiên của HĐH WinNT</vt:lpstr>
      <vt:lpstr>Biểu đồ phân bố độ ưu tiên của HĐH WIN NT</vt:lpstr>
      <vt:lpstr>Nguyên tắc điều phối</vt:lpstr>
      <vt:lpstr>Độ ưu tiên – không độc quyền</vt:lpstr>
      <vt:lpstr>Độ ưu tiên – không độc quyền – nhận xét</vt:lpstr>
      <vt:lpstr>Shortest Job First (SJF)</vt:lpstr>
      <vt:lpstr>Minh hoạ SJF (độc quyền)(1) </vt:lpstr>
      <vt:lpstr>Minh hoạ SJF (độc quyền)(2) </vt:lpstr>
      <vt:lpstr>Minh hoạ SJF (không độc quyền) (1)</vt:lpstr>
      <vt:lpstr>Minh hoạ SJF (không độc quyền) (2)</vt:lpstr>
      <vt:lpstr>Minh hoạ SJF (nhiều chu kỳ CPU)</vt:lpstr>
      <vt:lpstr>Điều phối với nhiều mức ưu tiên</vt:lpstr>
      <vt:lpstr>Khuyết điểm</vt:lpstr>
      <vt:lpstr>Bài tập: Hãy điều phối CPU: SJF không độc quyền. R1,R2: FIFO</vt:lpstr>
      <vt:lpstr>Bài tập: Hãy điều phối CPU: SJF không độc quyền. R1,R2: FIFO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Cao Xuân Nam</cp:lastModifiedBy>
  <cp:revision>207</cp:revision>
  <dcterms:created xsi:type="dcterms:W3CDTF">2009-07-19T16:48:24Z</dcterms:created>
  <dcterms:modified xsi:type="dcterms:W3CDTF">2022-07-13T10:58:12Z</dcterms:modified>
</cp:coreProperties>
</file>