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6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</p:sldIdLst>
  <p:sldSz cx="9144000" cy="6858000" type="screen4x3"/>
  <p:notesSz cx="6858000" cy="9144000"/>
  <p:embeddedFontLst>
    <p:embeddedFont>
      <p:font typeface="Arial Black" panose="020B0604020202020204" pitchFamily="34" charset="0"/>
      <p:regular r:id="rId63"/>
      <p:bold r:id="rId64"/>
    </p:embeddedFont>
    <p:embeddedFont>
      <p:font typeface="Calibri" panose="020F0502020204030204" pitchFamily="34" charset="0"/>
      <p:regular r:id="rId65"/>
      <p:bold r:id="rId66"/>
      <p:italic r:id="rId67"/>
      <p:boldItalic r:id="rId68"/>
    </p:embeddedFont>
    <p:embeddedFont>
      <p:font typeface="Corbel" panose="020B0503020204020204" pitchFamily="34" charset="0"/>
      <p:regular r:id="rId69"/>
      <p:bold r:id="rId70"/>
      <p:italic r:id="rId71"/>
      <p:boldItalic r:id="rId72"/>
    </p:embeddedFont>
    <p:embeddedFont>
      <p:font typeface="Helvetica Neue" panose="02000503000000020004" pitchFamily="2" charset="0"/>
      <p:regular r:id="rId73"/>
      <p:bold r:id="rId74"/>
      <p:italic r:id="rId75"/>
      <p:boldItalic r:id="rId76"/>
    </p:embeddedFont>
    <p:embeddedFont>
      <p:font typeface="Tahoma" panose="020B0604030504040204" pitchFamily="34" charset="0"/>
      <p:regular r:id="rId77"/>
      <p:bold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9" roundtripDataSignature="AMtx7mitViiEYdV0CgNx7KEgSRLM+hEu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3D963F-1361-4BF6-B427-F3427C328586}">
  <a:tblStyle styleId="{2F3D963F-1361-4BF6-B427-F3427C328586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CF1E6"/>
          </a:solidFill>
        </a:fill>
      </a:tcStyle>
    </a:wholeTbl>
    <a:band1H>
      <a:tcTxStyle/>
      <a:tcStyle>
        <a:tcBdr/>
        <a:fill>
          <a:solidFill>
            <a:srgbClr val="F9E2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9E2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E2D3349-F12B-4EBF-BCF9-B148028B134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2D76085-F5A6-4171-B5B9-6876C6DFAF07}" styleName="Table_2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2"/>
    <p:restoredTop sz="97199"/>
  </p:normalViewPr>
  <p:slideViewPr>
    <p:cSldViewPr snapToGrid="0">
      <p:cViewPr varScale="1">
        <p:scale>
          <a:sx n="171" d="100"/>
          <a:sy n="171" d="100"/>
        </p:scale>
        <p:origin x="194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font" Target="fonts/font12.fntdata"/><Relationship Id="rId79" Type="http://customschemas.google.com/relationships/presentationmetadata" Target="metadata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77" Type="http://schemas.openxmlformats.org/officeDocument/2006/relationships/font" Target="fonts/font15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10.fntdata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font" Target="fonts/font5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8.fntdata"/><Relationship Id="rId75" Type="http://schemas.openxmlformats.org/officeDocument/2006/relationships/font" Target="fonts/font13.fntdata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font" Target="fonts/font3.fntdata"/><Relationship Id="rId73" Type="http://schemas.openxmlformats.org/officeDocument/2006/relationships/font" Target="fonts/font11.fntdata"/><Relationship Id="rId78" Type="http://schemas.openxmlformats.org/officeDocument/2006/relationships/font" Target="fonts/font16.fntdata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font" Target="fonts/font14.fntdata"/><Relationship Id="rId7" Type="http://schemas.openxmlformats.org/officeDocument/2006/relationships/slide" Target="slides/slide5.xml"/><Relationship Id="rId71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 lưu danh sách sinh viên</a:t>
            </a:r>
            <a:endParaRPr/>
          </a:p>
          <a:p>
            <a:pPr marL="2286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Kích thước dữ liệu của mỗi sinh viên như nhau 🡺 truy cập ngẫu nhiên (có thể tính được vị trí logic của sinh viên thứ n)</a:t>
            </a:r>
            <a:endParaRPr/>
          </a:p>
          <a:p>
            <a:pPr marL="2286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Kích thước dữ liệu của mỗi sinh viên khác nhau 🡺 truy cập tuần tự</a:t>
            </a:r>
            <a:endParaRPr/>
          </a:p>
        </p:txBody>
      </p:sp>
      <p:sp>
        <p:nvSpPr>
          <p:cNvPr id="245" name="Google Shape;245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Mỗi sector trên đĩa logic tương ứng với 1 sector duy nhất trên đĩa vật lý sao cho khi truy xuất sector K thì khi truy xuất tiếp sang sector K+1 là nhanh nhất.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Cách đánh số của sector logic: Đánh số trên hết 1 cylinder sau đó mới chuyển sang cylinder kế tiếp</a:t>
            </a:r>
            <a:endParaRPr sz="12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Đánh theo cylinder đồng tâm, hết cylinder này đến cylinder khác</a:t>
            </a:r>
            <a:endParaRPr/>
          </a:p>
        </p:txBody>
      </p:sp>
      <p:sp>
        <p:nvSpPr>
          <p:cNvPr id="357" name="Google Shape;357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Helvetica Neue"/>
                <a:ea typeface="Helvetica Neue"/>
                <a:cs typeface="Helvetica Neue"/>
                <a:sym typeface="Helvetica Neue"/>
              </a:rPr>
              <a:t>This Illustration shows a total head movement of …. cylinders</a:t>
            </a:r>
            <a:endParaRPr/>
          </a:p>
        </p:txBody>
      </p:sp>
      <p:sp>
        <p:nvSpPr>
          <p:cNvPr id="390" name="Google Shape;390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Bộ nhớ trong: RAM, ROM, Registry, cache… dung lượng nhỏ, RAM: tắt máy mất dữ liệu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Bộ nhớ ngoài: FDD, HDD, CD, băng từ, USB,…</a:t>
            </a:r>
            <a:endParaRPr/>
          </a:p>
        </p:txBody>
      </p:sp>
      <p:sp>
        <p:nvSpPr>
          <p:cNvPr id="128" name="Google Shape;12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9" name="Google Shape;65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Look: because they look for a request before continuing to move in a given direction</a:t>
            </a:r>
            <a:endParaRPr/>
          </a:p>
        </p:txBody>
      </p:sp>
      <p:sp>
        <p:nvSpPr>
          <p:cNvPr id="660" name="Google Shape;660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8" name="Google Shape;698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Thông tin chứa trong MBR bao gồm:</a:t>
            </a:r>
            <a:endParaRPr/>
          </a:p>
          <a:p>
            <a:pPr marL="457200" lvl="1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Đoạn chương trình để giúp khởi động hệ thống</a:t>
            </a:r>
            <a:endParaRPr/>
          </a:p>
          <a:p>
            <a:pPr marL="457200" lvl="1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Bảng mô tả thông tin các phân vùng logic</a:t>
            </a:r>
            <a:endParaRPr/>
          </a:p>
          <a:p>
            <a:pPr marL="457200" lvl="1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Thông tin nhận diện MBR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Cấu trúc cây thư mục: cách tổ chức các file trên máy tính</a:t>
            </a:r>
            <a:endParaRPr/>
          </a:p>
        </p:txBody>
      </p:sp>
      <p:sp>
        <p:nvSpPr>
          <p:cNvPr id="159" name="Google Shape;15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gradFill>
          <a:gsLst>
            <a:gs pos="0">
              <a:srgbClr val="BEC4D3"/>
            </a:gs>
            <a:gs pos="12000">
              <a:srgbClr val="BEC4D3"/>
            </a:gs>
            <a:gs pos="20000">
              <a:srgbClr val="BDC3D1"/>
            </a:gs>
            <a:gs pos="100000">
              <a:srgbClr val="3439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3"/>
          <p:cNvSpPr/>
          <p:nvPr/>
        </p:nvSpPr>
        <p:spPr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63"/>
          <p:cNvSpPr/>
          <p:nvPr/>
        </p:nvSpPr>
        <p:spPr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0160" dir="5400000" algn="tl" rotWithShape="0">
              <a:srgbClr val="000000">
                <a:alpha val="5960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" name="Google Shape;20;p63"/>
          <p:cNvSpPr txBox="1"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45700" bIns="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7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3"/>
          <p:cNvSpPr txBox="1"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50" tIns="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SzPts val="252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63"/>
          <p:cNvSpPr txBox="1">
            <a:spLocks noGrp="1"/>
          </p:cNvSpPr>
          <p:nvPr>
            <p:ph type="dt" idx="10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3"/>
          <p:cNvSpPr txBox="1">
            <a:spLocks noGrp="1"/>
          </p:cNvSpPr>
          <p:nvPr>
            <p:ph type="ftr" idx="11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3"/>
          <p:cNvSpPr txBox="1">
            <a:spLocks noGrp="1"/>
          </p:cNvSpPr>
          <p:nvPr>
            <p:ph type="sldNum" idx="12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solidFill>
          <a:schemeClr val="l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1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71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71"/>
          <p:cNvSpPr txBox="1"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45700" rIns="4570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1"/>
          <p:cNvSpPr>
            <a:spLocks noGrp="1"/>
          </p:cNvSpPr>
          <p:nvPr>
            <p:ph type="pic" idx="2"/>
          </p:nvPr>
        </p:nvSpPr>
        <p:spPr>
          <a:xfrm>
            <a:off x="2903805" y="1484808"/>
            <a:ext cx="6247397" cy="5373192"/>
          </a:xfrm>
          <a:prstGeom prst="rect">
            <a:avLst/>
          </a:prstGeom>
          <a:solidFill>
            <a:srgbClr val="BABABB"/>
          </a:solidFill>
          <a:ln>
            <a:noFill/>
          </a:ln>
        </p:spPr>
      </p:sp>
      <p:sp>
        <p:nvSpPr>
          <p:cNvPr id="94" name="Google Shape;94;p71"/>
          <p:cNvSpPr txBox="1">
            <a:spLocks noGrp="1"/>
          </p:cNvSpPr>
          <p:nvPr>
            <p:ph type="body" idx="1"/>
          </p:nvPr>
        </p:nvSpPr>
        <p:spPr>
          <a:xfrm>
            <a:off x="164592" y="1728216"/>
            <a:ext cx="246888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5" name="Google Shape;95;p71"/>
          <p:cNvSpPr txBox="1">
            <a:spLocks noGrp="1"/>
          </p:cNvSpPr>
          <p:nvPr>
            <p:ph type="dt" idx="10"/>
          </p:nvPr>
        </p:nvSpPr>
        <p:spPr>
          <a:xfrm>
            <a:off x="165100" y="1169988"/>
            <a:ext cx="2522538" cy="20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71"/>
          <p:cNvSpPr txBox="1">
            <a:spLocks noGrp="1"/>
          </p:cNvSpPr>
          <p:nvPr>
            <p:ph type="ftr" idx="11"/>
          </p:nvPr>
        </p:nvSpPr>
        <p:spPr>
          <a:xfrm>
            <a:off x="3035300" y="1169988"/>
            <a:ext cx="5194300" cy="20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ABAB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1"/>
          <p:cNvSpPr txBox="1">
            <a:spLocks noGrp="1"/>
          </p:cNvSpPr>
          <p:nvPr>
            <p:ph type="sldNum" idx="12"/>
          </p:nvPr>
        </p:nvSpPr>
        <p:spPr>
          <a:xfrm>
            <a:off x="8339138" y="1169988"/>
            <a:ext cx="733425" cy="20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72"/>
          <p:cNvSpPr txBox="1">
            <a:spLocks noGrp="1"/>
          </p:cNvSpPr>
          <p:nvPr>
            <p:ph type="body" idx="1"/>
          </p:nvPr>
        </p:nvSpPr>
        <p:spPr>
          <a:xfrm rot="5400000">
            <a:off x="2259013" y="-26987"/>
            <a:ext cx="462597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L="457200" lvl="0" indent="-320040" algn="l">
              <a:spcBef>
                <a:spcPts val="0"/>
              </a:spcBef>
              <a:spcAft>
                <a:spcPts val="0"/>
              </a:spcAft>
              <a:buSzPts val="1440"/>
              <a:buChar char="◼"/>
              <a:defRPr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01" name="Google Shape;101;p72"/>
          <p:cNvSpPr txBox="1">
            <a:spLocks noGrp="1"/>
          </p:cNvSpPr>
          <p:nvPr>
            <p:ph type="dt" idx="10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72"/>
          <p:cNvSpPr txBox="1">
            <a:spLocks noGrp="1"/>
          </p:cNvSpPr>
          <p:nvPr>
            <p:ph type="ftr" idx="11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72"/>
          <p:cNvSpPr txBox="1">
            <a:spLocks noGrp="1"/>
          </p:cNvSpPr>
          <p:nvPr>
            <p:ph type="sldNum" idx="12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3"/>
          <p:cNvSpPr/>
          <p:nvPr/>
        </p:nvSpPr>
        <p:spPr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0160" dir="10800000" algn="tl" rotWithShape="0">
              <a:srgbClr val="000000">
                <a:alpha val="5960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6" name="Google Shape;106;p73"/>
          <p:cNvSpPr/>
          <p:nvPr/>
        </p:nvSpPr>
        <p:spPr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73"/>
          <p:cNvSpPr txBox="1">
            <a:spLocks noGrp="1"/>
          </p:cNvSpPr>
          <p:nvPr>
            <p:ph type="title"/>
          </p:nvPr>
        </p:nvSpPr>
        <p:spPr>
          <a:xfrm rot="5400000">
            <a:off x="4808538" y="2247903"/>
            <a:ext cx="5851525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73"/>
          <p:cNvSpPr txBox="1">
            <a:spLocks noGrp="1"/>
          </p:cNvSpPr>
          <p:nvPr>
            <p:ph type="body" idx="1"/>
          </p:nvPr>
        </p:nvSpPr>
        <p:spPr>
          <a:xfrm rot="5400000">
            <a:off x="541338" y="22066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L="457200" lvl="0" indent="-320040" algn="l">
              <a:spcBef>
                <a:spcPts val="0"/>
              </a:spcBef>
              <a:spcAft>
                <a:spcPts val="0"/>
              </a:spcAft>
              <a:buSzPts val="1440"/>
              <a:buChar char="◼"/>
              <a:defRPr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09" name="Google Shape;109;p73"/>
          <p:cNvSpPr txBox="1">
            <a:spLocks noGrp="1"/>
          </p:cNvSpPr>
          <p:nvPr>
            <p:ph type="dt" idx="10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3"/>
          <p:cNvSpPr txBox="1">
            <a:spLocks noGrp="1"/>
          </p:cNvSpPr>
          <p:nvPr>
            <p:ph type="ftr" idx="11"/>
          </p:nvPr>
        </p:nvSpPr>
        <p:spPr>
          <a:xfrm>
            <a:off x="2640013" y="6376988"/>
            <a:ext cx="38369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73"/>
          <p:cNvSpPr txBox="1">
            <a:spLocks noGrp="1"/>
          </p:cNvSpPr>
          <p:nvPr>
            <p:ph type="sldNum" idx="12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4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4"/>
          <p:cNvSpPr txBox="1">
            <a:spLocks noGrp="1"/>
          </p:cNvSpPr>
          <p:nvPr>
            <p:ph type="body" idx="1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L="457200" lvl="0" indent="-320040" algn="l">
              <a:spcBef>
                <a:spcPts val="0"/>
              </a:spcBef>
              <a:spcAft>
                <a:spcPts val="0"/>
              </a:spcAft>
              <a:buSzPts val="1440"/>
              <a:buChar char="◼"/>
              <a:defRPr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6" name="Google Shape;36;p64"/>
          <p:cNvSpPr txBox="1">
            <a:spLocks noGrp="1"/>
          </p:cNvSpPr>
          <p:nvPr>
            <p:ph type="dt" idx="10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4"/>
          <p:cNvSpPr txBox="1">
            <a:spLocks noGrp="1"/>
          </p:cNvSpPr>
          <p:nvPr>
            <p:ph type="ftr" idx="11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4"/>
          <p:cNvSpPr txBox="1">
            <a:spLocks noGrp="1"/>
          </p:cNvSpPr>
          <p:nvPr>
            <p:ph type="sldNum" idx="12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gradFill>
          <a:gsLst>
            <a:gs pos="0">
              <a:srgbClr val="BEC4D3"/>
            </a:gs>
            <a:gs pos="12000">
              <a:srgbClr val="BEC4D3"/>
            </a:gs>
            <a:gs pos="20000">
              <a:srgbClr val="BDC3D1"/>
            </a:gs>
            <a:gs pos="100000">
              <a:srgbClr val="3439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2"/>
          <p:cNvSpPr/>
          <p:nvPr/>
        </p:nvSpPr>
        <p:spPr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2"/>
          <p:cNvSpPr/>
          <p:nvPr/>
        </p:nvSpPr>
        <p:spPr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0160" dir="5400000" algn="tl" rotWithShape="0">
              <a:srgbClr val="000000">
                <a:alpha val="5960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2" name="Google Shape;42;p62"/>
          <p:cNvSpPr txBox="1"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45700" bIns="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7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2"/>
          <p:cNvSpPr txBox="1"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50" tIns="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SzPts val="252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2"/>
          <p:cNvSpPr txBox="1">
            <a:spLocks noGrp="1"/>
          </p:cNvSpPr>
          <p:nvPr>
            <p:ph type="dt" idx="10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2"/>
          <p:cNvSpPr txBox="1">
            <a:spLocks noGrp="1"/>
          </p:cNvSpPr>
          <p:nvPr>
            <p:ph type="ftr" idx="11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2"/>
          <p:cNvSpPr txBox="1">
            <a:spLocks noGrp="1"/>
          </p:cNvSpPr>
          <p:nvPr>
            <p:ph type="sldNum" idx="12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gradFill>
          <a:gsLst>
            <a:gs pos="0">
              <a:srgbClr val="BEC4D3"/>
            </a:gs>
            <a:gs pos="12000">
              <a:srgbClr val="BEC4D3"/>
            </a:gs>
            <a:gs pos="20000">
              <a:srgbClr val="BDC3D1"/>
            </a:gs>
            <a:gs pos="100000">
              <a:srgbClr val="3439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5"/>
          <p:cNvSpPr/>
          <p:nvPr/>
        </p:nvSpPr>
        <p:spPr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5"/>
          <p:cNvSpPr/>
          <p:nvPr/>
        </p:nvSpPr>
        <p:spPr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0160" dir="5400000" algn="tl" rotWithShape="0">
              <a:srgbClr val="000000">
                <a:alpha val="5960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" name="Google Shape;50;p65"/>
          <p:cNvSpPr txBox="1"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7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5"/>
          <p:cNvSpPr txBox="1"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0" rIns="4570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5"/>
          <p:cNvSpPr txBox="1">
            <a:spLocks noGrp="1"/>
          </p:cNvSpPr>
          <p:nvPr>
            <p:ph type="dt" idx="10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5"/>
          <p:cNvSpPr txBox="1">
            <a:spLocks noGrp="1"/>
          </p:cNvSpPr>
          <p:nvPr>
            <p:ph type="ftr" idx="11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5"/>
          <p:cNvSpPr txBox="1">
            <a:spLocks noGrp="1"/>
          </p:cNvSpPr>
          <p:nvPr>
            <p:ph type="sldNum" idx="12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6"/>
          <p:cNvSpPr txBox="1">
            <a:spLocks noGrp="1"/>
          </p:cNvSpPr>
          <p:nvPr>
            <p:ph type="body" idx="1"/>
          </p:nvPr>
        </p:nvSpPr>
        <p:spPr>
          <a:xfrm>
            <a:off x="457200" y="1773936"/>
            <a:ext cx="4038600" cy="4623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Autofit/>
          </a:bodyPr>
          <a:lstStyle>
            <a:lvl1pPr marL="457200" lvl="0" indent="-370840" algn="l">
              <a:spcBef>
                <a:spcPts val="0"/>
              </a:spcBef>
              <a:spcAft>
                <a:spcPts val="0"/>
              </a:spcAft>
              <a:buSzPts val="2240"/>
              <a:buChar char="◼"/>
              <a:defRPr sz="2800"/>
            </a:lvl1pPr>
            <a:lvl2pPr marL="914400" lvl="1" indent="-365760" algn="l">
              <a:spcBef>
                <a:spcPts val="480"/>
              </a:spcBef>
              <a:spcAft>
                <a:spcPts val="0"/>
              </a:spcAft>
              <a:buSzPts val="216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9pPr>
          </a:lstStyle>
          <a:p>
            <a:endParaRPr/>
          </a:p>
        </p:txBody>
      </p:sp>
      <p:sp>
        <p:nvSpPr>
          <p:cNvPr id="58" name="Google Shape;58;p66"/>
          <p:cNvSpPr txBox="1">
            <a:spLocks noGrp="1"/>
          </p:cNvSpPr>
          <p:nvPr>
            <p:ph type="body" idx="2"/>
          </p:nvPr>
        </p:nvSpPr>
        <p:spPr>
          <a:xfrm>
            <a:off x="4648200" y="1773936"/>
            <a:ext cx="4038600" cy="4623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L="457200" lvl="0" indent="-370840" algn="l">
              <a:spcBef>
                <a:spcPts val="0"/>
              </a:spcBef>
              <a:spcAft>
                <a:spcPts val="0"/>
              </a:spcAft>
              <a:buSzPts val="2240"/>
              <a:buChar char="◼"/>
              <a:defRPr sz="2800"/>
            </a:lvl1pPr>
            <a:lvl2pPr marL="914400" lvl="1" indent="-365760" algn="l">
              <a:spcBef>
                <a:spcPts val="480"/>
              </a:spcBef>
              <a:spcAft>
                <a:spcPts val="0"/>
              </a:spcAft>
              <a:buSzPts val="216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9pPr>
          </a:lstStyle>
          <a:p>
            <a:endParaRPr/>
          </a:p>
        </p:txBody>
      </p:sp>
      <p:sp>
        <p:nvSpPr>
          <p:cNvPr id="59" name="Google Shape;59;p66"/>
          <p:cNvSpPr txBox="1">
            <a:spLocks noGrp="1"/>
          </p:cNvSpPr>
          <p:nvPr>
            <p:ph type="dt" idx="10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6"/>
          <p:cNvSpPr txBox="1">
            <a:spLocks noGrp="1"/>
          </p:cNvSpPr>
          <p:nvPr>
            <p:ph type="ftr" idx="11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6"/>
          <p:cNvSpPr txBox="1">
            <a:spLocks noGrp="1"/>
          </p:cNvSpPr>
          <p:nvPr>
            <p:ph type="sldNum" idx="12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7"/>
          <p:cNvSpPr txBox="1"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91425" bIns="45700" anchor="ctr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40"/>
              <a:buNone/>
              <a:defRPr sz="2300" b="1" cap="none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8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67"/>
          <p:cNvSpPr txBox="1">
            <a:spLocks noGrp="1"/>
          </p:cNvSpPr>
          <p:nvPr>
            <p:ph type="body" idx="2"/>
          </p:nvPr>
        </p:nvSpPr>
        <p:spPr>
          <a:xfrm>
            <a:off x="457200" y="2449512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L="457200" lvl="0" indent="-350520" algn="l">
              <a:spcBef>
                <a:spcPts val="0"/>
              </a:spcBef>
              <a:spcAft>
                <a:spcPts val="0"/>
              </a:spcAft>
              <a:buSzPts val="1920"/>
              <a:buChar char="◼"/>
              <a:defRPr sz="24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>
            <a:endParaRPr/>
          </a:p>
        </p:txBody>
      </p:sp>
      <p:sp>
        <p:nvSpPr>
          <p:cNvPr id="66" name="Google Shape;66;p67"/>
          <p:cNvSpPr txBox="1">
            <a:spLocks noGrp="1"/>
          </p:cNvSpPr>
          <p:nvPr>
            <p:ph type="body" idx="3"/>
          </p:nvPr>
        </p:nvSpPr>
        <p:spPr>
          <a:xfrm>
            <a:off x="4645025" y="1698987"/>
            <a:ext cx="4041775" cy="71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91425" bIns="45700" anchor="ctr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40"/>
              <a:buNone/>
              <a:defRPr sz="2300" b="1" cap="none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8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67"/>
          <p:cNvSpPr txBox="1">
            <a:spLocks noGrp="1"/>
          </p:cNvSpPr>
          <p:nvPr>
            <p:ph type="body" idx="4"/>
          </p:nvPr>
        </p:nvSpPr>
        <p:spPr>
          <a:xfrm>
            <a:off x="4645025" y="2449512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L="457200" lvl="0" indent="-350520" algn="l">
              <a:spcBef>
                <a:spcPts val="0"/>
              </a:spcBef>
              <a:spcAft>
                <a:spcPts val="0"/>
              </a:spcAft>
              <a:buSzPts val="1920"/>
              <a:buChar char="◼"/>
              <a:defRPr sz="24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>
            <a:endParaRPr/>
          </a:p>
        </p:txBody>
      </p:sp>
      <p:sp>
        <p:nvSpPr>
          <p:cNvPr id="68" name="Google Shape;68;p67"/>
          <p:cNvSpPr txBox="1">
            <a:spLocks noGrp="1"/>
          </p:cNvSpPr>
          <p:nvPr>
            <p:ph type="dt" idx="10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7"/>
          <p:cNvSpPr txBox="1">
            <a:spLocks noGrp="1"/>
          </p:cNvSpPr>
          <p:nvPr>
            <p:ph type="ftr" idx="11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7"/>
          <p:cNvSpPr txBox="1">
            <a:spLocks noGrp="1"/>
          </p:cNvSpPr>
          <p:nvPr>
            <p:ph type="sldNum" idx="12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8"/>
          <p:cNvSpPr txBox="1">
            <a:spLocks noGrp="1"/>
          </p:cNvSpPr>
          <p:nvPr>
            <p:ph type="dt" idx="10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8"/>
          <p:cNvSpPr txBox="1">
            <a:spLocks noGrp="1"/>
          </p:cNvSpPr>
          <p:nvPr>
            <p:ph type="ftr" idx="11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8"/>
          <p:cNvSpPr txBox="1">
            <a:spLocks noGrp="1"/>
          </p:cNvSpPr>
          <p:nvPr>
            <p:ph type="sldNum" idx="12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9"/>
          <p:cNvSpPr txBox="1">
            <a:spLocks noGrp="1"/>
          </p:cNvSpPr>
          <p:nvPr>
            <p:ph type="dt" idx="10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69"/>
          <p:cNvSpPr txBox="1">
            <a:spLocks noGrp="1"/>
          </p:cNvSpPr>
          <p:nvPr>
            <p:ph type="ftr" idx="11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69"/>
          <p:cNvSpPr txBox="1">
            <a:spLocks noGrp="1"/>
          </p:cNvSpPr>
          <p:nvPr>
            <p:ph type="sldNum" idx="12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0"/>
          <p:cNvSpPr/>
          <p:nvPr/>
        </p:nvSpPr>
        <p:spPr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70"/>
          <p:cNvSpPr/>
          <p:nvPr/>
        </p:nvSpPr>
        <p:spPr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70"/>
          <p:cNvSpPr txBox="1"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45700" rIns="4570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0"/>
          <p:cNvSpPr txBox="1">
            <a:spLocks noGrp="1"/>
          </p:cNvSpPr>
          <p:nvPr>
            <p:ph type="body" idx="1"/>
          </p:nvPr>
        </p:nvSpPr>
        <p:spPr>
          <a:xfrm>
            <a:off x="3019377" y="1743133"/>
            <a:ext cx="5920641" cy="4558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L="457200" lvl="0" indent="-391160" algn="l">
              <a:spcBef>
                <a:spcPts val="0"/>
              </a:spcBef>
              <a:spcAft>
                <a:spcPts val="0"/>
              </a:spcAft>
              <a:buSzPts val="2560"/>
              <a:buChar char="◼"/>
              <a:defRPr sz="3200"/>
            </a:lvl1pPr>
            <a:lvl2pPr marL="914400" lvl="1" indent="-388619" algn="l">
              <a:spcBef>
                <a:spcPts val="560"/>
              </a:spcBef>
              <a:spcAft>
                <a:spcPts val="0"/>
              </a:spcAft>
              <a:buSzPts val="2520"/>
              <a:buChar char="▪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🢝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9pPr>
          </a:lstStyle>
          <a:p>
            <a:endParaRPr/>
          </a:p>
        </p:txBody>
      </p:sp>
      <p:sp>
        <p:nvSpPr>
          <p:cNvPr id="85" name="Google Shape;85;p70"/>
          <p:cNvSpPr txBox="1">
            <a:spLocks noGrp="1"/>
          </p:cNvSpPr>
          <p:nvPr>
            <p:ph type="body" idx="2"/>
          </p:nvPr>
        </p:nvSpPr>
        <p:spPr>
          <a:xfrm>
            <a:off x="167838" y="1730018"/>
            <a:ext cx="246888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70"/>
          <p:cNvSpPr txBox="1">
            <a:spLocks noGrp="1"/>
          </p:cNvSpPr>
          <p:nvPr>
            <p:ph type="dt" idx="10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0"/>
          <p:cNvSpPr txBox="1">
            <a:spLocks noGrp="1"/>
          </p:cNvSpPr>
          <p:nvPr>
            <p:ph type="ftr" idx="11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70"/>
          <p:cNvSpPr txBox="1">
            <a:spLocks noGrp="1"/>
          </p:cNvSpPr>
          <p:nvPr>
            <p:ph type="sldNum" idx="12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1"/>
          <p:cNvSpPr/>
          <p:nvPr/>
        </p:nvSpPr>
        <p:spPr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0160" dir="5400000" algn="tl" rotWithShape="0">
              <a:srgbClr val="000000">
                <a:alpha val="5960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" name="Google Shape;11;p61"/>
          <p:cNvSpPr/>
          <p:nvPr/>
        </p:nvSpPr>
        <p:spPr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6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" name="Google Shape;13;p61"/>
          <p:cNvSpPr txBox="1">
            <a:spLocks noGrp="1"/>
          </p:cNvSpPr>
          <p:nvPr>
            <p:ph type="body" idx="1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L="457200" marR="0" lvl="0" indent="-3911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◼"/>
              <a:defRPr sz="3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8861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E66C7D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6BB76D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ts val="2000"/>
              <a:buFont typeface="Noto Sans Symbols"/>
              <a:buChar char="🢝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4" name="Google Shape;14;p61"/>
          <p:cNvSpPr txBox="1">
            <a:spLocks noGrp="1"/>
          </p:cNvSpPr>
          <p:nvPr>
            <p:ph type="dt" idx="10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61"/>
          <p:cNvSpPr txBox="1">
            <a:spLocks noGrp="1"/>
          </p:cNvSpPr>
          <p:nvPr>
            <p:ph type="ftr" idx="11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61"/>
          <p:cNvSpPr txBox="1">
            <a:spLocks noGrp="1"/>
          </p:cNvSpPr>
          <p:nvPr>
            <p:ph type="sldNum" idx="12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0"/>
          <p:cNvSpPr/>
          <p:nvPr/>
        </p:nvSpPr>
        <p:spPr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dist="10160" dir="5400000" algn="tl" rotWithShape="0">
              <a:srgbClr val="000000">
                <a:alpha val="5960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" name="Google Shape;27;p60"/>
          <p:cNvSpPr/>
          <p:nvPr/>
        </p:nvSpPr>
        <p:spPr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9" name="Google Shape;29;p60"/>
          <p:cNvSpPr txBox="1">
            <a:spLocks noGrp="1"/>
          </p:cNvSpPr>
          <p:nvPr>
            <p:ph type="body" idx="1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L="457200" marR="0" lvl="0" indent="-3911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◼"/>
              <a:defRPr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8861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E66C7D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6BB76D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ts val="2000"/>
              <a:buFont typeface="Noto Sans Symbols"/>
              <a:buChar char="🢝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0" name="Google Shape;30;p60"/>
          <p:cNvSpPr txBox="1">
            <a:spLocks noGrp="1"/>
          </p:cNvSpPr>
          <p:nvPr>
            <p:ph type="dt" idx="10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60"/>
          <p:cNvSpPr txBox="1">
            <a:spLocks noGrp="1"/>
          </p:cNvSpPr>
          <p:nvPr>
            <p:ph type="ftr" idx="11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0"/>
          <p:cNvSpPr txBox="1">
            <a:spLocks noGrp="1"/>
          </p:cNvSpPr>
          <p:nvPr>
            <p:ph type="sldNum" idx="12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yte" TargetMode="External"/><Relationship Id="rId7" Type="http://schemas.openxmlformats.org/officeDocument/2006/relationships/hyperlink" Target="http://en.wikipedia.org/wiki/Master_boot_record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Decimal" TargetMode="External"/><Relationship Id="rId5" Type="http://schemas.openxmlformats.org/officeDocument/2006/relationships/hyperlink" Target="http://en.wikipedia.org/wiki/Octal" TargetMode="External"/><Relationship Id="rId4" Type="http://schemas.openxmlformats.org/officeDocument/2006/relationships/hyperlink" Target="http://en.wikipedia.org/wiki/Hexadecimal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ster_boot_record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Logical_block_addressing" TargetMode="External"/><Relationship Id="rId5" Type="http://schemas.openxmlformats.org/officeDocument/2006/relationships/hyperlink" Target="http://en.wikipedia.org/wiki/Partition_type" TargetMode="External"/><Relationship Id="rId4" Type="http://schemas.openxmlformats.org/officeDocument/2006/relationships/hyperlink" Target="http://en.wikipedia.org/wiki/Cylinder-head-sector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UTF-16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 txBox="1">
            <a:spLocks noGrp="1"/>
          </p:cNvSpPr>
          <p:nvPr>
            <p:ph type="subTitle" idx="1"/>
          </p:nvPr>
        </p:nvSpPr>
        <p:spPr>
          <a:xfrm>
            <a:off x="685800" y="2819400"/>
            <a:ext cx="77724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50" tIns="0" rIns="45700" bIns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120"/>
              <a:buFont typeface="Noto Sans Symbols"/>
              <a:buNone/>
            </a:pPr>
            <a:r>
              <a:rPr lang="en-US" sz="6400">
                <a:solidFill>
                  <a:srgbClr val="FFC800"/>
                </a:solidFill>
              </a:rPr>
              <a:t>QUẢN LÝ TẬP TIN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rPr lang="en-US" sz="2800">
                <a:solidFill>
                  <a:schemeClr val="lt1"/>
                </a:solidFill>
              </a:rPr>
              <a:t>ThS. Cao Xuân Nam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Tập tin – thuộc tính - 2</a:t>
            </a:r>
            <a:endParaRPr/>
          </a:p>
        </p:txBody>
      </p:sp>
      <p:sp>
        <p:nvSpPr>
          <p:cNvPr id="203" name="Google Shape;203;p10"/>
          <p:cNvSpPr txBox="1">
            <a:spLocks noGrp="1"/>
          </p:cNvSpPr>
          <p:nvPr>
            <p:ph type="body" idx="1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Quyền hạn sử dụng</a:t>
            </a:r>
            <a:endParaRPr/>
          </a:p>
        </p:txBody>
      </p:sp>
      <p:sp>
        <p:nvSpPr>
          <p:cNvPr id="204" name="Google Shape;204;p10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05" name="Google Shape;20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0800" y="1524000"/>
            <a:ext cx="3590925" cy="48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Tập tin – thuộc tính - 3</a:t>
            </a:r>
            <a:endParaRPr/>
          </a:p>
        </p:txBody>
      </p:sp>
      <p:sp>
        <p:nvSpPr>
          <p:cNvPr id="211" name="Google Shape;211;p11"/>
          <p:cNvSpPr txBox="1">
            <a:spLocks noGrp="1"/>
          </p:cNvSpPr>
          <p:nvPr>
            <p:ph type="body" idx="1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Một số thông tin khác</a:t>
            </a:r>
            <a:endParaRPr/>
          </a:p>
        </p:txBody>
      </p:sp>
      <p:sp>
        <p:nvSpPr>
          <p:cNvPr id="212" name="Google Shape;212;p11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13" name="Google Shape;21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0800" y="1447800"/>
            <a:ext cx="3590925" cy="48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Tập tin – cấu trúc - 1 </a:t>
            </a:r>
            <a:endParaRPr/>
          </a:p>
        </p:txBody>
      </p:sp>
      <p:sp>
        <p:nvSpPr>
          <p:cNvPr id="219" name="Google Shape;219;p12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20" name="Google Shape;220;p12" descr="C:\B\b4\JPG\foo\6-2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295400"/>
            <a:ext cx="7696200" cy="354102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2"/>
          <p:cNvSpPr txBox="1"/>
          <p:nvPr/>
        </p:nvSpPr>
        <p:spPr>
          <a:xfrm>
            <a:off x="2209800" y="5029200"/>
            <a:ext cx="4724370" cy="133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Both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Chuỗi các bit, byte – file mã hóa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Both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Tập các record – file danh sách sinh viên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Both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Dạng cây - BTree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Tập tin – cấu trúc - 2</a:t>
            </a:r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28" name="Google Shape;22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295400"/>
            <a:ext cx="3657600" cy="3145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1295400"/>
            <a:ext cx="3904284" cy="311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3"/>
          <p:cNvSpPr txBox="1"/>
          <p:nvPr/>
        </p:nvSpPr>
        <p:spPr>
          <a:xfrm>
            <a:off x="1905000" y="4495800"/>
            <a:ext cx="4667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(a)</a:t>
            </a:r>
            <a:endParaRPr/>
          </a:p>
        </p:txBody>
      </p:sp>
      <p:sp>
        <p:nvSpPr>
          <p:cNvPr id="231" name="Google Shape;231;p13"/>
          <p:cNvSpPr txBox="1"/>
          <p:nvPr/>
        </p:nvSpPr>
        <p:spPr>
          <a:xfrm>
            <a:off x="6324600" y="4495800"/>
            <a:ext cx="4667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(b)</a:t>
            </a:r>
            <a:endParaRPr/>
          </a:p>
        </p:txBody>
      </p:sp>
      <p:sp>
        <p:nvSpPr>
          <p:cNvPr id="232" name="Google Shape;232;p13"/>
          <p:cNvSpPr txBox="1"/>
          <p:nvPr/>
        </p:nvSpPr>
        <p:spPr>
          <a:xfrm>
            <a:off x="2667000" y="5257800"/>
            <a:ext cx="3262432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Both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nhị phân – (b) File text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Tập tin – thao tác </a:t>
            </a:r>
            <a:endParaRPr/>
          </a:p>
        </p:txBody>
      </p:sp>
      <p:sp>
        <p:nvSpPr>
          <p:cNvPr id="238" name="Google Shape;238;p14"/>
          <p:cNvSpPr txBox="1">
            <a:spLocks noGrp="1"/>
          </p:cNvSpPr>
          <p:nvPr>
            <p:ph type="body" idx="1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156528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/>
          </a:p>
        </p:txBody>
      </p:sp>
      <p:sp>
        <p:nvSpPr>
          <p:cNvPr id="239" name="Google Shape;239;p14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40" name="Google Shape;240;p14" descr="document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2514600"/>
            <a:ext cx="196251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4"/>
          <p:cNvSpPr txBox="1"/>
          <p:nvPr/>
        </p:nvSpPr>
        <p:spPr>
          <a:xfrm>
            <a:off x="3200400" y="1419536"/>
            <a:ext cx="4480714" cy="528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AutoNum type="arabicPeriod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Tạo – create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AutoNum type="arabicPeriod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Ghi dữ liệu – write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AutoNum type="arabicPeriod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Đọc dữ liệu – read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AutoNum type="arabicPeriod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Xóa – delete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AutoNum type="arabicPeriod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Mở - open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AutoNum type="arabicPeriod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Đóng – close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AutoNum type="arabicPeriod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Ghi thêm dữ liệu – append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AutoNum type="arabicPeriod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 chuyển đến 1 khối dữ liệu bất kỳ - seek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AutoNum type="arabicPeriod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Đọc thuộc tính – get attr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AutoNum type="arabicPeriod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Gán thuộc tính – set attr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AutoNum type="arabicPeriod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Đổi tên – rename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AutoNum type="arabicPeriod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Sao chép – copy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AutoNum type="arabicPeriod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Tìm kiếm - search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AutoNum type="arabicPeriod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Liệt kê – list, dir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Tập tin – phương pháp truy cập</a:t>
            </a:r>
            <a:endParaRPr/>
          </a:p>
        </p:txBody>
      </p:sp>
      <p:sp>
        <p:nvSpPr>
          <p:cNvPr id="248" name="Google Shape;248;p15"/>
          <p:cNvSpPr txBox="1">
            <a:spLocks noGrp="1"/>
          </p:cNvSpPr>
          <p:nvPr>
            <p:ph type="body" idx="1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240"/>
              <a:buChar char="◼"/>
            </a:pPr>
            <a:r>
              <a:rPr lang="en-US" sz="2800"/>
              <a:t>Giả thiết: có 1 tập tin lưu danh sách sinh viên</a:t>
            </a:r>
            <a:endParaRPr sz="2800"/>
          </a:p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240"/>
              <a:buChar char="◼"/>
            </a:pPr>
            <a:r>
              <a:rPr lang="en-US" sz="2800"/>
              <a:t>Đặt vấn đề: cần đọc thông tin của sinh viên thứ N</a:t>
            </a:r>
            <a:endParaRPr/>
          </a:p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sz="2800"/>
          </a:p>
        </p:txBody>
      </p:sp>
      <p:sp>
        <p:nvSpPr>
          <p:cNvPr id="249" name="Google Shape;249;p15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graphicFrame>
        <p:nvGraphicFramePr>
          <p:cNvPr id="250" name="Google Shape;250;p15"/>
          <p:cNvGraphicFramePr/>
          <p:nvPr/>
        </p:nvGraphicFramePr>
        <p:xfrm>
          <a:off x="381000" y="31242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{2F3D963F-1361-4BF6-B427-F3427C328586}</a:tableStyleId>
              </a:tblPr>
              <a:tblGrid>
                <a:gridCol w="197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3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Kích thước mỗi record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Giải quyết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Phương pháp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en-US" sz="1800" u="none" strike="noStrike" cap="none"/>
                        <a:t>khác nhau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en-US" sz="1800" u="none" strike="noStrike" cap="none"/>
                        <a:t>Phải đọc từ đầu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en-US" sz="1800" u="none" strike="noStrike" cap="none"/>
                        <a:t>Truy cập tuần tự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Giống nhau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en-US" sz="1800" u="none" strike="noStrike" cap="none"/>
                        <a:t>1. Tính vị trí logic lưu SV thứ N là p</a:t>
                      </a:r>
                      <a:endParaRPr sz="1800" u="none" strike="noStrike" cap="none"/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en-US" sz="1800" u="none" strike="noStrike" cap="none"/>
                        <a:t>2. Di chuyển đến vị trí p và đọc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en-US" sz="1800"/>
                        <a:t>Truy cập ngẫu nhiên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Khác nhau</a:t>
                      </a:r>
                      <a:endParaRPr sz="1800"/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en-US" sz="1800" i="1" u="none" strike="noStrike" cap="none"/>
                        <a:t>(Có 1 bảng lưu vị trí lưu mỗi SV)</a:t>
                      </a:r>
                      <a:endParaRPr sz="1800" i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342900" marR="0" lvl="1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AutoNum type="arabicPeriod"/>
                      </a:pPr>
                      <a:r>
                        <a:rPr lang="en-US" sz="1800" u="none" strike="noStrike" cap="none"/>
                        <a:t>Tra bảng</a:t>
                      </a:r>
                      <a:endParaRPr sz="1800" u="none" strike="noStrike" cap="none"/>
                    </a:p>
                    <a:p>
                      <a:pPr marL="342900" marR="0" lvl="1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AutoNum type="arabicPeriod"/>
                      </a:pPr>
                      <a:r>
                        <a:rPr lang="en-US" sz="1800" u="none" strike="noStrike" cap="none"/>
                        <a:t>Di chuyển đến vị trí p và đọc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en-US" sz="1800"/>
                        <a:t>Truy cập index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Nội dung</a:t>
            </a:r>
            <a:endParaRPr/>
          </a:p>
        </p:txBody>
      </p:sp>
      <p:sp>
        <p:nvSpPr>
          <p:cNvPr id="256" name="Google Shape;256;p16"/>
          <p:cNvSpPr txBox="1">
            <a:spLocks noGrp="1"/>
          </p:cNvSpPr>
          <p:nvPr>
            <p:ph type="body" idx="1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>
                <a:solidFill>
                  <a:srgbClr val="F2F2F2"/>
                </a:solidFill>
              </a:rPr>
              <a:t>Giới thiệu</a:t>
            </a:r>
            <a:endParaRPr>
              <a:solidFill>
                <a:srgbClr val="F2F2F2"/>
              </a:solidFill>
            </a:endParaRPr>
          </a:p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>
                <a:solidFill>
                  <a:srgbClr val="F2F2F2"/>
                </a:solidFill>
              </a:rPr>
              <a:t>Tập tin – Thư mục</a:t>
            </a:r>
            <a:endParaRPr>
              <a:solidFill>
                <a:srgbClr val="F2F2F2"/>
              </a:solidFill>
            </a:endParaRPr>
          </a:p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Đĩa từ</a:t>
            </a:r>
            <a:endParaRPr/>
          </a:p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Tổ chức hệ thống quản lý tập tin</a:t>
            </a:r>
            <a:endParaRPr/>
          </a:p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Cài đặt hệ thống quản lý tập tin</a:t>
            </a:r>
            <a:endParaRPr/>
          </a:p>
        </p:txBody>
      </p:sp>
      <p:sp>
        <p:nvSpPr>
          <p:cNvPr id="257" name="Google Shape;257;p16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Đĩa từ</a:t>
            </a:r>
            <a:endParaRPr/>
          </a:p>
        </p:txBody>
      </p:sp>
      <p:sp>
        <p:nvSpPr>
          <p:cNvPr id="263" name="Google Shape;263;p17"/>
          <p:cNvSpPr txBox="1">
            <a:spLocks noGrp="1"/>
          </p:cNvSpPr>
          <p:nvPr>
            <p:ph type="body" idx="1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Tổ chức đĩa từ</a:t>
            </a:r>
            <a:endParaRPr/>
          </a:p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Thuật toán đọc đĩa</a:t>
            </a:r>
            <a:endParaRPr/>
          </a:p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Phân loại</a:t>
            </a:r>
            <a:endParaRPr/>
          </a:p>
          <a:p>
            <a:pPr marL="438150" lvl="0" indent="-156528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/>
          </a:p>
        </p:txBody>
      </p:sp>
      <p:sp>
        <p:nvSpPr>
          <p:cNvPr id="264" name="Google Shape;264;p17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Đĩa từ - cấu trúc -  1</a:t>
            </a:r>
            <a:endParaRPr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81000" y="1295400"/>
            <a:ext cx="4419600" cy="3012906"/>
            <a:chOff x="672" y="1056"/>
            <a:chExt cx="4036" cy="2729"/>
          </a:xfrm>
        </p:grpSpPr>
        <p:sp>
          <p:nvSpPr>
            <p:cNvPr id="272" name="Google Shape;272;p18"/>
            <p:cNvSpPr/>
            <p:nvPr/>
          </p:nvSpPr>
          <p:spPr>
            <a:xfrm>
              <a:off x="672" y="1056"/>
              <a:ext cx="2496" cy="259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768" y="1152"/>
              <a:ext cx="2304" cy="2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864" y="1248"/>
              <a:ext cx="2112" cy="220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960" y="1344"/>
              <a:ext cx="1920" cy="201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1056" y="1440"/>
              <a:ext cx="1728" cy="1824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1152" y="1536"/>
              <a:ext cx="1536" cy="163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1248" y="1632"/>
              <a:ext cx="1344" cy="144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1344" y="1728"/>
              <a:ext cx="1152" cy="124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1440" y="1824"/>
              <a:ext cx="960" cy="1056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8"/>
            <p:cNvSpPr/>
            <p:nvPr/>
          </p:nvSpPr>
          <p:spPr>
            <a:xfrm rot="10800000" flipH="1">
              <a:off x="1536" y="2160"/>
              <a:ext cx="768" cy="67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cubicBezTo>
                    <a:pt x="5399" y="10871"/>
                    <a:pt x="5401" y="10943"/>
                    <a:pt x="5404" y="11015"/>
                  </a:cubicBezTo>
                  <a:lnTo>
                    <a:pt x="8" y="11230"/>
                  </a:lnTo>
                  <a:cubicBezTo>
                    <a:pt x="2" y="11086"/>
                    <a:pt x="0" y="10943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-1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2640" y="2208"/>
              <a:ext cx="192" cy="192"/>
            </a:xfrm>
            <a:prstGeom prst="rect">
              <a:avLst/>
            </a:prstGeom>
            <a:solidFill>
              <a:srgbClr val="FF33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3" name="Google Shape;283;p18"/>
            <p:cNvCxnSpPr/>
            <p:nvPr/>
          </p:nvCxnSpPr>
          <p:spPr>
            <a:xfrm>
              <a:off x="2832" y="2304"/>
              <a:ext cx="1056" cy="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18"/>
            <p:cNvCxnSpPr/>
            <p:nvPr/>
          </p:nvCxnSpPr>
          <p:spPr>
            <a:xfrm>
              <a:off x="3312" y="2208"/>
              <a:ext cx="384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285" name="Google Shape;285;p18"/>
            <p:cNvSpPr txBox="1"/>
            <p:nvPr/>
          </p:nvSpPr>
          <p:spPr>
            <a:xfrm>
              <a:off x="3168" y="2352"/>
              <a:ext cx="1540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read-write head</a:t>
              </a:r>
              <a:endParaRPr/>
            </a:p>
          </p:txBody>
        </p:sp>
        <p:cxnSp>
          <p:nvCxnSpPr>
            <p:cNvPr id="286" name="Google Shape;286;p18"/>
            <p:cNvCxnSpPr/>
            <p:nvPr/>
          </p:nvCxnSpPr>
          <p:spPr>
            <a:xfrm rot="10800000">
              <a:off x="2496" y="3024"/>
              <a:ext cx="480" cy="528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87" name="Google Shape;287;p18"/>
            <p:cNvSpPr txBox="1"/>
            <p:nvPr/>
          </p:nvSpPr>
          <p:spPr>
            <a:xfrm>
              <a:off x="2784" y="3552"/>
              <a:ext cx="789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track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8" name="Google Shape;288;p18"/>
            <p:cNvCxnSpPr/>
            <p:nvPr/>
          </p:nvCxnSpPr>
          <p:spPr>
            <a:xfrm rot="10800000" flipH="1">
              <a:off x="1920" y="1056"/>
              <a:ext cx="768" cy="129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18"/>
            <p:cNvCxnSpPr/>
            <p:nvPr/>
          </p:nvCxnSpPr>
          <p:spPr>
            <a:xfrm rot="10800000" flipH="1">
              <a:off x="1920" y="1440"/>
              <a:ext cx="1152" cy="912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0" name="Google Shape;290;p18"/>
            <p:cNvSpPr txBox="1"/>
            <p:nvPr/>
          </p:nvSpPr>
          <p:spPr>
            <a:xfrm>
              <a:off x="2736" y="1104"/>
              <a:ext cx="1089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sectors 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1" name="Google Shape;291;p18" descr="800px-Hard_disk_dismantl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0400" y="4724400"/>
            <a:ext cx="2460476" cy="172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8"/>
          <p:cNvPicPr preferRelativeResize="0"/>
          <p:nvPr/>
        </p:nvPicPr>
        <p:blipFill rotWithShape="1">
          <a:blip r:embed="rId4">
            <a:alphaModFix/>
          </a:blip>
          <a:srcRect l="801" t="2466" r="801" b="2833"/>
          <a:stretch/>
        </p:blipFill>
        <p:spPr>
          <a:xfrm>
            <a:off x="4953000" y="1447800"/>
            <a:ext cx="3689455" cy="2662238"/>
          </a:xfrm>
          <a:prstGeom prst="rect">
            <a:avLst/>
          </a:prstGeom>
          <a:noFill/>
          <a:ln w="38100" cap="flat" cmpd="dbl">
            <a:solidFill>
              <a:srgbClr val="CC66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Đĩa từ - cấu trúc - 2</a:t>
            </a:r>
            <a:endParaRPr/>
          </a:p>
        </p:txBody>
      </p:sp>
      <p:sp>
        <p:nvSpPr>
          <p:cNvPr id="298" name="Google Shape;298;p19"/>
          <p:cNvSpPr txBox="1">
            <a:spLocks noGrp="1"/>
          </p:cNvSpPr>
          <p:nvPr>
            <p:ph type="body" idx="1"/>
          </p:nvPr>
        </p:nvSpPr>
        <p:spPr>
          <a:xfrm>
            <a:off x="228600" y="1219200"/>
            <a:ext cx="7086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Cấu trúc vật lý của đĩa từ:</a:t>
            </a:r>
            <a:endParaRPr/>
          </a:p>
          <a:p>
            <a:pPr marL="730250" lvl="1" indent="-273050" algn="l" rtl="0">
              <a:spcBef>
                <a:spcPts val="560"/>
              </a:spcBef>
              <a:spcAft>
                <a:spcPts val="0"/>
              </a:spcAft>
              <a:buSzPts val="2520"/>
              <a:buChar char="▪"/>
            </a:pPr>
            <a:r>
              <a:rPr lang="en-US"/>
              <a:t>Hình tròn, gồm nhiều mặt gọi là </a:t>
            </a:r>
            <a:r>
              <a:rPr lang="en-US" i="1"/>
              <a:t>head.</a:t>
            </a:r>
            <a:endParaRPr/>
          </a:p>
          <a:p>
            <a:pPr marL="730250" lvl="1" indent="-273050" algn="l" rtl="0">
              <a:spcBef>
                <a:spcPts val="560"/>
              </a:spcBef>
              <a:spcAft>
                <a:spcPts val="0"/>
              </a:spcAft>
              <a:buSzPts val="2520"/>
              <a:buChar char="▪"/>
            </a:pPr>
            <a:r>
              <a:rPr lang="en-US"/>
              <a:t>Mỗi mặt có nhiều đường tròn đồng tâm gọi là track.</a:t>
            </a:r>
            <a:endParaRPr/>
          </a:p>
          <a:p>
            <a:pPr marL="730250" lvl="1" indent="-273050" algn="l" rtl="0">
              <a:spcBef>
                <a:spcPts val="560"/>
              </a:spcBef>
              <a:spcAft>
                <a:spcPts val="0"/>
              </a:spcAft>
              <a:buSzPts val="2520"/>
              <a:buChar char="▪"/>
            </a:pPr>
            <a:r>
              <a:rPr lang="en-US"/>
              <a:t>Trên các đường tròn (track) được chia thành các cung tròn gọi là sector.</a:t>
            </a:r>
            <a:endParaRPr/>
          </a:p>
          <a:p>
            <a:pPr marL="730250" lvl="1" indent="-273050" algn="l" rtl="0">
              <a:spcBef>
                <a:spcPts val="560"/>
              </a:spcBef>
              <a:spcAft>
                <a:spcPts val="0"/>
              </a:spcAft>
              <a:buSzPts val="2520"/>
              <a:buChar char="▪"/>
            </a:pPr>
            <a:r>
              <a:rPr lang="en-US"/>
              <a:t>Tập các track đồng tâm gọi là cylinder</a:t>
            </a:r>
            <a:endParaRPr/>
          </a:p>
          <a:p>
            <a:pPr marL="730250" lvl="1" indent="-273050" algn="l" rtl="0">
              <a:spcBef>
                <a:spcPts val="560"/>
              </a:spcBef>
              <a:spcAft>
                <a:spcPts val="0"/>
              </a:spcAft>
              <a:buSzPts val="2520"/>
              <a:buChar char="▪"/>
            </a:pPr>
            <a:r>
              <a:rPr lang="en-US"/>
              <a:t>Mỗi cung tròn chứa 4096 điểm từ (~ 4096 bit = 512 bytes).</a:t>
            </a:r>
            <a:endParaRPr/>
          </a:p>
          <a:p>
            <a:pPr marL="730250" lvl="1" indent="-273050" algn="l" rtl="0">
              <a:spcBef>
                <a:spcPts val="560"/>
              </a:spcBef>
              <a:spcAft>
                <a:spcPts val="0"/>
              </a:spcAft>
              <a:buSzPts val="2520"/>
              <a:buChar char="▪"/>
            </a:pPr>
            <a:r>
              <a:rPr lang="en-US"/>
              <a:t>Mỗi mặt có 1 đầu đọc để đọc ghi dữ liệu</a:t>
            </a:r>
            <a:endParaRPr/>
          </a:p>
          <a:p>
            <a:pPr marL="730250" lvl="1" indent="-273050" algn="l" rtl="0">
              <a:spcBef>
                <a:spcPts val="560"/>
              </a:spcBef>
              <a:spcAft>
                <a:spcPts val="0"/>
              </a:spcAft>
              <a:buSzPts val="2520"/>
              <a:buChar char="▪"/>
            </a:pPr>
            <a:r>
              <a:rPr lang="en-US"/>
              <a:t>Mỗi lần đọc/ghi ít nhất 1 cung tròn (512B).</a:t>
            </a:r>
            <a:endParaRPr/>
          </a:p>
        </p:txBody>
      </p:sp>
      <p:sp>
        <p:nvSpPr>
          <p:cNvPr id="299" name="Google Shape;299;p19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Nội dung</a:t>
            </a:r>
            <a:endParaRPr/>
          </a:p>
        </p:txBody>
      </p:sp>
      <p:sp>
        <p:nvSpPr>
          <p:cNvPr id="123" name="Google Shape;123;p2"/>
          <p:cNvSpPr txBox="1">
            <a:spLocks noGrp="1"/>
          </p:cNvSpPr>
          <p:nvPr>
            <p:ph type="body" idx="1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Giới thiệu</a:t>
            </a:r>
            <a:endParaRPr/>
          </a:p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Tập tin – Thư mục</a:t>
            </a:r>
            <a:endParaRPr/>
          </a:p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Đĩa từ</a:t>
            </a:r>
            <a:endParaRPr/>
          </a:p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Tổ chức hệ thống quản lý tập tin</a:t>
            </a:r>
            <a:endParaRPr/>
          </a:p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Cài đặt hệ thống quản lý tập tin</a:t>
            </a:r>
            <a:endParaRPr/>
          </a:p>
        </p:txBody>
      </p:sp>
      <p:sp>
        <p:nvSpPr>
          <p:cNvPr id="124" name="Google Shape;124;p2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0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Đĩa từ - cấu trúc - 3</a:t>
            </a:r>
            <a:endParaRPr/>
          </a:p>
        </p:txBody>
      </p:sp>
      <p:sp>
        <p:nvSpPr>
          <p:cNvPr id="305" name="Google Shape;305;p20"/>
          <p:cNvSpPr txBox="1">
            <a:spLocks noGrp="1"/>
          </p:cNvSpPr>
          <p:nvPr>
            <p:ph type="body" idx="1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Vị trí của mỗi sector trong đĩa được thể hiện bằng 3 tham số : {sector, track, head}.</a:t>
            </a:r>
            <a:endParaRPr/>
          </a:p>
          <a:p>
            <a:pPr marL="730250" lvl="1" indent="-273050" algn="l" rtl="0">
              <a:spcBef>
                <a:spcPts val="560"/>
              </a:spcBef>
              <a:spcAft>
                <a:spcPts val="0"/>
              </a:spcAft>
              <a:buSzPts val="2520"/>
              <a:buChar char="▪"/>
            </a:pPr>
            <a:r>
              <a:rPr lang="en-US"/>
              <a:t>Head được đánh số từ trên xuống bắt đầu từ 0.</a:t>
            </a:r>
            <a:endParaRPr/>
          </a:p>
          <a:p>
            <a:pPr marL="730250" lvl="1" indent="-273050" algn="l" rtl="0">
              <a:spcBef>
                <a:spcPts val="560"/>
              </a:spcBef>
              <a:spcAft>
                <a:spcPts val="0"/>
              </a:spcAft>
              <a:buSzPts val="2520"/>
              <a:buChar char="▪"/>
            </a:pPr>
            <a:r>
              <a:rPr lang="en-US"/>
              <a:t>Track được đánh số từ ngoài vào bắt đầu từ 0.</a:t>
            </a:r>
            <a:endParaRPr/>
          </a:p>
          <a:p>
            <a:pPr marL="730250" lvl="1" indent="-273050" algn="l" rtl="0">
              <a:spcBef>
                <a:spcPts val="560"/>
              </a:spcBef>
              <a:spcAft>
                <a:spcPts val="0"/>
              </a:spcAft>
              <a:buSzPts val="2520"/>
              <a:buChar char="▪"/>
            </a:pPr>
            <a:r>
              <a:rPr lang="en-US"/>
              <a:t>Sector được đánh số bắt đầu từ 1 theo chiều ngược với chiều quay của đĩa.</a:t>
            </a:r>
            <a:endParaRPr/>
          </a:p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Mỗi lần đọc ghi N sector</a:t>
            </a:r>
            <a:endParaRPr/>
          </a:p>
        </p:txBody>
      </p:sp>
      <p:sp>
        <p:nvSpPr>
          <p:cNvPr id="306" name="Google Shape;306;p20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1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Đĩa từ - cấu trúc - 4</a:t>
            </a:r>
            <a:endParaRPr/>
          </a:p>
        </p:txBody>
      </p:sp>
      <p:sp>
        <p:nvSpPr>
          <p:cNvPr id="312" name="Google Shape;312;p21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grpSp>
        <p:nvGrpSpPr>
          <p:cNvPr id="313" name="Google Shape;313;p21"/>
          <p:cNvGrpSpPr/>
          <p:nvPr/>
        </p:nvGrpSpPr>
        <p:grpSpPr>
          <a:xfrm>
            <a:off x="1219200" y="1524000"/>
            <a:ext cx="5562600" cy="3581400"/>
            <a:chOff x="2016" y="2964"/>
            <a:chExt cx="6765" cy="4284"/>
          </a:xfrm>
        </p:grpSpPr>
        <p:pic>
          <p:nvPicPr>
            <p:cNvPr id="314" name="Google Shape;314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016" y="2964"/>
              <a:ext cx="6765" cy="36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5" name="Google Shape;315;p21"/>
            <p:cNvSpPr txBox="1"/>
            <p:nvPr/>
          </p:nvSpPr>
          <p:spPr>
            <a:xfrm>
              <a:off x="4392" y="6804"/>
              <a:ext cx="1080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Head 0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1"/>
            <p:cNvSpPr txBox="1"/>
            <p:nvPr/>
          </p:nvSpPr>
          <p:spPr>
            <a:xfrm>
              <a:off x="6264" y="6816"/>
              <a:ext cx="1080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Head 2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7" name="Google Shape;317;p21"/>
            <p:cNvCxnSpPr/>
            <p:nvPr/>
          </p:nvCxnSpPr>
          <p:spPr>
            <a:xfrm rot="10800000" flipH="1">
              <a:off x="4824" y="5808"/>
              <a:ext cx="864" cy="1008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8" name="Google Shape;318;p21"/>
            <p:cNvCxnSpPr/>
            <p:nvPr/>
          </p:nvCxnSpPr>
          <p:spPr>
            <a:xfrm rot="10800000">
              <a:off x="5832" y="6240"/>
              <a:ext cx="432" cy="72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2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Đĩa từ - dung lượng đĩa</a:t>
            </a:r>
            <a:endParaRPr/>
          </a:p>
        </p:txBody>
      </p:sp>
      <p:sp>
        <p:nvSpPr>
          <p:cNvPr id="324" name="Google Shape;324;p22"/>
          <p:cNvSpPr txBox="1">
            <a:spLocks noGrp="1"/>
          </p:cNvSpPr>
          <p:nvPr>
            <p:ph type="body" idx="1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Kích thước đĩa phụ thuộc vào các yếu tố sau:</a:t>
            </a:r>
            <a:endParaRPr/>
          </a:p>
          <a:p>
            <a:pPr marL="730250" lvl="1" indent="-273050" algn="l" rtl="0">
              <a:spcBef>
                <a:spcPts val="560"/>
              </a:spcBef>
              <a:spcAft>
                <a:spcPts val="0"/>
              </a:spcAft>
              <a:buSzPts val="2520"/>
              <a:buChar char="▪"/>
            </a:pPr>
            <a:r>
              <a:rPr lang="en-US"/>
              <a:t>Số mặt từ, head</a:t>
            </a:r>
            <a:endParaRPr/>
          </a:p>
          <a:p>
            <a:pPr marL="730250" lvl="1" indent="-273050" algn="l" rtl="0">
              <a:spcBef>
                <a:spcPts val="560"/>
              </a:spcBef>
              <a:spcAft>
                <a:spcPts val="0"/>
              </a:spcAft>
              <a:buSzPts val="2520"/>
              <a:buChar char="▪"/>
            </a:pPr>
            <a:r>
              <a:rPr lang="en-US"/>
              <a:t>Số track trên mỗi mặt từ</a:t>
            </a:r>
            <a:endParaRPr/>
          </a:p>
          <a:p>
            <a:pPr marL="730250" lvl="1" indent="-273050" algn="l" rtl="0">
              <a:spcBef>
                <a:spcPts val="560"/>
              </a:spcBef>
              <a:spcAft>
                <a:spcPts val="0"/>
              </a:spcAft>
              <a:buSzPts val="2520"/>
              <a:buChar char="▪"/>
            </a:pPr>
            <a:r>
              <a:rPr lang="en-US"/>
              <a:t>Số sector trên mỗi track</a:t>
            </a:r>
            <a:endParaRPr/>
          </a:p>
          <a:p>
            <a:pPr marL="730250" lvl="1" indent="-273050" algn="l" rtl="0">
              <a:spcBef>
                <a:spcPts val="560"/>
              </a:spcBef>
              <a:spcAft>
                <a:spcPts val="0"/>
              </a:spcAft>
              <a:buSzPts val="2520"/>
              <a:buChar char="▪"/>
            </a:pPr>
            <a:r>
              <a:rPr lang="en-US"/>
              <a:t>Kích thước (byte) trên mỗi sector.</a:t>
            </a:r>
            <a:endParaRPr/>
          </a:p>
          <a:p>
            <a:pPr marL="730250" lvl="1" indent="-113030" algn="l" rtl="0">
              <a:spcBef>
                <a:spcPts val="560"/>
              </a:spcBef>
              <a:spcAft>
                <a:spcPts val="0"/>
              </a:spcAft>
              <a:buSzPts val="2520"/>
              <a:buNone/>
            </a:pPr>
            <a:endParaRPr/>
          </a:p>
        </p:txBody>
      </p:sp>
      <p:sp>
        <p:nvSpPr>
          <p:cNvPr id="325" name="Google Shape;325;p22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3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Đĩa từ - tổ chức đĩa - 1</a:t>
            </a:r>
            <a:endParaRPr/>
          </a:p>
        </p:txBody>
      </p:sp>
      <p:graphicFrame>
        <p:nvGraphicFramePr>
          <p:cNvPr id="332" name="Google Shape;332;p23"/>
          <p:cNvGraphicFramePr/>
          <p:nvPr/>
        </p:nvGraphicFramePr>
        <p:xfrm>
          <a:off x="6096000" y="155956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{2F3D963F-1361-4BF6-B427-F3427C328586}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785600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…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33" name="Google Shape;333;p23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grpSp>
        <p:nvGrpSpPr>
          <p:cNvPr id="334" name="Google Shape;334;p23"/>
          <p:cNvGrpSpPr/>
          <p:nvPr/>
        </p:nvGrpSpPr>
        <p:grpSpPr>
          <a:xfrm>
            <a:off x="685800" y="1752600"/>
            <a:ext cx="3657600" cy="3165306"/>
            <a:chOff x="685800" y="1524000"/>
            <a:chExt cx="3810071" cy="3241506"/>
          </a:xfrm>
        </p:grpSpPr>
        <p:sp>
          <p:nvSpPr>
            <p:cNvPr id="335" name="Google Shape;335;p23"/>
            <p:cNvSpPr/>
            <p:nvPr/>
          </p:nvSpPr>
          <p:spPr>
            <a:xfrm>
              <a:off x="685800" y="1524000"/>
              <a:ext cx="3016155" cy="307877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801806" y="1638029"/>
              <a:ext cx="2784143" cy="285072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917812" y="1752058"/>
              <a:ext cx="2552131" cy="262266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1033818" y="1866086"/>
              <a:ext cx="2320119" cy="239460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1149824" y="1980115"/>
              <a:ext cx="2088107" cy="2166547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1265830" y="2094144"/>
              <a:ext cx="1856095" cy="1938489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3"/>
            <p:cNvSpPr/>
            <p:nvPr/>
          </p:nvSpPr>
          <p:spPr>
            <a:xfrm>
              <a:off x="1381836" y="2208173"/>
              <a:ext cx="1624083" cy="171043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1497842" y="2322202"/>
              <a:ext cx="1392072" cy="1482374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1613848" y="2436230"/>
              <a:ext cx="1160060" cy="1254317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3"/>
            <p:cNvSpPr/>
            <p:nvPr/>
          </p:nvSpPr>
          <p:spPr>
            <a:xfrm rot="10800000" flipH="1">
              <a:off x="1729854" y="2835331"/>
              <a:ext cx="928048" cy="79820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cubicBezTo>
                    <a:pt x="5399" y="10871"/>
                    <a:pt x="5401" y="10943"/>
                    <a:pt x="5404" y="11015"/>
                  </a:cubicBezTo>
                  <a:lnTo>
                    <a:pt x="8" y="11230"/>
                  </a:lnTo>
                  <a:cubicBezTo>
                    <a:pt x="2" y="11086"/>
                    <a:pt x="0" y="10943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-1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3"/>
            <p:cNvSpPr txBox="1"/>
            <p:nvPr/>
          </p:nvSpPr>
          <p:spPr>
            <a:xfrm>
              <a:off x="3701955" y="3048001"/>
              <a:ext cx="717645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head</a:t>
              </a:r>
              <a:endParaRPr/>
            </a:p>
          </p:txBody>
        </p:sp>
        <p:cxnSp>
          <p:nvCxnSpPr>
            <p:cNvPr id="346" name="Google Shape;346;p23"/>
            <p:cNvCxnSpPr/>
            <p:nvPr/>
          </p:nvCxnSpPr>
          <p:spPr>
            <a:xfrm rot="10800000">
              <a:off x="2889913" y="3861590"/>
              <a:ext cx="580030" cy="627158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47" name="Google Shape;347;p23"/>
            <p:cNvSpPr txBox="1"/>
            <p:nvPr/>
          </p:nvSpPr>
          <p:spPr>
            <a:xfrm>
              <a:off x="3237931" y="4488749"/>
              <a:ext cx="953424" cy="2767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track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8" name="Google Shape;348;p23"/>
            <p:cNvCxnSpPr/>
            <p:nvPr/>
          </p:nvCxnSpPr>
          <p:spPr>
            <a:xfrm rot="10800000" flipH="1">
              <a:off x="2193878" y="1524000"/>
              <a:ext cx="928048" cy="1539389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9" name="Google Shape;349;p23"/>
            <p:cNvCxnSpPr/>
            <p:nvPr/>
          </p:nvCxnSpPr>
          <p:spPr>
            <a:xfrm rot="10800000" flipH="1">
              <a:off x="2193878" y="1980115"/>
              <a:ext cx="1392072" cy="1083274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0" name="Google Shape;350;p23"/>
            <p:cNvSpPr txBox="1"/>
            <p:nvPr/>
          </p:nvSpPr>
          <p:spPr>
            <a:xfrm>
              <a:off x="3179928" y="1581014"/>
              <a:ext cx="1315943" cy="2767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sectors 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1" name="Google Shape;351;p23"/>
          <p:cNvSpPr/>
          <p:nvPr/>
        </p:nvSpPr>
        <p:spPr>
          <a:xfrm>
            <a:off x="4343400" y="2895600"/>
            <a:ext cx="9906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48000" cap="flat" cmpd="thickThin">
            <a:solidFill>
              <a:srgbClr val="AF7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3"/>
          <p:cNvSpPr txBox="1"/>
          <p:nvPr/>
        </p:nvSpPr>
        <p:spPr>
          <a:xfrm>
            <a:off x="1752600" y="5486400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(a) Vật lý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3"/>
          <p:cNvSpPr txBox="1"/>
          <p:nvPr/>
        </p:nvSpPr>
        <p:spPr>
          <a:xfrm>
            <a:off x="5775652" y="5802868"/>
            <a:ext cx="10823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(b) Logic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Đĩa từ - tổ chức đĩa - 2</a:t>
            </a:r>
            <a:endParaRPr/>
          </a:p>
        </p:txBody>
      </p:sp>
      <p:sp>
        <p:nvSpPr>
          <p:cNvPr id="360" name="Google Shape;360;p24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Các thông số trên đĩa mềm 1.44MB:</a:t>
            </a:r>
            <a:endParaRPr/>
          </a:p>
          <a:p>
            <a:pPr marL="730250" lvl="1" indent="-273050" algn="l" rtl="0">
              <a:spcBef>
                <a:spcPts val="560"/>
              </a:spcBef>
              <a:spcAft>
                <a:spcPts val="0"/>
              </a:spcAft>
              <a:buSzPts val="2520"/>
              <a:buChar char="▪"/>
            </a:pPr>
            <a:r>
              <a:rPr lang="en-US"/>
              <a:t>2 head, 80 track/head, 18 sector/track.</a:t>
            </a:r>
            <a:endParaRPr/>
          </a:p>
          <a:p>
            <a:pPr marL="730250" lvl="1" indent="-273050" algn="l" rtl="0">
              <a:spcBef>
                <a:spcPts val="560"/>
              </a:spcBef>
              <a:spcAft>
                <a:spcPts val="0"/>
              </a:spcAft>
              <a:buSzPts val="2520"/>
              <a:buChar char="▪"/>
            </a:pPr>
            <a:r>
              <a:rPr lang="en-US"/>
              <a:t>Dung lượng đĩa = 2 head/disk *80 track/head *18 sector/track = 2880 sector/disk = 0.5 KB/sector * 2880 sector/disk = 1440 KB/disk  </a:t>
            </a:r>
            <a:r>
              <a:rPr lang="en-US">
                <a:solidFill>
                  <a:schemeClr val="hlink"/>
                </a:solidFill>
              </a:rPr>
              <a:t>(~ 1.4MB)</a:t>
            </a:r>
            <a:endParaRPr/>
          </a:p>
          <a:p>
            <a:pPr marL="730250" lvl="1" indent="-273050" algn="l" rtl="0">
              <a:spcBef>
                <a:spcPts val="560"/>
              </a:spcBef>
              <a:spcAft>
                <a:spcPts val="0"/>
              </a:spcAft>
              <a:buSzPts val="2520"/>
              <a:buChar char="▪"/>
            </a:pPr>
            <a:r>
              <a:rPr lang="en-US"/>
              <a:t>Sector logic: 0 đến 2879 và tương ứng với các sector vật lý như sau:</a:t>
            </a:r>
            <a:endParaRPr/>
          </a:p>
          <a:p>
            <a:pPr marL="995363" lvl="2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Sector 0..17 tương ứng với sector vật lý (1,0,0)..(18,0,0)</a:t>
            </a:r>
            <a:endParaRPr/>
          </a:p>
          <a:p>
            <a:pPr marL="995363" lvl="2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Sector 18..35 tương ứng với sector vật lý (1,0,1)..(18,0,1)</a:t>
            </a:r>
            <a:endParaRPr/>
          </a:p>
          <a:p>
            <a:pPr marL="995363" lvl="2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…</a:t>
            </a:r>
            <a:endParaRPr/>
          </a:p>
          <a:p>
            <a:pPr marL="995363" lvl="2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Sector 2879 tương ứng với sector vật lý (18,79,1).	</a:t>
            </a:r>
            <a:endParaRPr/>
          </a:p>
        </p:txBody>
      </p:sp>
      <p:sp>
        <p:nvSpPr>
          <p:cNvPr id="361" name="Google Shape;361;p24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5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Đĩa từ - tổ chức đĩa - 3</a:t>
            </a:r>
            <a:endParaRPr/>
          </a:p>
        </p:txBody>
      </p:sp>
      <p:sp>
        <p:nvSpPr>
          <p:cNvPr id="367" name="Google Shape;367;p25"/>
          <p:cNvSpPr txBox="1">
            <a:spLocks noGrp="1"/>
          </p:cNvSpPr>
          <p:nvPr>
            <p:ph type="body" idx="1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Đổi từ sector vật lý sang sector logic</a:t>
            </a:r>
            <a:endParaRPr/>
          </a:p>
        </p:txBody>
      </p:sp>
      <p:sp>
        <p:nvSpPr>
          <p:cNvPr id="368" name="Google Shape;368;p25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369" name="Google Shape;369;p25"/>
          <p:cNvSpPr txBox="1"/>
          <p:nvPr/>
        </p:nvSpPr>
        <p:spPr>
          <a:xfrm>
            <a:off x="4800600" y="2547878"/>
            <a:ext cx="3506088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: số sectors / track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: số tracks / side (head)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side	: số lượng side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: sector logic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: giá trị head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	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giá trị track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	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giá trị sector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5"/>
          <p:cNvSpPr txBox="1"/>
          <p:nvPr/>
        </p:nvSpPr>
        <p:spPr>
          <a:xfrm>
            <a:off x="609600" y="2814935"/>
            <a:ext cx="390042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 t*side*st  +  h*st +  s - 1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Đĩa từ - tổ chức đĩa - 4</a:t>
            </a:r>
            <a:endParaRPr/>
          </a:p>
        </p:txBody>
      </p:sp>
      <p:sp>
        <p:nvSpPr>
          <p:cNvPr id="376" name="Google Shape;376;p26"/>
          <p:cNvSpPr txBox="1">
            <a:spLocks noGrp="1"/>
          </p:cNvSpPr>
          <p:nvPr>
            <p:ph type="body" idx="1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Đổi từ sector logic sang sector vật lý</a:t>
            </a:r>
            <a:endParaRPr/>
          </a:p>
          <a:p>
            <a:pPr marL="438150" lvl="0" indent="-156528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/>
          </a:p>
        </p:txBody>
      </p:sp>
      <p:sp>
        <p:nvSpPr>
          <p:cNvPr id="377" name="Google Shape;377;p26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78" name="Google Shape;378;p26"/>
          <p:cNvSpPr txBox="1"/>
          <p:nvPr/>
        </p:nvSpPr>
        <p:spPr>
          <a:xfrm>
            <a:off x="1143000" y="3081278"/>
            <a:ext cx="328808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=  (</a:t>
            </a:r>
            <a:r>
              <a:rPr lang="en-US" sz="2400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mod </a:t>
            </a:r>
            <a:r>
              <a:rPr lang="en-US" sz="2400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st) + 1</a:t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  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  </a:t>
            </a:r>
            <a:r>
              <a:rPr lang="en-US" sz="2400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div (</a:t>
            </a:r>
            <a:r>
              <a:rPr lang="en-US" sz="2400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* </a:t>
            </a:r>
            <a:r>
              <a:rPr lang="en-US" sz="2400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side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=  (</a:t>
            </a:r>
            <a:r>
              <a:rPr lang="en-US" sz="2400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div </a:t>
            </a:r>
            <a:r>
              <a:rPr lang="en-US" sz="2400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st)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mod side</a:t>
            </a:r>
            <a:endParaRPr/>
          </a:p>
        </p:txBody>
      </p:sp>
      <p:sp>
        <p:nvSpPr>
          <p:cNvPr id="379" name="Google Shape;379;p26"/>
          <p:cNvSpPr txBox="1"/>
          <p:nvPr/>
        </p:nvSpPr>
        <p:spPr>
          <a:xfrm>
            <a:off x="4800600" y="2471678"/>
            <a:ext cx="3506088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: số sectors / track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: số tracks / side (head)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side	: số lượng side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: sector logic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: giá trị head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	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giá trị track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	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giá trị sector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Đĩa từ - thuật toán đọc đĩa</a:t>
            </a:r>
            <a:endParaRPr/>
          </a:p>
        </p:txBody>
      </p:sp>
      <p:sp>
        <p:nvSpPr>
          <p:cNvPr id="385" name="Google Shape;385;p27"/>
          <p:cNvSpPr txBox="1">
            <a:spLocks noGrp="1"/>
          </p:cNvSpPr>
          <p:nvPr>
            <p:ph type="body" idx="1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First-Come-First-Serve (FCFS)</a:t>
            </a:r>
            <a:endParaRPr/>
          </a:p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Shortest Seek Time First (SSTF)</a:t>
            </a:r>
            <a:endParaRPr/>
          </a:p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SCAN, C-SCAN</a:t>
            </a:r>
            <a:endParaRPr/>
          </a:p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Look, C-Look</a:t>
            </a:r>
            <a:endParaRPr/>
          </a:p>
        </p:txBody>
      </p:sp>
      <p:sp>
        <p:nvSpPr>
          <p:cNvPr id="386" name="Google Shape;386;p27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7850187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000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 Come First Serve - FCFS</a:t>
            </a:r>
            <a:endParaRPr/>
          </a:p>
        </p:txBody>
      </p:sp>
      <p:sp>
        <p:nvSpPr>
          <p:cNvPr id="393" name="Google Shape;393;p28"/>
          <p:cNvSpPr txBox="1">
            <a:spLocks noGrp="1"/>
          </p:cNvSpPr>
          <p:nvPr>
            <p:ph type="body" idx="1"/>
          </p:nvPr>
        </p:nvSpPr>
        <p:spPr>
          <a:xfrm>
            <a:off x="615950" y="1447800"/>
            <a:ext cx="814705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54000" bIns="45700" anchor="t" anchorCtr="0">
            <a:noAutofit/>
          </a:bodyPr>
          <a:lstStyle/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240"/>
              <a:buChar char="◼"/>
            </a:pPr>
            <a:r>
              <a:rPr lang="en-US" sz="2800"/>
              <a:t>Phục vụ theo thứ tự yêu cầu</a:t>
            </a:r>
            <a:endParaRPr sz="2800"/>
          </a:p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240"/>
              <a:buChar char="◼"/>
            </a:pPr>
            <a:r>
              <a:rPr lang="en-US" sz="2800"/>
              <a:t>Đơn giản nhưng không đáp ứng tốt dịch vụ</a:t>
            </a:r>
            <a:endParaRPr sz="2800"/>
          </a:p>
        </p:txBody>
      </p:sp>
      <p:sp>
        <p:nvSpPr>
          <p:cNvPr id="394" name="Google Shape;394;p28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graphicFrame>
        <p:nvGraphicFramePr>
          <p:cNvPr id="395" name="Google Shape;395;p28"/>
          <p:cNvGraphicFramePr/>
          <p:nvPr/>
        </p:nvGraphicFramePr>
        <p:xfrm>
          <a:off x="2595563" y="3948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{AE2D3349-F12B-4EBF-BCF9-B148028B1345}</a:tableStyleId>
              </a:tblPr>
              <a:tblGrid>
                <a:gridCol w="2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8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8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87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87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87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87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277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96" name="Google Shape;396;p28"/>
          <p:cNvGrpSpPr/>
          <p:nvPr/>
        </p:nvGrpSpPr>
        <p:grpSpPr>
          <a:xfrm>
            <a:off x="2410619" y="3489325"/>
            <a:ext cx="6709569" cy="3140869"/>
            <a:chOff x="1519" y="1395"/>
            <a:chExt cx="4227" cy="1979"/>
          </a:xfrm>
        </p:grpSpPr>
        <p:grpSp>
          <p:nvGrpSpPr>
            <p:cNvPr id="397" name="Google Shape;397;p28"/>
            <p:cNvGrpSpPr/>
            <p:nvPr/>
          </p:nvGrpSpPr>
          <p:grpSpPr>
            <a:xfrm>
              <a:off x="1519" y="1961"/>
              <a:ext cx="212" cy="1413"/>
              <a:chOff x="59" y="2755"/>
              <a:chExt cx="212" cy="1412"/>
            </a:xfrm>
          </p:grpSpPr>
          <p:sp>
            <p:nvSpPr>
              <p:cNvPr id="398" name="Google Shape;398;p28"/>
              <p:cNvSpPr txBox="1"/>
              <p:nvPr/>
            </p:nvSpPr>
            <p:spPr>
              <a:xfrm rot="-5400000">
                <a:off x="-16" y="3880"/>
                <a:ext cx="363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i="1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time</a:t>
                </a:r>
                <a:endParaRPr/>
              </a:p>
            </p:txBody>
          </p:sp>
          <p:cxnSp>
            <p:nvCxnSpPr>
              <p:cNvPr id="399" name="Google Shape;399;p28"/>
              <p:cNvCxnSpPr/>
              <p:nvPr/>
            </p:nvCxnSpPr>
            <p:spPr>
              <a:xfrm>
                <a:off x="175" y="2755"/>
                <a:ext cx="0" cy="107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400" name="Google Shape;400;p28"/>
            <p:cNvSpPr txBox="1"/>
            <p:nvPr/>
          </p:nvSpPr>
          <p:spPr>
            <a:xfrm>
              <a:off x="4830" y="1395"/>
              <a:ext cx="913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i="1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rPr>
                <a:t>cylinder number</a:t>
              </a:r>
              <a:endParaRPr/>
            </a:p>
          </p:txBody>
        </p:sp>
        <p:sp>
          <p:nvSpPr>
            <p:cNvPr id="401" name="Google Shape;401;p28"/>
            <p:cNvSpPr txBox="1"/>
            <p:nvPr/>
          </p:nvSpPr>
          <p:spPr>
            <a:xfrm>
              <a:off x="1635" y="1527"/>
              <a:ext cx="168" cy="1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402" name="Google Shape;402;p28"/>
            <p:cNvSpPr txBox="1"/>
            <p:nvPr/>
          </p:nvSpPr>
          <p:spPr>
            <a:xfrm>
              <a:off x="2289" y="1527"/>
              <a:ext cx="168" cy="1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rPr>
                <a:t>5</a:t>
              </a:r>
              <a:endParaRPr/>
            </a:p>
          </p:txBody>
        </p:sp>
        <p:sp>
          <p:nvSpPr>
            <p:cNvPr id="403" name="Google Shape;403;p28"/>
            <p:cNvSpPr txBox="1"/>
            <p:nvPr/>
          </p:nvSpPr>
          <p:spPr>
            <a:xfrm>
              <a:off x="3072" y="1527"/>
              <a:ext cx="220" cy="1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rPr>
                <a:t>10</a:t>
              </a:r>
              <a:endParaRPr/>
            </a:p>
          </p:txBody>
        </p:sp>
        <p:sp>
          <p:nvSpPr>
            <p:cNvPr id="404" name="Google Shape;404;p28"/>
            <p:cNvSpPr txBox="1"/>
            <p:nvPr/>
          </p:nvSpPr>
          <p:spPr>
            <a:xfrm>
              <a:off x="3881" y="1527"/>
              <a:ext cx="220" cy="1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rPr>
                <a:t>15</a:t>
              </a:r>
              <a:endParaRPr/>
            </a:p>
          </p:txBody>
        </p:sp>
        <p:sp>
          <p:nvSpPr>
            <p:cNvPr id="405" name="Google Shape;405;p28"/>
            <p:cNvSpPr txBox="1"/>
            <p:nvPr/>
          </p:nvSpPr>
          <p:spPr>
            <a:xfrm>
              <a:off x="4696" y="1527"/>
              <a:ext cx="220" cy="1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rPr>
                <a:t>20</a:t>
              </a:r>
              <a:endParaRPr/>
            </a:p>
          </p:txBody>
        </p:sp>
        <p:sp>
          <p:nvSpPr>
            <p:cNvPr id="406" name="Google Shape;406;p28"/>
            <p:cNvSpPr txBox="1"/>
            <p:nvPr/>
          </p:nvSpPr>
          <p:spPr>
            <a:xfrm>
              <a:off x="5525" y="1527"/>
              <a:ext cx="220" cy="1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rPr>
                <a:t>25</a:t>
              </a:r>
              <a:endParaRPr/>
            </a:p>
          </p:txBody>
        </p:sp>
      </p:grpSp>
      <p:graphicFrame>
        <p:nvGraphicFramePr>
          <p:cNvPr id="407" name="Google Shape;407;p28"/>
          <p:cNvGraphicFramePr/>
          <p:nvPr/>
        </p:nvGraphicFramePr>
        <p:xfrm>
          <a:off x="814388" y="3725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{AE2D3349-F12B-4EBF-BCF9-B148028B1345}</a:tableStyleId>
              </a:tblPr>
              <a:tblGrid>
                <a:gridCol w="2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08" name="Google Shape;408;p28"/>
          <p:cNvSpPr txBox="1"/>
          <p:nvPr/>
        </p:nvSpPr>
        <p:spPr>
          <a:xfrm>
            <a:off x="3743325" y="2971800"/>
            <a:ext cx="43497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FF00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409" name="Google Shape;409;p28"/>
          <p:cNvSpPr txBox="1"/>
          <p:nvPr/>
        </p:nvSpPr>
        <p:spPr>
          <a:xfrm>
            <a:off x="76200" y="2536825"/>
            <a:ext cx="547052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 khối cần đọc (đầu đọc hiện tại tại vị trí 11):</a:t>
            </a:r>
            <a:endParaRPr/>
          </a:p>
        </p:txBody>
      </p:sp>
      <p:sp>
        <p:nvSpPr>
          <p:cNvPr id="410" name="Google Shape;410;p28"/>
          <p:cNvSpPr txBox="1"/>
          <p:nvPr/>
        </p:nvSpPr>
        <p:spPr>
          <a:xfrm>
            <a:off x="3124200" y="2971800"/>
            <a:ext cx="43497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411" name="Google Shape;411;p28"/>
          <p:cNvSpPr txBox="1"/>
          <p:nvPr/>
        </p:nvSpPr>
        <p:spPr>
          <a:xfrm>
            <a:off x="2743200" y="2971800"/>
            <a:ext cx="30956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412" name="Google Shape;412;p28"/>
          <p:cNvSpPr txBox="1"/>
          <p:nvPr/>
        </p:nvSpPr>
        <p:spPr>
          <a:xfrm>
            <a:off x="2362200" y="2971800"/>
            <a:ext cx="309563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413" name="Google Shape;413;p28"/>
          <p:cNvSpPr txBox="1"/>
          <p:nvPr/>
        </p:nvSpPr>
        <p:spPr>
          <a:xfrm>
            <a:off x="1851025" y="2971800"/>
            <a:ext cx="43497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rPr>
              <a:t>21</a:t>
            </a:r>
            <a:endParaRPr/>
          </a:p>
        </p:txBody>
      </p:sp>
      <p:sp>
        <p:nvSpPr>
          <p:cNvPr id="414" name="Google Shape;414;p28"/>
          <p:cNvSpPr txBox="1"/>
          <p:nvPr/>
        </p:nvSpPr>
        <p:spPr>
          <a:xfrm>
            <a:off x="1466850" y="2971800"/>
            <a:ext cx="30956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CCFF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415" name="Google Shape;415;p28"/>
          <p:cNvSpPr txBox="1"/>
          <p:nvPr/>
        </p:nvSpPr>
        <p:spPr>
          <a:xfrm>
            <a:off x="990600" y="2986088"/>
            <a:ext cx="43497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24</a:t>
            </a:r>
            <a:endParaRPr/>
          </a:p>
        </p:txBody>
      </p:sp>
      <p:grpSp>
        <p:nvGrpSpPr>
          <p:cNvPr id="416" name="Google Shape;416;p28"/>
          <p:cNvGrpSpPr/>
          <p:nvPr/>
        </p:nvGrpSpPr>
        <p:grpSpPr>
          <a:xfrm>
            <a:off x="963613" y="3552825"/>
            <a:ext cx="1103312" cy="3059113"/>
            <a:chOff x="607" y="1423"/>
            <a:chExt cx="695" cy="1927"/>
          </a:xfrm>
        </p:grpSpPr>
        <p:sp>
          <p:nvSpPr>
            <p:cNvPr id="417" name="Google Shape;417;p28"/>
            <p:cNvSpPr txBox="1"/>
            <p:nvPr/>
          </p:nvSpPr>
          <p:spPr>
            <a:xfrm>
              <a:off x="663" y="1494"/>
              <a:ext cx="639" cy="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i="1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rPr>
                <a:t>scheduling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i="1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rPr>
                <a:t>queue</a:t>
              </a:r>
              <a:endParaRPr/>
            </a:p>
          </p:txBody>
        </p:sp>
        <p:cxnSp>
          <p:nvCxnSpPr>
            <p:cNvPr id="418" name="Google Shape;418;p28"/>
            <p:cNvCxnSpPr/>
            <p:nvPr/>
          </p:nvCxnSpPr>
          <p:spPr>
            <a:xfrm>
              <a:off x="607" y="3265"/>
              <a:ext cx="0" cy="8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19" name="Google Shape;419;p28"/>
            <p:cNvCxnSpPr/>
            <p:nvPr/>
          </p:nvCxnSpPr>
          <p:spPr>
            <a:xfrm>
              <a:off x="607" y="1423"/>
              <a:ext cx="0" cy="8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420" name="Google Shape;420;p28"/>
          <p:cNvSpPr txBox="1"/>
          <p:nvPr/>
        </p:nvSpPr>
        <p:spPr>
          <a:xfrm>
            <a:off x="773113" y="6122988"/>
            <a:ext cx="37782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24</a:t>
            </a:r>
            <a:endParaRPr/>
          </a:p>
        </p:txBody>
      </p:sp>
      <p:sp>
        <p:nvSpPr>
          <p:cNvPr id="421" name="Google Shape;421;p28"/>
          <p:cNvSpPr txBox="1"/>
          <p:nvPr/>
        </p:nvSpPr>
        <p:spPr>
          <a:xfrm>
            <a:off x="820738" y="5848350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6CCFF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422" name="Google Shape;422;p28"/>
          <p:cNvSpPr txBox="1"/>
          <p:nvPr/>
        </p:nvSpPr>
        <p:spPr>
          <a:xfrm>
            <a:off x="773113" y="5532438"/>
            <a:ext cx="37782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rPr>
              <a:t>21</a:t>
            </a:r>
            <a:endParaRPr/>
          </a:p>
        </p:txBody>
      </p:sp>
      <p:sp>
        <p:nvSpPr>
          <p:cNvPr id="423" name="Google Shape;423;p28"/>
          <p:cNvSpPr txBox="1"/>
          <p:nvPr/>
        </p:nvSpPr>
        <p:spPr>
          <a:xfrm>
            <a:off x="820738" y="5262563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424" name="Google Shape;424;p28"/>
          <p:cNvSpPr txBox="1"/>
          <p:nvPr/>
        </p:nvSpPr>
        <p:spPr>
          <a:xfrm>
            <a:off x="820738" y="4948238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425" name="Google Shape;425;p28"/>
          <p:cNvSpPr txBox="1"/>
          <p:nvPr/>
        </p:nvSpPr>
        <p:spPr>
          <a:xfrm>
            <a:off x="773113" y="4632325"/>
            <a:ext cx="37782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426" name="Google Shape;426;p28"/>
          <p:cNvSpPr txBox="1"/>
          <p:nvPr/>
        </p:nvSpPr>
        <p:spPr>
          <a:xfrm>
            <a:off x="773113" y="4327525"/>
            <a:ext cx="37782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FF00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5238750" y="4408488"/>
            <a:ext cx="134938" cy="13493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6021388" y="4021138"/>
            <a:ext cx="134937" cy="134937"/>
          </a:xfrm>
          <a:prstGeom prst="ellipse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8"/>
          <p:cNvSpPr/>
          <p:nvPr/>
        </p:nvSpPr>
        <p:spPr>
          <a:xfrm>
            <a:off x="2916238" y="4021138"/>
            <a:ext cx="134937" cy="13493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8"/>
          <p:cNvSpPr/>
          <p:nvPr/>
        </p:nvSpPr>
        <p:spPr>
          <a:xfrm>
            <a:off x="4211638" y="4021138"/>
            <a:ext cx="134937" cy="134937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8"/>
          <p:cNvSpPr/>
          <p:nvPr/>
        </p:nvSpPr>
        <p:spPr>
          <a:xfrm>
            <a:off x="4481513" y="4021138"/>
            <a:ext cx="134937" cy="134937"/>
          </a:xfrm>
          <a:prstGeom prst="ellipse">
            <a:avLst/>
          </a:pr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8"/>
          <p:cNvSpPr/>
          <p:nvPr/>
        </p:nvSpPr>
        <p:spPr>
          <a:xfrm>
            <a:off x="8612188" y="4021138"/>
            <a:ext cx="134937" cy="134937"/>
          </a:xfrm>
          <a:prstGeom prst="ellipse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8"/>
          <p:cNvSpPr/>
          <p:nvPr/>
        </p:nvSpPr>
        <p:spPr>
          <a:xfrm>
            <a:off x="7848600" y="4021138"/>
            <a:ext cx="134938" cy="134937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8"/>
          <p:cNvSpPr/>
          <p:nvPr/>
        </p:nvSpPr>
        <p:spPr>
          <a:xfrm>
            <a:off x="5513388" y="4025900"/>
            <a:ext cx="134937" cy="13493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8610600" y="4700588"/>
            <a:ext cx="134938" cy="134937"/>
          </a:xfrm>
          <a:prstGeom prst="ellipse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4479925" y="4994275"/>
            <a:ext cx="134938" cy="134938"/>
          </a:xfrm>
          <a:prstGeom prst="ellipse">
            <a:avLst/>
          </a:pr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8"/>
          <p:cNvSpPr/>
          <p:nvPr/>
        </p:nvSpPr>
        <p:spPr>
          <a:xfrm>
            <a:off x="7856538" y="5287963"/>
            <a:ext cx="134937" cy="134937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8"/>
          <p:cNvSpPr/>
          <p:nvPr/>
        </p:nvSpPr>
        <p:spPr>
          <a:xfrm>
            <a:off x="4210050" y="5581650"/>
            <a:ext cx="134938" cy="134938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8"/>
          <p:cNvSpPr/>
          <p:nvPr/>
        </p:nvSpPr>
        <p:spPr>
          <a:xfrm>
            <a:off x="2924175" y="5875338"/>
            <a:ext cx="134938" cy="13493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8"/>
          <p:cNvSpPr/>
          <p:nvPr/>
        </p:nvSpPr>
        <p:spPr>
          <a:xfrm>
            <a:off x="6029325" y="6169025"/>
            <a:ext cx="134938" cy="134938"/>
          </a:xfrm>
          <a:prstGeom prst="ellipse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8"/>
          <p:cNvSpPr/>
          <p:nvPr/>
        </p:nvSpPr>
        <p:spPr>
          <a:xfrm>
            <a:off x="5521325" y="6462713"/>
            <a:ext cx="134938" cy="134937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2" name="Google Shape;442;p28"/>
          <p:cNvCxnSpPr>
            <a:stCxn id="427" idx="6"/>
            <a:endCxn id="435" idx="2"/>
          </p:cNvCxnSpPr>
          <p:nvPr/>
        </p:nvCxnSpPr>
        <p:spPr>
          <a:xfrm>
            <a:off x="5373688" y="4475957"/>
            <a:ext cx="3237000" cy="292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28"/>
          <p:cNvCxnSpPr>
            <a:stCxn id="435" idx="2"/>
            <a:endCxn id="436" idx="6"/>
          </p:cNvCxnSpPr>
          <p:nvPr/>
        </p:nvCxnSpPr>
        <p:spPr>
          <a:xfrm flipH="1">
            <a:off x="4614900" y="4768057"/>
            <a:ext cx="3995700" cy="293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4" name="Google Shape;444;p28"/>
          <p:cNvCxnSpPr>
            <a:stCxn id="436" idx="6"/>
            <a:endCxn id="437" idx="2"/>
          </p:cNvCxnSpPr>
          <p:nvPr/>
        </p:nvCxnSpPr>
        <p:spPr>
          <a:xfrm>
            <a:off x="4614863" y="5061744"/>
            <a:ext cx="3241800" cy="293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5" name="Google Shape;445;p28"/>
          <p:cNvCxnSpPr>
            <a:stCxn id="437" idx="2"/>
            <a:endCxn id="438" idx="6"/>
          </p:cNvCxnSpPr>
          <p:nvPr/>
        </p:nvCxnSpPr>
        <p:spPr>
          <a:xfrm flipH="1">
            <a:off x="4345038" y="5355432"/>
            <a:ext cx="3511500" cy="293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28"/>
          <p:cNvCxnSpPr>
            <a:stCxn id="438" idx="2"/>
            <a:endCxn id="439" idx="6"/>
          </p:cNvCxnSpPr>
          <p:nvPr/>
        </p:nvCxnSpPr>
        <p:spPr>
          <a:xfrm flipH="1">
            <a:off x="3059250" y="5649119"/>
            <a:ext cx="1150800" cy="293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28"/>
          <p:cNvCxnSpPr>
            <a:stCxn id="439" idx="6"/>
            <a:endCxn id="440" idx="2"/>
          </p:cNvCxnSpPr>
          <p:nvPr/>
        </p:nvCxnSpPr>
        <p:spPr>
          <a:xfrm>
            <a:off x="3059113" y="5942807"/>
            <a:ext cx="2970300" cy="293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28"/>
          <p:cNvCxnSpPr>
            <a:stCxn id="440" idx="2"/>
            <a:endCxn id="441" idx="6"/>
          </p:cNvCxnSpPr>
          <p:nvPr/>
        </p:nvCxnSpPr>
        <p:spPr>
          <a:xfrm flipH="1">
            <a:off x="5656125" y="6236494"/>
            <a:ext cx="373200" cy="293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1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1"/>
                            </p:stCondLst>
                            <p:childTnLst>
                              <p:par>
                                <p:cTn id="1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2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2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3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3"/>
                            </p:stCondLst>
                            <p:childTnLst>
                              <p:par>
                                <p:cTn id="1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004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504"/>
                            </p:stCondLst>
                            <p:childTnLst>
                              <p:par>
                                <p:cTn id="1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505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005"/>
                            </p:stCondLst>
                            <p:childTnLst>
                              <p:par>
                                <p:cTn id="1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9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Shortest Seek Time First - SSTF</a:t>
            </a:r>
            <a:endParaRPr/>
          </a:p>
        </p:txBody>
      </p:sp>
      <p:sp>
        <p:nvSpPr>
          <p:cNvPr id="454" name="Google Shape;454;p29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graphicFrame>
        <p:nvGraphicFramePr>
          <p:cNvPr id="455" name="Google Shape;455;p29"/>
          <p:cNvGraphicFramePr/>
          <p:nvPr/>
        </p:nvGraphicFramePr>
        <p:xfrm>
          <a:off x="205740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{AE2D3349-F12B-4EBF-BCF9-B148028B1345}</a:tableStyleId>
              </a:tblPr>
              <a:tblGrid>
                <a:gridCol w="2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8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8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87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87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87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87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277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56" name="Google Shape;456;p29"/>
          <p:cNvGrpSpPr/>
          <p:nvPr/>
        </p:nvGrpSpPr>
        <p:grpSpPr>
          <a:xfrm>
            <a:off x="1872456" y="2970212"/>
            <a:ext cx="6709569" cy="3140869"/>
            <a:chOff x="1519" y="1395"/>
            <a:chExt cx="4227" cy="1979"/>
          </a:xfrm>
        </p:grpSpPr>
        <p:grpSp>
          <p:nvGrpSpPr>
            <p:cNvPr id="457" name="Google Shape;457;p29"/>
            <p:cNvGrpSpPr/>
            <p:nvPr/>
          </p:nvGrpSpPr>
          <p:grpSpPr>
            <a:xfrm>
              <a:off x="1519" y="1961"/>
              <a:ext cx="212" cy="1413"/>
              <a:chOff x="59" y="2755"/>
              <a:chExt cx="212" cy="1412"/>
            </a:xfrm>
          </p:grpSpPr>
          <p:sp>
            <p:nvSpPr>
              <p:cNvPr id="458" name="Google Shape;458;p29"/>
              <p:cNvSpPr txBox="1"/>
              <p:nvPr/>
            </p:nvSpPr>
            <p:spPr>
              <a:xfrm rot="-5400000">
                <a:off x="-16" y="3880"/>
                <a:ext cx="363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i="1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time</a:t>
                </a:r>
                <a:endParaRPr/>
              </a:p>
            </p:txBody>
          </p:sp>
          <p:cxnSp>
            <p:nvCxnSpPr>
              <p:cNvPr id="459" name="Google Shape;459;p29"/>
              <p:cNvCxnSpPr/>
              <p:nvPr/>
            </p:nvCxnSpPr>
            <p:spPr>
              <a:xfrm>
                <a:off x="175" y="2755"/>
                <a:ext cx="0" cy="107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460" name="Google Shape;460;p29"/>
            <p:cNvSpPr txBox="1"/>
            <p:nvPr/>
          </p:nvSpPr>
          <p:spPr>
            <a:xfrm>
              <a:off x="4830" y="1395"/>
              <a:ext cx="913" cy="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i="1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rPr>
                <a:t>cylinder number</a:t>
              </a:r>
              <a:endParaRPr/>
            </a:p>
          </p:txBody>
        </p:sp>
        <p:sp>
          <p:nvSpPr>
            <p:cNvPr id="461" name="Google Shape;461;p29"/>
            <p:cNvSpPr txBox="1"/>
            <p:nvPr/>
          </p:nvSpPr>
          <p:spPr>
            <a:xfrm>
              <a:off x="1635" y="1527"/>
              <a:ext cx="168" cy="1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462" name="Google Shape;462;p29"/>
            <p:cNvSpPr txBox="1"/>
            <p:nvPr/>
          </p:nvSpPr>
          <p:spPr>
            <a:xfrm>
              <a:off x="2289" y="1527"/>
              <a:ext cx="168" cy="1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rPr>
                <a:t>5</a:t>
              </a:r>
              <a:endParaRPr/>
            </a:p>
          </p:txBody>
        </p:sp>
        <p:sp>
          <p:nvSpPr>
            <p:cNvPr id="463" name="Google Shape;463;p29"/>
            <p:cNvSpPr txBox="1"/>
            <p:nvPr/>
          </p:nvSpPr>
          <p:spPr>
            <a:xfrm>
              <a:off x="3072" y="1527"/>
              <a:ext cx="220" cy="1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rPr>
                <a:t>10</a:t>
              </a:r>
              <a:endParaRPr/>
            </a:p>
          </p:txBody>
        </p:sp>
        <p:sp>
          <p:nvSpPr>
            <p:cNvPr id="464" name="Google Shape;464;p29"/>
            <p:cNvSpPr txBox="1"/>
            <p:nvPr/>
          </p:nvSpPr>
          <p:spPr>
            <a:xfrm>
              <a:off x="3881" y="1527"/>
              <a:ext cx="220" cy="1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rPr>
                <a:t>15</a:t>
              </a:r>
              <a:endParaRPr/>
            </a:p>
          </p:txBody>
        </p:sp>
        <p:sp>
          <p:nvSpPr>
            <p:cNvPr id="465" name="Google Shape;465;p29"/>
            <p:cNvSpPr txBox="1"/>
            <p:nvPr/>
          </p:nvSpPr>
          <p:spPr>
            <a:xfrm>
              <a:off x="4696" y="1527"/>
              <a:ext cx="220" cy="1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rPr>
                <a:t>20</a:t>
              </a:r>
              <a:endParaRPr/>
            </a:p>
          </p:txBody>
        </p:sp>
        <p:sp>
          <p:nvSpPr>
            <p:cNvPr id="466" name="Google Shape;466;p29"/>
            <p:cNvSpPr txBox="1"/>
            <p:nvPr/>
          </p:nvSpPr>
          <p:spPr>
            <a:xfrm>
              <a:off x="5525" y="1527"/>
              <a:ext cx="220" cy="1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rPr>
                <a:t>25</a:t>
              </a:r>
              <a:endParaRPr/>
            </a:p>
          </p:txBody>
        </p:sp>
      </p:grpSp>
      <p:graphicFrame>
        <p:nvGraphicFramePr>
          <p:cNvPr id="467" name="Google Shape;467;p29"/>
          <p:cNvGraphicFramePr/>
          <p:nvPr/>
        </p:nvGraphicFramePr>
        <p:xfrm>
          <a:off x="276225" y="320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{AE2D3349-F12B-4EBF-BCF9-B148028B1345}</a:tableStyleId>
              </a:tblPr>
              <a:tblGrid>
                <a:gridCol w="2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468" name="Google Shape;468;p29"/>
          <p:cNvGrpSpPr/>
          <p:nvPr/>
        </p:nvGrpSpPr>
        <p:grpSpPr>
          <a:xfrm>
            <a:off x="425450" y="3033712"/>
            <a:ext cx="1103312" cy="3059113"/>
            <a:chOff x="607" y="1423"/>
            <a:chExt cx="695" cy="1927"/>
          </a:xfrm>
        </p:grpSpPr>
        <p:sp>
          <p:nvSpPr>
            <p:cNvPr id="469" name="Google Shape;469;p29"/>
            <p:cNvSpPr txBox="1"/>
            <p:nvPr/>
          </p:nvSpPr>
          <p:spPr>
            <a:xfrm>
              <a:off x="663" y="1494"/>
              <a:ext cx="639" cy="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i="1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rPr>
                <a:t>scheduling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i="1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rPr>
                <a:t>queue</a:t>
              </a:r>
              <a:endParaRPr/>
            </a:p>
          </p:txBody>
        </p:sp>
        <p:cxnSp>
          <p:nvCxnSpPr>
            <p:cNvPr id="470" name="Google Shape;470;p29"/>
            <p:cNvCxnSpPr/>
            <p:nvPr/>
          </p:nvCxnSpPr>
          <p:spPr>
            <a:xfrm>
              <a:off x="607" y="3265"/>
              <a:ext cx="0" cy="8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1" name="Google Shape;471;p29"/>
            <p:cNvCxnSpPr/>
            <p:nvPr/>
          </p:nvCxnSpPr>
          <p:spPr>
            <a:xfrm>
              <a:off x="607" y="1423"/>
              <a:ext cx="0" cy="8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472" name="Google Shape;472;p29"/>
          <p:cNvSpPr txBox="1"/>
          <p:nvPr/>
        </p:nvSpPr>
        <p:spPr>
          <a:xfrm>
            <a:off x="234950" y="5603875"/>
            <a:ext cx="37782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24</a:t>
            </a:r>
            <a:endParaRPr/>
          </a:p>
        </p:txBody>
      </p:sp>
      <p:sp>
        <p:nvSpPr>
          <p:cNvPr id="473" name="Google Shape;473;p29"/>
          <p:cNvSpPr txBox="1"/>
          <p:nvPr/>
        </p:nvSpPr>
        <p:spPr>
          <a:xfrm>
            <a:off x="282575" y="5329237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6CCFF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474" name="Google Shape;474;p29"/>
          <p:cNvSpPr txBox="1"/>
          <p:nvPr/>
        </p:nvSpPr>
        <p:spPr>
          <a:xfrm>
            <a:off x="234950" y="5013325"/>
            <a:ext cx="37782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rPr>
              <a:t>21</a:t>
            </a:r>
            <a:endParaRPr/>
          </a:p>
        </p:txBody>
      </p:sp>
      <p:sp>
        <p:nvSpPr>
          <p:cNvPr id="475" name="Google Shape;475;p29"/>
          <p:cNvSpPr txBox="1"/>
          <p:nvPr/>
        </p:nvSpPr>
        <p:spPr>
          <a:xfrm>
            <a:off x="282575" y="4743450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476" name="Google Shape;476;p29"/>
          <p:cNvSpPr txBox="1"/>
          <p:nvPr/>
        </p:nvSpPr>
        <p:spPr>
          <a:xfrm>
            <a:off x="282575" y="4429125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477" name="Google Shape;477;p29"/>
          <p:cNvSpPr txBox="1"/>
          <p:nvPr/>
        </p:nvSpPr>
        <p:spPr>
          <a:xfrm>
            <a:off x="234950" y="4113212"/>
            <a:ext cx="37782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478" name="Google Shape;478;p29"/>
          <p:cNvSpPr txBox="1"/>
          <p:nvPr/>
        </p:nvSpPr>
        <p:spPr>
          <a:xfrm>
            <a:off x="234950" y="3808412"/>
            <a:ext cx="37782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FF00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4700587" y="3889375"/>
            <a:ext cx="134938" cy="13493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9"/>
          <p:cNvSpPr/>
          <p:nvPr/>
        </p:nvSpPr>
        <p:spPr>
          <a:xfrm>
            <a:off x="5483225" y="3502025"/>
            <a:ext cx="134937" cy="134937"/>
          </a:xfrm>
          <a:prstGeom prst="ellipse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9"/>
          <p:cNvSpPr/>
          <p:nvPr/>
        </p:nvSpPr>
        <p:spPr>
          <a:xfrm>
            <a:off x="2378075" y="3502025"/>
            <a:ext cx="134937" cy="13493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9"/>
          <p:cNvSpPr/>
          <p:nvPr/>
        </p:nvSpPr>
        <p:spPr>
          <a:xfrm>
            <a:off x="3673475" y="3502025"/>
            <a:ext cx="134937" cy="134937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9"/>
          <p:cNvSpPr/>
          <p:nvPr/>
        </p:nvSpPr>
        <p:spPr>
          <a:xfrm>
            <a:off x="3943350" y="3502025"/>
            <a:ext cx="134937" cy="134937"/>
          </a:xfrm>
          <a:prstGeom prst="ellipse">
            <a:avLst/>
          </a:pr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9"/>
          <p:cNvSpPr/>
          <p:nvPr/>
        </p:nvSpPr>
        <p:spPr>
          <a:xfrm>
            <a:off x="8074025" y="3502025"/>
            <a:ext cx="134937" cy="134937"/>
          </a:xfrm>
          <a:prstGeom prst="ellipse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9"/>
          <p:cNvSpPr/>
          <p:nvPr/>
        </p:nvSpPr>
        <p:spPr>
          <a:xfrm>
            <a:off x="7310437" y="3502025"/>
            <a:ext cx="134938" cy="134937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9"/>
          <p:cNvSpPr/>
          <p:nvPr/>
        </p:nvSpPr>
        <p:spPr>
          <a:xfrm>
            <a:off x="4975225" y="3506787"/>
            <a:ext cx="134937" cy="13493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9"/>
          <p:cNvSpPr/>
          <p:nvPr/>
        </p:nvSpPr>
        <p:spPr>
          <a:xfrm>
            <a:off x="8072437" y="5199063"/>
            <a:ext cx="134938" cy="134937"/>
          </a:xfrm>
          <a:prstGeom prst="ellipse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9"/>
          <p:cNvSpPr/>
          <p:nvPr/>
        </p:nvSpPr>
        <p:spPr>
          <a:xfrm>
            <a:off x="7318375" y="4970463"/>
            <a:ext cx="134937" cy="134937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9"/>
          <p:cNvSpPr/>
          <p:nvPr/>
        </p:nvSpPr>
        <p:spPr>
          <a:xfrm>
            <a:off x="3671887" y="4495800"/>
            <a:ext cx="134938" cy="134938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9"/>
          <p:cNvSpPr/>
          <p:nvPr/>
        </p:nvSpPr>
        <p:spPr>
          <a:xfrm>
            <a:off x="2386012" y="4724400"/>
            <a:ext cx="134938" cy="13493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9"/>
          <p:cNvSpPr/>
          <p:nvPr/>
        </p:nvSpPr>
        <p:spPr>
          <a:xfrm>
            <a:off x="5491162" y="4132262"/>
            <a:ext cx="134938" cy="134938"/>
          </a:xfrm>
          <a:prstGeom prst="ellipse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9"/>
          <p:cNvSpPr/>
          <p:nvPr/>
        </p:nvSpPr>
        <p:spPr>
          <a:xfrm>
            <a:off x="4983162" y="3979863"/>
            <a:ext cx="134938" cy="134937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3" name="Google Shape;493;p29"/>
          <p:cNvCxnSpPr>
            <a:stCxn id="479" idx="6"/>
            <a:endCxn id="492" idx="2"/>
          </p:cNvCxnSpPr>
          <p:nvPr/>
        </p:nvCxnSpPr>
        <p:spPr>
          <a:xfrm>
            <a:off x="4835525" y="3956844"/>
            <a:ext cx="147600" cy="9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4" name="Google Shape;494;p29"/>
          <p:cNvCxnSpPr>
            <a:stCxn id="487" idx="2"/>
            <a:endCxn id="488" idx="6"/>
          </p:cNvCxnSpPr>
          <p:nvPr/>
        </p:nvCxnSpPr>
        <p:spPr>
          <a:xfrm rot="10800000">
            <a:off x="7453237" y="5037932"/>
            <a:ext cx="6192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5" name="Google Shape;495;p29"/>
          <p:cNvCxnSpPr>
            <a:stCxn id="490" idx="6"/>
            <a:endCxn id="488" idx="2"/>
          </p:cNvCxnSpPr>
          <p:nvPr/>
        </p:nvCxnSpPr>
        <p:spPr>
          <a:xfrm>
            <a:off x="2520950" y="4791869"/>
            <a:ext cx="4797300" cy="24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6" name="Google Shape;496;p29"/>
          <p:cNvCxnSpPr>
            <a:stCxn id="497" idx="3"/>
            <a:endCxn id="489" idx="7"/>
          </p:cNvCxnSpPr>
          <p:nvPr/>
        </p:nvCxnSpPr>
        <p:spPr>
          <a:xfrm flipH="1">
            <a:off x="3786923" y="4399839"/>
            <a:ext cx="174600" cy="11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8" name="Google Shape;498;p29"/>
          <p:cNvCxnSpPr>
            <a:stCxn id="489" idx="2"/>
            <a:endCxn id="490" idx="6"/>
          </p:cNvCxnSpPr>
          <p:nvPr/>
        </p:nvCxnSpPr>
        <p:spPr>
          <a:xfrm flipH="1">
            <a:off x="2521087" y="4563269"/>
            <a:ext cx="11508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9" name="Google Shape;499;p29"/>
          <p:cNvCxnSpPr>
            <a:stCxn id="497" idx="6"/>
            <a:endCxn id="491" idx="2"/>
          </p:cNvCxnSpPr>
          <p:nvPr/>
        </p:nvCxnSpPr>
        <p:spPr>
          <a:xfrm rot="10800000" flipH="1">
            <a:off x="4076700" y="4199731"/>
            <a:ext cx="141450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0" name="Google Shape;500;p29"/>
          <p:cNvCxnSpPr>
            <a:stCxn id="491" idx="2"/>
            <a:endCxn id="492" idx="6"/>
          </p:cNvCxnSpPr>
          <p:nvPr/>
        </p:nvCxnSpPr>
        <p:spPr>
          <a:xfrm rot="10800000">
            <a:off x="5117962" y="4047331"/>
            <a:ext cx="37320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7" name="Google Shape;497;p29"/>
          <p:cNvSpPr/>
          <p:nvPr/>
        </p:nvSpPr>
        <p:spPr>
          <a:xfrm>
            <a:off x="3941762" y="4284662"/>
            <a:ext cx="134938" cy="134938"/>
          </a:xfrm>
          <a:prstGeom prst="ellipse">
            <a:avLst/>
          </a:pr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9"/>
          <p:cNvSpPr txBox="1"/>
          <p:nvPr/>
        </p:nvSpPr>
        <p:spPr>
          <a:xfrm>
            <a:off x="457200" y="1371600"/>
            <a:ext cx="7455567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54000" bIns="45700" anchor="t" anchorCtr="0">
            <a:normAutofit/>
          </a:bodyPr>
          <a:lstStyle/>
          <a:p>
            <a:pPr marL="274320" marR="0" lvl="0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🞆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Chọn  nhu cầu gần với vị trí hiện hành nhất.</a:t>
            </a:r>
            <a:endParaRPr/>
          </a:p>
          <a:p>
            <a:pPr marL="274320" marR="0" lvl="0" indent="-27432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🡺 Có nhiều yêu cầu chờ ..chờ…và chờ…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" marR="0" lvl="0" indent="-14986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1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1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2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2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3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3"/>
                            </p:stCondLst>
                            <p:childTnLst>
                              <p:par>
                                <p:cTn id="1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Giới thiệu</a:t>
            </a:r>
            <a:endParaRPr/>
          </a:p>
        </p:txBody>
      </p:sp>
      <p:sp>
        <p:nvSpPr>
          <p:cNvPr id="131" name="Google Shape;131;p3"/>
          <p:cNvSpPr txBox="1">
            <a:spLocks noGrp="1"/>
          </p:cNvSpPr>
          <p:nvPr>
            <p:ph type="body" idx="1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Nhu cầu:</a:t>
            </a:r>
            <a:endParaRPr/>
          </a:p>
          <a:p>
            <a:pPr marL="730250" lvl="1" indent="-273050" algn="l" rtl="0">
              <a:spcBef>
                <a:spcPts val="560"/>
              </a:spcBef>
              <a:spcAft>
                <a:spcPts val="0"/>
              </a:spcAft>
              <a:buSzPts val="2520"/>
              <a:buChar char="▪"/>
            </a:pPr>
            <a:r>
              <a:rPr lang="en-US"/>
              <a:t>Lưu trữ dữ liệu lớn</a:t>
            </a:r>
            <a:endParaRPr/>
          </a:p>
          <a:p>
            <a:pPr marL="730250" lvl="1" indent="-273050" algn="l" rtl="0">
              <a:spcBef>
                <a:spcPts val="560"/>
              </a:spcBef>
              <a:spcAft>
                <a:spcPts val="0"/>
              </a:spcAft>
              <a:buSzPts val="2520"/>
              <a:buChar char="▪"/>
            </a:pPr>
            <a:r>
              <a:rPr lang="en-US"/>
              <a:t>Dữ liệu cần phải lưu lại sau khi kết thúc process</a:t>
            </a:r>
            <a:endParaRPr/>
          </a:p>
          <a:p>
            <a:pPr marL="730250" lvl="1" indent="-273050" algn="l" rtl="0">
              <a:spcBef>
                <a:spcPts val="560"/>
              </a:spcBef>
              <a:spcAft>
                <a:spcPts val="0"/>
              </a:spcAft>
              <a:buSzPts val="2520"/>
              <a:buChar char="▪"/>
            </a:pPr>
            <a:r>
              <a:rPr lang="en-US"/>
              <a:t>Nhiều process có thể truy cập dữ liệu cùng lúc</a:t>
            </a:r>
            <a:endParaRPr/>
          </a:p>
        </p:txBody>
      </p:sp>
      <p:sp>
        <p:nvSpPr>
          <p:cNvPr id="132" name="Google Shape;132;p3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33" name="Google Shape;133;p3" descr="R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1400" y="3048000"/>
            <a:ext cx="1524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3124200"/>
            <a:ext cx="1355834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"/>
          <p:cNvSpPr txBox="1"/>
          <p:nvPr/>
        </p:nvSpPr>
        <p:spPr>
          <a:xfrm>
            <a:off x="6781800" y="3048000"/>
            <a:ext cx="9144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rgbClr val="B48100"/>
                </a:solidFill>
                <a:latin typeface="Arial"/>
                <a:ea typeface="Arial"/>
                <a:cs typeface="Arial"/>
                <a:sym typeface="Arial"/>
              </a:rPr>
              <a:t>AX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B48100"/>
                </a:solidFill>
                <a:latin typeface="Arial"/>
                <a:ea typeface="Arial"/>
                <a:cs typeface="Arial"/>
                <a:sym typeface="Arial"/>
              </a:rPr>
              <a:t>IP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B48100"/>
                </a:solidFill>
                <a:latin typeface="Arial"/>
                <a:ea typeface="Arial"/>
                <a:cs typeface="Arial"/>
                <a:sym typeface="Arial"/>
              </a:rPr>
              <a:t>DS</a:t>
            </a:r>
            <a:endParaRPr/>
          </a:p>
        </p:txBody>
      </p:sp>
      <p:pic>
        <p:nvPicPr>
          <p:cNvPr id="136" name="Google Shape;136;p3" descr="j02382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29200" y="5105400"/>
            <a:ext cx="1614153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" descr="fdd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76400" y="5029200"/>
            <a:ext cx="2095500" cy="139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0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SCAN</a:t>
            </a:r>
            <a:endParaRPr/>
          </a:p>
        </p:txBody>
      </p:sp>
      <p:sp>
        <p:nvSpPr>
          <p:cNvPr id="507" name="Google Shape;507;p30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3190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Di chuyển đầu đọc về 1 phía của đĩa đến block xa nhất sau đó di chuyển về phía kia.</a:t>
            </a:r>
            <a:endParaRPr sz="2000"/>
          </a:p>
          <a:p>
            <a:pPr marL="438150" lvl="0" indent="-3190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Còn gọi là thuật toán thang máy.</a:t>
            </a:r>
            <a:endParaRPr sz="2000"/>
          </a:p>
        </p:txBody>
      </p:sp>
      <p:sp>
        <p:nvSpPr>
          <p:cNvPr id="508" name="Google Shape;508;p30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graphicFrame>
        <p:nvGraphicFramePr>
          <p:cNvPr id="509" name="Google Shape;509;p30"/>
          <p:cNvGraphicFramePr/>
          <p:nvPr/>
        </p:nvGraphicFramePr>
        <p:xfrm>
          <a:off x="1143000" y="381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{AE2D3349-F12B-4EBF-BCF9-B148028B1345}</a:tableStyleId>
              </a:tblPr>
              <a:tblGrid>
                <a:gridCol w="24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2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60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2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60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60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2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2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26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0" name="Google Shape;510;p30"/>
          <p:cNvSpPr txBox="1"/>
          <p:nvPr/>
        </p:nvSpPr>
        <p:spPr>
          <a:xfrm>
            <a:off x="1101725" y="3367087"/>
            <a:ext cx="434975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FF00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511" name="Google Shape;511;p30"/>
          <p:cNvSpPr txBox="1"/>
          <p:nvPr/>
        </p:nvSpPr>
        <p:spPr>
          <a:xfrm>
            <a:off x="1631950" y="3367087"/>
            <a:ext cx="434975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512" name="Google Shape;512;p30"/>
          <p:cNvSpPr txBox="1"/>
          <p:nvPr/>
        </p:nvSpPr>
        <p:spPr>
          <a:xfrm>
            <a:off x="2162175" y="3367087"/>
            <a:ext cx="309562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513" name="Google Shape;513;p30"/>
          <p:cNvSpPr txBox="1"/>
          <p:nvPr/>
        </p:nvSpPr>
        <p:spPr>
          <a:xfrm>
            <a:off x="2566987" y="3367087"/>
            <a:ext cx="309563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514" name="Google Shape;514;p30"/>
          <p:cNvSpPr txBox="1"/>
          <p:nvPr/>
        </p:nvSpPr>
        <p:spPr>
          <a:xfrm>
            <a:off x="2971800" y="3367087"/>
            <a:ext cx="434975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rPr>
              <a:t>21</a:t>
            </a:r>
            <a:endParaRPr/>
          </a:p>
        </p:txBody>
      </p:sp>
      <p:sp>
        <p:nvSpPr>
          <p:cNvPr id="515" name="Google Shape;515;p30"/>
          <p:cNvSpPr txBox="1"/>
          <p:nvPr/>
        </p:nvSpPr>
        <p:spPr>
          <a:xfrm>
            <a:off x="3502025" y="3367087"/>
            <a:ext cx="309562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CCFF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516" name="Google Shape;516;p30"/>
          <p:cNvSpPr txBox="1"/>
          <p:nvPr/>
        </p:nvSpPr>
        <p:spPr>
          <a:xfrm>
            <a:off x="3906837" y="3367087"/>
            <a:ext cx="434975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24</a:t>
            </a:r>
            <a:endParaRPr/>
          </a:p>
        </p:txBody>
      </p:sp>
      <p:sp>
        <p:nvSpPr>
          <p:cNvPr id="517" name="Google Shape;517;p30"/>
          <p:cNvSpPr/>
          <p:nvPr/>
        </p:nvSpPr>
        <p:spPr>
          <a:xfrm>
            <a:off x="4398963" y="3886200"/>
            <a:ext cx="134937" cy="134938"/>
          </a:xfrm>
          <a:prstGeom prst="ellipse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30"/>
          <p:cNvSpPr/>
          <p:nvPr/>
        </p:nvSpPr>
        <p:spPr>
          <a:xfrm>
            <a:off x="1465263" y="3898900"/>
            <a:ext cx="134937" cy="13493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30"/>
          <p:cNvSpPr/>
          <p:nvPr/>
        </p:nvSpPr>
        <p:spPr>
          <a:xfrm>
            <a:off x="2722563" y="3898900"/>
            <a:ext cx="134937" cy="134938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30"/>
          <p:cNvSpPr/>
          <p:nvPr/>
        </p:nvSpPr>
        <p:spPr>
          <a:xfrm>
            <a:off x="2951163" y="3898900"/>
            <a:ext cx="134937" cy="134938"/>
          </a:xfrm>
          <a:prstGeom prst="ellipse">
            <a:avLst/>
          </a:pr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30"/>
          <p:cNvSpPr/>
          <p:nvPr/>
        </p:nvSpPr>
        <p:spPr>
          <a:xfrm>
            <a:off x="6875463" y="3898900"/>
            <a:ext cx="134937" cy="134938"/>
          </a:xfrm>
          <a:prstGeom prst="ellipse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30"/>
          <p:cNvSpPr/>
          <p:nvPr/>
        </p:nvSpPr>
        <p:spPr>
          <a:xfrm>
            <a:off x="6172200" y="3898900"/>
            <a:ext cx="134938" cy="134938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30"/>
          <p:cNvSpPr/>
          <p:nvPr/>
        </p:nvSpPr>
        <p:spPr>
          <a:xfrm>
            <a:off x="3951288" y="3903663"/>
            <a:ext cx="134937" cy="134937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30"/>
          <p:cNvSpPr/>
          <p:nvPr/>
        </p:nvSpPr>
        <p:spPr>
          <a:xfrm>
            <a:off x="1362075" y="6067425"/>
            <a:ext cx="134938" cy="13493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5" name="Google Shape;525;p30"/>
          <p:cNvCxnSpPr/>
          <p:nvPr/>
        </p:nvCxnSpPr>
        <p:spPr>
          <a:xfrm>
            <a:off x="3609975" y="4181475"/>
            <a:ext cx="2651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6" name="Google Shape;526;p30"/>
          <p:cNvCxnSpPr/>
          <p:nvPr/>
        </p:nvCxnSpPr>
        <p:spPr>
          <a:xfrm>
            <a:off x="3757613" y="4329113"/>
            <a:ext cx="265112" cy="8731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7" name="Google Shape;527;p30"/>
          <p:cNvCxnSpPr/>
          <p:nvPr/>
        </p:nvCxnSpPr>
        <p:spPr>
          <a:xfrm>
            <a:off x="4025901" y="4410075"/>
            <a:ext cx="431800" cy="85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8" name="Google Shape;528;p30"/>
          <p:cNvCxnSpPr/>
          <p:nvPr/>
        </p:nvCxnSpPr>
        <p:spPr>
          <a:xfrm>
            <a:off x="4457701" y="4495801"/>
            <a:ext cx="179070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9" name="Google Shape;529;p30"/>
          <p:cNvCxnSpPr/>
          <p:nvPr/>
        </p:nvCxnSpPr>
        <p:spPr>
          <a:xfrm>
            <a:off x="6248400" y="4953000"/>
            <a:ext cx="6858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0" name="Google Shape;530;p30"/>
          <p:cNvCxnSpPr/>
          <p:nvPr/>
        </p:nvCxnSpPr>
        <p:spPr>
          <a:xfrm>
            <a:off x="6934200" y="5181601"/>
            <a:ext cx="64770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1" name="Google Shape;531;p30"/>
          <p:cNvCxnSpPr/>
          <p:nvPr/>
        </p:nvCxnSpPr>
        <p:spPr>
          <a:xfrm flipH="1">
            <a:off x="2979737" y="5334000"/>
            <a:ext cx="4602162" cy="55721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2" name="Google Shape;532;p30"/>
          <p:cNvCxnSpPr/>
          <p:nvPr/>
        </p:nvCxnSpPr>
        <p:spPr>
          <a:xfrm flipH="1">
            <a:off x="2735263" y="5884863"/>
            <a:ext cx="257175" cy="476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3" name="Google Shape;533;p30"/>
          <p:cNvCxnSpPr/>
          <p:nvPr/>
        </p:nvCxnSpPr>
        <p:spPr>
          <a:xfrm flipH="1">
            <a:off x="1449388" y="5954713"/>
            <a:ext cx="1230312" cy="1666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4" name="Google Shape;534;p30"/>
          <p:cNvSpPr/>
          <p:nvPr/>
        </p:nvSpPr>
        <p:spPr>
          <a:xfrm>
            <a:off x="3686175" y="4257675"/>
            <a:ext cx="134938" cy="13493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30"/>
          <p:cNvSpPr/>
          <p:nvPr/>
        </p:nvSpPr>
        <p:spPr>
          <a:xfrm>
            <a:off x="6858000" y="5105400"/>
            <a:ext cx="134938" cy="134937"/>
          </a:xfrm>
          <a:prstGeom prst="ellipse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30"/>
          <p:cNvSpPr/>
          <p:nvPr/>
        </p:nvSpPr>
        <p:spPr>
          <a:xfrm>
            <a:off x="2914650" y="5822950"/>
            <a:ext cx="134938" cy="134938"/>
          </a:xfrm>
          <a:prstGeom prst="ellipse">
            <a:avLst/>
          </a:pr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30"/>
          <p:cNvSpPr/>
          <p:nvPr/>
        </p:nvSpPr>
        <p:spPr>
          <a:xfrm>
            <a:off x="6172200" y="4894262"/>
            <a:ext cx="134937" cy="134938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30"/>
          <p:cNvSpPr/>
          <p:nvPr/>
        </p:nvSpPr>
        <p:spPr>
          <a:xfrm>
            <a:off x="2647950" y="5868988"/>
            <a:ext cx="134938" cy="134937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30"/>
          <p:cNvSpPr/>
          <p:nvPr/>
        </p:nvSpPr>
        <p:spPr>
          <a:xfrm>
            <a:off x="4381500" y="4419600"/>
            <a:ext cx="134938" cy="134937"/>
          </a:xfrm>
          <a:prstGeom prst="ellipse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30"/>
          <p:cNvSpPr/>
          <p:nvPr/>
        </p:nvSpPr>
        <p:spPr>
          <a:xfrm>
            <a:off x="3949700" y="4343400"/>
            <a:ext cx="134938" cy="13493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30"/>
          <p:cNvSpPr txBox="1"/>
          <p:nvPr/>
        </p:nvSpPr>
        <p:spPr>
          <a:xfrm>
            <a:off x="381000" y="3032125"/>
            <a:ext cx="547052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 khối cần đọc (đầu đọc hiện tại tại vị trí 11):</a:t>
            </a:r>
            <a:endParaRPr/>
          </a:p>
        </p:txBody>
      </p:sp>
      <p:sp>
        <p:nvSpPr>
          <p:cNvPr id="542" name="Google Shape;542;p30"/>
          <p:cNvSpPr txBox="1"/>
          <p:nvPr/>
        </p:nvSpPr>
        <p:spPr>
          <a:xfrm rot="-5400000">
            <a:off x="611187" y="5748338"/>
            <a:ext cx="576263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</a:t>
            </a:r>
            <a:endParaRPr/>
          </a:p>
        </p:txBody>
      </p:sp>
      <p:cxnSp>
        <p:nvCxnSpPr>
          <p:cNvPr id="543" name="Google Shape;543;p30"/>
          <p:cNvCxnSpPr/>
          <p:nvPr/>
        </p:nvCxnSpPr>
        <p:spPr>
          <a:xfrm>
            <a:off x="914400" y="3962400"/>
            <a:ext cx="0" cy="17113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1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1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2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2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3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3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4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1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1"/>
                            </p:stCondLst>
                            <p:childTnLst>
                              <p:par>
                                <p:cTn id="1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2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2"/>
                            </p:stCondLst>
                            <p:childTnLst>
                              <p:par>
                                <p:cTn id="1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1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7793038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SCAN vs. FCFS</a:t>
            </a:r>
            <a:endParaRPr/>
          </a:p>
        </p:txBody>
      </p:sp>
      <p:sp>
        <p:nvSpPr>
          <p:cNvPr id="549" name="Google Shape;549;p31"/>
          <p:cNvSpPr txBox="1">
            <a:spLocks noGrp="1"/>
          </p:cNvSpPr>
          <p:nvPr>
            <p:ph type="body" idx="1"/>
          </p:nvPr>
        </p:nvSpPr>
        <p:spPr>
          <a:xfrm>
            <a:off x="228600" y="1436688"/>
            <a:ext cx="1981200" cy="496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 lnSpcReduction="10000"/>
          </a:bodyPr>
          <a:lstStyle/>
          <a:p>
            <a:pPr marL="438150" lvl="0" indent="-3190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Trong trường hợp này, SCAN tốt hơn FCFS vì hạn chế sự di chuyển của đầu đọc đĩa </a:t>
            </a:r>
            <a:endParaRPr/>
          </a:p>
        </p:txBody>
      </p:sp>
      <p:sp>
        <p:nvSpPr>
          <p:cNvPr id="550" name="Google Shape;550;p31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graphicFrame>
        <p:nvGraphicFramePr>
          <p:cNvPr id="551" name="Google Shape;551;p31"/>
          <p:cNvGraphicFramePr/>
          <p:nvPr/>
        </p:nvGraphicFramePr>
        <p:xfrm>
          <a:off x="2619375" y="1620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{AE2D3349-F12B-4EBF-BCF9-B148028B1345}</a:tableStyleId>
              </a:tblPr>
              <a:tblGrid>
                <a:gridCol w="2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8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8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8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87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87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87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87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277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2" name="Google Shape;552;p31"/>
          <p:cNvSpPr/>
          <p:nvPr/>
        </p:nvSpPr>
        <p:spPr>
          <a:xfrm>
            <a:off x="6045200" y="1693863"/>
            <a:ext cx="134938" cy="134937"/>
          </a:xfrm>
          <a:prstGeom prst="ellipse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31"/>
          <p:cNvSpPr/>
          <p:nvPr/>
        </p:nvSpPr>
        <p:spPr>
          <a:xfrm>
            <a:off x="2940050" y="1693863"/>
            <a:ext cx="134938" cy="13493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31"/>
          <p:cNvSpPr/>
          <p:nvPr/>
        </p:nvSpPr>
        <p:spPr>
          <a:xfrm>
            <a:off x="4235450" y="1693863"/>
            <a:ext cx="134938" cy="134937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31"/>
          <p:cNvSpPr/>
          <p:nvPr/>
        </p:nvSpPr>
        <p:spPr>
          <a:xfrm>
            <a:off x="4505325" y="1693863"/>
            <a:ext cx="134938" cy="134937"/>
          </a:xfrm>
          <a:prstGeom prst="ellipse">
            <a:avLst/>
          </a:pr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31"/>
          <p:cNvSpPr/>
          <p:nvPr/>
        </p:nvSpPr>
        <p:spPr>
          <a:xfrm>
            <a:off x="8636000" y="1693863"/>
            <a:ext cx="134938" cy="134937"/>
          </a:xfrm>
          <a:prstGeom prst="ellipse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31"/>
          <p:cNvSpPr/>
          <p:nvPr/>
        </p:nvSpPr>
        <p:spPr>
          <a:xfrm>
            <a:off x="7872413" y="1693863"/>
            <a:ext cx="134937" cy="134937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31"/>
          <p:cNvSpPr/>
          <p:nvPr/>
        </p:nvSpPr>
        <p:spPr>
          <a:xfrm>
            <a:off x="5537200" y="1698625"/>
            <a:ext cx="134938" cy="13493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31"/>
          <p:cNvSpPr txBox="1"/>
          <p:nvPr/>
        </p:nvSpPr>
        <p:spPr>
          <a:xfrm>
            <a:off x="7691438" y="1066800"/>
            <a:ext cx="134716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Sector number</a:t>
            </a:r>
            <a:endParaRPr/>
          </a:p>
        </p:txBody>
      </p:sp>
      <p:sp>
        <p:nvSpPr>
          <p:cNvPr id="560" name="Google Shape;560;p31"/>
          <p:cNvSpPr txBox="1"/>
          <p:nvPr/>
        </p:nvSpPr>
        <p:spPr>
          <a:xfrm>
            <a:off x="2619375" y="13716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561" name="Google Shape;561;p31"/>
          <p:cNvSpPr txBox="1"/>
          <p:nvPr/>
        </p:nvSpPr>
        <p:spPr>
          <a:xfrm>
            <a:off x="3657600" y="1371600"/>
            <a:ext cx="2667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562" name="Google Shape;562;p31"/>
          <p:cNvSpPr txBox="1"/>
          <p:nvPr/>
        </p:nvSpPr>
        <p:spPr>
          <a:xfrm>
            <a:off x="4900613" y="1371600"/>
            <a:ext cx="34925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sp>
        <p:nvSpPr>
          <p:cNvPr id="563" name="Google Shape;563;p31"/>
          <p:cNvSpPr txBox="1"/>
          <p:nvPr/>
        </p:nvSpPr>
        <p:spPr>
          <a:xfrm>
            <a:off x="6184900" y="1371600"/>
            <a:ext cx="34925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15</a:t>
            </a:r>
            <a:endParaRPr/>
          </a:p>
        </p:txBody>
      </p:sp>
      <p:sp>
        <p:nvSpPr>
          <p:cNvPr id="564" name="Google Shape;564;p31"/>
          <p:cNvSpPr txBox="1"/>
          <p:nvPr/>
        </p:nvSpPr>
        <p:spPr>
          <a:xfrm>
            <a:off x="7478713" y="1371600"/>
            <a:ext cx="34925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565" name="Google Shape;565;p31"/>
          <p:cNvSpPr txBox="1"/>
          <p:nvPr/>
        </p:nvSpPr>
        <p:spPr>
          <a:xfrm>
            <a:off x="8794750" y="1371600"/>
            <a:ext cx="34925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25</a:t>
            </a:r>
            <a:endParaRPr/>
          </a:p>
        </p:txBody>
      </p:sp>
      <p:grpSp>
        <p:nvGrpSpPr>
          <p:cNvPr id="566" name="Google Shape;566;p31"/>
          <p:cNvGrpSpPr/>
          <p:nvPr/>
        </p:nvGrpSpPr>
        <p:grpSpPr>
          <a:xfrm>
            <a:off x="2434431" y="4610100"/>
            <a:ext cx="6477794" cy="2242344"/>
            <a:chOff x="1421" y="2686"/>
            <a:chExt cx="4080" cy="1413"/>
          </a:xfrm>
        </p:grpSpPr>
        <p:grpSp>
          <p:nvGrpSpPr>
            <p:cNvPr id="567" name="Google Shape;567;p31"/>
            <p:cNvGrpSpPr/>
            <p:nvPr/>
          </p:nvGrpSpPr>
          <p:grpSpPr>
            <a:xfrm>
              <a:off x="1421" y="2686"/>
              <a:ext cx="212" cy="1413"/>
              <a:chOff x="59" y="2755"/>
              <a:chExt cx="212" cy="1412"/>
            </a:xfrm>
          </p:grpSpPr>
          <p:sp>
            <p:nvSpPr>
              <p:cNvPr id="568" name="Google Shape;568;p31"/>
              <p:cNvSpPr txBox="1"/>
              <p:nvPr/>
            </p:nvSpPr>
            <p:spPr>
              <a:xfrm rot="-5400000">
                <a:off x="-16" y="3880"/>
                <a:ext cx="363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i="1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time</a:t>
                </a:r>
                <a:endParaRPr/>
              </a:p>
            </p:txBody>
          </p:sp>
          <p:cxnSp>
            <p:nvCxnSpPr>
              <p:cNvPr id="569" name="Google Shape;569;p31"/>
              <p:cNvCxnSpPr/>
              <p:nvPr/>
            </p:nvCxnSpPr>
            <p:spPr>
              <a:xfrm>
                <a:off x="175" y="2755"/>
                <a:ext cx="0" cy="107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570" name="Google Shape;570;p31"/>
            <p:cNvGrpSpPr/>
            <p:nvPr/>
          </p:nvGrpSpPr>
          <p:grpSpPr>
            <a:xfrm>
              <a:off x="1744" y="2699"/>
              <a:ext cx="3757" cy="1225"/>
              <a:chOff x="1744" y="2699"/>
              <a:chExt cx="3757" cy="1225"/>
            </a:xfrm>
          </p:grpSpPr>
          <p:cxnSp>
            <p:nvCxnSpPr>
              <p:cNvPr id="571" name="Google Shape;571;p31"/>
              <p:cNvCxnSpPr/>
              <p:nvPr/>
            </p:nvCxnSpPr>
            <p:spPr>
              <a:xfrm>
                <a:off x="3253" y="2744"/>
                <a:ext cx="167" cy="55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31"/>
              <p:cNvCxnSpPr/>
              <p:nvPr/>
            </p:nvCxnSpPr>
            <p:spPr>
              <a:xfrm>
                <a:off x="3422" y="2795"/>
                <a:ext cx="322" cy="8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31"/>
              <p:cNvCxnSpPr/>
              <p:nvPr/>
            </p:nvCxnSpPr>
            <p:spPr>
              <a:xfrm>
                <a:off x="3740" y="2883"/>
                <a:ext cx="1140" cy="297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31"/>
              <p:cNvCxnSpPr/>
              <p:nvPr/>
            </p:nvCxnSpPr>
            <p:spPr>
              <a:xfrm>
                <a:off x="4891" y="3181"/>
                <a:ext cx="483" cy="141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31"/>
              <p:cNvCxnSpPr/>
              <p:nvPr/>
            </p:nvCxnSpPr>
            <p:spPr>
              <a:xfrm>
                <a:off x="5363" y="3315"/>
                <a:ext cx="136" cy="42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31"/>
              <p:cNvCxnSpPr/>
              <p:nvPr/>
            </p:nvCxnSpPr>
            <p:spPr>
              <a:xfrm flipH="1">
                <a:off x="2763" y="3357"/>
                <a:ext cx="2738" cy="371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31"/>
              <p:cNvCxnSpPr/>
              <p:nvPr/>
            </p:nvCxnSpPr>
            <p:spPr>
              <a:xfrm flipH="1">
                <a:off x="2609" y="3724"/>
                <a:ext cx="162" cy="3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31"/>
              <p:cNvCxnSpPr/>
              <p:nvPr/>
            </p:nvCxnSpPr>
            <p:spPr>
              <a:xfrm flipH="1">
                <a:off x="1799" y="3768"/>
                <a:ext cx="775" cy="105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79" name="Google Shape;579;p31"/>
              <p:cNvSpPr/>
              <p:nvPr/>
            </p:nvSpPr>
            <p:spPr>
              <a:xfrm>
                <a:off x="3208" y="2699"/>
                <a:ext cx="85" cy="85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31"/>
              <p:cNvSpPr/>
              <p:nvPr/>
            </p:nvSpPr>
            <p:spPr>
              <a:xfrm>
                <a:off x="5332" y="3272"/>
                <a:ext cx="85" cy="85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31"/>
              <p:cNvSpPr/>
              <p:nvPr/>
            </p:nvSpPr>
            <p:spPr>
              <a:xfrm>
                <a:off x="2722" y="3685"/>
                <a:ext cx="85" cy="85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31"/>
              <p:cNvSpPr/>
              <p:nvPr/>
            </p:nvSpPr>
            <p:spPr>
              <a:xfrm>
                <a:off x="4843" y="3141"/>
                <a:ext cx="85" cy="8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31"/>
              <p:cNvSpPr/>
              <p:nvPr/>
            </p:nvSpPr>
            <p:spPr>
              <a:xfrm>
                <a:off x="2554" y="3714"/>
                <a:ext cx="85" cy="85"/>
              </a:xfrm>
              <a:prstGeom prst="ellipse">
                <a:avLst/>
              </a:prstGeom>
              <a:solidFill>
                <a:srgbClr val="FF99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31"/>
              <p:cNvSpPr/>
              <p:nvPr/>
            </p:nvSpPr>
            <p:spPr>
              <a:xfrm>
                <a:off x="3692" y="2836"/>
                <a:ext cx="85" cy="85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31"/>
              <p:cNvSpPr/>
              <p:nvPr/>
            </p:nvSpPr>
            <p:spPr>
              <a:xfrm>
                <a:off x="3374" y="2753"/>
                <a:ext cx="85" cy="85"/>
              </a:xfrm>
              <a:prstGeom prst="ellipse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31"/>
              <p:cNvSpPr/>
              <p:nvPr/>
            </p:nvSpPr>
            <p:spPr>
              <a:xfrm>
                <a:off x="1744" y="3839"/>
                <a:ext cx="85" cy="85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87" name="Google Shape;587;p31"/>
          <p:cNvGrpSpPr/>
          <p:nvPr/>
        </p:nvGrpSpPr>
        <p:grpSpPr>
          <a:xfrm>
            <a:off x="2434431" y="1965325"/>
            <a:ext cx="6334919" cy="2242344"/>
            <a:chOff x="1534" y="1020"/>
            <a:chExt cx="3990" cy="1412"/>
          </a:xfrm>
        </p:grpSpPr>
        <p:cxnSp>
          <p:nvCxnSpPr>
            <p:cNvPr id="588" name="Google Shape;588;p31"/>
            <p:cNvCxnSpPr>
              <a:endCxn id="589" idx="6"/>
            </p:cNvCxnSpPr>
            <p:nvPr/>
          </p:nvCxnSpPr>
          <p:spPr>
            <a:xfrm flipH="1">
              <a:off x="3583" y="2090"/>
              <a:ext cx="300" cy="30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90" name="Google Shape;590;p31"/>
            <p:cNvGrpSpPr/>
            <p:nvPr/>
          </p:nvGrpSpPr>
          <p:grpSpPr>
            <a:xfrm>
              <a:off x="1534" y="1020"/>
              <a:ext cx="212" cy="1412"/>
              <a:chOff x="59" y="2755"/>
              <a:chExt cx="212" cy="1412"/>
            </a:xfrm>
          </p:grpSpPr>
          <p:sp>
            <p:nvSpPr>
              <p:cNvPr id="591" name="Google Shape;591;p31"/>
              <p:cNvSpPr txBox="1"/>
              <p:nvPr/>
            </p:nvSpPr>
            <p:spPr>
              <a:xfrm rot="-5400000">
                <a:off x="-16" y="3880"/>
                <a:ext cx="363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i="1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time</a:t>
                </a:r>
                <a:endParaRPr/>
              </a:p>
            </p:txBody>
          </p:sp>
          <p:cxnSp>
            <p:nvCxnSpPr>
              <p:cNvPr id="592" name="Google Shape;592;p31"/>
              <p:cNvCxnSpPr/>
              <p:nvPr/>
            </p:nvCxnSpPr>
            <p:spPr>
              <a:xfrm>
                <a:off x="175" y="2755"/>
                <a:ext cx="0" cy="107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593" name="Google Shape;593;p31"/>
            <p:cNvGrpSpPr/>
            <p:nvPr/>
          </p:nvGrpSpPr>
          <p:grpSpPr>
            <a:xfrm>
              <a:off x="1857" y="1033"/>
              <a:ext cx="3667" cy="1267"/>
              <a:chOff x="1744" y="1033"/>
              <a:chExt cx="3667" cy="1267"/>
            </a:xfrm>
          </p:grpSpPr>
          <p:sp>
            <p:nvSpPr>
              <p:cNvPr id="594" name="Google Shape;594;p31"/>
              <p:cNvSpPr/>
              <p:nvPr/>
            </p:nvSpPr>
            <p:spPr>
              <a:xfrm>
                <a:off x="3202" y="1033"/>
                <a:ext cx="85" cy="85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31"/>
              <p:cNvSpPr/>
              <p:nvPr/>
            </p:nvSpPr>
            <p:spPr>
              <a:xfrm>
                <a:off x="5326" y="1217"/>
                <a:ext cx="85" cy="85"/>
              </a:xfrm>
              <a:prstGeom prst="ellipse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31"/>
              <p:cNvSpPr/>
              <p:nvPr/>
            </p:nvSpPr>
            <p:spPr>
              <a:xfrm>
                <a:off x="2724" y="1402"/>
                <a:ext cx="85" cy="85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31"/>
              <p:cNvSpPr/>
              <p:nvPr/>
            </p:nvSpPr>
            <p:spPr>
              <a:xfrm>
                <a:off x="4851" y="1587"/>
                <a:ext cx="85" cy="8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31"/>
              <p:cNvSpPr/>
              <p:nvPr/>
            </p:nvSpPr>
            <p:spPr>
              <a:xfrm>
                <a:off x="2554" y="1772"/>
                <a:ext cx="85" cy="85"/>
              </a:xfrm>
              <a:prstGeom prst="ellipse">
                <a:avLst/>
              </a:prstGeom>
              <a:solidFill>
                <a:srgbClr val="FF993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31"/>
              <p:cNvSpPr/>
              <p:nvPr/>
            </p:nvSpPr>
            <p:spPr>
              <a:xfrm>
                <a:off x="1744" y="1957"/>
                <a:ext cx="85" cy="85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31"/>
              <p:cNvSpPr/>
              <p:nvPr/>
            </p:nvSpPr>
            <p:spPr>
              <a:xfrm>
                <a:off x="3700" y="2142"/>
                <a:ext cx="85" cy="85"/>
              </a:xfrm>
              <a:prstGeom prst="ellipse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01" name="Google Shape;601;p31"/>
              <p:cNvCxnSpPr>
                <a:stCxn id="594" idx="6"/>
                <a:endCxn id="595" idx="2"/>
              </p:cNvCxnSpPr>
              <p:nvPr/>
            </p:nvCxnSpPr>
            <p:spPr>
              <a:xfrm>
                <a:off x="3287" y="1076"/>
                <a:ext cx="2100" cy="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2" name="Google Shape;602;p31"/>
              <p:cNvCxnSpPr>
                <a:stCxn id="595" idx="2"/>
                <a:endCxn id="596" idx="6"/>
              </p:cNvCxnSpPr>
              <p:nvPr/>
            </p:nvCxnSpPr>
            <p:spPr>
              <a:xfrm flipH="1">
                <a:off x="2926" y="1260"/>
                <a:ext cx="2400" cy="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3" name="Google Shape;603;p31"/>
              <p:cNvCxnSpPr>
                <a:stCxn id="596" idx="6"/>
                <a:endCxn id="597" idx="2"/>
              </p:cNvCxnSpPr>
              <p:nvPr/>
            </p:nvCxnSpPr>
            <p:spPr>
              <a:xfrm>
                <a:off x="2809" y="1445"/>
                <a:ext cx="2100" cy="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31"/>
              <p:cNvCxnSpPr>
                <a:stCxn id="597" idx="2"/>
                <a:endCxn id="598" idx="6"/>
              </p:cNvCxnSpPr>
              <p:nvPr/>
            </p:nvCxnSpPr>
            <p:spPr>
              <a:xfrm flipH="1">
                <a:off x="2751" y="1630"/>
                <a:ext cx="2100" cy="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5" name="Google Shape;605;p31"/>
              <p:cNvCxnSpPr>
                <a:stCxn id="598" idx="2"/>
                <a:endCxn id="599" idx="6"/>
              </p:cNvCxnSpPr>
              <p:nvPr/>
            </p:nvCxnSpPr>
            <p:spPr>
              <a:xfrm flipH="1">
                <a:off x="1954" y="1815"/>
                <a:ext cx="600" cy="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6" name="Google Shape;606;p31"/>
              <p:cNvCxnSpPr>
                <a:stCxn id="599" idx="6"/>
                <a:endCxn id="600" idx="2"/>
              </p:cNvCxnSpPr>
              <p:nvPr/>
            </p:nvCxnSpPr>
            <p:spPr>
              <a:xfrm>
                <a:off x="1829" y="2000"/>
                <a:ext cx="1800" cy="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89" name="Google Shape;589;p31"/>
            <p:cNvSpPr/>
            <p:nvPr/>
          </p:nvSpPr>
          <p:spPr>
            <a:xfrm>
              <a:off x="3498" y="2347"/>
              <a:ext cx="85" cy="8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2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C-SCAN</a:t>
            </a:r>
            <a:endParaRPr/>
          </a:p>
        </p:txBody>
      </p:sp>
      <p:sp>
        <p:nvSpPr>
          <p:cNvPr id="612" name="Google Shape;612;p32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1600"/>
              <a:buChar char="◼"/>
            </a:pPr>
            <a:r>
              <a:rPr lang="en-US" sz="2000"/>
              <a:t>Nguyên tắc:</a:t>
            </a:r>
            <a:endParaRPr/>
          </a:p>
          <a:p>
            <a:pPr marL="730250" lvl="1" indent="-273050" algn="l" rtl="0">
              <a:spcBef>
                <a:spcPts val="360"/>
              </a:spcBef>
              <a:spcAft>
                <a:spcPts val="0"/>
              </a:spcAft>
              <a:buSzPts val="1620"/>
              <a:buChar char="▪"/>
            </a:pPr>
            <a:r>
              <a:rPr lang="en-US" sz="1800"/>
              <a:t>Tương tự thuật toán SCAN.</a:t>
            </a:r>
            <a:endParaRPr/>
          </a:p>
          <a:p>
            <a:pPr marL="730250" lvl="1" indent="-273050" algn="l" rtl="0">
              <a:spcBef>
                <a:spcPts val="360"/>
              </a:spcBef>
              <a:spcAft>
                <a:spcPts val="0"/>
              </a:spcAft>
              <a:buSzPts val="1620"/>
              <a:buChar char="▪"/>
            </a:pPr>
            <a:r>
              <a:rPr lang="en-US" sz="1800"/>
              <a:t>Chỉ khác khi di chuyển đến 1 đầu của đĩa thì trở về vị trí bắt đầu của đĩa.</a:t>
            </a:r>
            <a:endParaRPr/>
          </a:p>
          <a:p>
            <a:pPr marL="730250" lvl="1" indent="-170180" algn="l" rtl="0">
              <a:spcBef>
                <a:spcPts val="360"/>
              </a:spcBef>
              <a:spcAft>
                <a:spcPts val="0"/>
              </a:spcAft>
              <a:buSzPts val="1620"/>
              <a:buNone/>
            </a:pPr>
            <a:endParaRPr sz="1800"/>
          </a:p>
        </p:txBody>
      </p:sp>
      <p:sp>
        <p:nvSpPr>
          <p:cNvPr id="613" name="Google Shape;613;p32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graphicFrame>
        <p:nvGraphicFramePr>
          <p:cNvPr id="614" name="Google Shape;614;p32"/>
          <p:cNvGraphicFramePr/>
          <p:nvPr/>
        </p:nvGraphicFramePr>
        <p:xfrm>
          <a:off x="1282700" y="365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{AE2D3349-F12B-4EBF-BCF9-B148028B1345}</a:tableStyleId>
              </a:tblPr>
              <a:tblGrid>
                <a:gridCol w="24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2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60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2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60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60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2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2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26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" name="Google Shape;615;p32"/>
          <p:cNvSpPr txBox="1"/>
          <p:nvPr/>
        </p:nvSpPr>
        <p:spPr>
          <a:xfrm>
            <a:off x="1181100" y="3048000"/>
            <a:ext cx="434975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FF00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616" name="Google Shape;616;p32"/>
          <p:cNvSpPr txBox="1"/>
          <p:nvPr/>
        </p:nvSpPr>
        <p:spPr>
          <a:xfrm>
            <a:off x="1711325" y="3048000"/>
            <a:ext cx="434975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617" name="Google Shape;617;p32"/>
          <p:cNvSpPr txBox="1"/>
          <p:nvPr/>
        </p:nvSpPr>
        <p:spPr>
          <a:xfrm>
            <a:off x="2241550" y="3048000"/>
            <a:ext cx="309562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618" name="Google Shape;618;p32"/>
          <p:cNvSpPr txBox="1"/>
          <p:nvPr/>
        </p:nvSpPr>
        <p:spPr>
          <a:xfrm>
            <a:off x="2646362" y="3048000"/>
            <a:ext cx="309563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619" name="Google Shape;619;p32"/>
          <p:cNvSpPr txBox="1"/>
          <p:nvPr/>
        </p:nvSpPr>
        <p:spPr>
          <a:xfrm>
            <a:off x="3051175" y="3048000"/>
            <a:ext cx="434975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rPr>
              <a:t>21</a:t>
            </a:r>
            <a:endParaRPr/>
          </a:p>
        </p:txBody>
      </p:sp>
      <p:sp>
        <p:nvSpPr>
          <p:cNvPr id="620" name="Google Shape;620;p32"/>
          <p:cNvSpPr txBox="1"/>
          <p:nvPr/>
        </p:nvSpPr>
        <p:spPr>
          <a:xfrm>
            <a:off x="3581400" y="3048000"/>
            <a:ext cx="309562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CCFF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621" name="Google Shape;621;p32"/>
          <p:cNvSpPr txBox="1"/>
          <p:nvPr/>
        </p:nvSpPr>
        <p:spPr>
          <a:xfrm>
            <a:off x="3986212" y="3048000"/>
            <a:ext cx="434975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24</a:t>
            </a:r>
            <a:endParaRPr/>
          </a:p>
        </p:txBody>
      </p:sp>
      <p:sp>
        <p:nvSpPr>
          <p:cNvPr id="622" name="Google Shape;622;p32"/>
          <p:cNvSpPr/>
          <p:nvPr/>
        </p:nvSpPr>
        <p:spPr>
          <a:xfrm>
            <a:off x="4538663" y="3743324"/>
            <a:ext cx="134937" cy="134938"/>
          </a:xfrm>
          <a:prstGeom prst="ellipse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32"/>
          <p:cNvSpPr/>
          <p:nvPr/>
        </p:nvSpPr>
        <p:spPr>
          <a:xfrm>
            <a:off x="1566863" y="3743324"/>
            <a:ext cx="134937" cy="13493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32"/>
          <p:cNvSpPr/>
          <p:nvPr/>
        </p:nvSpPr>
        <p:spPr>
          <a:xfrm>
            <a:off x="2844800" y="3743324"/>
            <a:ext cx="134937" cy="134938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32"/>
          <p:cNvSpPr/>
          <p:nvPr/>
        </p:nvSpPr>
        <p:spPr>
          <a:xfrm>
            <a:off x="3090863" y="3743324"/>
            <a:ext cx="134937" cy="134938"/>
          </a:xfrm>
          <a:prstGeom prst="ellipse">
            <a:avLst/>
          </a:pr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32"/>
          <p:cNvSpPr/>
          <p:nvPr/>
        </p:nvSpPr>
        <p:spPr>
          <a:xfrm>
            <a:off x="7035800" y="3743324"/>
            <a:ext cx="134937" cy="134938"/>
          </a:xfrm>
          <a:prstGeom prst="ellipse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32"/>
          <p:cNvSpPr/>
          <p:nvPr/>
        </p:nvSpPr>
        <p:spPr>
          <a:xfrm>
            <a:off x="6273800" y="3743324"/>
            <a:ext cx="134938" cy="134938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32"/>
          <p:cNvSpPr/>
          <p:nvPr/>
        </p:nvSpPr>
        <p:spPr>
          <a:xfrm>
            <a:off x="4090988" y="3743325"/>
            <a:ext cx="134937" cy="134937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32"/>
          <p:cNvSpPr/>
          <p:nvPr/>
        </p:nvSpPr>
        <p:spPr>
          <a:xfrm>
            <a:off x="1566862" y="5707062"/>
            <a:ext cx="134938" cy="13493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0" name="Google Shape;630;p32"/>
          <p:cNvCxnSpPr/>
          <p:nvPr/>
        </p:nvCxnSpPr>
        <p:spPr>
          <a:xfrm>
            <a:off x="3749675" y="3998912"/>
            <a:ext cx="2651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1" name="Google Shape;631;p32"/>
          <p:cNvCxnSpPr/>
          <p:nvPr/>
        </p:nvCxnSpPr>
        <p:spPr>
          <a:xfrm>
            <a:off x="3897313" y="4146550"/>
            <a:ext cx="265112" cy="8731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2" name="Google Shape;632;p32"/>
          <p:cNvCxnSpPr/>
          <p:nvPr/>
        </p:nvCxnSpPr>
        <p:spPr>
          <a:xfrm>
            <a:off x="4165600" y="4227512"/>
            <a:ext cx="511175" cy="127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3" name="Google Shape;633;p32"/>
          <p:cNvCxnSpPr/>
          <p:nvPr/>
        </p:nvCxnSpPr>
        <p:spPr>
          <a:xfrm>
            <a:off x="4670425" y="4367212"/>
            <a:ext cx="1809750" cy="4714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4" name="Google Shape;634;p32"/>
          <p:cNvCxnSpPr/>
          <p:nvPr/>
        </p:nvCxnSpPr>
        <p:spPr>
          <a:xfrm>
            <a:off x="6497638" y="4840287"/>
            <a:ext cx="766762" cy="2238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5" name="Google Shape;635;p32"/>
          <p:cNvCxnSpPr/>
          <p:nvPr/>
        </p:nvCxnSpPr>
        <p:spPr>
          <a:xfrm>
            <a:off x="7246938" y="5053012"/>
            <a:ext cx="215900" cy="666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6" name="Google Shape;636;p32"/>
          <p:cNvCxnSpPr/>
          <p:nvPr/>
        </p:nvCxnSpPr>
        <p:spPr>
          <a:xfrm flipH="1">
            <a:off x="1320799" y="5119687"/>
            <a:ext cx="6145212" cy="5111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7" name="Google Shape;637;p32"/>
          <p:cNvSpPr/>
          <p:nvPr/>
        </p:nvSpPr>
        <p:spPr>
          <a:xfrm>
            <a:off x="3825875" y="4075112"/>
            <a:ext cx="134938" cy="13493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32"/>
          <p:cNvSpPr/>
          <p:nvPr/>
        </p:nvSpPr>
        <p:spPr>
          <a:xfrm>
            <a:off x="7112000" y="4984750"/>
            <a:ext cx="134938" cy="134937"/>
          </a:xfrm>
          <a:prstGeom prst="ellipse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32"/>
          <p:cNvSpPr/>
          <p:nvPr/>
        </p:nvSpPr>
        <p:spPr>
          <a:xfrm>
            <a:off x="3073400" y="6105524"/>
            <a:ext cx="134938" cy="134938"/>
          </a:xfrm>
          <a:prstGeom prst="ellipse">
            <a:avLst/>
          </a:pr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32"/>
          <p:cNvSpPr/>
          <p:nvPr/>
        </p:nvSpPr>
        <p:spPr>
          <a:xfrm>
            <a:off x="6273800" y="4716462"/>
            <a:ext cx="134937" cy="134938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32"/>
          <p:cNvSpPr/>
          <p:nvPr/>
        </p:nvSpPr>
        <p:spPr>
          <a:xfrm>
            <a:off x="2787650" y="5953125"/>
            <a:ext cx="134938" cy="134937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32"/>
          <p:cNvSpPr/>
          <p:nvPr/>
        </p:nvSpPr>
        <p:spPr>
          <a:xfrm>
            <a:off x="4594225" y="4292600"/>
            <a:ext cx="134938" cy="134937"/>
          </a:xfrm>
          <a:prstGeom prst="ellipse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32"/>
          <p:cNvSpPr/>
          <p:nvPr/>
        </p:nvSpPr>
        <p:spPr>
          <a:xfrm>
            <a:off x="4089400" y="4160837"/>
            <a:ext cx="134938" cy="13493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32"/>
          <p:cNvSpPr txBox="1"/>
          <p:nvPr/>
        </p:nvSpPr>
        <p:spPr>
          <a:xfrm>
            <a:off x="76200" y="2667000"/>
            <a:ext cx="547052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 khối cần đọc (đầu đọc hiện tại tại vị trí 11):</a:t>
            </a:r>
            <a:endParaRPr/>
          </a:p>
        </p:txBody>
      </p:sp>
      <p:cxnSp>
        <p:nvCxnSpPr>
          <p:cNvPr id="645" name="Google Shape;645;p32"/>
          <p:cNvCxnSpPr>
            <a:stCxn id="636" idx="1"/>
            <a:endCxn id="629" idx="1"/>
          </p:cNvCxnSpPr>
          <p:nvPr/>
        </p:nvCxnSpPr>
        <p:spPr>
          <a:xfrm>
            <a:off x="1320823" y="5630823"/>
            <a:ext cx="265800" cy="96000"/>
          </a:xfrm>
          <a:prstGeom prst="straightConnector1">
            <a:avLst/>
          </a:prstGeom>
          <a:noFill/>
          <a:ln w="9525" cap="rnd" cmpd="sng">
            <a:solidFill>
              <a:srgbClr val="EFAB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6" name="Google Shape;646;p32"/>
          <p:cNvCxnSpPr>
            <a:stCxn id="629" idx="6"/>
            <a:endCxn id="641" idx="1"/>
          </p:cNvCxnSpPr>
          <p:nvPr/>
        </p:nvCxnSpPr>
        <p:spPr>
          <a:xfrm>
            <a:off x="1701800" y="5774531"/>
            <a:ext cx="1105500" cy="198300"/>
          </a:xfrm>
          <a:prstGeom prst="straightConnector1">
            <a:avLst/>
          </a:prstGeom>
          <a:noFill/>
          <a:ln w="9525" cap="rnd" cmpd="sng">
            <a:solidFill>
              <a:srgbClr val="EFAB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7" name="Google Shape;647;p32"/>
          <p:cNvCxnSpPr>
            <a:stCxn id="641" idx="6"/>
            <a:endCxn id="639" idx="1"/>
          </p:cNvCxnSpPr>
          <p:nvPr/>
        </p:nvCxnSpPr>
        <p:spPr>
          <a:xfrm>
            <a:off x="2922588" y="6020594"/>
            <a:ext cx="170700" cy="104700"/>
          </a:xfrm>
          <a:prstGeom prst="straightConnector1">
            <a:avLst/>
          </a:prstGeom>
          <a:noFill/>
          <a:ln w="9525" cap="rnd" cmpd="sng">
            <a:solidFill>
              <a:srgbClr val="EFAB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8" name="Google Shape;648;p32"/>
          <p:cNvSpPr txBox="1"/>
          <p:nvPr/>
        </p:nvSpPr>
        <p:spPr>
          <a:xfrm rot="-5400000">
            <a:off x="611187" y="5748338"/>
            <a:ext cx="576263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</a:t>
            </a:r>
            <a:endParaRPr/>
          </a:p>
        </p:txBody>
      </p:sp>
      <p:cxnSp>
        <p:nvCxnSpPr>
          <p:cNvPr id="649" name="Google Shape;649;p32"/>
          <p:cNvCxnSpPr/>
          <p:nvPr/>
        </p:nvCxnSpPr>
        <p:spPr>
          <a:xfrm>
            <a:off x="914400" y="3962400"/>
            <a:ext cx="0" cy="17113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1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1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2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2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3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3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4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3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LOOK – C-LOOK</a:t>
            </a:r>
            <a:endParaRPr/>
          </a:p>
        </p:txBody>
      </p:sp>
      <p:sp>
        <p:nvSpPr>
          <p:cNvPr id="655" name="Google Shape;655;p33"/>
          <p:cNvSpPr txBox="1">
            <a:spLocks noGrp="1"/>
          </p:cNvSpPr>
          <p:nvPr>
            <p:ph type="body" idx="1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Nhận xét:</a:t>
            </a:r>
            <a:endParaRPr/>
          </a:p>
          <a:p>
            <a:pPr marL="730250" lvl="1" indent="-273050" algn="l" rtl="0">
              <a:spcBef>
                <a:spcPts val="560"/>
              </a:spcBef>
              <a:spcAft>
                <a:spcPts val="0"/>
              </a:spcAft>
              <a:buSzPts val="2520"/>
              <a:buChar char="▪"/>
            </a:pPr>
            <a:r>
              <a:rPr lang="en-US"/>
              <a:t>Hai thuật toán lập lịch SCAN và C-SCAN luôn luôn di chuyển đầu đọc của đĩa từ đầu này sang đầu kia và di chuyển đến khối cuối cùng ở mỗi hướng.</a:t>
            </a:r>
            <a:endParaRPr/>
          </a:p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Nguyên tắc:</a:t>
            </a:r>
            <a:endParaRPr/>
          </a:p>
          <a:p>
            <a:pPr marL="730250" lvl="1" indent="-273050" algn="l" rtl="0">
              <a:spcBef>
                <a:spcPts val="560"/>
              </a:spcBef>
              <a:spcAft>
                <a:spcPts val="0"/>
              </a:spcAft>
              <a:buSzPts val="2520"/>
              <a:buChar char="▪"/>
            </a:pPr>
            <a:r>
              <a:rPr lang="en-US"/>
              <a:t>Giống SCAN và C-SCAN nhưng chỉ di chuyển đầu đọc đến khối xa nhất chứ không đến cuối.</a:t>
            </a:r>
            <a:endParaRPr/>
          </a:p>
        </p:txBody>
      </p:sp>
      <p:sp>
        <p:nvSpPr>
          <p:cNvPr id="656" name="Google Shape;656;p33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4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LOOK – C-LOOK</a:t>
            </a:r>
            <a:endParaRPr/>
          </a:p>
        </p:txBody>
      </p:sp>
      <p:sp>
        <p:nvSpPr>
          <p:cNvPr id="663" name="Google Shape;663;p34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graphicFrame>
        <p:nvGraphicFramePr>
          <p:cNvPr id="664" name="Google Shape;664;p34"/>
          <p:cNvGraphicFramePr/>
          <p:nvPr/>
        </p:nvGraphicFramePr>
        <p:xfrm>
          <a:off x="99060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{AE2D3349-F12B-4EBF-BCF9-B148028B1345}</a:tableStyleId>
              </a:tblPr>
              <a:tblGrid>
                <a:gridCol w="24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6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2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60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2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60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60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92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92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265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2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0" marB="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5" name="Google Shape;665;p34"/>
          <p:cNvSpPr/>
          <p:nvPr/>
        </p:nvSpPr>
        <p:spPr>
          <a:xfrm>
            <a:off x="4306888" y="3498849"/>
            <a:ext cx="134937" cy="134938"/>
          </a:xfrm>
          <a:prstGeom prst="ellipse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34"/>
          <p:cNvSpPr/>
          <p:nvPr/>
        </p:nvSpPr>
        <p:spPr>
          <a:xfrm>
            <a:off x="1274763" y="3498849"/>
            <a:ext cx="134937" cy="13493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34"/>
          <p:cNvSpPr/>
          <p:nvPr/>
        </p:nvSpPr>
        <p:spPr>
          <a:xfrm>
            <a:off x="2497138" y="3498849"/>
            <a:ext cx="134937" cy="134938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34"/>
          <p:cNvSpPr/>
          <p:nvPr/>
        </p:nvSpPr>
        <p:spPr>
          <a:xfrm>
            <a:off x="2767013" y="3498849"/>
            <a:ext cx="134937" cy="134938"/>
          </a:xfrm>
          <a:prstGeom prst="ellipse">
            <a:avLst/>
          </a:pr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34"/>
          <p:cNvSpPr/>
          <p:nvPr/>
        </p:nvSpPr>
        <p:spPr>
          <a:xfrm>
            <a:off x="6743700" y="3498849"/>
            <a:ext cx="134937" cy="134938"/>
          </a:xfrm>
          <a:prstGeom prst="ellipse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34"/>
          <p:cNvSpPr/>
          <p:nvPr/>
        </p:nvSpPr>
        <p:spPr>
          <a:xfrm>
            <a:off x="5981700" y="3498849"/>
            <a:ext cx="134938" cy="134938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34"/>
          <p:cNvSpPr/>
          <p:nvPr/>
        </p:nvSpPr>
        <p:spPr>
          <a:xfrm>
            <a:off x="3798888" y="3498849"/>
            <a:ext cx="134937" cy="134937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34"/>
          <p:cNvSpPr/>
          <p:nvPr/>
        </p:nvSpPr>
        <p:spPr>
          <a:xfrm>
            <a:off x="1274762" y="5478462"/>
            <a:ext cx="134938" cy="13493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3" name="Google Shape;673;p34"/>
          <p:cNvCxnSpPr/>
          <p:nvPr/>
        </p:nvCxnSpPr>
        <p:spPr>
          <a:xfrm>
            <a:off x="3457575" y="3770312"/>
            <a:ext cx="2651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4" name="Google Shape;674;p34"/>
          <p:cNvCxnSpPr/>
          <p:nvPr/>
        </p:nvCxnSpPr>
        <p:spPr>
          <a:xfrm>
            <a:off x="3605213" y="3917950"/>
            <a:ext cx="265112" cy="8731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5" name="Google Shape;675;p34"/>
          <p:cNvCxnSpPr/>
          <p:nvPr/>
        </p:nvCxnSpPr>
        <p:spPr>
          <a:xfrm>
            <a:off x="3873500" y="3998912"/>
            <a:ext cx="511175" cy="127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34"/>
          <p:cNvCxnSpPr/>
          <p:nvPr/>
        </p:nvCxnSpPr>
        <p:spPr>
          <a:xfrm>
            <a:off x="4378325" y="4138612"/>
            <a:ext cx="1809750" cy="4714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34"/>
          <p:cNvCxnSpPr/>
          <p:nvPr/>
        </p:nvCxnSpPr>
        <p:spPr>
          <a:xfrm>
            <a:off x="6205538" y="4611687"/>
            <a:ext cx="766762" cy="22383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8" name="Google Shape;678;p34"/>
          <p:cNvCxnSpPr/>
          <p:nvPr/>
        </p:nvCxnSpPr>
        <p:spPr>
          <a:xfrm flipH="1">
            <a:off x="1328736" y="4852987"/>
            <a:ext cx="5562601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9" name="Google Shape;679;p34"/>
          <p:cNvSpPr/>
          <p:nvPr/>
        </p:nvSpPr>
        <p:spPr>
          <a:xfrm>
            <a:off x="3533775" y="3846512"/>
            <a:ext cx="134938" cy="13493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34"/>
          <p:cNvSpPr/>
          <p:nvPr/>
        </p:nvSpPr>
        <p:spPr>
          <a:xfrm>
            <a:off x="6819900" y="4756150"/>
            <a:ext cx="134938" cy="134937"/>
          </a:xfrm>
          <a:prstGeom prst="ellipse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34"/>
          <p:cNvSpPr/>
          <p:nvPr/>
        </p:nvSpPr>
        <p:spPr>
          <a:xfrm>
            <a:off x="2776538" y="5784849"/>
            <a:ext cx="134938" cy="134938"/>
          </a:xfrm>
          <a:prstGeom prst="ellipse">
            <a:avLst/>
          </a:pr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34"/>
          <p:cNvSpPr/>
          <p:nvPr/>
        </p:nvSpPr>
        <p:spPr>
          <a:xfrm>
            <a:off x="5981700" y="4487862"/>
            <a:ext cx="134937" cy="134938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34"/>
          <p:cNvSpPr/>
          <p:nvPr/>
        </p:nvSpPr>
        <p:spPr>
          <a:xfrm>
            <a:off x="2495550" y="5724525"/>
            <a:ext cx="134938" cy="134937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34"/>
          <p:cNvSpPr/>
          <p:nvPr/>
        </p:nvSpPr>
        <p:spPr>
          <a:xfrm>
            <a:off x="4302125" y="4064000"/>
            <a:ext cx="134938" cy="134937"/>
          </a:xfrm>
          <a:prstGeom prst="ellipse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34"/>
          <p:cNvSpPr/>
          <p:nvPr/>
        </p:nvSpPr>
        <p:spPr>
          <a:xfrm>
            <a:off x="3797300" y="3932237"/>
            <a:ext cx="134938" cy="13493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34"/>
          <p:cNvSpPr txBox="1"/>
          <p:nvPr/>
        </p:nvSpPr>
        <p:spPr>
          <a:xfrm>
            <a:off x="304800" y="1905000"/>
            <a:ext cx="547052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 khối cần đọc (đầu đọc hiện tại tại vị trí 11):</a:t>
            </a:r>
            <a:endParaRPr/>
          </a:p>
        </p:txBody>
      </p:sp>
      <p:cxnSp>
        <p:nvCxnSpPr>
          <p:cNvPr id="687" name="Google Shape;687;p34"/>
          <p:cNvCxnSpPr>
            <a:stCxn id="678" idx="1"/>
            <a:endCxn id="683" idx="1"/>
          </p:cNvCxnSpPr>
          <p:nvPr/>
        </p:nvCxnSpPr>
        <p:spPr>
          <a:xfrm>
            <a:off x="1328811" y="5538786"/>
            <a:ext cx="1186500" cy="205500"/>
          </a:xfrm>
          <a:prstGeom prst="straightConnector1">
            <a:avLst/>
          </a:prstGeom>
          <a:noFill/>
          <a:ln w="9525" cap="rnd" cmpd="sng">
            <a:solidFill>
              <a:srgbClr val="EFAB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8" name="Google Shape;688;p34"/>
          <p:cNvCxnSpPr>
            <a:stCxn id="683" idx="6"/>
            <a:endCxn id="681" idx="2"/>
          </p:cNvCxnSpPr>
          <p:nvPr/>
        </p:nvCxnSpPr>
        <p:spPr>
          <a:xfrm>
            <a:off x="2630488" y="5791994"/>
            <a:ext cx="146100" cy="60300"/>
          </a:xfrm>
          <a:prstGeom prst="straightConnector1">
            <a:avLst/>
          </a:prstGeom>
          <a:noFill/>
          <a:ln w="9525" cap="rnd" cmpd="sng">
            <a:solidFill>
              <a:srgbClr val="EFAB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9" name="Google Shape;689;p34"/>
          <p:cNvSpPr txBox="1"/>
          <p:nvPr/>
        </p:nvSpPr>
        <p:spPr>
          <a:xfrm>
            <a:off x="1277938" y="2438400"/>
            <a:ext cx="434975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FF00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690" name="Google Shape;690;p34"/>
          <p:cNvSpPr txBox="1"/>
          <p:nvPr/>
        </p:nvSpPr>
        <p:spPr>
          <a:xfrm>
            <a:off x="1808163" y="2438400"/>
            <a:ext cx="434975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691" name="Google Shape;691;p34"/>
          <p:cNvSpPr txBox="1"/>
          <p:nvPr/>
        </p:nvSpPr>
        <p:spPr>
          <a:xfrm>
            <a:off x="2338388" y="2438400"/>
            <a:ext cx="309562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692" name="Google Shape;692;p34"/>
          <p:cNvSpPr txBox="1"/>
          <p:nvPr/>
        </p:nvSpPr>
        <p:spPr>
          <a:xfrm>
            <a:off x="2743200" y="2438400"/>
            <a:ext cx="309563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6600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693" name="Google Shape;693;p34"/>
          <p:cNvSpPr txBox="1"/>
          <p:nvPr/>
        </p:nvSpPr>
        <p:spPr>
          <a:xfrm>
            <a:off x="3148013" y="2438400"/>
            <a:ext cx="434975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rPr>
              <a:t>21</a:t>
            </a:r>
            <a:endParaRPr/>
          </a:p>
        </p:txBody>
      </p:sp>
      <p:sp>
        <p:nvSpPr>
          <p:cNvPr id="694" name="Google Shape;694;p34"/>
          <p:cNvSpPr txBox="1"/>
          <p:nvPr/>
        </p:nvSpPr>
        <p:spPr>
          <a:xfrm>
            <a:off x="3678238" y="2438400"/>
            <a:ext cx="309562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CCFF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695" name="Google Shape;695;p34"/>
          <p:cNvSpPr txBox="1"/>
          <p:nvPr/>
        </p:nvSpPr>
        <p:spPr>
          <a:xfrm>
            <a:off x="4083050" y="2438400"/>
            <a:ext cx="434975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1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1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2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2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3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3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1" name="Google Shape;701;p35"/>
          <p:cNvCxnSpPr/>
          <p:nvPr/>
        </p:nvCxnSpPr>
        <p:spPr>
          <a:xfrm flipH="1">
            <a:off x="609600" y="1905000"/>
            <a:ext cx="4419600" cy="2438400"/>
          </a:xfrm>
          <a:prstGeom prst="straightConnector1">
            <a:avLst/>
          </a:prstGeom>
          <a:noFill/>
          <a:ln w="9525" cap="rnd" cmpd="sng">
            <a:solidFill>
              <a:srgbClr val="EFAB00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702" name="Google Shape;702;p35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Đĩa từ - Cấu trúc</a:t>
            </a:r>
            <a:endParaRPr/>
          </a:p>
        </p:txBody>
      </p:sp>
      <p:graphicFrame>
        <p:nvGraphicFramePr>
          <p:cNvPr id="703" name="Google Shape;703;p35"/>
          <p:cNvGraphicFramePr/>
          <p:nvPr/>
        </p:nvGraphicFramePr>
        <p:xfrm>
          <a:off x="381000" y="15240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{2F3D963F-1361-4BF6-B427-F3427C328586}</a:tableStyleId>
              </a:tblPr>
              <a:tblGrid>
                <a:gridCol w="153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9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MBR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Partition 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F0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Partition 2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Partition 3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F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Partition 4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4" name="Google Shape;704;p35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cxnSp>
        <p:nvCxnSpPr>
          <p:cNvPr id="705" name="Google Shape;705;p35"/>
          <p:cNvCxnSpPr/>
          <p:nvPr/>
        </p:nvCxnSpPr>
        <p:spPr>
          <a:xfrm rot="-5400000" flipH="1">
            <a:off x="266700" y="2019300"/>
            <a:ext cx="685800" cy="457200"/>
          </a:xfrm>
          <a:prstGeom prst="straightConnector1">
            <a:avLst/>
          </a:prstGeom>
          <a:noFill/>
          <a:ln w="9525" cap="rnd" cmpd="sng">
            <a:solidFill>
              <a:srgbClr val="EFAB00"/>
            </a:solidFill>
            <a:prstDash val="lgDash"/>
            <a:round/>
            <a:headEnd type="none" w="sm" len="sm"/>
            <a:tailEnd type="none" w="sm" len="sm"/>
          </a:ln>
        </p:spPr>
      </p:cxnSp>
      <p:cxnSp>
        <p:nvCxnSpPr>
          <p:cNvPr id="706" name="Google Shape;706;p35"/>
          <p:cNvCxnSpPr/>
          <p:nvPr/>
        </p:nvCxnSpPr>
        <p:spPr>
          <a:xfrm>
            <a:off x="1905000" y="1905000"/>
            <a:ext cx="3352800" cy="685800"/>
          </a:xfrm>
          <a:prstGeom prst="straightConnector1">
            <a:avLst/>
          </a:prstGeom>
          <a:noFill/>
          <a:ln w="9525" cap="rnd" cmpd="sng">
            <a:solidFill>
              <a:srgbClr val="EFAB00"/>
            </a:solidFill>
            <a:prstDash val="lgDash"/>
            <a:round/>
            <a:headEnd type="none" w="sm" len="sm"/>
            <a:tailEnd type="none" w="sm" len="sm"/>
          </a:ln>
        </p:spPr>
      </p:cxnSp>
      <p:graphicFrame>
        <p:nvGraphicFramePr>
          <p:cNvPr id="707" name="Google Shape;707;p35"/>
          <p:cNvGraphicFramePr/>
          <p:nvPr/>
        </p:nvGraphicFramePr>
        <p:xfrm>
          <a:off x="838200" y="25908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{2F3D963F-1361-4BF6-B427-F3427C328586}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Boot code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Partition table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Signature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08" name="Google Shape;708;p35"/>
          <p:cNvCxnSpPr/>
          <p:nvPr/>
        </p:nvCxnSpPr>
        <p:spPr>
          <a:xfrm rot="-5400000" flipH="1">
            <a:off x="6172200" y="2286000"/>
            <a:ext cx="2438400" cy="1676400"/>
          </a:xfrm>
          <a:prstGeom prst="straightConnector1">
            <a:avLst/>
          </a:prstGeom>
          <a:noFill/>
          <a:ln w="9525" cap="rnd" cmpd="sng">
            <a:solidFill>
              <a:srgbClr val="EFAB00"/>
            </a:solidFill>
            <a:prstDash val="lgDash"/>
            <a:round/>
            <a:headEnd type="none" w="sm" len="sm"/>
            <a:tailEnd type="none" w="sm" len="sm"/>
          </a:ln>
        </p:spPr>
      </p:cxnSp>
      <p:graphicFrame>
        <p:nvGraphicFramePr>
          <p:cNvPr id="709" name="Google Shape;709;p35"/>
          <p:cNvGraphicFramePr/>
          <p:nvPr/>
        </p:nvGraphicFramePr>
        <p:xfrm>
          <a:off x="609600" y="43434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{2F3D963F-1361-4BF6-B427-F3427C328586}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Boot sector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FAT 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FAT 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RDET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DATA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0" name="Google Shape;710;p35"/>
          <p:cNvSpPr txBox="1"/>
          <p:nvPr/>
        </p:nvSpPr>
        <p:spPr>
          <a:xfrm>
            <a:off x="1905000" y="3048000"/>
            <a:ext cx="23775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 Boot Record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6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Master Boot Record</a:t>
            </a:r>
            <a:endParaRPr/>
          </a:p>
        </p:txBody>
      </p:sp>
      <p:graphicFrame>
        <p:nvGraphicFramePr>
          <p:cNvPr id="716" name="Google Shape;716;p36"/>
          <p:cNvGraphicFramePr/>
          <p:nvPr/>
        </p:nvGraphicFramePr>
        <p:xfrm>
          <a:off x="9144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{AE2D3349-F12B-4EBF-BCF9-B148028B1345}</a:tableStyleId>
              </a:tblPr>
              <a:tblGrid>
                <a:gridCol w="94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2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50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Address</a:t>
                      </a:r>
                      <a:endParaRPr/>
                    </a:p>
                  </a:txBody>
                  <a:tcPr marL="75125" marR="75125" marT="37550" marB="375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Description</a:t>
                      </a:r>
                      <a:endParaRPr/>
                    </a:p>
                  </a:txBody>
                  <a:tcPr marL="75125" marR="75125" marT="37550" marB="375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Size in</a:t>
                      </a:r>
                      <a:br>
                        <a:rPr lang="en-US" sz="1800" b="1"/>
                      </a:br>
                      <a:r>
                        <a:rPr lang="en-US" sz="1800" b="1" u="sng">
                          <a:solidFill>
                            <a:schemeClr val="hlink"/>
                          </a:solidFill>
                          <a:hlinkClick r:id="rId3"/>
                        </a:rPr>
                        <a:t>bytes</a:t>
                      </a:r>
                      <a:endParaRPr sz="1800" b="1"/>
                    </a:p>
                  </a:txBody>
                  <a:tcPr marL="75125" marR="75125" marT="37550" marB="375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sng">
                          <a:solidFill>
                            <a:schemeClr val="hlink"/>
                          </a:solidFill>
                          <a:hlinkClick r:id="rId4"/>
                        </a:rPr>
                        <a:t>Hex</a:t>
                      </a:r>
                      <a:endParaRPr sz="1800" b="1"/>
                    </a:p>
                  </a:txBody>
                  <a:tcPr marL="75125" marR="75125" marT="37550" marB="375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sng">
                          <a:solidFill>
                            <a:schemeClr val="hlink"/>
                          </a:solidFill>
                          <a:hlinkClick r:id="rId5"/>
                        </a:rPr>
                        <a:t>Oct</a:t>
                      </a:r>
                      <a:endParaRPr sz="1800" b="1"/>
                    </a:p>
                  </a:txBody>
                  <a:tcPr marL="75125" marR="75125" marT="37550" marB="375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sng">
                          <a:solidFill>
                            <a:schemeClr val="hlink"/>
                          </a:solidFill>
                          <a:hlinkClick r:id="rId6"/>
                        </a:rPr>
                        <a:t>Dec</a:t>
                      </a:r>
                      <a:endParaRPr sz="1800" b="1"/>
                    </a:p>
                  </a:txBody>
                  <a:tcPr marL="75125" marR="75125" marT="37550" marB="375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0000</a:t>
                      </a:r>
                      <a:endParaRPr/>
                    </a:p>
                  </a:txBody>
                  <a:tcPr marL="75125" marR="75125" marT="37550" marB="375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0000</a:t>
                      </a:r>
                      <a:endParaRPr/>
                    </a:p>
                  </a:txBody>
                  <a:tcPr marL="75125" marR="75125" marT="37550" marB="375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75125" marR="75125" marT="37550" marB="375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Code Area</a:t>
                      </a:r>
                      <a:endParaRPr/>
                    </a:p>
                  </a:txBody>
                  <a:tcPr marL="75125" marR="75125" marT="37550" marB="375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440</a:t>
                      </a:r>
                      <a:br>
                        <a:rPr lang="en-US" sz="1800"/>
                      </a:br>
                      <a:r>
                        <a:rPr lang="en-US" sz="1800"/>
                        <a:t>(max. 446)</a:t>
                      </a:r>
                      <a:endParaRPr/>
                    </a:p>
                  </a:txBody>
                  <a:tcPr marL="75125" marR="75125" marT="37550" marB="375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01B8</a:t>
                      </a:r>
                      <a:endParaRPr/>
                    </a:p>
                  </a:txBody>
                  <a:tcPr marL="75125" marR="75125" marT="37550" marB="375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0670</a:t>
                      </a:r>
                      <a:endParaRPr/>
                    </a:p>
                  </a:txBody>
                  <a:tcPr marL="75125" marR="75125" marT="37550" marB="375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440</a:t>
                      </a:r>
                      <a:endParaRPr/>
                    </a:p>
                  </a:txBody>
                  <a:tcPr marL="75125" marR="75125" marT="37550" marB="375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Optional Disk signature</a:t>
                      </a:r>
                      <a:endParaRPr/>
                    </a:p>
                  </a:txBody>
                  <a:tcPr marL="75125" marR="75125" marT="37550" marB="375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75125" marR="75125" marT="37550" marB="375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01BC</a:t>
                      </a:r>
                      <a:endParaRPr/>
                    </a:p>
                  </a:txBody>
                  <a:tcPr marL="75125" marR="75125" marT="37550" marB="375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0674</a:t>
                      </a:r>
                      <a:endParaRPr/>
                    </a:p>
                  </a:txBody>
                  <a:tcPr marL="75125" marR="75125" marT="37550" marB="375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444</a:t>
                      </a:r>
                      <a:endParaRPr/>
                    </a:p>
                  </a:txBody>
                  <a:tcPr marL="75125" marR="75125" marT="37550" marB="375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Usually Nulls; 0x0000</a:t>
                      </a:r>
                      <a:endParaRPr/>
                    </a:p>
                  </a:txBody>
                  <a:tcPr marL="75125" marR="75125" marT="37550" marB="375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75125" marR="75125" marT="37550" marB="375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01BE</a:t>
                      </a:r>
                      <a:endParaRPr/>
                    </a:p>
                  </a:txBody>
                  <a:tcPr marL="75125" marR="75125" marT="37550" marB="375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0676</a:t>
                      </a:r>
                      <a:endParaRPr/>
                    </a:p>
                  </a:txBody>
                  <a:tcPr marL="75125" marR="75125" marT="37550" marB="375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446</a:t>
                      </a:r>
                      <a:endParaRPr/>
                    </a:p>
                  </a:txBody>
                  <a:tcPr marL="75125" marR="75125" marT="37550" marB="375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Table of primary partitions</a:t>
                      </a:r>
                      <a:br>
                        <a:rPr lang="en-US" sz="1800"/>
                      </a:br>
                      <a:r>
                        <a:rPr lang="en-US" sz="1800"/>
                        <a:t>(Four 16-byte entries, IBM Partition Table scheme)</a:t>
                      </a:r>
                      <a:endParaRPr/>
                    </a:p>
                  </a:txBody>
                  <a:tcPr marL="75125" marR="75125" marT="37550" marB="375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64</a:t>
                      </a:r>
                      <a:endParaRPr/>
                    </a:p>
                  </a:txBody>
                  <a:tcPr marL="75125" marR="75125" marT="37550" marB="375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01FE</a:t>
                      </a:r>
                      <a:endParaRPr/>
                    </a:p>
                  </a:txBody>
                  <a:tcPr marL="75125" marR="75125" marT="37550" marB="375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0776</a:t>
                      </a:r>
                      <a:endParaRPr/>
                    </a:p>
                  </a:txBody>
                  <a:tcPr marL="75125" marR="75125" marT="37550" marB="375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510</a:t>
                      </a:r>
                      <a:endParaRPr/>
                    </a:p>
                  </a:txBody>
                  <a:tcPr marL="75125" marR="75125" marT="37550" marB="375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55h</a:t>
                      </a:r>
                      <a:endParaRPr/>
                    </a:p>
                  </a:txBody>
                  <a:tcPr marL="75125" marR="75125" marT="37550" marB="375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MBR signature;</a:t>
                      </a:r>
                      <a:br>
                        <a:rPr lang="en-US" sz="1800"/>
                      </a:br>
                      <a:r>
                        <a:rPr lang="en-US" sz="1800"/>
                        <a:t>0xAA55</a:t>
                      </a:r>
                      <a:r>
                        <a:rPr lang="en-US" sz="1800" u="sng" baseline="30000">
                          <a:solidFill>
                            <a:schemeClr val="hlink"/>
                          </a:solidFill>
                          <a:hlinkClick r:id="rId7"/>
                        </a:rPr>
                        <a:t>[1]</a:t>
                      </a:r>
                      <a:endParaRPr sz="1800"/>
                    </a:p>
                  </a:txBody>
                  <a:tcPr marL="75125" marR="75125" marT="37550" marB="375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75125" marR="75125" marT="37550" marB="375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01FF</a:t>
                      </a:r>
                      <a:endParaRPr/>
                    </a:p>
                  </a:txBody>
                  <a:tcPr marL="75125" marR="75125" marT="37550" marB="375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0777</a:t>
                      </a:r>
                      <a:endParaRPr/>
                    </a:p>
                  </a:txBody>
                  <a:tcPr marL="75125" marR="75125" marT="37550" marB="375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511</a:t>
                      </a:r>
                      <a:endParaRPr/>
                    </a:p>
                  </a:txBody>
                  <a:tcPr marL="75125" marR="75125" marT="37550" marB="375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AAh</a:t>
                      </a:r>
                      <a:endParaRPr sz="1800"/>
                    </a:p>
                  </a:txBody>
                  <a:tcPr marL="75125" marR="75125" marT="37550" marB="375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50">
                <a:tc gridSpan="5"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MBR, total size: 446 + 64 + 2 =</a:t>
                      </a:r>
                      <a:endParaRPr/>
                    </a:p>
                  </a:txBody>
                  <a:tcPr marL="75125" marR="75125" marT="37550" marB="375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512</a:t>
                      </a:r>
                      <a:endParaRPr/>
                    </a:p>
                  </a:txBody>
                  <a:tcPr marL="75125" marR="75125" marT="37550" marB="375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17" name="Google Shape;717;p36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718" name="Google Shape;718;p36"/>
          <p:cNvSpPr txBox="1"/>
          <p:nvPr/>
        </p:nvSpPr>
        <p:spPr>
          <a:xfrm>
            <a:off x="5638800" y="6172200"/>
            <a:ext cx="165462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Nguồn: wikipedia</a:t>
            </a:r>
            <a:endParaRPr sz="15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7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Bảng mô tả các phân vùng - 1</a:t>
            </a:r>
            <a:endParaRPr/>
          </a:p>
        </p:txBody>
      </p:sp>
      <p:graphicFrame>
        <p:nvGraphicFramePr>
          <p:cNvPr id="724" name="Google Shape;724;p37"/>
          <p:cNvGraphicFramePr/>
          <p:nvPr/>
        </p:nvGraphicFramePr>
        <p:xfrm>
          <a:off x="228600" y="15374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{F2D76085-F5A6-4171-B5B9-6876C6DFAF07}</a:tableStyleId>
              </a:tblPr>
              <a:tblGrid>
                <a:gridCol w="67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Offset</a:t>
                      </a:r>
                      <a:endParaRPr/>
                    </a:p>
                  </a:txBody>
                  <a:tcPr marL="41225" marR="41225" marT="20625" marB="20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Field length</a:t>
                      </a:r>
                      <a:br>
                        <a:rPr lang="en-US" sz="1600" b="1"/>
                      </a:br>
                      <a:r>
                        <a:rPr lang="en-US" sz="1600" b="1"/>
                        <a:t>(bytes)</a:t>
                      </a:r>
                      <a:endParaRPr/>
                    </a:p>
                  </a:txBody>
                  <a:tcPr marL="41225" marR="41225" marT="20625" marB="20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Description</a:t>
                      </a:r>
                      <a:endParaRPr/>
                    </a:p>
                  </a:txBody>
                  <a:tcPr marL="41225" marR="41225" marT="20625" marB="20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0x00</a:t>
                      </a:r>
                      <a:endParaRPr/>
                    </a:p>
                  </a:txBody>
                  <a:tcPr marL="41225" marR="41225" marT="20625" marB="20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/>
                    </a:p>
                  </a:txBody>
                  <a:tcPr marL="41225" marR="41225" marT="20625" marB="20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status</a:t>
                      </a:r>
                      <a:r>
                        <a:rPr lang="en-US" sz="1600" u="sng" baseline="30000">
                          <a:solidFill>
                            <a:schemeClr val="hlink"/>
                          </a:solidFill>
                          <a:hlinkClick r:id="rId3"/>
                        </a:rPr>
                        <a:t>[7]</a:t>
                      </a:r>
                      <a:r>
                        <a:rPr lang="en-US" sz="1600"/>
                        <a:t> (0x80 = bootable, 0x00 = non-bootable, other = invalid</a:t>
                      </a:r>
                      <a:r>
                        <a:rPr lang="en-US" sz="1600" u="sng" baseline="30000">
                          <a:solidFill>
                            <a:schemeClr val="hlink"/>
                          </a:solidFill>
                          <a:hlinkClick r:id="rId3"/>
                        </a:rPr>
                        <a:t>[8]</a:t>
                      </a:r>
                      <a:r>
                        <a:rPr lang="en-US" sz="1600"/>
                        <a:t>)</a:t>
                      </a:r>
                      <a:endParaRPr/>
                    </a:p>
                  </a:txBody>
                  <a:tcPr marL="41225" marR="41225" marT="20625" marB="20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0x01</a:t>
                      </a:r>
                      <a:endParaRPr/>
                    </a:p>
                  </a:txBody>
                  <a:tcPr marL="41225" marR="41225" marT="20625" marB="20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EE1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</a:t>
                      </a:r>
                      <a:endParaRPr/>
                    </a:p>
                  </a:txBody>
                  <a:tcPr marL="41225" marR="41225" marT="20625" marB="20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EE1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sng">
                          <a:solidFill>
                            <a:schemeClr val="hlink"/>
                          </a:solidFill>
                          <a:hlinkClick r:id="rId4"/>
                        </a:rPr>
                        <a:t>CHS address</a:t>
                      </a:r>
                      <a:r>
                        <a:rPr lang="en-US" sz="1600"/>
                        <a:t> of first </a:t>
                      </a:r>
                      <a:r>
                        <a:rPr lang="en-US" sz="1600" u="sng">
                          <a:solidFill>
                            <a:schemeClr val="hlink"/>
                          </a:solidFill>
                          <a:hlinkClick r:id="rId4"/>
                        </a:rPr>
                        <a:t>block</a:t>
                      </a:r>
                      <a:r>
                        <a:rPr lang="en-US" sz="1600"/>
                        <a:t> in partition.</a:t>
                      </a:r>
                      <a:r>
                        <a:rPr lang="en-US" sz="1600" u="sng" baseline="30000">
                          <a:solidFill>
                            <a:schemeClr val="hlink"/>
                          </a:solidFill>
                          <a:hlinkClick r:id="rId3"/>
                        </a:rPr>
                        <a:t>[9]</a:t>
                      </a:r>
                      <a:br>
                        <a:rPr lang="en-US" sz="1600"/>
                      </a:br>
                      <a:r>
                        <a:rPr lang="en-US" sz="1600"/>
                        <a:t>The format is described in the next 3 bytes.</a:t>
                      </a:r>
                      <a:endParaRPr/>
                    </a:p>
                  </a:txBody>
                  <a:tcPr marL="41225" marR="41225" marT="20625" marB="20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EE1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0x01</a:t>
                      </a:r>
                      <a:endParaRPr/>
                    </a:p>
                  </a:txBody>
                  <a:tcPr marL="41225" marR="41225" marT="20625" marB="20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/>
                    </a:p>
                  </a:txBody>
                  <a:tcPr marL="41225" marR="41225" marT="20625" marB="20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head</a:t>
                      </a:r>
                      <a:r>
                        <a:rPr lang="en-US" sz="1600" u="sng" baseline="30000">
                          <a:solidFill>
                            <a:schemeClr val="hlink"/>
                          </a:solidFill>
                          <a:hlinkClick r:id="rId3"/>
                        </a:rPr>
                        <a:t>[10]</a:t>
                      </a:r>
                      <a:endParaRPr sz="1600"/>
                    </a:p>
                  </a:txBody>
                  <a:tcPr marL="41225" marR="41225" marT="20625" marB="20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0x02</a:t>
                      </a:r>
                      <a:endParaRPr/>
                    </a:p>
                  </a:txBody>
                  <a:tcPr marL="41225" marR="41225" marT="20625" marB="20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/>
                    </a:p>
                  </a:txBody>
                  <a:tcPr marL="41225" marR="41225" marT="20625" marB="20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sector is in bits 5–0</a:t>
                      </a:r>
                      <a:r>
                        <a:rPr lang="en-US" sz="1600" u="sng" baseline="30000">
                          <a:solidFill>
                            <a:schemeClr val="hlink"/>
                          </a:solidFill>
                          <a:hlinkClick r:id="rId3"/>
                        </a:rPr>
                        <a:t>[11]</a:t>
                      </a:r>
                      <a:r>
                        <a:rPr lang="en-US" sz="1600"/>
                        <a:t>; bits 9–8 of cylinder are in bits 7–6</a:t>
                      </a:r>
                      <a:endParaRPr/>
                    </a:p>
                  </a:txBody>
                  <a:tcPr marL="41225" marR="41225" marT="20625" marB="20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0x03</a:t>
                      </a:r>
                      <a:endParaRPr/>
                    </a:p>
                  </a:txBody>
                  <a:tcPr marL="41225" marR="41225" marT="20625" marB="20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/>
                    </a:p>
                  </a:txBody>
                  <a:tcPr marL="41225" marR="41225" marT="20625" marB="20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bits 7–0 of cylinder</a:t>
                      </a:r>
                      <a:r>
                        <a:rPr lang="en-US" sz="1600" u="sng" baseline="30000">
                          <a:solidFill>
                            <a:schemeClr val="hlink"/>
                          </a:solidFill>
                          <a:hlinkClick r:id="rId3"/>
                        </a:rPr>
                        <a:t>[12]</a:t>
                      </a:r>
                      <a:endParaRPr sz="1600"/>
                    </a:p>
                  </a:txBody>
                  <a:tcPr marL="41225" marR="41225" marT="20625" marB="20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0x04</a:t>
                      </a:r>
                      <a:endParaRPr/>
                    </a:p>
                  </a:txBody>
                  <a:tcPr marL="41225" marR="41225" marT="20625" marB="20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/>
                    </a:p>
                  </a:txBody>
                  <a:tcPr marL="41225" marR="41225" marT="20625" marB="20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sng">
                          <a:solidFill>
                            <a:schemeClr val="hlink"/>
                          </a:solidFill>
                          <a:hlinkClick r:id="rId5"/>
                        </a:rPr>
                        <a:t>partition type</a:t>
                      </a:r>
                      <a:r>
                        <a:rPr lang="en-US" sz="1600" u="sng" baseline="30000">
                          <a:solidFill>
                            <a:schemeClr val="hlink"/>
                          </a:solidFill>
                          <a:hlinkClick r:id="rId3"/>
                        </a:rPr>
                        <a:t>[13]</a:t>
                      </a:r>
                      <a:endParaRPr sz="1600"/>
                    </a:p>
                  </a:txBody>
                  <a:tcPr marL="41225" marR="41225" marT="20625" marB="20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0x05</a:t>
                      </a:r>
                      <a:endParaRPr/>
                    </a:p>
                  </a:txBody>
                  <a:tcPr marL="41225" marR="41225" marT="20625" marB="20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EE1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</a:t>
                      </a:r>
                      <a:endParaRPr/>
                    </a:p>
                  </a:txBody>
                  <a:tcPr marL="41225" marR="41225" marT="20625" marB="20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EE1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sng">
                          <a:solidFill>
                            <a:schemeClr val="hlink"/>
                          </a:solidFill>
                          <a:hlinkClick r:id="rId4"/>
                        </a:rPr>
                        <a:t>CHS address</a:t>
                      </a:r>
                      <a:r>
                        <a:rPr lang="en-US" sz="1600"/>
                        <a:t> of last </a:t>
                      </a:r>
                      <a:r>
                        <a:rPr lang="en-US" sz="1600" u="sng">
                          <a:solidFill>
                            <a:schemeClr val="hlink"/>
                          </a:solidFill>
                          <a:hlinkClick r:id="rId4"/>
                        </a:rPr>
                        <a:t>block</a:t>
                      </a:r>
                      <a:r>
                        <a:rPr lang="en-US" sz="1600"/>
                        <a:t> in partition.</a:t>
                      </a:r>
                      <a:r>
                        <a:rPr lang="en-US" sz="1600" u="sng" baseline="30000">
                          <a:solidFill>
                            <a:schemeClr val="hlink"/>
                          </a:solidFill>
                          <a:hlinkClick r:id="rId3"/>
                        </a:rPr>
                        <a:t>[14]</a:t>
                      </a:r>
                      <a:br>
                        <a:rPr lang="en-US" sz="1600"/>
                      </a:br>
                      <a:r>
                        <a:rPr lang="en-US" sz="1600"/>
                        <a:t>The format is described in the next 3 bytes.</a:t>
                      </a:r>
                      <a:endParaRPr/>
                    </a:p>
                  </a:txBody>
                  <a:tcPr marL="41225" marR="41225" marT="20625" marB="20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EE1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0x05</a:t>
                      </a:r>
                      <a:endParaRPr/>
                    </a:p>
                  </a:txBody>
                  <a:tcPr marL="41225" marR="41225" marT="20625" marB="20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/>
                    </a:p>
                  </a:txBody>
                  <a:tcPr marL="41225" marR="41225" marT="20625" marB="20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head</a:t>
                      </a:r>
                      <a:endParaRPr/>
                    </a:p>
                  </a:txBody>
                  <a:tcPr marL="41225" marR="41225" marT="20625" marB="20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0x06</a:t>
                      </a:r>
                      <a:endParaRPr/>
                    </a:p>
                  </a:txBody>
                  <a:tcPr marL="41225" marR="41225" marT="20625" marB="20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/>
                    </a:p>
                  </a:txBody>
                  <a:tcPr marL="41225" marR="41225" marT="20625" marB="20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sector is in bits 5–0; bits 9–8 of cylinder are in bits 7–6</a:t>
                      </a:r>
                      <a:endParaRPr/>
                    </a:p>
                  </a:txBody>
                  <a:tcPr marL="41225" marR="41225" marT="20625" marB="20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0x07</a:t>
                      </a:r>
                      <a:endParaRPr/>
                    </a:p>
                  </a:txBody>
                  <a:tcPr marL="41225" marR="41225" marT="20625" marB="20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/>
                    </a:p>
                  </a:txBody>
                  <a:tcPr marL="41225" marR="41225" marT="20625" marB="20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bits 7–0 of cylinder</a:t>
                      </a:r>
                      <a:endParaRPr/>
                    </a:p>
                  </a:txBody>
                  <a:tcPr marL="41225" marR="41225" marT="20625" marB="20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0x08</a:t>
                      </a:r>
                      <a:endParaRPr/>
                    </a:p>
                  </a:txBody>
                  <a:tcPr marL="41225" marR="41225" marT="20625" marB="20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4</a:t>
                      </a:r>
                      <a:endParaRPr/>
                    </a:p>
                  </a:txBody>
                  <a:tcPr marL="41225" marR="41225" marT="20625" marB="20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sng">
                          <a:solidFill>
                            <a:schemeClr val="hlink"/>
                          </a:solidFill>
                          <a:hlinkClick r:id="rId6"/>
                        </a:rPr>
                        <a:t>LBA</a:t>
                      </a:r>
                      <a:r>
                        <a:rPr lang="en-US" sz="1600"/>
                        <a:t> of first sector in the partition</a:t>
                      </a:r>
                      <a:endParaRPr/>
                    </a:p>
                  </a:txBody>
                  <a:tcPr marL="41225" marR="41225" marT="20625" marB="20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0x0C</a:t>
                      </a:r>
                      <a:endParaRPr/>
                    </a:p>
                  </a:txBody>
                  <a:tcPr marL="41225" marR="41225" marT="20625" marB="20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4</a:t>
                      </a:r>
                      <a:endParaRPr/>
                    </a:p>
                  </a:txBody>
                  <a:tcPr marL="41225" marR="41225" marT="20625" marB="20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number of </a:t>
                      </a:r>
                      <a:r>
                        <a:rPr lang="en-US" sz="1600" u="sng">
                          <a:solidFill>
                            <a:schemeClr val="hlink"/>
                          </a:solidFill>
                          <a:hlinkClick r:id="rId4"/>
                        </a:rPr>
                        <a:t>blocks</a:t>
                      </a:r>
                      <a:r>
                        <a:rPr lang="en-US" sz="1600"/>
                        <a:t> in partition, in little-endian format</a:t>
                      </a:r>
                      <a:endParaRPr/>
                    </a:p>
                  </a:txBody>
                  <a:tcPr marL="41225" marR="41225" marT="20625" marB="206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25" name="Google Shape;725;p37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726" name="Google Shape;726;p37"/>
          <p:cNvSpPr txBox="1"/>
          <p:nvPr/>
        </p:nvSpPr>
        <p:spPr>
          <a:xfrm>
            <a:off x="7565580" y="6458635"/>
            <a:ext cx="165462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Nguồn: wikipedia</a:t>
            </a:r>
            <a:endParaRPr sz="15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8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Bảng mô tả các phân vùng - 2</a:t>
            </a:r>
            <a:endParaRPr/>
          </a:p>
        </p:txBody>
      </p:sp>
      <p:sp>
        <p:nvSpPr>
          <p:cNvPr id="732" name="Google Shape;732;p38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733" name="Google Shape;733;p38"/>
          <p:cNvSpPr txBox="1">
            <a:spLocks noGrp="1"/>
          </p:cNvSpPr>
          <p:nvPr>
            <p:ph type="body" idx="1"/>
          </p:nvPr>
        </p:nvSpPr>
        <p:spPr>
          <a:xfrm>
            <a:off x="457200" y="1575846"/>
            <a:ext cx="7696200" cy="314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spAutoFit/>
          </a:bodyPr>
          <a:lstStyle/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Type:</a:t>
            </a:r>
            <a:endParaRPr/>
          </a:p>
          <a:p>
            <a:pPr marL="730250" lvl="1" indent="-273050" algn="l" rtl="0">
              <a:spcBef>
                <a:spcPts val="560"/>
              </a:spcBef>
              <a:spcAft>
                <a:spcPts val="0"/>
              </a:spcAft>
              <a:buSzPts val="2520"/>
              <a:buChar char="▪"/>
            </a:pPr>
            <a:r>
              <a:rPr lang="en-US"/>
              <a:t>0x07 : Phân vùng chứa “Windows”</a:t>
            </a:r>
            <a:endParaRPr/>
          </a:p>
          <a:p>
            <a:pPr marL="730250" lvl="1" indent="-273050" algn="l" rtl="0">
              <a:spcBef>
                <a:spcPts val="560"/>
              </a:spcBef>
              <a:spcAft>
                <a:spcPts val="0"/>
              </a:spcAft>
              <a:buSzPts val="2520"/>
              <a:buChar char="▪"/>
            </a:pPr>
            <a:r>
              <a:rPr lang="en-US"/>
              <a:t>0x83 : Phân vùng chứa “Linux”</a:t>
            </a:r>
            <a:endParaRPr/>
          </a:p>
          <a:p>
            <a:pPr marL="730250" lvl="1" indent="-273050" algn="l" rtl="0">
              <a:spcBef>
                <a:spcPts val="560"/>
              </a:spcBef>
              <a:spcAft>
                <a:spcPts val="0"/>
              </a:spcAft>
              <a:buSzPts val="2520"/>
              <a:buChar char="▪"/>
            </a:pPr>
            <a:r>
              <a:rPr lang="en-US"/>
              <a:t>0x00 : Phân vùng không sử dụng.</a:t>
            </a:r>
            <a:endParaRPr/>
          </a:p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 i="1"/>
              <a:t>Tham khảo thêm: http://www.win.tue.nl/~aeb/partitions/partition_types-1.html</a:t>
            </a:r>
            <a:endParaRPr i="1"/>
          </a:p>
          <a:p>
            <a:pPr marL="438150" lvl="0" indent="-156528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9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Master Boot Record – Ví dụ - 1</a:t>
            </a:r>
            <a:endParaRPr/>
          </a:p>
        </p:txBody>
      </p:sp>
      <p:sp>
        <p:nvSpPr>
          <p:cNvPr id="739" name="Google Shape;739;p39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740" name="Google Shape;740;p39"/>
          <p:cNvSpPr txBox="1">
            <a:spLocks noGrp="1"/>
          </p:cNvSpPr>
          <p:nvPr>
            <p:ph type="body" idx="1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156528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/>
          </a:p>
        </p:txBody>
      </p:sp>
      <p:pic>
        <p:nvPicPr>
          <p:cNvPr id="741" name="Google Shape;741;p39" descr="D:\Teaching\HDH\MBR.bm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599" y="1408176"/>
            <a:ext cx="6434551" cy="529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Giới thiệu</a:t>
            </a:r>
            <a:endParaRPr/>
          </a:p>
        </p:txBody>
      </p:sp>
      <p:sp>
        <p:nvSpPr>
          <p:cNvPr id="143" name="Google Shape;143;p4"/>
          <p:cNvSpPr txBox="1">
            <a:spLocks noGrp="1"/>
          </p:cNvSpPr>
          <p:nvPr>
            <p:ph type="body" idx="1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156528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/>
          </a:p>
        </p:txBody>
      </p:sp>
      <p:sp>
        <p:nvSpPr>
          <p:cNvPr id="144" name="Google Shape;144;p4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45" name="Google Shape;14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400175"/>
            <a:ext cx="7961372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0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Master Boot Record – Ví dụ - 2</a:t>
            </a:r>
            <a:endParaRPr/>
          </a:p>
        </p:txBody>
      </p:sp>
      <p:graphicFrame>
        <p:nvGraphicFramePr>
          <p:cNvPr id="747" name="Google Shape;747;p40"/>
          <p:cNvGraphicFramePr/>
          <p:nvPr/>
        </p:nvGraphicFramePr>
        <p:xfrm>
          <a:off x="228600" y="14478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{2F3D963F-1361-4BF6-B427-F3427C328586}</a:tableStyleId>
              </a:tblPr>
              <a:tblGrid>
                <a:gridCol w="74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39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746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50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Partition</a:t>
                      </a:r>
                      <a:endParaRPr/>
                    </a:p>
                  </a:txBody>
                  <a:tcPr marL="91450" marR="91450" marT="45725" marB="45725"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Starting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ED2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Ending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Status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ED2E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Type</a:t>
                      </a:r>
                      <a:endParaRPr/>
                    </a:p>
                  </a:txBody>
                  <a:tcPr marL="91450" marR="91450" marT="45725" marB="45725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First sector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ED2E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Sector#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ED2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ED2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ED2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</a:t>
                      </a:r>
                      <a:endParaRPr/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ED2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ED2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ED2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1023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0x80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ED2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0x0C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63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ED2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78140097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ED2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1023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ED2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ED2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1023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0x00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ED2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0x0F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78140160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ED2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78156225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48" name="Google Shape;748;p40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41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</a:t>
            </a:r>
            <a:endParaRPr/>
          </a:p>
        </p:txBody>
      </p:sp>
      <p:sp>
        <p:nvSpPr>
          <p:cNvPr id="754" name="Google Shape;754;p41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755" name="Google Shape;755;p41"/>
          <p:cNvSpPr txBox="1">
            <a:spLocks noGrp="1"/>
          </p:cNvSpPr>
          <p:nvPr>
            <p:ph type="body" idx="1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Đơn vị đọc ghi trên đĩa là sector, nhưng đơn vị lưu trữ nội dung tập tin không phải là một sector mà là một </a:t>
            </a:r>
            <a:r>
              <a:rPr lang="en-US" i="1"/>
              <a:t>cluster </a:t>
            </a:r>
            <a:r>
              <a:rPr lang="en-US"/>
              <a:t>gồm N sector liên tiếp (N≥1). </a:t>
            </a:r>
            <a:endParaRPr/>
          </a:p>
          <a:p>
            <a:pPr marL="730250" lvl="1" indent="-273050" algn="l" rtl="0">
              <a:spcBef>
                <a:spcPts val="560"/>
              </a:spcBef>
              <a:spcAft>
                <a:spcPts val="0"/>
              </a:spcAft>
              <a:buSzPts val="2520"/>
              <a:buChar char="▪"/>
            </a:pPr>
            <a:r>
              <a:rPr lang="en-US"/>
              <a:t>Mỗi vị trí để lưu giữ nội dung tập tin sẽ là 1 cluster. </a:t>
            </a:r>
            <a:endParaRPr/>
          </a:p>
          <a:p>
            <a:pPr marL="730250" lvl="1" indent="-273050" algn="l" rtl="0">
              <a:spcBef>
                <a:spcPts val="560"/>
              </a:spcBef>
              <a:spcAft>
                <a:spcPts val="0"/>
              </a:spcAft>
              <a:buSzPts val="2520"/>
              <a:buChar char="▪"/>
            </a:pPr>
            <a:r>
              <a:rPr lang="en-US"/>
              <a:t>Cluster chỉ tồn tại trên vùng dữ liệu (vùng DATA) – nơi chứa nội dung tập tin.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42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</a:t>
            </a:r>
            <a:endParaRPr/>
          </a:p>
        </p:txBody>
      </p:sp>
      <p:sp>
        <p:nvSpPr>
          <p:cNvPr id="761" name="Google Shape;761;p42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762" name="Google Shape;762;p42"/>
          <p:cNvSpPr txBox="1">
            <a:spLocks noGrp="1"/>
          </p:cNvSpPr>
          <p:nvPr>
            <p:ph type="body" idx="1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156528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/>
          </a:p>
          <a:p>
            <a:pPr marL="438150" lvl="0" indent="-156528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/>
          </a:p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Cluster C sẽ bắt đầu tại sector</a:t>
            </a:r>
            <a:endParaRPr/>
          </a:p>
          <a:p>
            <a:pPr marL="119062" lvl="0" indent="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/>
              <a:t>	S</a:t>
            </a:r>
            <a:r>
              <a:rPr lang="en-US" baseline="-25000"/>
              <a:t>S </a:t>
            </a:r>
            <a:r>
              <a:rPr lang="en-US"/>
              <a:t>+ (C - F</a:t>
            </a:r>
            <a:r>
              <a:rPr lang="en-US" baseline="-25000"/>
              <a:t>C</a:t>
            </a:r>
            <a:r>
              <a:rPr lang="en-US"/>
              <a:t>) * S</a:t>
            </a:r>
            <a:r>
              <a:rPr lang="en-US" baseline="-25000"/>
              <a:t>C</a:t>
            </a:r>
            <a:endParaRPr/>
          </a:p>
          <a:p>
            <a:pPr marL="119062" lvl="0" indent="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/>
              <a:t>Trong đó,</a:t>
            </a:r>
            <a:endParaRPr/>
          </a:p>
          <a:p>
            <a:pPr marL="119062" lvl="0" indent="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/>
              <a:t>	- S</a:t>
            </a:r>
            <a:r>
              <a:rPr lang="en-US" baseline="-25000"/>
              <a:t>S</a:t>
            </a:r>
            <a:r>
              <a:rPr lang="en-US"/>
              <a:t> là sector bắt đầu của vùng DATA</a:t>
            </a:r>
            <a:endParaRPr/>
          </a:p>
          <a:p>
            <a:pPr marL="119062" lvl="0" indent="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/>
              <a:t>	- S</a:t>
            </a:r>
            <a:r>
              <a:rPr lang="en-US" baseline="-25000"/>
              <a:t>C</a:t>
            </a:r>
            <a:r>
              <a:rPr lang="en-US"/>
              <a:t> là số sector của một cluster</a:t>
            </a:r>
            <a:endParaRPr/>
          </a:p>
          <a:p>
            <a:pPr marL="119062" lvl="0" indent="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/>
              <a:t>	- F</a:t>
            </a:r>
            <a:r>
              <a:rPr lang="en-US" baseline="-25000"/>
              <a:t>C</a:t>
            </a:r>
            <a:r>
              <a:rPr lang="en-US"/>
              <a:t> là chỉ số của cluster đầu tiên.</a:t>
            </a:r>
            <a:endParaRPr/>
          </a:p>
        </p:txBody>
      </p:sp>
      <p:sp>
        <p:nvSpPr>
          <p:cNvPr id="763" name="Google Shape;763;p42"/>
          <p:cNvSpPr/>
          <p:nvPr/>
        </p:nvSpPr>
        <p:spPr>
          <a:xfrm>
            <a:off x="1219200" y="1981200"/>
            <a:ext cx="1447800" cy="457200"/>
          </a:xfrm>
          <a:prstGeom prst="rect">
            <a:avLst/>
          </a:prstGeom>
          <a:gradFill>
            <a:gsLst>
              <a:gs pos="0">
                <a:srgbClr val="CA8800"/>
              </a:gs>
              <a:gs pos="55000">
                <a:srgbClr val="EFA200"/>
              </a:gs>
              <a:gs pos="100000">
                <a:srgbClr val="FFBE00"/>
              </a:gs>
            </a:gsLst>
            <a:lin ang="16200000" scaled="0"/>
          </a:gradFill>
          <a:ln w="9525" cap="rnd" cmpd="sng">
            <a:solidFill>
              <a:srgbClr val="EFAB00"/>
            </a:solidFill>
            <a:prstDash val="solid"/>
            <a:round/>
            <a:headEnd type="none" w="sm" len="sm"/>
            <a:tailEnd type="none" w="sm" len="sm"/>
          </a:ln>
          <a:effectLst>
            <a:outerShdw blurRad="39000" dist="254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/>
          </a:p>
        </p:txBody>
      </p:sp>
      <p:sp>
        <p:nvSpPr>
          <p:cNvPr id="764" name="Google Shape;764;p42"/>
          <p:cNvSpPr/>
          <p:nvPr/>
        </p:nvSpPr>
        <p:spPr>
          <a:xfrm>
            <a:off x="2667000" y="1981200"/>
            <a:ext cx="5486400" cy="457200"/>
          </a:xfrm>
          <a:prstGeom prst="rect">
            <a:avLst/>
          </a:prstGeom>
          <a:gradFill>
            <a:gsLst>
              <a:gs pos="0">
                <a:srgbClr val="428B43"/>
              </a:gs>
              <a:gs pos="55000">
                <a:srgbClr val="4EA550"/>
              </a:gs>
              <a:gs pos="100000">
                <a:srgbClr val="5CC25E"/>
              </a:gs>
            </a:gsLst>
            <a:lin ang="16200000" scaled="0"/>
          </a:gradFill>
          <a:ln w="9525" cap="rnd" cmpd="sng">
            <a:solidFill>
              <a:srgbClr val="66B368"/>
            </a:solidFill>
            <a:prstDash val="solid"/>
            <a:round/>
            <a:headEnd type="none" w="sm" len="sm"/>
            <a:tailEnd type="none" w="sm" len="sm"/>
          </a:ln>
          <a:effectLst>
            <a:outerShdw blurRad="39000" dist="254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3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</a:t>
            </a:r>
            <a:endParaRPr/>
          </a:p>
        </p:txBody>
      </p:sp>
      <p:sp>
        <p:nvSpPr>
          <p:cNvPr id="770" name="Google Shape;770;p43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771" name="Google Shape;771;p43"/>
          <p:cNvSpPr txBox="1">
            <a:spLocks noGrp="1"/>
          </p:cNvSpPr>
          <p:nvPr>
            <p:ph type="body" idx="1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1920"/>
              <a:buChar char="◼"/>
            </a:pPr>
            <a:r>
              <a:rPr lang="en-US" sz="2400"/>
              <a:t>Ví dụ: Nếu</a:t>
            </a:r>
            <a:endParaRPr sz="2400"/>
          </a:p>
          <a:p>
            <a:pPr marL="119062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	- Volume có kích thước 4014 sector</a:t>
            </a:r>
            <a:endParaRPr/>
          </a:p>
          <a:p>
            <a:pPr marL="119062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	- Vùng SYSTEM chiếm 11 sector</a:t>
            </a:r>
            <a:endParaRPr/>
          </a:p>
          <a:p>
            <a:pPr marL="119062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	- Mỗi cluster chiếm 4 sector</a:t>
            </a:r>
            <a:endParaRPr/>
          </a:p>
          <a:p>
            <a:pPr marL="119062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	- Cluster đầu tiên đánh chỉ số là 2</a:t>
            </a:r>
            <a:endParaRPr/>
          </a:p>
          <a:p>
            <a:pPr marL="119062" lvl="0" indent="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/>
          </a:p>
          <a:p>
            <a:pPr marL="119062" lvl="0" indent="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/>
          </a:p>
          <a:p>
            <a:pPr marL="119062" lvl="0" indent="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/>
          </a:p>
          <a:p>
            <a:pPr marL="119062" lvl="0" indent="0" algn="ctr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800">
                <a:solidFill>
                  <a:srgbClr val="FF0000"/>
                </a:solidFill>
              </a:rPr>
              <a:t>3 sector 4011, 4012, 4013 sẽ không thuộc cluster nào và không được sử dụng.</a:t>
            </a:r>
            <a:endParaRPr sz="2800">
              <a:solidFill>
                <a:srgbClr val="FF0000"/>
              </a:solidFill>
            </a:endParaRPr>
          </a:p>
        </p:txBody>
      </p:sp>
      <p:pic>
        <p:nvPicPr>
          <p:cNvPr id="772" name="Google Shape;772;p43" descr="Screen Shot 2012-10-22 at 6.47.43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811" y="3879544"/>
            <a:ext cx="9144000" cy="1454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44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Tổ chức hệ thống quản lý tập tin</a:t>
            </a:r>
            <a:endParaRPr/>
          </a:p>
        </p:txBody>
      </p:sp>
      <p:pic>
        <p:nvPicPr>
          <p:cNvPr id="778" name="Google Shape;778;p44" descr="Screen Shot 2012-10-22 at 7.24.00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33600"/>
            <a:ext cx="91440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44" descr="Screen Shot 2012-10-22 at 7.24.32 P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038600"/>
            <a:ext cx="9144000" cy="1527918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44"/>
          <p:cNvSpPr txBox="1"/>
          <p:nvPr/>
        </p:nvSpPr>
        <p:spPr>
          <a:xfrm>
            <a:off x="533400" y="3593068"/>
            <a:ext cx="8077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Tổ chức hệ thống quản lý tập tin trên đĩa mềm 1.44 Mb</a:t>
            </a:r>
            <a:endParaRPr/>
          </a:p>
        </p:txBody>
      </p:sp>
      <p:sp>
        <p:nvSpPr>
          <p:cNvPr id="781" name="Google Shape;781;p44"/>
          <p:cNvSpPr txBox="1"/>
          <p:nvPr/>
        </p:nvSpPr>
        <p:spPr>
          <a:xfrm>
            <a:off x="533400" y="1600200"/>
            <a:ext cx="8077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Tổ chức hệ thống quản lý tập tin theo dạng FAT trên HĐH DOS: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45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Bảng quản lý Cluster</a:t>
            </a:r>
            <a:endParaRPr/>
          </a:p>
        </p:txBody>
      </p:sp>
      <p:sp>
        <p:nvSpPr>
          <p:cNvPr id="787" name="Google Shape;787;p45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788" name="Google Shape;788;p45"/>
          <p:cNvSpPr txBox="1">
            <a:spLocks noGrp="1"/>
          </p:cNvSpPr>
          <p:nvPr>
            <p:ph type="body" idx="1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240"/>
              <a:buChar char="◼"/>
            </a:pPr>
            <a:r>
              <a:rPr lang="en-US" sz="2800"/>
              <a:t>Là một dãy các phần tử, mỗi phần tử thường là một con số nguyên biểu diễn trạng thái TRỐNG, HƯ, RỖNG hay đang chứa nội dung tập tin.</a:t>
            </a:r>
            <a:endParaRPr/>
          </a:p>
        </p:txBody>
      </p:sp>
      <p:pic>
        <p:nvPicPr>
          <p:cNvPr id="789" name="Google Shape;789;p45" descr="Screen Shot 2012-10-22 at 6.52.13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330328"/>
            <a:ext cx="9144000" cy="784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6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Bảng quản lý Cluster</a:t>
            </a:r>
            <a:endParaRPr/>
          </a:p>
        </p:txBody>
      </p:sp>
      <p:sp>
        <p:nvSpPr>
          <p:cNvPr id="795" name="Google Shape;795;p46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796" name="Google Shape;796;p46"/>
          <p:cNvSpPr txBox="1">
            <a:spLocks noGrp="1"/>
          </p:cNvSpPr>
          <p:nvPr>
            <p:ph type="body" idx="1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240"/>
              <a:buChar char="◼"/>
            </a:pPr>
            <a:r>
              <a:rPr lang="en-US" sz="2800"/>
              <a:t>Hình thức tổ chức:</a:t>
            </a:r>
            <a:endParaRPr/>
          </a:p>
          <a:p>
            <a:pPr marL="730250" lvl="1" indent="-273050" algn="l" rtl="0">
              <a:spcBef>
                <a:spcPts val="480"/>
              </a:spcBef>
              <a:spcAft>
                <a:spcPts val="0"/>
              </a:spcAft>
              <a:buSzPts val="2160"/>
              <a:buChar char="▪"/>
            </a:pPr>
            <a:r>
              <a:rPr lang="en-US" sz="2400"/>
              <a:t>Lữu trữ nội dung tập tin trên dãy cluster liên tiếp</a:t>
            </a:r>
            <a:endParaRPr/>
          </a:p>
          <a:p>
            <a:pPr marL="730250" lvl="1" indent="-273050" algn="l" rtl="0">
              <a:spcBef>
                <a:spcPts val="480"/>
              </a:spcBef>
              <a:spcAft>
                <a:spcPts val="0"/>
              </a:spcAft>
              <a:buSzPts val="2160"/>
              <a:buChar char="▪"/>
            </a:pPr>
            <a:r>
              <a:rPr lang="en-US" sz="2400"/>
              <a:t>Sử dụng cấu trúc danh sách liên kết</a:t>
            </a:r>
            <a:endParaRPr/>
          </a:p>
          <a:p>
            <a:pPr marL="730250" lvl="1" indent="-273050" algn="l" rtl="0">
              <a:spcBef>
                <a:spcPts val="480"/>
              </a:spcBef>
              <a:spcAft>
                <a:spcPts val="0"/>
              </a:spcAft>
              <a:buSzPts val="2160"/>
              <a:buChar char="▪"/>
            </a:pPr>
            <a:r>
              <a:rPr lang="en-US" sz="2400"/>
              <a:t>Sử dụng cấu trúc DSLK kết hợp chỉ mục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7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Bảng quản lý Cluster</a:t>
            </a:r>
            <a:endParaRPr/>
          </a:p>
        </p:txBody>
      </p:sp>
      <p:sp>
        <p:nvSpPr>
          <p:cNvPr id="802" name="Google Shape;802;p47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sp>
        <p:nvSpPr>
          <p:cNvPr id="803" name="Google Shape;803;p47"/>
          <p:cNvSpPr txBox="1">
            <a:spLocks noGrp="1"/>
          </p:cNvSpPr>
          <p:nvPr>
            <p:ph type="body" idx="1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240"/>
              <a:buChar char="◼"/>
            </a:pPr>
            <a:r>
              <a:rPr lang="en-US" sz="2800"/>
              <a:t>Tổ chức quản lý cluster trên HĐH DOS &amp; Windows 9x:</a:t>
            </a:r>
            <a:endParaRPr/>
          </a:p>
          <a:p>
            <a:pPr marL="730250" lvl="1" indent="-273050" algn="l" rtl="0">
              <a:spcBef>
                <a:spcPts val="480"/>
              </a:spcBef>
              <a:spcAft>
                <a:spcPts val="0"/>
              </a:spcAft>
              <a:buSzPts val="2160"/>
              <a:buChar char="▪"/>
            </a:pPr>
            <a:r>
              <a:rPr lang="en-US" sz="2400"/>
              <a:t>FAT (File Allocation Table)</a:t>
            </a:r>
            <a:endParaRPr/>
          </a:p>
          <a:p>
            <a:pPr marL="730250" lvl="1" indent="-273050" algn="l" rtl="0">
              <a:spcBef>
                <a:spcPts val="480"/>
              </a:spcBef>
              <a:spcAft>
                <a:spcPts val="0"/>
              </a:spcAft>
              <a:buSzPts val="2160"/>
              <a:buChar char="▪"/>
            </a:pPr>
            <a:r>
              <a:rPr lang="en-US" sz="2400"/>
              <a:t>FAT12, FAT16, FAT32</a:t>
            </a:r>
            <a:endParaRPr/>
          </a:p>
          <a:p>
            <a:pPr marL="730250" lvl="1" indent="-135890" algn="l" rtl="0">
              <a:spcBef>
                <a:spcPts val="480"/>
              </a:spcBef>
              <a:spcAft>
                <a:spcPts val="0"/>
              </a:spcAft>
              <a:buSzPts val="2160"/>
              <a:buNone/>
            </a:pPr>
            <a:endParaRPr sz="2400"/>
          </a:p>
          <a:p>
            <a:pPr marL="730250" lvl="1" indent="-135890" algn="l" rtl="0">
              <a:spcBef>
                <a:spcPts val="480"/>
              </a:spcBef>
              <a:spcAft>
                <a:spcPts val="0"/>
              </a:spcAft>
              <a:buSzPts val="2160"/>
              <a:buNone/>
            </a:pPr>
            <a:endParaRPr sz="2400"/>
          </a:p>
          <a:p>
            <a:pPr marL="730250" lvl="1" indent="-135890" algn="l" rtl="0">
              <a:spcBef>
                <a:spcPts val="480"/>
              </a:spcBef>
              <a:spcAft>
                <a:spcPts val="0"/>
              </a:spcAft>
              <a:buSzPts val="2160"/>
              <a:buNone/>
            </a:pPr>
            <a:endParaRPr sz="2400"/>
          </a:p>
          <a:p>
            <a:pPr marL="730250" lvl="1" indent="-135890" algn="l" rtl="0">
              <a:spcBef>
                <a:spcPts val="480"/>
              </a:spcBef>
              <a:spcAft>
                <a:spcPts val="0"/>
              </a:spcAft>
              <a:buSzPts val="2160"/>
              <a:buNone/>
            </a:pPr>
            <a:endParaRPr sz="2400"/>
          </a:p>
          <a:p>
            <a:pPr marL="730250" lvl="1" indent="-135890" algn="l" rtl="0">
              <a:spcBef>
                <a:spcPts val="480"/>
              </a:spcBef>
              <a:spcAft>
                <a:spcPts val="0"/>
              </a:spcAft>
              <a:buSzPts val="2160"/>
              <a:buNone/>
            </a:pPr>
            <a:endParaRPr sz="2400"/>
          </a:p>
          <a:p>
            <a:pPr marL="730250" lvl="1" indent="-273050" algn="l" rtl="0">
              <a:spcBef>
                <a:spcPts val="480"/>
              </a:spcBef>
              <a:spcAft>
                <a:spcPts val="0"/>
              </a:spcAft>
              <a:buSzPts val="2160"/>
              <a:buChar char="▪"/>
            </a:pPr>
            <a:r>
              <a:rPr lang="en-US" sz="2400"/>
              <a:t>Chỉ số cluster đầu tiên trên vùng dữ liệu là 2 (F</a:t>
            </a:r>
            <a:r>
              <a:rPr lang="en-US" sz="2400" baseline="-25000"/>
              <a:t>c</a:t>
            </a:r>
            <a:r>
              <a:rPr lang="en-US" sz="2400"/>
              <a:t> = 2)</a:t>
            </a:r>
            <a:endParaRPr/>
          </a:p>
        </p:txBody>
      </p:sp>
      <p:pic>
        <p:nvPicPr>
          <p:cNvPr id="804" name="Google Shape;804;p47" descr="Screen Shot 2012-10-22 at 6.58.44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3581400"/>
            <a:ext cx="6705600" cy="2309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48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Bảng quản lý Cluster</a:t>
            </a:r>
            <a:endParaRPr/>
          </a:p>
        </p:txBody>
      </p:sp>
      <p:sp>
        <p:nvSpPr>
          <p:cNvPr id="810" name="Google Shape;810;p48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sp>
        <p:nvSpPr>
          <p:cNvPr id="811" name="Google Shape;811;p48"/>
          <p:cNvSpPr txBox="1">
            <a:spLocks noGrp="1"/>
          </p:cNvSpPr>
          <p:nvPr>
            <p:ph type="body" idx="1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1920"/>
              <a:buChar char="◼"/>
            </a:pPr>
            <a:r>
              <a:rPr lang="en-US" sz="2400"/>
              <a:t>Bảng FAT12</a:t>
            </a:r>
            <a:endParaRPr/>
          </a:p>
          <a:p>
            <a:pPr marL="730250" lvl="1" indent="-273050" algn="l" rtl="0"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-US" sz="2000"/>
              <a:t>Đơn vị truy xuất trên RAM là 1 byte</a:t>
            </a:r>
            <a:endParaRPr/>
          </a:p>
          <a:p>
            <a:pPr marL="730250" lvl="1" indent="-273050" algn="l" rtl="0"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-US" sz="2000"/>
              <a:t>Mỗi phần tử trong bảng FAT12 có kích thước 12bit = 1.5 byte</a:t>
            </a:r>
            <a:endParaRPr/>
          </a:p>
          <a:p>
            <a:pPr marL="730250" lvl="1" indent="-158750" algn="l" rtl="0">
              <a:spcBef>
                <a:spcPts val="400"/>
              </a:spcBef>
              <a:spcAft>
                <a:spcPts val="0"/>
              </a:spcAft>
              <a:buSzPts val="1800"/>
              <a:buNone/>
            </a:pPr>
            <a:endParaRPr sz="2000"/>
          </a:p>
        </p:txBody>
      </p:sp>
      <p:pic>
        <p:nvPicPr>
          <p:cNvPr id="812" name="Google Shape;812;p48" descr="Screen Shot 2012-10-22 at 7.02.47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3124200"/>
            <a:ext cx="7162800" cy="23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49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Bảng thư mục</a:t>
            </a:r>
            <a:endParaRPr/>
          </a:p>
        </p:txBody>
      </p:sp>
      <p:sp>
        <p:nvSpPr>
          <p:cNvPr id="818" name="Google Shape;818;p49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sp>
        <p:nvSpPr>
          <p:cNvPr id="819" name="Google Shape;819;p49"/>
          <p:cNvSpPr txBox="1">
            <a:spLocks noGrp="1"/>
          </p:cNvSpPr>
          <p:nvPr>
            <p:ph type="body" idx="1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1920"/>
              <a:buChar char="◼"/>
            </a:pPr>
            <a:r>
              <a:rPr lang="en-US" sz="2400"/>
              <a:t>Bảng RDET (Root Directory Entry Table)</a:t>
            </a:r>
            <a:endParaRPr/>
          </a:p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1920"/>
              <a:buChar char="◼"/>
            </a:pPr>
            <a:r>
              <a:rPr lang="en-US" sz="2400"/>
              <a:t>Là một dãy các phần tử (entry), mỗi phần tử chứa tên và thuộc tính của tập tinh trên THƯ MỤC GỐC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Giới thiệu</a:t>
            </a:r>
            <a:endParaRPr/>
          </a:p>
        </p:txBody>
      </p:sp>
      <p:pic>
        <p:nvPicPr>
          <p:cNvPr id="151" name="Google Shape;151;p5" descr="document.gif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752600"/>
            <a:ext cx="2242868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53" name="Google Shape;153;p5"/>
          <p:cNvSpPr/>
          <p:nvPr/>
        </p:nvSpPr>
        <p:spPr>
          <a:xfrm>
            <a:off x="3505200" y="2209800"/>
            <a:ext cx="15240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5" descr="j02382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5000" y="1828800"/>
            <a:ext cx="2197996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5"/>
          <p:cNvSpPr txBox="1"/>
          <p:nvPr/>
        </p:nvSpPr>
        <p:spPr>
          <a:xfrm>
            <a:off x="1600200" y="3962400"/>
            <a:ext cx="573907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B48100"/>
                </a:solidFill>
                <a:latin typeface="Arial"/>
                <a:ea typeface="Arial"/>
                <a:cs typeface="Arial"/>
                <a:sym typeface="Arial"/>
              </a:rPr>
              <a:t>Tìm kiếm thông tin???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B48100"/>
                </a:solidFill>
                <a:latin typeface="Arial"/>
                <a:ea typeface="Arial"/>
                <a:cs typeface="Arial"/>
                <a:sym typeface="Arial"/>
              </a:rPr>
              <a:t>Làm sao biết được block nào còn trống???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B48100"/>
                </a:solidFill>
                <a:latin typeface="Arial"/>
                <a:ea typeface="Arial"/>
                <a:cs typeface="Arial"/>
                <a:sym typeface="Arial"/>
              </a:rPr>
              <a:t>Quyền hạn???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50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Bảng thư mục</a:t>
            </a:r>
            <a:endParaRPr/>
          </a:p>
        </p:txBody>
      </p:sp>
      <p:sp>
        <p:nvSpPr>
          <p:cNvPr id="825" name="Google Shape;825;p50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sp>
        <p:nvSpPr>
          <p:cNvPr id="826" name="Google Shape;826;p50"/>
          <p:cNvSpPr txBox="1">
            <a:spLocks noGrp="1"/>
          </p:cNvSpPr>
          <p:nvPr>
            <p:ph type="body" idx="1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1920"/>
              <a:buChar char="◼"/>
            </a:pPr>
            <a:r>
              <a:rPr lang="en-US" sz="2400"/>
              <a:t>Cấu trúc entry chính trên HĐH DOS</a:t>
            </a:r>
            <a:endParaRPr/>
          </a:p>
          <a:p>
            <a:pPr marL="730250" lvl="1" indent="-273050" algn="l" rtl="0">
              <a:spcBef>
                <a:spcPts val="400"/>
              </a:spcBef>
              <a:spcAft>
                <a:spcPts val="0"/>
              </a:spcAft>
              <a:buSzPts val="1800"/>
              <a:buChar char="▪"/>
            </a:pPr>
            <a:r>
              <a:rPr lang="en-US" sz="2000"/>
              <a:t>Mỗi entry có kích thước 32 byte</a:t>
            </a:r>
            <a:endParaRPr/>
          </a:p>
        </p:txBody>
      </p:sp>
      <p:graphicFrame>
        <p:nvGraphicFramePr>
          <p:cNvPr id="827" name="Google Shape;827;p50"/>
          <p:cNvGraphicFramePr/>
          <p:nvPr/>
        </p:nvGraphicFramePr>
        <p:xfrm>
          <a:off x="457200" y="26670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{2F3D963F-1361-4BF6-B427-F3427C328586}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OFFSET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ĐỘ DÀI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(byte)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NỘI DUNG</a:t>
                      </a:r>
                      <a:endParaRPr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0h (0)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Tên chính của tập tin</a:t>
                      </a:r>
                      <a:endParaRPr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8h (8)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Tên mở rộng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Bh (11)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Thuộc tính (0-0-A-D-V-S-H-R)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Nếu có giá trị là 0x0F thì entry này sủ dụng cho LFNs</a:t>
                      </a:r>
                      <a:endParaRPr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Dh (13)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Giờ tạo tập tin (giờ:</a:t>
                      </a:r>
                      <a:r>
                        <a:rPr lang="en-US" sz="20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| phút:</a:t>
                      </a:r>
                      <a:r>
                        <a:rPr lang="en-US" sz="20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| giây:</a:t>
                      </a:r>
                      <a:r>
                        <a:rPr lang="en-US" sz="20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| ms:</a:t>
                      </a:r>
                      <a:r>
                        <a:rPr lang="en-US" sz="20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10h (16)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Ngày tạo tập tin (năm-1980:</a:t>
                      </a:r>
                      <a:r>
                        <a:rPr lang="en-US" sz="20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| tháng:</a:t>
                      </a:r>
                      <a:r>
                        <a:rPr lang="en-US" sz="20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| ngày:</a:t>
                      </a:r>
                      <a:r>
                        <a:rPr lang="en-US" sz="20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1Ah (26)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Cluster bắt đầu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1Ch (28)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Kích thước tập tin</a:t>
                      </a:r>
                      <a:endParaRPr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51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Bảng thư mục</a:t>
            </a:r>
            <a:endParaRPr/>
          </a:p>
        </p:txBody>
      </p:sp>
      <p:sp>
        <p:nvSpPr>
          <p:cNvPr id="833" name="Google Shape;833;p51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  <p:sp>
        <p:nvSpPr>
          <p:cNvPr id="834" name="Google Shape;834;p51"/>
          <p:cNvSpPr txBox="1">
            <a:spLocks noGrp="1"/>
          </p:cNvSpPr>
          <p:nvPr>
            <p:ph type="body" idx="1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730250" lvl="1" indent="-273050" algn="l" rtl="0">
              <a:spcBef>
                <a:spcPts val="0"/>
              </a:spcBef>
              <a:spcAft>
                <a:spcPts val="0"/>
              </a:spcAft>
              <a:buSzPts val="1440"/>
              <a:buChar char="▪"/>
            </a:pPr>
            <a:r>
              <a:rPr lang="en-US" sz="1600"/>
              <a:t>Thuộc tính:</a:t>
            </a:r>
            <a:endParaRPr/>
          </a:p>
          <a:p>
            <a:pPr marL="730250" lvl="1" indent="-181609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 sz="1600"/>
          </a:p>
          <a:p>
            <a:pPr marL="730250" lvl="1" indent="-181609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 sz="1600"/>
          </a:p>
          <a:p>
            <a:pPr marL="730250" lvl="1" indent="-181609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 sz="1600"/>
          </a:p>
          <a:p>
            <a:pPr marL="730250" lvl="1" indent="-181609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 sz="1600"/>
          </a:p>
          <a:p>
            <a:pPr marL="730250" lvl="1" indent="-181609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 sz="1600"/>
          </a:p>
          <a:p>
            <a:pPr marL="730250" lvl="1" indent="-181609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 sz="1600"/>
          </a:p>
          <a:p>
            <a:pPr marL="730250" lvl="1" indent="-181609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 sz="1600"/>
          </a:p>
          <a:p>
            <a:pPr marL="730250" lvl="1" indent="-181609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 sz="1600"/>
          </a:p>
          <a:p>
            <a:pPr marL="119062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119062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119062" lvl="0" indent="0" algn="ctr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>
                <a:solidFill>
                  <a:srgbClr val="FF0000"/>
                </a:solidFill>
              </a:rPr>
              <a:t>Khi xoá tập tin, chỉ có byte đầu tiên của entry chuyển thành </a:t>
            </a:r>
            <a:r>
              <a:rPr lang="en-US" sz="3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0xE5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35" name="Google Shape;835;p51" descr="Screen Shot 2012-10-22 at 7.11.19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9000" y="2540000"/>
            <a:ext cx="4826000" cy="17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52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Bảng thư mục</a:t>
            </a:r>
            <a:endParaRPr/>
          </a:p>
        </p:txBody>
      </p:sp>
      <p:sp>
        <p:nvSpPr>
          <p:cNvPr id="841" name="Google Shape;841;p52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  <p:sp>
        <p:nvSpPr>
          <p:cNvPr id="842" name="Google Shape;842;p52"/>
          <p:cNvSpPr txBox="1">
            <a:spLocks noGrp="1"/>
          </p:cNvSpPr>
          <p:nvPr>
            <p:ph type="body" idx="1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730250" lvl="1" indent="-273050" algn="l" rtl="0">
              <a:spcBef>
                <a:spcPts val="0"/>
              </a:spcBef>
              <a:spcAft>
                <a:spcPts val="0"/>
              </a:spcAft>
              <a:buSzPts val="1440"/>
              <a:buChar char="▪"/>
            </a:pPr>
            <a:r>
              <a:rPr lang="en-US" sz="1600"/>
              <a:t>Cấu trúc Entry phụ</a:t>
            </a:r>
            <a:endParaRPr/>
          </a:p>
          <a:p>
            <a:pPr marL="730250" lvl="1" indent="-181609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 sz="1600"/>
          </a:p>
          <a:p>
            <a:pPr marL="730250" lvl="1" indent="-181609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 sz="1600"/>
          </a:p>
          <a:p>
            <a:pPr marL="730250" lvl="1" indent="-181609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 sz="1600"/>
          </a:p>
          <a:p>
            <a:pPr marL="730250" lvl="1" indent="-181609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 sz="1600"/>
          </a:p>
          <a:p>
            <a:pPr marL="730250" lvl="1" indent="-181609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 sz="1600"/>
          </a:p>
          <a:p>
            <a:pPr marL="730250" lvl="1" indent="-181609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 sz="1600"/>
          </a:p>
          <a:p>
            <a:pPr marL="730250" lvl="1" indent="-181609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 sz="1600"/>
          </a:p>
          <a:p>
            <a:pPr marL="730250" lvl="1" indent="-181609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 sz="1600"/>
          </a:p>
          <a:p>
            <a:pPr marL="119062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119062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/>
          </a:p>
        </p:txBody>
      </p:sp>
      <p:graphicFrame>
        <p:nvGraphicFramePr>
          <p:cNvPr id="843" name="Google Shape;843;p52"/>
          <p:cNvGraphicFramePr/>
          <p:nvPr/>
        </p:nvGraphicFramePr>
        <p:xfrm>
          <a:off x="685800" y="230124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{2F3D963F-1361-4BF6-B427-F3427C328586}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Byte Offset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Length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Số thứ tự của entry</a:t>
                      </a:r>
                      <a:endParaRPr/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Các ký tự của tên file (5 ký tự  </a:t>
                      </a:r>
                      <a:r>
                        <a:rPr lang="en-US" sz="2000" u="sng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UTF-16</a:t>
                      </a: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)</a:t>
                      </a:r>
                      <a:endParaRPr/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Attributes (luôn luôn có giá trị là 0x0F)</a:t>
                      </a:r>
                      <a:endParaRPr/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Reserved (luôn luôn có giá trị là 0x00)</a:t>
                      </a:r>
                      <a:endParaRPr/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Checksum của tên file MS-DOS</a:t>
                      </a:r>
                      <a:endParaRPr/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Các ký tự của tên file (6 ký tự </a:t>
                      </a:r>
                      <a:r>
                        <a:rPr lang="en-US" sz="2000" u="sng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UTF-16</a:t>
                      </a: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)</a:t>
                      </a:r>
                      <a:endParaRPr/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1A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Cluster đầu tiên (luôn luôn có giá trị là 0x0000)</a:t>
                      </a:r>
                      <a:endParaRPr/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1C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Các ký tự của tên file (2 ký tự </a:t>
                      </a:r>
                      <a:r>
                        <a:rPr lang="en-US" sz="2000" u="sng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UTF-16</a:t>
                      </a: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/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53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Bảng thư mục</a:t>
            </a:r>
            <a:endParaRPr/>
          </a:p>
        </p:txBody>
      </p:sp>
      <p:sp>
        <p:nvSpPr>
          <p:cNvPr id="849" name="Google Shape;849;p53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  <p:sp>
        <p:nvSpPr>
          <p:cNvPr id="850" name="Google Shape;850;p53"/>
          <p:cNvSpPr txBox="1">
            <a:spLocks noGrp="1"/>
          </p:cNvSpPr>
          <p:nvPr>
            <p:ph type="body" idx="1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730250" lvl="1" indent="-18160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sz="1600"/>
          </a:p>
          <a:p>
            <a:pPr marL="730250" lvl="1" indent="-181609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 sz="1600"/>
          </a:p>
          <a:p>
            <a:pPr marL="730250" lvl="1" indent="-181609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 sz="1600"/>
          </a:p>
          <a:p>
            <a:pPr marL="730250" lvl="1" indent="-181609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 sz="1600"/>
          </a:p>
          <a:p>
            <a:pPr marL="730250" lvl="1" indent="-181609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 sz="1600"/>
          </a:p>
          <a:p>
            <a:pPr marL="730250" lvl="1" indent="-181609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 sz="1600"/>
          </a:p>
          <a:p>
            <a:pPr marL="730250" lvl="1" indent="-181609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 sz="1600"/>
          </a:p>
          <a:p>
            <a:pPr marL="730250" lvl="1" indent="-181609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 sz="1600"/>
          </a:p>
          <a:p>
            <a:pPr marL="730250" lvl="1" indent="-181609" algn="l" rtl="0">
              <a:spcBef>
                <a:spcPts val="320"/>
              </a:spcBef>
              <a:spcAft>
                <a:spcPts val="0"/>
              </a:spcAft>
              <a:buSzPts val="1440"/>
              <a:buNone/>
            </a:pPr>
            <a:endParaRPr sz="1600"/>
          </a:p>
          <a:p>
            <a:pPr marL="119062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119062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/>
          </a:p>
        </p:txBody>
      </p:sp>
      <p:pic>
        <p:nvPicPr>
          <p:cNvPr id="851" name="Google Shape;851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219200"/>
            <a:ext cx="6400800" cy="55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4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Bảng thư mục con</a:t>
            </a:r>
            <a:endParaRPr/>
          </a:p>
        </p:txBody>
      </p:sp>
      <p:sp>
        <p:nvSpPr>
          <p:cNvPr id="857" name="Google Shape;857;p54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sp>
        <p:nvSpPr>
          <p:cNvPr id="858" name="Google Shape;858;p54"/>
          <p:cNvSpPr txBox="1">
            <a:spLocks noGrp="1"/>
          </p:cNvSpPr>
          <p:nvPr>
            <p:ph type="body" idx="1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240"/>
              <a:buChar char="◼"/>
            </a:pPr>
            <a:r>
              <a:rPr lang="en-US" sz="2800"/>
              <a:t>Bảng SDET (Sub Directory Entry Table)</a:t>
            </a:r>
            <a:endParaRPr/>
          </a:p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240"/>
              <a:buChar char="◼"/>
            </a:pPr>
            <a:r>
              <a:rPr lang="en-US" sz="2800"/>
              <a:t>Mỗi thư mục trên DOS được lưu trữ như tập tin bình thường</a:t>
            </a:r>
            <a:endParaRPr/>
          </a:p>
          <a:p>
            <a:pPr marL="730250" lvl="1" indent="-273050" algn="l" rtl="0">
              <a:spcBef>
                <a:spcPts val="480"/>
              </a:spcBef>
              <a:spcAft>
                <a:spcPts val="0"/>
              </a:spcAft>
              <a:buSzPts val="2160"/>
              <a:buChar char="▪"/>
            </a:pPr>
            <a:r>
              <a:rPr lang="en-US" sz="2400"/>
              <a:t>Nội dung tập tin thư mục này là một dãy entry</a:t>
            </a:r>
            <a:endParaRPr/>
          </a:p>
          <a:p>
            <a:pPr marL="995363" lvl="2" indent="-228600" algn="l" rtl="0"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Mỗi entry chứa tên &amp; thuộc tính của những tập tin, thư mục con thuộc thư mục đang xét giống như trên RDET</a:t>
            </a:r>
            <a:endParaRPr/>
          </a:p>
          <a:p>
            <a:pPr marL="730250" lvl="1" indent="-273050" algn="l" rtl="0">
              <a:spcBef>
                <a:spcPts val="480"/>
              </a:spcBef>
              <a:spcAft>
                <a:spcPts val="0"/>
              </a:spcAft>
              <a:buSzPts val="2160"/>
              <a:buChar char="▪"/>
            </a:pPr>
            <a:r>
              <a:rPr lang="en-US" sz="2400"/>
              <a:t>Bảng SDET trên DOS luôn có 2 entry “.” và “..” ở đầu bảng.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55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Boot Sector</a:t>
            </a:r>
            <a:endParaRPr/>
          </a:p>
        </p:txBody>
      </p:sp>
      <p:sp>
        <p:nvSpPr>
          <p:cNvPr id="864" name="Google Shape;864;p55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  <p:sp>
        <p:nvSpPr>
          <p:cNvPr id="865" name="Google Shape;865;p55"/>
          <p:cNvSpPr txBox="1">
            <a:spLocks noGrp="1"/>
          </p:cNvSpPr>
          <p:nvPr>
            <p:ph type="body" idx="1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Là sector đầu tiên trong volume chứa:</a:t>
            </a:r>
            <a:endParaRPr/>
          </a:p>
          <a:p>
            <a:pPr marL="730250" lvl="1" indent="-273050" algn="l" rtl="0">
              <a:spcBef>
                <a:spcPts val="560"/>
              </a:spcBef>
              <a:spcAft>
                <a:spcPts val="0"/>
              </a:spcAft>
              <a:buSzPts val="2520"/>
              <a:buChar char="▪"/>
            </a:pPr>
            <a:r>
              <a:rPr lang="en-US"/>
              <a:t>Đoạn chương trình nhỏ để nạp HĐH khi khởi động</a:t>
            </a:r>
            <a:endParaRPr/>
          </a:p>
          <a:p>
            <a:pPr marL="730250" lvl="1" indent="-273050" algn="l" rtl="0">
              <a:spcBef>
                <a:spcPts val="560"/>
              </a:spcBef>
              <a:spcAft>
                <a:spcPts val="0"/>
              </a:spcAft>
              <a:buSzPts val="2520"/>
              <a:buChar char="▪"/>
            </a:pPr>
            <a:r>
              <a:rPr lang="en-US"/>
              <a:t>Các thông số quan trọng khác:</a:t>
            </a:r>
            <a:endParaRPr/>
          </a:p>
          <a:p>
            <a:pPr marL="995363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Kích thước cluster</a:t>
            </a:r>
            <a:endParaRPr/>
          </a:p>
          <a:p>
            <a:pPr marL="995363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Kích thước bảng thư mục</a:t>
            </a:r>
            <a:endParaRPr/>
          </a:p>
          <a:p>
            <a:pPr marL="995363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Kích thước bảng quản lý cluster</a:t>
            </a:r>
            <a:endParaRPr/>
          </a:p>
          <a:p>
            <a:pPr marL="995363" lvl="2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...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56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Boot Sector</a:t>
            </a:r>
            <a:endParaRPr/>
          </a:p>
        </p:txBody>
      </p:sp>
      <p:sp>
        <p:nvSpPr>
          <p:cNvPr id="871" name="Google Shape;871;p56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  <p:sp>
        <p:nvSpPr>
          <p:cNvPr id="872" name="Google Shape;872;p56"/>
          <p:cNvSpPr txBox="1">
            <a:spLocks noGrp="1"/>
          </p:cNvSpPr>
          <p:nvPr>
            <p:ph type="body" idx="1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1600"/>
              <a:buChar char="◼"/>
            </a:pPr>
            <a:r>
              <a:rPr lang="en-US" sz="2000"/>
              <a:t>Hình thức tổ chức trên HĐH DOS</a:t>
            </a:r>
            <a:endParaRPr/>
          </a:p>
          <a:p>
            <a:pPr marL="438150" lvl="0" indent="-217487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/>
          </a:p>
        </p:txBody>
      </p:sp>
      <p:graphicFrame>
        <p:nvGraphicFramePr>
          <p:cNvPr id="873" name="Google Shape;873;p56"/>
          <p:cNvGraphicFramePr/>
          <p:nvPr/>
        </p:nvGraphicFramePr>
        <p:xfrm>
          <a:off x="457199" y="1552957"/>
          <a:ext cx="8153400" cy="4856675"/>
        </p:xfrm>
        <a:graphic>
          <a:graphicData uri="http://schemas.openxmlformats.org/drawingml/2006/table">
            <a:tbl>
              <a:tblPr>
                <a:noFill/>
                <a:tableStyleId>{AE2D3349-F12B-4EBF-BCF9-B148028B1345}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Offset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Hex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Size (bytes)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Ký hiệu</a:t>
                      </a:r>
                      <a:endParaRPr sz="1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0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BS_jmpBoot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Lệnh nhảy đền đoạn boot code. 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BS_OEMName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Version/tên HĐH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BPB_BytsPerSec</a:t>
                      </a:r>
                      <a:endParaRPr sz="1400" b="1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Số bytes/sector</a:t>
                      </a:r>
                      <a:endParaRPr/>
                    </a:p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Ví dụ: 512, 1024, 2048 hoặc 4096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BPB_SecPerClus</a:t>
                      </a:r>
                      <a:endParaRPr sz="1400" b="1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Số sectors/cluster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r>
                        <a:rPr lang="en-US" sz="1400" b="1" baseline="-25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sz="1400" b="1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BPB_RsvdSecCnt</a:t>
                      </a:r>
                      <a:endParaRPr sz="1400" b="1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Số sector để dành (khác 0) (Số sector trước bảng FAT)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r>
                        <a:rPr lang="en-US" sz="1400" b="1" baseline="-25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1400" b="1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BPB_NumFATs</a:t>
                      </a:r>
                      <a:endParaRPr sz="1400" b="1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Số bảng FAT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US" sz="1400" b="1" baseline="-25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endParaRPr sz="1400" b="1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BPB_RootEntCnt</a:t>
                      </a:r>
                      <a:endParaRPr sz="1400" b="1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FAT12, FAT16: số entry trong bảng RDET</a:t>
                      </a:r>
                      <a:endParaRPr/>
                    </a:p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FAT32:  có giá trị là 0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US" sz="1400" b="1" baseline="-25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RDET</a:t>
                      </a:r>
                      <a:endParaRPr sz="1400" b="1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BPB_TotSec16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FAT12, FAT16: tổng số sector của Volume</a:t>
                      </a:r>
                      <a:endParaRPr/>
                    </a:p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FAT32: có giá trị là 0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r>
                        <a:rPr lang="en-US" sz="1400" b="1" baseline="-25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endParaRPr sz="1400" b="1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BPB_Media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Loại Voulme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BPB_FATSz16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FAT12, FAT16:  số sector trong 1 bảng FAT</a:t>
                      </a:r>
                      <a:endParaRPr/>
                    </a:p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FAT32: có giá trị là 0 (BPB_FATSz32)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r>
                        <a:rPr lang="en-US" sz="1400" b="1" baseline="-25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endParaRPr sz="1400" b="1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BPB_SecPerTrk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Số sectors/track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BPB_NumHeads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1A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Số heads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BPB_HiddSec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1C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Số sector ẩn trước Volume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BPB_TotSec32 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Số sector trong Volume.</a:t>
                      </a:r>
                      <a:endParaRPr/>
                    </a:p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Nếu bằng 0, BPB_TotSec16 phải khác 0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US" sz="1400" b="1" baseline="-250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endParaRPr sz="1400" b="1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57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Boot Sector</a:t>
            </a:r>
            <a:endParaRPr/>
          </a:p>
        </p:txBody>
      </p:sp>
      <p:sp>
        <p:nvSpPr>
          <p:cNvPr id="879" name="Google Shape;879;p57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  <p:sp>
        <p:nvSpPr>
          <p:cNvPr id="880" name="Google Shape;880;p57"/>
          <p:cNvSpPr txBox="1">
            <a:spLocks noGrp="1"/>
          </p:cNvSpPr>
          <p:nvPr>
            <p:ph type="body" idx="1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119062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 </a:t>
            </a:r>
            <a:endParaRPr/>
          </a:p>
        </p:txBody>
      </p:sp>
      <p:graphicFrame>
        <p:nvGraphicFramePr>
          <p:cNvPr id="881" name="Google Shape;881;p57"/>
          <p:cNvGraphicFramePr/>
          <p:nvPr/>
        </p:nvGraphicFramePr>
        <p:xfrm>
          <a:off x="304800" y="1524000"/>
          <a:ext cx="8382000" cy="3162427"/>
        </p:xfrm>
        <a:graphic>
          <a:graphicData uri="http://schemas.openxmlformats.org/drawingml/2006/table">
            <a:tbl>
              <a:tblPr>
                <a:noFill/>
                <a:tableStyleId>{AE2D3349-F12B-4EBF-BCF9-B148028B1345}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Offset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hexa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Size (bytes)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BS_DrvNum</a:t>
                      </a:r>
                      <a:endParaRPr sz="2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</a:t>
                      </a:r>
                      <a:endParaRPr sz="2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Ký hiệu vật lý đĩa (0x00: floppy disks, 0x80: hard disks). </a:t>
                      </a:r>
                      <a:br>
                        <a:rPr lang="en-US" sz="1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NOTE: This field is actually operating system specific.</a:t>
                      </a:r>
                      <a:endParaRPr sz="2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BS_Reserved1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Dành riêng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BS_BootSig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Ký hiệu nhận diện HĐH  (0x29).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BS_VolID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Volume serial number.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BS_VolLab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2B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Volume label.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BS_FilSysType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Chuỗi nhận diện 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loại FAT: </a:t>
                      </a:r>
                      <a:r>
                        <a:rPr lang="en-US" sz="16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“FAT12   ”, “FAT16   ”, “FAT     ”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3E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448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Boot code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1FE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Dấu hiệu kết thúc bootsector (0x55AA)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82" name="Google Shape;882;p57"/>
          <p:cNvSpPr txBox="1"/>
          <p:nvPr/>
        </p:nvSpPr>
        <p:spPr>
          <a:xfrm>
            <a:off x="1143000" y="4953000"/>
            <a:ext cx="65882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FAT12, FAT16: Cấu trúc 476 bytes còn lại trong Bootsector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58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Boot Sector</a:t>
            </a:r>
            <a:endParaRPr/>
          </a:p>
        </p:txBody>
      </p:sp>
      <p:sp>
        <p:nvSpPr>
          <p:cNvPr id="888" name="Google Shape;888;p58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  <p:sp>
        <p:nvSpPr>
          <p:cNvPr id="889" name="Google Shape;889;p58"/>
          <p:cNvSpPr txBox="1">
            <a:spLocks noGrp="1"/>
          </p:cNvSpPr>
          <p:nvPr>
            <p:ph type="body" idx="1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119062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 </a:t>
            </a:r>
            <a:endParaRPr/>
          </a:p>
        </p:txBody>
      </p:sp>
      <p:graphicFrame>
        <p:nvGraphicFramePr>
          <p:cNvPr id="890" name="Google Shape;890;p58"/>
          <p:cNvGraphicFramePr/>
          <p:nvPr/>
        </p:nvGraphicFramePr>
        <p:xfrm>
          <a:off x="381000" y="990600"/>
          <a:ext cx="8382000" cy="5091623"/>
        </p:xfrm>
        <a:graphic>
          <a:graphicData uri="http://schemas.openxmlformats.org/drawingml/2006/table">
            <a:tbl>
              <a:tblPr>
                <a:noFill/>
                <a:tableStyleId>{AE2D3349-F12B-4EBF-BCF9-B148028B1345}</a:tableStyleId>
              </a:tblPr>
              <a:tblGrid>
                <a:gridCol w="164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Offset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hexa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Size (bytes)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BPB_FATSz32</a:t>
                      </a:r>
                      <a:endParaRPr sz="18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</a:t>
                      </a:r>
                      <a:endParaRPr sz="18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số sector trong 1 bảng FAT </a:t>
                      </a:r>
                      <a:endParaRPr sz="18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BPB_FATSz16 must be 0. </a:t>
                      </a:r>
                      <a:endParaRPr sz="18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BPB_ExtFlags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532130" marR="0" lvl="0" indent="-53213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0-3: chỉ số bảng FAT active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17830" marR="0" lvl="0" indent="-41783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Bits 4-6: dành riêng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17830" marR="0" lvl="0" indent="-41783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7:  	0 – cập nhật lên tất cả các bảng FAT</a:t>
                      </a:r>
                      <a:endParaRPr/>
                    </a:p>
                    <a:p>
                      <a:pPr marL="532130" marR="0" lvl="0" indent="-53213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1 – chỉ cập nhật lên bảng FAT active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17830" marR="0" lvl="0" indent="-41783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8-15: dành riêng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BPB_FSVer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2A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Version FAT32 (byte thấp mirror)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BPB_RootClus</a:t>
                      </a:r>
                      <a:endParaRPr sz="18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2C</a:t>
                      </a:r>
                      <a:endParaRPr sz="18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Chỉ số cluster đầu tiên của RDET (thông thường: 2)</a:t>
                      </a:r>
                      <a:endParaRPr sz="18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BPB_FSInfo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Chỉ số sector chứa  FSINFO – thông tin sector trống. (thông thường: 1)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BPB_BkBootSec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Chỉ số sector chứa bản sao của bootsector (thông thường: 6)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BPB_Reserved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Dành riêng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BS_DrvNum</a:t>
                      </a:r>
                      <a:endParaRPr sz="18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</a:t>
                      </a:r>
                      <a:endParaRPr sz="18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Ký hiệu vật lý đĩa (0x00: floppy disks, 0x80: hard disks).</a:t>
                      </a:r>
                      <a:endParaRPr sz="18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BS_Reserved1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Dành riêng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BS_BootSig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Ký hiệu nhận diện HĐH  (0x29).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BS_VolID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Volume serial number..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BS_VolLab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47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Volume label.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BS_FilSysType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Chuỗi nhận diện loại FAT: ”</a:t>
                      </a:r>
                      <a:r>
                        <a:rPr lang="en-US" sz="1400" b="1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FAT32   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”.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5A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420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Boot code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1FE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1485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Dấu hiệu kết thúc bootsector (0x55AA)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91" name="Google Shape;891;p58"/>
          <p:cNvSpPr txBox="1"/>
          <p:nvPr/>
        </p:nvSpPr>
        <p:spPr>
          <a:xfrm>
            <a:off x="1454468" y="6361034"/>
            <a:ext cx="57845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FAT32: Cấu trúc 476 bytes còn lại trong Bootsector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59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Boot Sector</a:t>
            </a:r>
            <a:endParaRPr/>
          </a:p>
        </p:txBody>
      </p:sp>
      <p:sp>
        <p:nvSpPr>
          <p:cNvPr id="897" name="Google Shape;897;p59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  <p:sp>
        <p:nvSpPr>
          <p:cNvPr id="898" name="Google Shape;898;p59"/>
          <p:cNvSpPr txBox="1">
            <a:spLocks noGrp="1"/>
          </p:cNvSpPr>
          <p:nvPr>
            <p:ph type="body" idx="1"/>
          </p:nvPr>
        </p:nvSpPr>
        <p:spPr>
          <a:xfrm>
            <a:off x="118946" y="1774825"/>
            <a:ext cx="8567854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119062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  1   2   3   4   5   6   7    8  9   A   B  C   D  E  F</a:t>
            </a:r>
            <a:endParaRPr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99" name="Google Shape;899;p59" descr="Screen Shot 2012-10-22 at 7.22.12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300" y="2273300"/>
            <a:ext cx="8648700" cy="39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Hệ thống tập tin</a:t>
            </a:r>
            <a:endParaRPr/>
          </a:p>
        </p:txBody>
      </p:sp>
      <p:sp>
        <p:nvSpPr>
          <p:cNvPr id="162" name="Google Shape;162;p6"/>
          <p:cNvSpPr txBox="1">
            <a:spLocks noGrp="1"/>
          </p:cNvSpPr>
          <p:nvPr>
            <p:ph type="body" idx="1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 fontScale="92500" lnSpcReduction="20000"/>
          </a:bodyPr>
          <a:lstStyle/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ct val="80000"/>
              <a:buChar char="◼"/>
            </a:pPr>
            <a:r>
              <a:rPr lang="en-US"/>
              <a:t>cung cấp cơ chế</a:t>
            </a:r>
            <a:endParaRPr/>
          </a:p>
          <a:p>
            <a:pPr marL="730250" lvl="1" indent="-273050" algn="l" rtl="0">
              <a:spcBef>
                <a:spcPts val="518"/>
              </a:spcBef>
              <a:spcAft>
                <a:spcPts val="0"/>
              </a:spcAft>
              <a:buSzPct val="90000"/>
              <a:buChar char="▪"/>
            </a:pPr>
            <a:r>
              <a:rPr lang="en-US"/>
              <a:t>lưu trữ</a:t>
            </a:r>
            <a:endParaRPr/>
          </a:p>
          <a:p>
            <a:pPr marL="730250" lvl="1" indent="-273050" algn="l" rtl="0">
              <a:spcBef>
                <a:spcPts val="518"/>
              </a:spcBef>
              <a:spcAft>
                <a:spcPts val="0"/>
              </a:spcAft>
              <a:buSzPct val="90000"/>
              <a:buChar char="▪"/>
            </a:pPr>
            <a:r>
              <a:rPr lang="en-US"/>
              <a:t>truy cập dữ liệu và chương trình trên đĩa</a:t>
            </a:r>
            <a:endParaRPr/>
          </a:p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ct val="80000"/>
              <a:buChar char="◼"/>
            </a:pPr>
            <a:r>
              <a:rPr lang="en-US"/>
              <a:t>Đơn vị lưu trữ: tập tin (file)</a:t>
            </a:r>
            <a:endParaRPr/>
          </a:p>
          <a:p>
            <a:pPr marL="730250" lvl="1" indent="-273050" algn="l" rtl="0">
              <a:spcBef>
                <a:spcPts val="518"/>
              </a:spcBef>
              <a:spcAft>
                <a:spcPts val="0"/>
              </a:spcAft>
              <a:buSzPct val="90000"/>
              <a:buChar char="▪"/>
            </a:pPr>
            <a:r>
              <a:rPr lang="en-US"/>
              <a:t>Thư mục là 1 dạng tập tin đặc biệt</a:t>
            </a:r>
            <a:endParaRPr/>
          </a:p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ct val="80000"/>
              <a:buChar char="◼"/>
            </a:pPr>
            <a:r>
              <a:rPr lang="en-US"/>
              <a:t>Một số hệ thống tập tin hiện nay:</a:t>
            </a:r>
            <a:endParaRPr/>
          </a:p>
          <a:p>
            <a:pPr marL="730250" lvl="1" indent="-273050" algn="l" rtl="0">
              <a:spcBef>
                <a:spcPts val="518"/>
              </a:spcBef>
              <a:spcAft>
                <a:spcPts val="0"/>
              </a:spcAft>
              <a:buSzPct val="90000"/>
              <a:buChar char="▪"/>
            </a:pPr>
            <a:r>
              <a:rPr lang="en-US"/>
              <a:t>FAT: FAT12, FAT16, FAT32</a:t>
            </a:r>
            <a:endParaRPr/>
          </a:p>
          <a:p>
            <a:pPr marL="730250" lvl="1" indent="-273050" algn="l" rtl="0">
              <a:spcBef>
                <a:spcPts val="518"/>
              </a:spcBef>
              <a:spcAft>
                <a:spcPts val="0"/>
              </a:spcAft>
              <a:buSzPct val="90000"/>
              <a:buChar char="▪"/>
            </a:pPr>
            <a:r>
              <a:rPr lang="en-US"/>
              <a:t>NTFS</a:t>
            </a:r>
            <a:endParaRPr/>
          </a:p>
          <a:p>
            <a:pPr marL="730250" lvl="1" indent="-273050" algn="l" rtl="0">
              <a:spcBef>
                <a:spcPts val="518"/>
              </a:spcBef>
              <a:spcAft>
                <a:spcPts val="0"/>
              </a:spcAft>
              <a:buSzPct val="90000"/>
              <a:buChar char="▪"/>
            </a:pPr>
            <a:r>
              <a:rPr lang="en-US"/>
              <a:t>Ext2, ext</a:t>
            </a:r>
            <a:endParaRPr/>
          </a:p>
          <a:p>
            <a:pPr marL="730250" lvl="1" indent="-273050" algn="l" rtl="0">
              <a:spcBef>
                <a:spcPts val="518"/>
              </a:spcBef>
              <a:spcAft>
                <a:spcPts val="0"/>
              </a:spcAft>
              <a:buSzPct val="90000"/>
              <a:buChar char="▪"/>
            </a:pPr>
            <a:r>
              <a:rPr lang="en-US"/>
              <a:t>Vfat</a:t>
            </a:r>
            <a:endParaRPr/>
          </a:p>
          <a:p>
            <a:pPr marL="730250" lvl="1" indent="-273050" algn="l" rtl="0">
              <a:spcBef>
                <a:spcPts val="518"/>
              </a:spcBef>
              <a:spcAft>
                <a:spcPts val="0"/>
              </a:spcAft>
              <a:buSzPct val="90000"/>
              <a:buChar char="▪"/>
            </a:pPr>
            <a:r>
              <a:rPr lang="en-US"/>
              <a:t>…</a:t>
            </a:r>
            <a:endParaRPr/>
          </a:p>
          <a:p>
            <a:pPr marL="995363" lvl="2" indent="-87630" algn="l" rtl="0">
              <a:spcBef>
                <a:spcPts val="444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sp>
        <p:nvSpPr>
          <p:cNvPr id="163" name="Google Shape;163;p6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Tập tin</a:t>
            </a:r>
            <a:endParaRPr/>
          </a:p>
        </p:txBody>
      </p:sp>
      <p:sp>
        <p:nvSpPr>
          <p:cNvPr id="169" name="Google Shape;169;p7"/>
          <p:cNvSpPr txBox="1">
            <a:spLocks noGrp="1"/>
          </p:cNvSpPr>
          <p:nvPr>
            <p:ph type="body" idx="1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Tập tin (file)</a:t>
            </a:r>
            <a:endParaRPr/>
          </a:p>
          <a:p>
            <a:pPr marL="730250" lvl="1" indent="-273050" algn="l" rtl="0">
              <a:spcBef>
                <a:spcPts val="560"/>
              </a:spcBef>
              <a:spcAft>
                <a:spcPts val="0"/>
              </a:spcAft>
              <a:buSzPts val="2520"/>
              <a:buChar char="▪"/>
            </a:pPr>
            <a:r>
              <a:rPr lang="en-US"/>
              <a:t>Tập các thông tin liên quan nhau</a:t>
            </a:r>
            <a:endParaRPr/>
          </a:p>
          <a:p>
            <a:pPr marL="730250" lvl="1" indent="-273050" algn="l" rtl="0">
              <a:spcBef>
                <a:spcPts val="560"/>
              </a:spcBef>
              <a:spcAft>
                <a:spcPts val="0"/>
              </a:spcAft>
              <a:buSzPts val="2520"/>
              <a:buChar char="▪"/>
            </a:pPr>
            <a:r>
              <a:rPr lang="en-US"/>
              <a:t>Được HĐH ánh xạ trên ổ đĩa vật lý</a:t>
            </a:r>
            <a:endParaRPr/>
          </a:p>
          <a:p>
            <a:pPr marL="730250" lvl="1" indent="-273050" algn="l" rtl="0">
              <a:spcBef>
                <a:spcPts val="560"/>
              </a:spcBef>
              <a:spcAft>
                <a:spcPts val="0"/>
              </a:spcAft>
              <a:buSzPts val="2520"/>
              <a:buChar char="▪"/>
            </a:pPr>
            <a:r>
              <a:rPr lang="en-US"/>
              <a:t>Gồm chuỗi các bit, byte, record, …</a:t>
            </a:r>
            <a:endParaRPr/>
          </a:p>
          <a:p>
            <a:pPr marL="730250" lvl="1" indent="-273050" algn="l" rtl="0">
              <a:spcBef>
                <a:spcPts val="560"/>
              </a:spcBef>
              <a:spcAft>
                <a:spcPts val="0"/>
              </a:spcAft>
              <a:buSzPts val="2520"/>
              <a:buChar char="▪"/>
            </a:pPr>
            <a:r>
              <a:rPr lang="en-US"/>
              <a:t>Xác định bằng tên tập tin</a:t>
            </a:r>
            <a:endParaRPr/>
          </a:p>
          <a:p>
            <a:pPr marL="995363" lvl="2" indent="-228600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Example.c</a:t>
            </a:r>
            <a:endParaRPr/>
          </a:p>
          <a:p>
            <a:pPr marL="995363" lvl="2" indent="-762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438150" lvl="0" indent="-156528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/>
          </a:p>
        </p:txBody>
      </p:sp>
      <p:sp>
        <p:nvSpPr>
          <p:cNvPr id="170" name="Google Shape;170;p7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Tập tin – phân loại</a:t>
            </a:r>
            <a:endParaRPr/>
          </a:p>
        </p:txBody>
      </p:sp>
      <p:sp>
        <p:nvSpPr>
          <p:cNvPr id="176" name="Google Shape;176;p8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aphicFrame>
        <p:nvGraphicFramePr>
          <p:cNvPr id="177" name="Google Shape;177;p8"/>
          <p:cNvGraphicFramePr/>
          <p:nvPr/>
        </p:nvGraphicFramePr>
        <p:xfrm>
          <a:off x="761999" y="108204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{2F3D963F-1361-4BF6-B427-F3427C328586}</a:tableStyleId>
              </a:tblPr>
              <a:tblGrid>
                <a:gridCol w="123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en-US" sz="1400" b="1" u="none" strike="noStrike" cap="none"/>
                        <a:t>Loại file</a:t>
                      </a:r>
                      <a:endParaRPr sz="14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en-US" sz="1400" b="1" u="none" strike="noStrike" cap="none"/>
                        <a:t>Ví dụ</a:t>
                      </a:r>
                      <a:endParaRPr sz="14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Ý nghĩa</a:t>
                      </a:r>
                      <a:endParaRPr sz="1400" b="1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Thực thi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file.exe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File chứa mã lệnh dùng để load lên bộ nhớ và thực thi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Backup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File.bak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Backup file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Nguồn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File.c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File chứa mã nguồn gồm các dòng code, hàm,…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Đối tượng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File.o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File được tổ chức thành các khối được trình liên kết hiểu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Batch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File.sh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File.bat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File chứa tập các lệnh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Thư viện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File.dll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File.lib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File chứa thư viện các hàm để dùng cho các chương trình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Hình ảnh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File.jpg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file.bmp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File hình ảnh được mã hóa bằng các chuẩn JPEG, RLE,…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Multimedia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File.mp3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orbel"/>
                        <a:buNone/>
                      </a:pPr>
                      <a:r>
                        <a:rPr lang="en-US" sz="1400" u="none" strike="noStrike" cap="none"/>
                        <a:t>File.wma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File.rm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File âm thanh, video, ..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File text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File.txt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Nén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File.zip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Tài liệu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File.pdf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File.doc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…..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78" name="Google Shape;178;p8"/>
          <p:cNvSpPr txBox="1"/>
          <p:nvPr/>
        </p:nvSpPr>
        <p:spPr>
          <a:xfrm>
            <a:off x="3124200" y="6324600"/>
            <a:ext cx="28777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Một số loại file thông dụng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Tập tin – thuộc tính - 1 </a:t>
            </a:r>
            <a:endParaRPr/>
          </a:p>
        </p:txBody>
      </p:sp>
      <p:sp>
        <p:nvSpPr>
          <p:cNvPr id="184" name="Google Shape;184;p9"/>
          <p:cNvSpPr txBox="1">
            <a:spLocks noGrp="1"/>
          </p:cNvSpPr>
          <p:nvPr>
            <p:ph type="sldNum" idx="4294967295"/>
          </p:nvPr>
        </p:nvSpPr>
        <p:spPr>
          <a:xfrm>
            <a:off x="8153400" y="60236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85" name="Google Shape;18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8400" y="1219200"/>
            <a:ext cx="3571875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9"/>
          <p:cNvSpPr txBox="1"/>
          <p:nvPr/>
        </p:nvSpPr>
        <p:spPr>
          <a:xfrm>
            <a:off x="6513125" y="1764268"/>
            <a:ext cx="11849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85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Tên tập tin</a:t>
            </a:r>
            <a:endParaRPr/>
          </a:p>
        </p:txBody>
      </p:sp>
      <p:sp>
        <p:nvSpPr>
          <p:cNvPr id="187" name="Google Shape;187;p9"/>
          <p:cNvSpPr txBox="1"/>
          <p:nvPr/>
        </p:nvSpPr>
        <p:spPr>
          <a:xfrm>
            <a:off x="6523340" y="2160657"/>
            <a:ext cx="12490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85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 tập tin</a:t>
            </a:r>
            <a:endParaRPr/>
          </a:p>
        </p:txBody>
      </p:sp>
      <p:sp>
        <p:nvSpPr>
          <p:cNvPr id="188" name="Google Shape;188;p9"/>
          <p:cNvSpPr txBox="1"/>
          <p:nvPr/>
        </p:nvSpPr>
        <p:spPr>
          <a:xfrm>
            <a:off x="6536394" y="2667000"/>
            <a:ext cx="15408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85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Nơi lưu tập tin</a:t>
            </a:r>
            <a:endParaRPr/>
          </a:p>
        </p:txBody>
      </p:sp>
      <p:sp>
        <p:nvSpPr>
          <p:cNvPr id="189" name="Google Shape;189;p9"/>
          <p:cNvSpPr txBox="1"/>
          <p:nvPr/>
        </p:nvSpPr>
        <p:spPr>
          <a:xfrm>
            <a:off x="6400800" y="3288268"/>
            <a:ext cx="18614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85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Kích thước tập tin</a:t>
            </a:r>
            <a:endParaRPr/>
          </a:p>
        </p:txBody>
      </p:sp>
      <p:sp>
        <p:nvSpPr>
          <p:cNvPr id="190" name="Google Shape;190;p9"/>
          <p:cNvSpPr/>
          <p:nvPr/>
        </p:nvSpPr>
        <p:spPr>
          <a:xfrm>
            <a:off x="3352800" y="2819400"/>
            <a:ext cx="2133600" cy="381000"/>
          </a:xfrm>
          <a:prstGeom prst="wedgeRoundRectCallout">
            <a:avLst>
              <a:gd name="adj1" fmla="val 100325"/>
              <a:gd name="adj2" fmla="val -24166"/>
              <a:gd name="adj3" fmla="val 16667"/>
            </a:avLst>
          </a:prstGeom>
          <a:noFill/>
          <a:ln w="48000" cap="flat" cmpd="thickThin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9"/>
          <p:cNvSpPr/>
          <p:nvPr/>
        </p:nvSpPr>
        <p:spPr>
          <a:xfrm>
            <a:off x="3352800" y="2209800"/>
            <a:ext cx="2286000" cy="381000"/>
          </a:xfrm>
          <a:prstGeom prst="wedgeRoundRectCallout">
            <a:avLst>
              <a:gd name="adj1" fmla="val 87905"/>
              <a:gd name="adj2" fmla="val -833"/>
              <a:gd name="adj3" fmla="val 16667"/>
            </a:avLst>
          </a:prstGeom>
          <a:noFill/>
          <a:ln w="48000" cap="flat" cmpd="thickThin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9"/>
          <p:cNvSpPr/>
          <p:nvPr/>
        </p:nvSpPr>
        <p:spPr>
          <a:xfrm>
            <a:off x="3276600" y="1828800"/>
            <a:ext cx="1905000" cy="381000"/>
          </a:xfrm>
          <a:prstGeom prst="wedgeRoundRectCallout">
            <a:avLst>
              <a:gd name="adj1" fmla="val 122955"/>
              <a:gd name="adj2" fmla="val -4167"/>
              <a:gd name="adj3" fmla="val 16667"/>
            </a:avLst>
          </a:prstGeom>
          <a:noFill/>
          <a:ln w="48000" cap="flat" cmpd="thickThin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9"/>
          <p:cNvSpPr/>
          <p:nvPr/>
        </p:nvSpPr>
        <p:spPr>
          <a:xfrm>
            <a:off x="3352800" y="3200400"/>
            <a:ext cx="1752600" cy="457200"/>
          </a:xfrm>
          <a:prstGeom prst="wedgeRoundRectCallout">
            <a:avLst>
              <a:gd name="adj1" fmla="val 122349"/>
              <a:gd name="adj2" fmla="val -10833"/>
              <a:gd name="adj3" fmla="val 16667"/>
            </a:avLst>
          </a:prstGeom>
          <a:noFill/>
          <a:ln w="48000" cap="flat" cmpd="thickThin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9"/>
          <p:cNvSpPr txBox="1"/>
          <p:nvPr/>
        </p:nvSpPr>
        <p:spPr>
          <a:xfrm>
            <a:off x="6400800" y="3962400"/>
            <a:ext cx="10823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85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Thời gian</a:t>
            </a:r>
            <a:endParaRPr sz="1800">
              <a:solidFill>
                <a:srgbClr val="785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9"/>
          <p:cNvSpPr/>
          <p:nvPr/>
        </p:nvSpPr>
        <p:spPr>
          <a:xfrm>
            <a:off x="3352800" y="3810000"/>
            <a:ext cx="1981200" cy="685800"/>
          </a:xfrm>
          <a:prstGeom prst="wedgeRoundRectCallout">
            <a:avLst>
              <a:gd name="adj1" fmla="val 103759"/>
              <a:gd name="adj2" fmla="val -8981"/>
              <a:gd name="adj3" fmla="val 16667"/>
            </a:avLst>
          </a:prstGeom>
          <a:noFill/>
          <a:ln w="48000" cap="flat" cmpd="thickThin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9"/>
          <p:cNvSpPr txBox="1"/>
          <p:nvPr/>
        </p:nvSpPr>
        <p:spPr>
          <a:xfrm>
            <a:off x="6463316" y="4572000"/>
            <a:ext cx="19948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85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Thuộc tính</a:t>
            </a:r>
            <a:endParaRPr sz="1800">
              <a:solidFill>
                <a:srgbClr val="785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9"/>
          <p:cNvSpPr/>
          <p:nvPr/>
        </p:nvSpPr>
        <p:spPr>
          <a:xfrm>
            <a:off x="3276600" y="4636532"/>
            <a:ext cx="1447800" cy="316468"/>
          </a:xfrm>
          <a:prstGeom prst="wedgeRoundRectCallout">
            <a:avLst>
              <a:gd name="adj1" fmla="val 164454"/>
              <a:gd name="adj2" fmla="val -10833"/>
              <a:gd name="adj3" fmla="val 16667"/>
            </a:avLst>
          </a:prstGeom>
          <a:noFill/>
          <a:ln w="48000" cap="flat" cmpd="thickThin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ule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ule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3707</Words>
  <Application>Microsoft Macintosh PowerPoint</Application>
  <PresentationFormat>On-screen Show (4:3)</PresentationFormat>
  <Paragraphs>886</Paragraphs>
  <Slides>59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70" baseType="lpstr">
      <vt:lpstr>Noto Sans Symbols</vt:lpstr>
      <vt:lpstr>Arial</vt:lpstr>
      <vt:lpstr>Tahoma</vt:lpstr>
      <vt:lpstr>Helvetica Neue</vt:lpstr>
      <vt:lpstr>Times New Roman</vt:lpstr>
      <vt:lpstr>Courier</vt:lpstr>
      <vt:lpstr>Corbel</vt:lpstr>
      <vt:lpstr>Calibri</vt:lpstr>
      <vt:lpstr>Arial Black</vt:lpstr>
      <vt:lpstr>Module</vt:lpstr>
      <vt:lpstr>Module</vt:lpstr>
      <vt:lpstr>PowerPoint Presentation</vt:lpstr>
      <vt:lpstr>Nội dung</vt:lpstr>
      <vt:lpstr>Giới thiệu</vt:lpstr>
      <vt:lpstr>Giới thiệu</vt:lpstr>
      <vt:lpstr>Giới thiệu</vt:lpstr>
      <vt:lpstr>Hệ thống tập tin</vt:lpstr>
      <vt:lpstr>Tập tin</vt:lpstr>
      <vt:lpstr>Tập tin – phân loại</vt:lpstr>
      <vt:lpstr>Tập tin – thuộc tính - 1 </vt:lpstr>
      <vt:lpstr>Tập tin – thuộc tính - 2</vt:lpstr>
      <vt:lpstr>Tập tin – thuộc tính - 3</vt:lpstr>
      <vt:lpstr>Tập tin – cấu trúc - 1 </vt:lpstr>
      <vt:lpstr>Tập tin – cấu trúc - 2</vt:lpstr>
      <vt:lpstr>Tập tin – thao tác </vt:lpstr>
      <vt:lpstr>Tập tin – phương pháp truy cập</vt:lpstr>
      <vt:lpstr>Nội dung</vt:lpstr>
      <vt:lpstr>Đĩa từ</vt:lpstr>
      <vt:lpstr>Đĩa từ - cấu trúc -  1</vt:lpstr>
      <vt:lpstr>Đĩa từ - cấu trúc - 2</vt:lpstr>
      <vt:lpstr>Đĩa từ - cấu trúc - 3</vt:lpstr>
      <vt:lpstr>Đĩa từ - cấu trúc - 4</vt:lpstr>
      <vt:lpstr>Đĩa từ - dung lượng đĩa</vt:lpstr>
      <vt:lpstr>Đĩa từ - tổ chức đĩa - 1</vt:lpstr>
      <vt:lpstr>Đĩa từ - tổ chức đĩa - 2</vt:lpstr>
      <vt:lpstr>Đĩa từ - tổ chức đĩa - 3</vt:lpstr>
      <vt:lpstr>Đĩa từ - tổ chức đĩa - 4</vt:lpstr>
      <vt:lpstr>Đĩa từ - thuật toán đọc đĩa</vt:lpstr>
      <vt:lpstr>First Come First Serve - FCFS</vt:lpstr>
      <vt:lpstr>Shortest Seek Time First - SSTF</vt:lpstr>
      <vt:lpstr>SCAN</vt:lpstr>
      <vt:lpstr>SCAN vs. FCFS</vt:lpstr>
      <vt:lpstr>C-SCAN</vt:lpstr>
      <vt:lpstr>LOOK – C-LOOK</vt:lpstr>
      <vt:lpstr>LOOK – C-LOOK</vt:lpstr>
      <vt:lpstr>Đĩa từ - Cấu trúc</vt:lpstr>
      <vt:lpstr>Master Boot Record</vt:lpstr>
      <vt:lpstr>Bảng mô tả các phân vùng - 1</vt:lpstr>
      <vt:lpstr>Bảng mô tả các phân vùng - 2</vt:lpstr>
      <vt:lpstr>Master Boot Record – Ví dụ - 1</vt:lpstr>
      <vt:lpstr>Master Boot Record – Ví dụ - 2</vt:lpstr>
      <vt:lpstr>Cluster</vt:lpstr>
      <vt:lpstr>Cluster</vt:lpstr>
      <vt:lpstr>Cluster</vt:lpstr>
      <vt:lpstr>Tổ chức hệ thống quản lý tập tin</vt:lpstr>
      <vt:lpstr>Bảng quản lý Cluster</vt:lpstr>
      <vt:lpstr>Bảng quản lý Cluster</vt:lpstr>
      <vt:lpstr>Bảng quản lý Cluster</vt:lpstr>
      <vt:lpstr>Bảng quản lý Cluster</vt:lpstr>
      <vt:lpstr>Bảng thư mục</vt:lpstr>
      <vt:lpstr>Bảng thư mục</vt:lpstr>
      <vt:lpstr>Bảng thư mục</vt:lpstr>
      <vt:lpstr>Bảng thư mục</vt:lpstr>
      <vt:lpstr>Bảng thư mục</vt:lpstr>
      <vt:lpstr>Bảng thư mục con</vt:lpstr>
      <vt:lpstr>Boot Sector</vt:lpstr>
      <vt:lpstr>Boot Sector</vt:lpstr>
      <vt:lpstr>Boot Sector</vt:lpstr>
      <vt:lpstr>Boot Sector</vt:lpstr>
      <vt:lpstr>Boot Sector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Tanja</dc:creator>
  <cp:lastModifiedBy>Cao Xuân Nam</cp:lastModifiedBy>
  <cp:revision>1</cp:revision>
  <dcterms:created xsi:type="dcterms:W3CDTF">2009-07-19T16:48:24Z</dcterms:created>
  <dcterms:modified xsi:type="dcterms:W3CDTF">2023-08-29T10:54:00Z</dcterms:modified>
</cp:coreProperties>
</file>