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64" r:id="rId4"/>
    <p:sldId id="258" r:id="rId5"/>
    <p:sldId id="259" r:id="rId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4" d="100"/>
          <a:sy n="94" d="100"/>
        </p:scale>
        <p:origin x="-1284" y="1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7C48D88-B3FE-4A15-81D9-E8FBE52922C2}" type="datetimeFigureOut">
              <a:rPr lang="es-ES" smtClean="0"/>
              <a:t>01/10/2018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4CF9B5C-673C-4D56-832C-6BA35C614920}" type="slidenum">
              <a:rPr lang="es-ES" smtClean="0"/>
              <a:t>‹Nº›</a:t>
            </a:fld>
            <a:endParaRPr lang="es-E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B7C48D88-B3FE-4A15-81D9-E8FBE52922C2}" type="datetimeFigureOut">
              <a:rPr lang="es-ES" smtClean="0"/>
              <a:t>01/10/2018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4CF9B5C-673C-4D56-832C-6BA35C614920}"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7C48D88-B3FE-4A15-81D9-E8FBE52922C2}" type="datetimeFigureOut">
              <a:rPr lang="es-ES" smtClean="0"/>
              <a:t>01/10/2018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4CF9B5C-673C-4D56-832C-6BA35C614920}"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B7C48D88-B3FE-4A15-81D9-E8FBE52922C2}" type="datetimeFigureOut">
              <a:rPr lang="es-ES" smtClean="0"/>
              <a:t>01/10/2018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4CF9B5C-673C-4D56-832C-6BA35C614920}"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7C48D88-B3FE-4A15-81D9-E8FBE52922C2}" type="datetimeFigureOut">
              <a:rPr lang="es-ES" smtClean="0"/>
              <a:t>01/10/2018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4CF9B5C-673C-4D56-832C-6BA35C614920}" type="slidenum">
              <a:rPr lang="es-ES" smtClean="0"/>
              <a:t>‹Nº›</a:t>
            </a:fld>
            <a:endParaRPr lang="es-E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7C48D88-B3FE-4A15-81D9-E8FBE52922C2}" type="datetimeFigureOut">
              <a:rPr lang="es-ES" smtClean="0"/>
              <a:t>01/10/2018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4CF9B5C-673C-4D56-832C-6BA35C614920}"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7C48D88-B3FE-4A15-81D9-E8FBE52922C2}" type="datetimeFigureOut">
              <a:rPr lang="es-ES" smtClean="0"/>
              <a:t>01/10/2018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C4CF9B5C-673C-4D56-832C-6BA35C614920}" type="slidenum">
              <a:rPr lang="es-ES" smtClean="0"/>
              <a:t>‹Nº›</a:t>
            </a:fld>
            <a:endParaRPr lang="es-E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B7C48D88-B3FE-4A15-81D9-E8FBE52922C2}" type="datetimeFigureOut">
              <a:rPr lang="es-ES" smtClean="0"/>
              <a:t>01/10/2018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C4CF9B5C-673C-4D56-832C-6BA35C614920}"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C48D88-B3FE-4A15-81D9-E8FBE52922C2}" type="datetimeFigureOut">
              <a:rPr lang="es-ES" smtClean="0"/>
              <a:t>01/10/2018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C4CF9B5C-673C-4D56-832C-6BA35C614920}"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7C48D88-B3FE-4A15-81D9-E8FBE52922C2}" type="datetimeFigureOut">
              <a:rPr lang="es-ES" smtClean="0"/>
              <a:t>01/10/2018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4CF9B5C-673C-4D56-832C-6BA35C614920}" type="slidenum">
              <a:rPr lang="es-ES" smtClean="0"/>
              <a:t>‹Nº›</a:t>
            </a:fld>
            <a:endParaRPr lang="es-E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7C48D88-B3FE-4A15-81D9-E8FBE52922C2}" type="datetimeFigureOut">
              <a:rPr lang="es-ES" smtClean="0"/>
              <a:t>01/10/2018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4CF9B5C-673C-4D56-832C-6BA35C614920}"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B7C48D88-B3FE-4A15-81D9-E8FBE52922C2}" type="datetimeFigureOut">
              <a:rPr lang="es-ES" smtClean="0"/>
              <a:t>01/10/2018</a:t>
            </a:fld>
            <a:endParaRPr lang="es-E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s-E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4CF9B5C-673C-4D56-832C-6BA35C614920}"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1412776"/>
            <a:ext cx="7848600" cy="1927225"/>
          </a:xfrm>
        </p:spPr>
        <p:txBody>
          <a:bodyPr/>
          <a:lstStyle/>
          <a:p>
            <a:r>
              <a:rPr lang="es-ES" sz="8000" dirty="0" smtClean="0">
                <a:latin typeface="Freestyle Script" panose="030804020302050B0404" pitchFamily="66" charset="0"/>
              </a:rPr>
              <a:t>EL TRANSISTOR</a:t>
            </a:r>
            <a:endParaRPr lang="es-ES" sz="8000" dirty="0">
              <a:latin typeface="Freestyle Script" panose="030804020302050B0404" pitchFamily="66" charset="0"/>
            </a:endParaRPr>
          </a:p>
        </p:txBody>
      </p:sp>
      <p:sp>
        <p:nvSpPr>
          <p:cNvPr id="3" name="2 Subtítulo"/>
          <p:cNvSpPr>
            <a:spLocks noGrp="1"/>
          </p:cNvSpPr>
          <p:nvPr>
            <p:ph type="subTitle" idx="1"/>
          </p:nvPr>
        </p:nvSpPr>
        <p:spPr>
          <a:xfrm>
            <a:off x="4139952" y="6283424"/>
            <a:ext cx="4894312" cy="571872"/>
          </a:xfrm>
        </p:spPr>
        <p:txBody>
          <a:bodyPr>
            <a:normAutofit/>
          </a:bodyPr>
          <a:lstStyle/>
          <a:p>
            <a:r>
              <a:rPr lang="es-ES" sz="1800" dirty="0" smtClean="0"/>
              <a:t>Realizado por: </a:t>
            </a:r>
            <a:r>
              <a:rPr lang="es-ES" sz="1800" dirty="0" err="1" smtClean="0"/>
              <a:t>Stefanía</a:t>
            </a:r>
            <a:r>
              <a:rPr lang="es-ES" sz="1800" dirty="0" smtClean="0"/>
              <a:t> Antón y Paula García.</a:t>
            </a:r>
            <a:endParaRPr lang="es-ES" sz="1800" dirty="0"/>
          </a:p>
        </p:txBody>
      </p:sp>
    </p:spTree>
    <p:extLst>
      <p:ext uri="{BB962C8B-B14F-4D97-AF65-F5344CB8AC3E}">
        <p14:creationId xmlns:p14="http://schemas.microsoft.com/office/powerpoint/2010/main" val="2047372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¿Qué es un transistor?</a:t>
            </a:r>
            <a:endParaRPr lang="es-ES" dirty="0"/>
          </a:p>
        </p:txBody>
      </p:sp>
      <p:sp>
        <p:nvSpPr>
          <p:cNvPr id="3" name="2 Marcador de contenido"/>
          <p:cNvSpPr>
            <a:spLocks noGrp="1"/>
          </p:cNvSpPr>
          <p:nvPr>
            <p:ph idx="1"/>
          </p:nvPr>
        </p:nvSpPr>
        <p:spPr/>
        <p:txBody>
          <a:bodyPr>
            <a:normAutofit/>
          </a:bodyPr>
          <a:lstStyle/>
          <a:p>
            <a:r>
              <a:rPr lang="es-ES" sz="2000" dirty="0"/>
              <a:t> Un transistor es un dispositivo que regula el flujo de corriente o de tensión actuando como un interruptor o amplificador para señales electrónicas</a:t>
            </a:r>
            <a:r>
              <a:rPr lang="es-ES" sz="2000" dirty="0" smtClean="0"/>
              <a:t>.</a:t>
            </a:r>
          </a:p>
          <a:p>
            <a:r>
              <a:rPr lang="es-ES" sz="2000" dirty="0"/>
              <a:t> Es un componente electrónico formado por materiales semiconductores, de uso muy habitual, pues lo encontramos presente en cualquiera de los aparatos de uso cotidiano como las radios, alarmas, automóviles, </a:t>
            </a:r>
            <a:r>
              <a:rPr lang="es-ES" sz="2000" dirty="0" smtClean="0"/>
              <a:t>ordenadores</a:t>
            </a:r>
            <a:r>
              <a:rPr lang="es-ES" sz="2000" dirty="0"/>
              <a:t>, etc</a:t>
            </a:r>
            <a:r>
              <a:rPr lang="es-ES" sz="2000" dirty="0" smtClean="0"/>
              <a:t>.</a:t>
            </a:r>
          </a:p>
          <a:p>
            <a:r>
              <a:rPr lang="es-ES" sz="2000" dirty="0"/>
              <a:t>Los transistores son los elementos que han facilitado el diseño de </a:t>
            </a:r>
            <a:r>
              <a:rPr lang="es-ES" sz="2000" dirty="0" smtClean="0"/>
              <a:t>circuitos </a:t>
            </a:r>
            <a:r>
              <a:rPr lang="es-ES" sz="2000" dirty="0"/>
              <a:t>electrónicos de reducido tamaño</a:t>
            </a:r>
            <a:r>
              <a:rPr lang="es-ES" sz="2000" dirty="0" smtClean="0"/>
              <a:t>.</a:t>
            </a:r>
          </a:p>
          <a:p>
            <a:pPr marL="0" indent="0">
              <a:buNone/>
            </a:pPr>
            <a:r>
              <a:rPr lang="es-ES" sz="2000" dirty="0"/>
              <a: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4581128"/>
            <a:ext cx="1800200"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470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Tipos de transistores</a:t>
            </a:r>
            <a:endParaRPr lang="es-ES" dirty="0"/>
          </a:p>
        </p:txBody>
      </p:sp>
      <p:sp>
        <p:nvSpPr>
          <p:cNvPr id="3" name="2 Marcador de contenido"/>
          <p:cNvSpPr>
            <a:spLocks noGrp="1"/>
          </p:cNvSpPr>
          <p:nvPr>
            <p:ph idx="1"/>
          </p:nvPr>
        </p:nvSpPr>
        <p:spPr/>
        <p:txBody>
          <a:bodyPr>
            <a:normAutofit fontScale="92500" lnSpcReduction="20000"/>
          </a:bodyPr>
          <a:lstStyle/>
          <a:p>
            <a:r>
              <a:rPr lang="es-ES" b="1" dirty="0"/>
              <a:t>Transistor de Unión Bipolar o BTJ</a:t>
            </a:r>
            <a:r>
              <a:rPr lang="es-ES" dirty="0"/>
              <a:t>: Es aquel artefacto que permite el flujo de una fuerte corriente eléctrica, por el trayecto de una baja corriente, es decir, en palabras llanas, este transistor fungen un papel de reductor de voltaje</a:t>
            </a:r>
          </a:p>
          <a:p>
            <a:r>
              <a:rPr lang="es-ES" b="1" dirty="0"/>
              <a:t>Transistor Efecto de Campo </a:t>
            </a:r>
            <a:r>
              <a:rPr lang="es-ES" dirty="0"/>
              <a:t>:Considerados los interruptores por excelencia, este tipo de transistor consiste en el impedimento o bien en la resistencia que el mismo opone frente a los flujos de corriente, de modo tal, que éste impide el paso de la misma, cuando se encuentra en modo de saturación.</a:t>
            </a:r>
          </a:p>
          <a:p>
            <a:r>
              <a:rPr lang="es-ES" b="1" dirty="0"/>
              <a:t>Fototransistores:</a:t>
            </a:r>
            <a:r>
              <a:rPr lang="es-ES" dirty="0"/>
              <a:t> Su funcionamiento es similar al resto de transistores, con la debida excepción de que estos, a meritan la recepción de la luz en su base, es decir, son sensibles al efecto de la luminiscencia lo cual permite que estos laboren de un modo continuo permitiendo su pase de corriente sin complicaciones.</a:t>
            </a:r>
          </a:p>
        </p:txBody>
      </p:sp>
    </p:spTree>
    <p:extLst>
      <p:ext uri="{BB962C8B-B14F-4D97-AF65-F5344CB8AC3E}">
        <p14:creationId xmlns:p14="http://schemas.microsoft.com/office/powerpoint/2010/main" val="4230392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¿Cómo funciona?</a:t>
            </a:r>
            <a:endParaRPr lang="es-ES" dirty="0"/>
          </a:p>
        </p:txBody>
      </p:sp>
      <p:sp>
        <p:nvSpPr>
          <p:cNvPr id="3" name="2 Marcador de contenido"/>
          <p:cNvSpPr>
            <a:spLocks noGrp="1"/>
          </p:cNvSpPr>
          <p:nvPr>
            <p:ph idx="1"/>
          </p:nvPr>
        </p:nvSpPr>
        <p:spPr/>
        <p:txBody>
          <a:bodyPr>
            <a:normAutofit/>
          </a:bodyPr>
          <a:lstStyle/>
          <a:p>
            <a:r>
              <a:rPr lang="es-ES" sz="2000" dirty="0"/>
              <a:t>Un transistor puede tener 3 estados posibles en su trabajo dentro de un circuito</a:t>
            </a:r>
            <a:r>
              <a:rPr lang="es-ES" sz="2000" dirty="0" smtClean="0"/>
              <a:t>:</a:t>
            </a:r>
            <a:endParaRPr lang="es-ES" sz="2000" dirty="0"/>
          </a:p>
          <a:p>
            <a:pPr marL="0" indent="0">
              <a:buNone/>
            </a:pPr>
            <a:r>
              <a:rPr lang="es-ES" sz="2000" dirty="0" smtClean="0"/>
              <a:t>- </a:t>
            </a:r>
            <a:r>
              <a:rPr lang="es-ES" sz="2000" dirty="0"/>
              <a:t>En activa : deja pasar mas o menos corriente (corriente variable</a:t>
            </a:r>
            <a:r>
              <a:rPr lang="es-ES" sz="2000" dirty="0" smtClean="0"/>
              <a:t>).</a:t>
            </a:r>
            <a:endParaRPr lang="es-ES" sz="2000" dirty="0"/>
          </a:p>
          <a:p>
            <a:pPr marL="0" indent="0">
              <a:buNone/>
            </a:pPr>
            <a:r>
              <a:rPr lang="es-ES" sz="2000" dirty="0" smtClean="0"/>
              <a:t>- </a:t>
            </a:r>
            <a:r>
              <a:rPr lang="es-ES" sz="2000" dirty="0"/>
              <a:t>En corte: no deja pasar la corriente (corriente cero</a:t>
            </a:r>
            <a:r>
              <a:rPr lang="es-ES" sz="2000" dirty="0" smtClean="0"/>
              <a:t>).</a:t>
            </a:r>
            <a:endParaRPr lang="es-ES" sz="2000" dirty="0"/>
          </a:p>
          <a:p>
            <a:pPr marL="0" indent="0">
              <a:buNone/>
            </a:pPr>
            <a:r>
              <a:rPr lang="es-ES" sz="2000" dirty="0" smtClean="0"/>
              <a:t>- </a:t>
            </a:r>
            <a:r>
              <a:rPr lang="es-ES" sz="2000" dirty="0"/>
              <a:t>En saturación: deja pasar toda la corriente (corriente máxima</a:t>
            </a:r>
            <a:r>
              <a:rPr lang="es-ES" sz="2000" dirty="0" smtClean="0"/>
              <a:t>).</a:t>
            </a:r>
            <a:endParaRPr lang="es-ES" sz="2000" dirty="0"/>
          </a:p>
          <a:p>
            <a:r>
              <a:rPr lang="es-ES" sz="2000" dirty="0"/>
              <a:t> Para comprender estos 3 estados lo vamos hacer mediante un símil hidráulico que es más fácil de entender</a:t>
            </a:r>
            <a:r>
              <a:rPr lang="es-ES" dirty="0"/>
              <a:t>.</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536" t="46332" r="58721" b="29910"/>
          <a:stretch/>
        </p:blipFill>
        <p:spPr bwMode="auto">
          <a:xfrm>
            <a:off x="899592" y="4346511"/>
            <a:ext cx="4392561" cy="1597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1992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Aplicaciones </a:t>
            </a:r>
            <a:endParaRPr lang="es-ES" dirty="0"/>
          </a:p>
        </p:txBody>
      </p:sp>
      <p:sp>
        <p:nvSpPr>
          <p:cNvPr id="3" name="2 Marcador de contenido"/>
          <p:cNvSpPr>
            <a:spLocks noGrp="1"/>
          </p:cNvSpPr>
          <p:nvPr>
            <p:ph idx="1"/>
          </p:nvPr>
        </p:nvSpPr>
        <p:spPr/>
        <p:txBody>
          <a:bodyPr>
            <a:noAutofit/>
          </a:bodyPr>
          <a:lstStyle/>
          <a:p>
            <a:r>
              <a:rPr lang="es-ES" sz="2000" dirty="0"/>
              <a:t>Los transistores tienen multitud de aplicaciones, entre las que se encuentran</a:t>
            </a:r>
            <a:r>
              <a:rPr lang="es-ES" sz="2000" dirty="0" smtClean="0"/>
              <a:t>:</a:t>
            </a:r>
            <a:endParaRPr lang="es-ES" sz="2000" dirty="0"/>
          </a:p>
          <a:p>
            <a:r>
              <a:rPr lang="es-ES" sz="2000" b="1" dirty="0"/>
              <a:t>Amplificación</a:t>
            </a:r>
            <a:r>
              <a:rPr lang="es-ES" sz="2000" dirty="0"/>
              <a:t> de todo tipo (radio, televisión, instrumentación</a:t>
            </a:r>
            <a:r>
              <a:rPr lang="es-ES" sz="2000" dirty="0" smtClean="0"/>
              <a:t>)</a:t>
            </a:r>
            <a:endParaRPr lang="es-ES" sz="2000" dirty="0"/>
          </a:p>
          <a:p>
            <a:r>
              <a:rPr lang="es-ES" sz="2000" b="1" dirty="0"/>
              <a:t>Generación de señal </a:t>
            </a:r>
            <a:r>
              <a:rPr lang="es-ES" sz="2000" dirty="0"/>
              <a:t>(osciladores, generadores de ondas, emisión de radiofrecuencia</a:t>
            </a:r>
            <a:r>
              <a:rPr lang="es-ES" sz="2000" dirty="0" smtClean="0"/>
              <a:t>)</a:t>
            </a:r>
            <a:endParaRPr lang="es-ES" sz="2000" dirty="0"/>
          </a:p>
          <a:p>
            <a:r>
              <a:rPr lang="es-ES" sz="2000" b="1" dirty="0"/>
              <a:t>Conmutación</a:t>
            </a:r>
            <a:r>
              <a:rPr lang="es-ES" sz="2000" dirty="0"/>
              <a:t>, actuando de interruptores (control de relés, fuentes de alimentación conmutadas, control de lámparas, modulación por anchura de impulsos PWM</a:t>
            </a:r>
            <a:r>
              <a:rPr lang="es-ES" sz="2000" dirty="0" smtClean="0"/>
              <a:t>)</a:t>
            </a:r>
            <a:endParaRPr lang="es-ES" sz="2000" dirty="0"/>
          </a:p>
          <a:p>
            <a:r>
              <a:rPr lang="es-ES" sz="2000" b="1" dirty="0"/>
              <a:t>Detección de radiación </a:t>
            </a:r>
            <a:r>
              <a:rPr lang="es-ES" sz="2000" dirty="0"/>
              <a:t>luminosa (fototransistores</a:t>
            </a:r>
            <a:r>
              <a:rPr lang="es-ES" sz="2000" dirty="0" smtClean="0"/>
              <a:t>)</a:t>
            </a:r>
            <a:endParaRPr lang="es-ES" sz="2000" dirty="0"/>
          </a:p>
          <a:p>
            <a:r>
              <a:rPr lang="es-ES" sz="2000" dirty="0"/>
              <a:t>Los </a:t>
            </a:r>
            <a:r>
              <a:rPr lang="es-ES" sz="2000" b="1" dirty="0"/>
              <a:t>transistores de unión </a:t>
            </a:r>
            <a:r>
              <a:rPr lang="es-ES" sz="2000" dirty="0"/>
              <a:t>(uno de los tipos más básicos) tienen 3 terminales llamados Base, Colector y Emisor, que dependiendo del encapsulado que tenga el transistor pueden estar distribuidos de varias formas.</a:t>
            </a:r>
            <a:endParaRPr lang="es-ES" sz="2000" dirty="0"/>
          </a:p>
        </p:txBody>
      </p:sp>
    </p:spTree>
    <p:extLst>
      <p:ext uri="{BB962C8B-B14F-4D97-AF65-F5344CB8AC3E}">
        <p14:creationId xmlns:p14="http://schemas.microsoft.com/office/powerpoint/2010/main" val="24840707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dad">
  <a:themeElements>
    <a:clrScheme name="Esenc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Clásico de Offic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dad">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65</TotalTime>
  <Words>448</Words>
  <Application>Microsoft Office PowerPoint</Application>
  <PresentationFormat>Presentación en pantalla (4:3)</PresentationFormat>
  <Paragraphs>24</Paragraphs>
  <Slides>5</Slides>
  <Notes>0</Notes>
  <HiddenSlides>0</HiddenSlides>
  <MMClips>0</MMClips>
  <ScaleCrop>false</ScaleCrop>
  <HeadingPairs>
    <vt:vector size="4" baseType="variant">
      <vt:variant>
        <vt:lpstr>Tema</vt:lpstr>
      </vt:variant>
      <vt:variant>
        <vt:i4>1</vt:i4>
      </vt:variant>
      <vt:variant>
        <vt:lpstr>Títulos de diapositiva</vt:lpstr>
      </vt:variant>
      <vt:variant>
        <vt:i4>5</vt:i4>
      </vt:variant>
    </vt:vector>
  </HeadingPairs>
  <TitlesOfParts>
    <vt:vector size="6" baseType="lpstr">
      <vt:lpstr>Claridad</vt:lpstr>
      <vt:lpstr>EL TRANSISTOR</vt:lpstr>
      <vt:lpstr>¿Qué es un transistor?</vt:lpstr>
      <vt:lpstr>Tipos de transistores</vt:lpstr>
      <vt:lpstr>¿Cómo funciona?</vt:lpstr>
      <vt:lpstr>Aplicaciones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TRANSISTOR</dc:title>
  <dc:creator>Alumno05</dc:creator>
  <cp:lastModifiedBy>Alumno05</cp:lastModifiedBy>
  <cp:revision>3</cp:revision>
  <dcterms:created xsi:type="dcterms:W3CDTF">2018-09-28T08:13:26Z</dcterms:created>
  <dcterms:modified xsi:type="dcterms:W3CDTF">2018-10-01T10:59:28Z</dcterms:modified>
</cp:coreProperties>
</file>