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03793793-B69E-4FFB-9E45-F931111C409E}" type="datetimeFigureOut">
              <a:rPr lang="es-ES" smtClean="0"/>
              <a:pPr/>
              <a:t>19/10/2018</a:t>
            </a:fld>
            <a:endParaRPr lang="es-ES"/>
          </a:p>
        </p:txBody>
      </p:sp>
      <p:sp>
        <p:nvSpPr>
          <p:cNvPr id="19" name="Footer Placeholder 18"/>
          <p:cNvSpPr>
            <a:spLocks noGrp="1"/>
          </p:cNvSpPr>
          <p:nvPr>
            <p:ph type="ftr" sz="quarter" idx="11"/>
          </p:nvPr>
        </p:nvSpPr>
        <p:spPr/>
        <p:txBody>
          <a:bodyPr/>
          <a:lstStyle/>
          <a:p>
            <a:endParaRPr lang="es-ES"/>
          </a:p>
        </p:txBody>
      </p:sp>
      <p:sp>
        <p:nvSpPr>
          <p:cNvPr id="27" name="Slide Number Placeholder 26"/>
          <p:cNvSpPr>
            <a:spLocks noGrp="1"/>
          </p:cNvSpPr>
          <p:nvPr>
            <p:ph type="sldNum" sz="quarter" idx="12"/>
          </p:nvPr>
        </p:nvSpPr>
        <p:spPr/>
        <p:txBody>
          <a:bodyPr/>
          <a:lstStyle/>
          <a:p>
            <a:fld id="{1F2771BD-9683-40D5-B972-91B4A9EAB025}"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03793793-B69E-4FFB-9E45-F931111C409E}" type="datetimeFigureOut">
              <a:rPr lang="es-ES" smtClean="0"/>
              <a:pPr/>
              <a:t>19/10/2018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F2771BD-9683-40D5-B972-91B4A9EAB025}"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03793793-B69E-4FFB-9E45-F931111C409E}" type="datetimeFigureOut">
              <a:rPr lang="es-ES" smtClean="0"/>
              <a:pPr/>
              <a:t>19/10/2018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F2771BD-9683-40D5-B972-91B4A9EAB025}"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03793793-B69E-4FFB-9E45-F931111C409E}" type="datetimeFigureOut">
              <a:rPr lang="es-ES" smtClean="0"/>
              <a:pPr/>
              <a:t>19/10/2018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F2771BD-9683-40D5-B972-91B4A9EAB025}"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03793793-B69E-4FFB-9E45-F931111C409E}" type="datetimeFigureOut">
              <a:rPr lang="es-ES" smtClean="0"/>
              <a:pPr/>
              <a:t>19/10/2018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F2771BD-9683-40D5-B972-91B4A9EAB025}"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03793793-B69E-4FFB-9E45-F931111C409E}" type="datetimeFigureOut">
              <a:rPr lang="es-ES" smtClean="0"/>
              <a:pPr/>
              <a:t>19/10/2018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F2771BD-9683-40D5-B972-91B4A9EAB025}"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03793793-B69E-4FFB-9E45-F931111C409E}" type="datetimeFigureOut">
              <a:rPr lang="es-ES" smtClean="0"/>
              <a:pPr/>
              <a:t>19/10/2018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F2771BD-9683-40D5-B972-91B4A9EAB025}"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03793793-B69E-4FFB-9E45-F931111C409E}" type="datetimeFigureOut">
              <a:rPr lang="es-ES" smtClean="0"/>
              <a:pPr/>
              <a:t>19/10/2018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F2771BD-9683-40D5-B972-91B4A9EAB025}"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793793-B69E-4FFB-9E45-F931111C409E}" type="datetimeFigureOut">
              <a:rPr lang="es-ES" smtClean="0"/>
              <a:pPr/>
              <a:t>19/10/2018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F2771BD-9683-40D5-B972-91B4A9EAB025}"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03793793-B69E-4FFB-9E45-F931111C409E}" type="datetimeFigureOut">
              <a:rPr lang="es-ES" smtClean="0"/>
              <a:pPr/>
              <a:t>19/10/2018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F2771BD-9683-40D5-B972-91B4A9EAB025}"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03793793-B69E-4FFB-9E45-F931111C409E}" type="datetimeFigureOut">
              <a:rPr lang="es-ES" smtClean="0"/>
              <a:pPr/>
              <a:t>19/10/2018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8077200" y="6356350"/>
            <a:ext cx="609600" cy="365125"/>
          </a:xfrm>
        </p:spPr>
        <p:txBody>
          <a:bodyPr/>
          <a:lstStyle/>
          <a:p>
            <a:fld id="{1F2771BD-9683-40D5-B972-91B4A9EAB025}" type="slidenum">
              <a:rPr lang="es-ES" smtClean="0"/>
              <a:pPr/>
              <a:t>‹Nº›</a:t>
            </a:fld>
            <a:endParaRPr lang="es-E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3793793-B69E-4FFB-9E45-F931111C409E}" type="datetimeFigureOut">
              <a:rPr lang="es-ES" smtClean="0"/>
              <a:pPr/>
              <a:t>19/10/2018</a:t>
            </a:fld>
            <a:endParaRPr lang="es-E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F2771BD-9683-40D5-B972-91B4A9EAB025}" type="slidenum">
              <a:rPr lang="es-ES" smtClean="0"/>
              <a:pPr/>
              <a:t>‹Nº›</a:t>
            </a:fld>
            <a:endParaRPr lang="es-E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836712"/>
            <a:ext cx="7851648" cy="1252736"/>
          </a:xfrm>
        </p:spPr>
        <p:txBody>
          <a:bodyPr/>
          <a:lstStyle/>
          <a:p>
            <a:r>
              <a:rPr lang="es-ES" dirty="0" smtClean="0"/>
              <a:t>Periféricos: Impresora</a:t>
            </a:r>
            <a:endParaRPr lang="es-ES" dirty="0"/>
          </a:p>
        </p:txBody>
      </p:sp>
      <p:sp>
        <p:nvSpPr>
          <p:cNvPr id="3" name="2 Subtítulo"/>
          <p:cNvSpPr>
            <a:spLocks noGrp="1"/>
          </p:cNvSpPr>
          <p:nvPr>
            <p:ph type="subTitle" idx="1"/>
          </p:nvPr>
        </p:nvSpPr>
        <p:spPr>
          <a:xfrm>
            <a:off x="3131840" y="5301208"/>
            <a:ext cx="5504656" cy="1054968"/>
          </a:xfrm>
        </p:spPr>
        <p:txBody>
          <a:bodyPr>
            <a:normAutofit/>
          </a:bodyPr>
          <a:lstStyle/>
          <a:p>
            <a:endParaRPr lang="es-ES" sz="1800" dirty="0" smtClean="0"/>
          </a:p>
          <a:p>
            <a:r>
              <a:rPr lang="es-ES" sz="1800" dirty="0" smtClean="0"/>
              <a:t>Por: Jorge León Sánchez y Miguel Torres Medina</a:t>
            </a:r>
            <a:endParaRPr lang="es-ES" sz="1800" dirty="0"/>
          </a:p>
        </p:txBody>
      </p:sp>
      <p:pic>
        <p:nvPicPr>
          <p:cNvPr id="1026" name="Picture 2" descr="Resultado de imagen de impresora"/>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19872" y="2564903"/>
            <a:ext cx="2592288" cy="259228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29176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Índice e introducción</a:t>
            </a:r>
            <a:endParaRPr lang="es-ES" dirty="0"/>
          </a:p>
        </p:txBody>
      </p:sp>
      <p:sp>
        <p:nvSpPr>
          <p:cNvPr id="3" name="2 Marcador de contenido"/>
          <p:cNvSpPr>
            <a:spLocks noGrp="1"/>
          </p:cNvSpPr>
          <p:nvPr>
            <p:ph idx="1"/>
          </p:nvPr>
        </p:nvSpPr>
        <p:spPr/>
        <p:txBody>
          <a:bodyPr>
            <a:normAutofit/>
          </a:bodyPr>
          <a:lstStyle/>
          <a:p>
            <a:pPr marL="0" indent="0" algn="just">
              <a:buNone/>
            </a:pPr>
            <a:r>
              <a:rPr lang="es-ES" sz="2200" b="1" dirty="0"/>
              <a:t>Periférico</a:t>
            </a:r>
            <a:r>
              <a:rPr lang="es-ES" sz="2200" dirty="0"/>
              <a:t>, aparatos y/o dispositivos auxiliares e independientes conectados a la unidad central de procesamiento de una </a:t>
            </a:r>
            <a:r>
              <a:rPr lang="es-ES" sz="2200" dirty="0" smtClean="0"/>
              <a:t>computadora.</a:t>
            </a:r>
          </a:p>
          <a:p>
            <a:pPr marL="0" indent="0" algn="just">
              <a:buNone/>
            </a:pPr>
            <a:endParaRPr lang="es-ES" sz="2200" dirty="0" smtClean="0"/>
          </a:p>
          <a:p>
            <a:pPr marL="0" indent="0" algn="just">
              <a:buNone/>
            </a:pPr>
            <a:r>
              <a:rPr lang="es-ES" sz="2400" dirty="0" smtClean="0"/>
              <a:t>1-¿Qué es?</a:t>
            </a:r>
          </a:p>
          <a:p>
            <a:pPr marL="0" indent="0" algn="just">
              <a:buNone/>
            </a:pPr>
            <a:r>
              <a:rPr lang="es-ES" sz="2400" dirty="0" smtClean="0"/>
              <a:t>2-Caracteríscas.</a:t>
            </a:r>
          </a:p>
          <a:p>
            <a:pPr marL="0" indent="0" algn="just">
              <a:buNone/>
            </a:pPr>
            <a:r>
              <a:rPr lang="es-ES" sz="2400" dirty="0" smtClean="0"/>
              <a:t>3-Cómo funciona.</a:t>
            </a:r>
          </a:p>
          <a:p>
            <a:pPr marL="0" indent="0" algn="just">
              <a:buNone/>
            </a:pPr>
            <a:r>
              <a:rPr lang="es-ES" sz="2400" dirty="0" smtClean="0"/>
              <a:t>4-Evolución histórica.</a:t>
            </a:r>
          </a:p>
        </p:txBody>
      </p:sp>
    </p:spTree>
    <p:extLst>
      <p:ext uri="{BB962C8B-B14F-4D97-AF65-F5344CB8AC3E}">
        <p14:creationId xmlns:p14="http://schemas.microsoft.com/office/powerpoint/2010/main" xmlns="" val="1650565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1-¿Qué es?</a:t>
            </a:r>
            <a:endParaRPr lang="es-ES" dirty="0"/>
          </a:p>
        </p:txBody>
      </p:sp>
      <p:sp>
        <p:nvSpPr>
          <p:cNvPr id="3" name="2 Marcador de contenido"/>
          <p:cNvSpPr>
            <a:spLocks noGrp="1"/>
          </p:cNvSpPr>
          <p:nvPr>
            <p:ph idx="1"/>
          </p:nvPr>
        </p:nvSpPr>
        <p:spPr/>
        <p:txBody>
          <a:bodyPr>
            <a:normAutofit/>
          </a:bodyPr>
          <a:lstStyle/>
          <a:p>
            <a:pPr marL="0" indent="0" algn="just">
              <a:buNone/>
            </a:pPr>
            <a:r>
              <a:rPr lang="es-ES" sz="2200" dirty="0" smtClean="0"/>
              <a:t>Una impresora es un dispositivo periférico del ordenador que permite producir en papel documentos almacenados en formato electrónico.</a:t>
            </a:r>
          </a:p>
          <a:p>
            <a:pPr marL="0" indent="0" algn="just">
              <a:buNone/>
            </a:pPr>
            <a:r>
              <a:rPr lang="es-ES" sz="2200" dirty="0" smtClean="0"/>
              <a:t>Estas aunque muy útiles no son muy rápidas por lo que para trabajos de impresión de gran magnitud se utilizan las imprentas.</a:t>
            </a:r>
            <a:endParaRPr lang="es-ES" sz="2200" dirty="0"/>
          </a:p>
        </p:txBody>
      </p:sp>
      <p:pic>
        <p:nvPicPr>
          <p:cNvPr id="1026" name="Picture 2" descr="Resultado de imagen de imprenta"/>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71800" y="3933056"/>
            <a:ext cx="3869160" cy="25794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85675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60648"/>
            <a:ext cx="8229600" cy="1143000"/>
          </a:xfrm>
        </p:spPr>
        <p:txBody>
          <a:bodyPr/>
          <a:lstStyle/>
          <a:p>
            <a:pPr algn="ctr"/>
            <a:r>
              <a:rPr lang="es-ES" dirty="0" smtClean="0"/>
              <a:t>2-Características</a:t>
            </a:r>
            <a:endParaRPr lang="es-ES" dirty="0"/>
          </a:p>
        </p:txBody>
      </p:sp>
      <p:sp>
        <p:nvSpPr>
          <p:cNvPr id="3" name="2 Marcador de contenido"/>
          <p:cNvSpPr>
            <a:spLocks noGrp="1"/>
          </p:cNvSpPr>
          <p:nvPr>
            <p:ph idx="1"/>
          </p:nvPr>
        </p:nvSpPr>
        <p:spPr>
          <a:xfrm>
            <a:off x="467544" y="1556792"/>
            <a:ext cx="8229600" cy="5040560"/>
          </a:xfrm>
        </p:spPr>
        <p:txBody>
          <a:bodyPr>
            <a:normAutofit/>
          </a:bodyPr>
          <a:lstStyle/>
          <a:p>
            <a:pPr marL="0" indent="0" algn="just">
              <a:buNone/>
            </a:pPr>
            <a:r>
              <a:rPr lang="es-ES" sz="2200" dirty="0"/>
              <a:t>La caracterización de las impresoras en cuanto a prestaciones se lleva a cabo mediante </a:t>
            </a:r>
            <a:r>
              <a:rPr lang="es-ES" sz="2200" dirty="0" smtClean="0"/>
              <a:t>tres </a:t>
            </a:r>
            <a:r>
              <a:rPr lang="es-ES" sz="2200" dirty="0"/>
              <a:t>parámetros fundamentales</a:t>
            </a:r>
            <a:r>
              <a:rPr lang="es-ES" sz="2200" dirty="0" smtClean="0"/>
              <a:t>.</a:t>
            </a:r>
          </a:p>
          <a:p>
            <a:pPr marL="0" indent="0" algn="just">
              <a:buNone/>
            </a:pPr>
            <a:endParaRPr lang="es-ES" sz="2200" dirty="0"/>
          </a:p>
          <a:p>
            <a:pPr algn="just"/>
            <a:r>
              <a:rPr lang="es-ES" sz="2200" dirty="0" smtClean="0"/>
              <a:t>Velocidad de impresión: Se determina en páginas por minuto(ppm).</a:t>
            </a:r>
          </a:p>
          <a:p>
            <a:pPr algn="just"/>
            <a:r>
              <a:rPr lang="es-ES" sz="2200" dirty="0" smtClean="0"/>
              <a:t>Resolución de las impresoras: Se denomina como la cantidad de píxeles que la impresora puede crear sobre la unidad de superficie. Se mide en puntos por pulgada(</a:t>
            </a:r>
            <a:r>
              <a:rPr lang="es-ES" sz="2200" dirty="0" err="1" smtClean="0"/>
              <a:t>ppp</a:t>
            </a:r>
            <a:r>
              <a:rPr lang="es-ES" sz="2200" dirty="0" smtClean="0"/>
              <a:t>).</a:t>
            </a:r>
            <a:endParaRPr lang="es-ES" sz="2200" dirty="0"/>
          </a:p>
          <a:p>
            <a:pPr algn="just"/>
            <a:r>
              <a:rPr lang="es-ES" sz="2200" dirty="0" smtClean="0"/>
              <a:t>El buffer de memoria: </a:t>
            </a:r>
            <a:r>
              <a:rPr lang="es-ES" sz="2200" dirty="0"/>
              <a:t>D</a:t>
            </a:r>
            <a:r>
              <a:rPr lang="es-ES" sz="2200" dirty="0" smtClean="0"/>
              <a:t>etermina </a:t>
            </a:r>
            <a:r>
              <a:rPr lang="es-ES" sz="2200" dirty="0"/>
              <a:t>el rendimiento de </a:t>
            </a:r>
            <a:r>
              <a:rPr lang="es-ES" sz="2200" dirty="0" smtClean="0"/>
              <a:t>las comunicaciones </a:t>
            </a:r>
            <a:r>
              <a:rPr lang="es-ES" sz="2200" dirty="0"/>
              <a:t>entre el PC y la </a:t>
            </a:r>
            <a:r>
              <a:rPr lang="es-ES" sz="2200" dirty="0" smtClean="0"/>
              <a:t>impresora; es decir, sirve para que el ordenador pueda realizar otras acciones mientras la impresora procesa la información. El tamaño habitual es de 256Kb.</a:t>
            </a:r>
          </a:p>
        </p:txBody>
      </p:sp>
    </p:spTree>
    <p:extLst>
      <p:ext uri="{BB962C8B-B14F-4D97-AF65-F5344CB8AC3E}">
        <p14:creationId xmlns:p14="http://schemas.microsoft.com/office/powerpoint/2010/main" xmlns="" val="1101867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¿Cómo funcionan?</a:t>
            </a:r>
            <a:endParaRPr lang="es-ES" dirty="0"/>
          </a:p>
        </p:txBody>
      </p:sp>
      <p:sp>
        <p:nvSpPr>
          <p:cNvPr id="3" name="2 Marcador de contenido"/>
          <p:cNvSpPr>
            <a:spLocks noGrp="1"/>
          </p:cNvSpPr>
          <p:nvPr>
            <p:ph idx="1"/>
          </p:nvPr>
        </p:nvSpPr>
        <p:spPr/>
        <p:txBody>
          <a:bodyPr>
            <a:normAutofit/>
          </a:bodyPr>
          <a:lstStyle/>
          <a:p>
            <a:r>
              <a:rPr lang="es-ES" sz="2200" dirty="0" smtClean="0"/>
              <a:t>Las </a:t>
            </a:r>
            <a:r>
              <a:rPr lang="es-ES" sz="2200" b="1" dirty="0" smtClean="0"/>
              <a:t>impresoras de inyección</a:t>
            </a:r>
            <a:r>
              <a:rPr lang="es-ES" sz="2200" dirty="0" smtClean="0"/>
              <a:t> de tinta funcionan expulsando gotas de tinta de diferentes tamaños sobre el papel. Son las impresoras más populares hoy en día para el gran público por su capacidad de impresión de calidad a bajo </a:t>
            </a:r>
            <a:r>
              <a:rPr lang="es-ES" sz="2200" dirty="0" smtClean="0"/>
              <a:t>costo.</a:t>
            </a:r>
          </a:p>
          <a:p>
            <a:r>
              <a:rPr lang="es-ES" sz="2200" dirty="0" smtClean="0"/>
              <a:t>Algunas impresoras utilizan dos cartuchos, uno para la tinta negra y otro para la de color, en donde suelen estar los tres colores básicos</a:t>
            </a:r>
            <a:r>
              <a:rPr lang="es-ES" sz="2200" dirty="0" smtClean="0"/>
              <a:t>.</a:t>
            </a:r>
            <a:endParaRPr lang="es-E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Resultado de imagen de impresora de inyeccion tinta"/>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1028" name="AutoShape 4" descr="Resultado de imagen de impresora de inyeccion tint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1030" name="AutoShape 6" descr="Resultado de imagen de impresora de inyeccion tint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1032" name="AutoShape 8" descr="Resultado de imagen de impresora de inyeccion tint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1034" name="AutoShape 10" descr="Resultado de imagen de impresora de inyeccion tint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1036" name="AutoShape 12" descr="Resultado de imagen de impresora de inyeccion tint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1038" name="AutoShape 14" descr="Resultado de imagen de impresora de inyeccion tint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1040" name="AutoShape 16" descr="Resultado de imagen de impresora de inyeccion tint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1042" name="AutoShape 18" descr="Resultado de imagen de impresora de inyeccion tint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 name="13 Imagen" descr="impresora01.jpg"/>
          <p:cNvPicPr>
            <a:picLocks noChangeAspect="1"/>
          </p:cNvPicPr>
          <p:nvPr/>
        </p:nvPicPr>
        <p:blipFill>
          <a:blip r:embed="rId2" cstate="print"/>
          <a:stretch>
            <a:fillRect/>
          </a:stretch>
        </p:blipFill>
        <p:spPr>
          <a:xfrm>
            <a:off x="1043608" y="1268760"/>
            <a:ext cx="7142294" cy="42997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Evolución histórica</a:t>
            </a:r>
            <a:endParaRPr lang="es-ES" dirty="0"/>
          </a:p>
        </p:txBody>
      </p:sp>
      <p:sp>
        <p:nvSpPr>
          <p:cNvPr id="4" name="3 CuadroTexto"/>
          <p:cNvSpPr txBox="1"/>
          <p:nvPr/>
        </p:nvSpPr>
        <p:spPr>
          <a:xfrm>
            <a:off x="1115616" y="3645024"/>
            <a:ext cx="7272808" cy="369332"/>
          </a:xfrm>
          <a:prstGeom prst="rect">
            <a:avLst/>
          </a:prstGeom>
          <a:noFill/>
        </p:spPr>
        <p:txBody>
          <a:bodyPr wrap="square" rtlCol="0">
            <a:spAutoFit/>
          </a:bodyPr>
          <a:lstStyle/>
          <a:p>
            <a:r>
              <a:rPr lang="es-ES" dirty="0" smtClean="0"/>
              <a:t>1938     1950      1957      1959      1964      1976      1980      1990       2001</a:t>
            </a:r>
            <a:endParaRPr lang="es-ES" dirty="0"/>
          </a:p>
        </p:txBody>
      </p:sp>
      <p:sp>
        <p:nvSpPr>
          <p:cNvPr id="19458" name="AutoShape 2" descr="Resultado de imagen de primera impresora 193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6" name="5 Imagen" descr="1938.jpg"/>
          <p:cNvPicPr>
            <a:picLocks noChangeAspect="1"/>
          </p:cNvPicPr>
          <p:nvPr/>
        </p:nvPicPr>
        <p:blipFill>
          <a:blip r:embed="rId2" cstate="print"/>
          <a:stretch>
            <a:fillRect/>
          </a:stretch>
        </p:blipFill>
        <p:spPr>
          <a:xfrm>
            <a:off x="611560" y="2348880"/>
            <a:ext cx="1224136" cy="1020113"/>
          </a:xfrm>
          <a:prstGeom prst="rect">
            <a:avLst/>
          </a:prstGeom>
        </p:spPr>
      </p:pic>
      <p:pic>
        <p:nvPicPr>
          <p:cNvPr id="7" name="6 Imagen" descr="1950.jpg"/>
          <p:cNvPicPr>
            <a:picLocks noChangeAspect="1"/>
          </p:cNvPicPr>
          <p:nvPr/>
        </p:nvPicPr>
        <p:blipFill>
          <a:blip r:embed="rId3" cstate="print"/>
          <a:stretch>
            <a:fillRect/>
          </a:stretch>
        </p:blipFill>
        <p:spPr>
          <a:xfrm>
            <a:off x="1403648" y="4509120"/>
            <a:ext cx="1417897" cy="943546"/>
          </a:xfrm>
          <a:prstGeom prst="rect">
            <a:avLst/>
          </a:prstGeom>
        </p:spPr>
      </p:pic>
      <p:pic>
        <p:nvPicPr>
          <p:cNvPr id="8" name="7 Imagen" descr="1957.jpg"/>
          <p:cNvPicPr>
            <a:picLocks noChangeAspect="1"/>
          </p:cNvPicPr>
          <p:nvPr/>
        </p:nvPicPr>
        <p:blipFill>
          <a:blip r:embed="rId4" cstate="print"/>
          <a:stretch>
            <a:fillRect/>
          </a:stretch>
        </p:blipFill>
        <p:spPr>
          <a:xfrm>
            <a:off x="2195736" y="2420888"/>
            <a:ext cx="1296144" cy="1019497"/>
          </a:xfrm>
          <a:prstGeom prst="rect">
            <a:avLst/>
          </a:prstGeom>
        </p:spPr>
      </p:pic>
      <p:pic>
        <p:nvPicPr>
          <p:cNvPr id="9" name="8 Imagen" descr="1959.jpg"/>
          <p:cNvPicPr>
            <a:picLocks noChangeAspect="1"/>
          </p:cNvPicPr>
          <p:nvPr/>
        </p:nvPicPr>
        <p:blipFill>
          <a:blip r:embed="rId5" cstate="print"/>
          <a:stretch>
            <a:fillRect/>
          </a:stretch>
        </p:blipFill>
        <p:spPr>
          <a:xfrm>
            <a:off x="3203848" y="4437112"/>
            <a:ext cx="1152128" cy="1097026"/>
          </a:xfrm>
          <a:prstGeom prst="rect">
            <a:avLst/>
          </a:prstGeom>
        </p:spPr>
      </p:pic>
      <p:pic>
        <p:nvPicPr>
          <p:cNvPr id="10" name="9 Imagen" descr="1964.jpg"/>
          <p:cNvPicPr>
            <a:picLocks noChangeAspect="1"/>
          </p:cNvPicPr>
          <p:nvPr/>
        </p:nvPicPr>
        <p:blipFill>
          <a:blip r:embed="rId6" cstate="print"/>
          <a:stretch>
            <a:fillRect/>
          </a:stretch>
        </p:blipFill>
        <p:spPr>
          <a:xfrm>
            <a:off x="3779912" y="2348880"/>
            <a:ext cx="1409497" cy="1055762"/>
          </a:xfrm>
          <a:prstGeom prst="rect">
            <a:avLst/>
          </a:prstGeom>
        </p:spPr>
      </p:pic>
      <p:pic>
        <p:nvPicPr>
          <p:cNvPr id="11" name="10 Imagen" descr="1976.jpg"/>
          <p:cNvPicPr>
            <a:picLocks noChangeAspect="1"/>
          </p:cNvPicPr>
          <p:nvPr/>
        </p:nvPicPr>
        <p:blipFill>
          <a:blip r:embed="rId7" cstate="print"/>
          <a:stretch>
            <a:fillRect/>
          </a:stretch>
        </p:blipFill>
        <p:spPr>
          <a:xfrm>
            <a:off x="4788024" y="4437112"/>
            <a:ext cx="1152448" cy="1157593"/>
          </a:xfrm>
          <a:prstGeom prst="rect">
            <a:avLst/>
          </a:prstGeom>
        </p:spPr>
      </p:pic>
      <p:pic>
        <p:nvPicPr>
          <p:cNvPr id="12" name="11 Imagen" descr="1980.jpg"/>
          <p:cNvPicPr>
            <a:picLocks noChangeAspect="1"/>
          </p:cNvPicPr>
          <p:nvPr/>
        </p:nvPicPr>
        <p:blipFill>
          <a:blip r:embed="rId8" cstate="print"/>
          <a:stretch>
            <a:fillRect/>
          </a:stretch>
        </p:blipFill>
        <p:spPr>
          <a:xfrm>
            <a:off x="5508104" y="2420888"/>
            <a:ext cx="1442103" cy="865262"/>
          </a:xfrm>
          <a:prstGeom prst="rect">
            <a:avLst/>
          </a:prstGeom>
        </p:spPr>
      </p:pic>
      <p:pic>
        <p:nvPicPr>
          <p:cNvPr id="13" name="12 Imagen" descr="1990.jpg"/>
          <p:cNvPicPr>
            <a:picLocks noChangeAspect="1"/>
          </p:cNvPicPr>
          <p:nvPr/>
        </p:nvPicPr>
        <p:blipFill>
          <a:blip r:embed="rId9" cstate="print"/>
          <a:stretch>
            <a:fillRect/>
          </a:stretch>
        </p:blipFill>
        <p:spPr>
          <a:xfrm>
            <a:off x="6156176" y="4437112"/>
            <a:ext cx="1224136" cy="1224136"/>
          </a:xfrm>
          <a:prstGeom prst="rect">
            <a:avLst/>
          </a:prstGeom>
        </p:spPr>
      </p:pic>
      <p:pic>
        <p:nvPicPr>
          <p:cNvPr id="14" name="13 Imagen" descr="2001.jpg"/>
          <p:cNvPicPr>
            <a:picLocks noChangeAspect="1"/>
          </p:cNvPicPr>
          <p:nvPr/>
        </p:nvPicPr>
        <p:blipFill>
          <a:blip r:embed="rId10" cstate="print"/>
          <a:stretch>
            <a:fillRect/>
          </a:stretch>
        </p:blipFill>
        <p:spPr>
          <a:xfrm>
            <a:off x="7236296" y="2420888"/>
            <a:ext cx="1516187" cy="1021899"/>
          </a:xfrm>
          <a:prstGeom prst="rect">
            <a:avLst/>
          </a:prstGeom>
        </p:spPr>
      </p:pic>
      <p:cxnSp>
        <p:nvCxnSpPr>
          <p:cNvPr id="16" name="15 Conector recto de flecha"/>
          <p:cNvCxnSpPr/>
          <p:nvPr/>
        </p:nvCxnSpPr>
        <p:spPr>
          <a:xfrm>
            <a:off x="1331640" y="3429000"/>
            <a:ext cx="144016"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flipV="1">
            <a:off x="2123728" y="407707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19 Conector recto de flecha"/>
          <p:cNvCxnSpPr/>
          <p:nvPr/>
        </p:nvCxnSpPr>
        <p:spPr>
          <a:xfrm>
            <a:off x="2843808" y="3501008"/>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p:nvPr/>
        </p:nvCxnSpPr>
        <p:spPr>
          <a:xfrm flipV="1">
            <a:off x="3563888" y="4005064"/>
            <a:ext cx="72008"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p:nvPr/>
        </p:nvCxnSpPr>
        <p:spPr>
          <a:xfrm>
            <a:off x="4427984" y="3501008"/>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p:nvPr/>
        </p:nvCxnSpPr>
        <p:spPr>
          <a:xfrm flipH="1" flipV="1">
            <a:off x="5220072" y="3861048"/>
            <a:ext cx="72008"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a:off x="5868144" y="3356992"/>
            <a:ext cx="72008"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flipV="1">
            <a:off x="6732240" y="4005064"/>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p:nvPr/>
        </p:nvCxnSpPr>
        <p:spPr>
          <a:xfrm flipH="1">
            <a:off x="7668344" y="3501008"/>
            <a:ext cx="7200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PLOTTERS</a:t>
            </a:r>
            <a:endParaRPr lang="es-ES" dirty="0"/>
          </a:p>
        </p:txBody>
      </p:sp>
      <p:sp>
        <p:nvSpPr>
          <p:cNvPr id="3" name="2 Marcador de contenido"/>
          <p:cNvSpPr>
            <a:spLocks noGrp="1"/>
          </p:cNvSpPr>
          <p:nvPr>
            <p:ph idx="1"/>
          </p:nvPr>
        </p:nvSpPr>
        <p:spPr/>
        <p:txBody>
          <a:bodyPr>
            <a:normAutofit/>
          </a:bodyPr>
          <a:lstStyle/>
          <a:p>
            <a:r>
              <a:rPr lang="es-ES" sz="2200" dirty="0" smtClean="0"/>
              <a:t>Un </a:t>
            </a:r>
            <a:r>
              <a:rPr lang="es-ES" sz="2200" b="1" dirty="0" err="1" smtClean="0"/>
              <a:t>plóter</a:t>
            </a:r>
            <a:r>
              <a:rPr lang="es-ES" sz="2200" dirty="0" smtClean="0"/>
              <a:t> o </a:t>
            </a:r>
            <a:r>
              <a:rPr lang="es-ES" sz="2200" b="1" dirty="0" smtClean="0"/>
              <a:t>trazador gráfico</a:t>
            </a:r>
            <a:r>
              <a:rPr lang="es-ES" sz="2200" dirty="0" smtClean="0"/>
              <a:t> es una máquina que se utiliza junto con el ordenador e imprime en forma lineal. Se utilizan en </a:t>
            </a:r>
            <a:r>
              <a:rPr lang="es-ES" sz="2200" dirty="0" smtClean="0"/>
              <a:t>diversos </a:t>
            </a:r>
            <a:r>
              <a:rPr lang="es-ES" sz="2200" dirty="0" smtClean="0"/>
              <a:t>campos: ciencias, ingeniería, diseño, arquitectura, etc. </a:t>
            </a:r>
            <a:endParaRPr lang="es-ES" sz="2200" dirty="0" smtClean="0"/>
          </a:p>
          <a:p>
            <a:r>
              <a:rPr lang="es-ES" sz="2200" dirty="0" smtClean="0"/>
              <a:t>Actualmente son frecuentes los de inyección, los cuales tienen mayor facilidad para realizar dibujos no lineales y policromos, son silenciosos, más rápidos y más precisos.</a:t>
            </a:r>
            <a:endParaRPr lang="es-ES" sz="2200" dirty="0"/>
          </a:p>
        </p:txBody>
      </p:sp>
      <p:pic>
        <p:nvPicPr>
          <p:cNvPr id="4" name="3 Imagen" descr="plotter.jpg"/>
          <p:cNvPicPr>
            <a:picLocks noChangeAspect="1"/>
          </p:cNvPicPr>
          <p:nvPr/>
        </p:nvPicPr>
        <p:blipFill>
          <a:blip r:embed="rId2" cstate="print"/>
          <a:stretch>
            <a:fillRect/>
          </a:stretch>
        </p:blipFill>
        <p:spPr>
          <a:xfrm>
            <a:off x="2915816" y="4365104"/>
            <a:ext cx="3096344" cy="231926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88</TotalTime>
  <Words>216</Words>
  <Application>Microsoft Office PowerPoint</Application>
  <PresentationFormat>Presentación en pantalla (4:3)</PresentationFormat>
  <Paragraphs>27</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Flujo</vt:lpstr>
      <vt:lpstr>Periféricos: Impresora</vt:lpstr>
      <vt:lpstr>Índice e introducción</vt:lpstr>
      <vt:lpstr>1-¿Qué es?</vt:lpstr>
      <vt:lpstr>2-Características</vt:lpstr>
      <vt:lpstr>¿Cómo funcionan?</vt:lpstr>
      <vt:lpstr>Diapositiva 6</vt:lpstr>
      <vt:lpstr>Evolución histórica</vt:lpstr>
      <vt:lpstr>PLOTTERS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Periféricos: Impresora</dc:title>
  <dc:creator>Alumno11</dc:creator>
  <cp:lastModifiedBy>Miguel</cp:lastModifiedBy>
  <cp:revision>9</cp:revision>
  <dcterms:created xsi:type="dcterms:W3CDTF">2018-10-11T10:12:32Z</dcterms:created>
  <dcterms:modified xsi:type="dcterms:W3CDTF">2018-10-19T05:17:04Z</dcterms:modified>
</cp:coreProperties>
</file>