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36AA9D74-AF84-4A5B-BC1E-7BBA1F9CDBE3}" type="datetimeFigureOut">
              <a:rPr lang="es-MX" smtClean="0"/>
              <a:t>09/11/2017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BD9B0E9-680F-4857-8784-19E870EF7E30}" type="slidenum">
              <a:rPr lang="es-MX" smtClean="0"/>
              <a:t>‹Nº›</a:t>
            </a:fld>
            <a:endParaRPr lang="es-MX"/>
          </a:p>
        </p:txBody>
      </p:sp>
    </p:spTree>
    <p:extLst>
      <p:ext uri="{BB962C8B-B14F-4D97-AF65-F5344CB8AC3E}">
        <p14:creationId xmlns:p14="http://schemas.microsoft.com/office/powerpoint/2010/main" val="225593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6AA9D74-AF84-4A5B-BC1E-7BBA1F9CDBE3}" type="datetimeFigureOut">
              <a:rPr lang="es-MX" smtClean="0"/>
              <a:t>09/11/2017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BD9B0E9-680F-4857-8784-19E870EF7E30}" type="slidenum">
              <a:rPr lang="es-MX" smtClean="0"/>
              <a:t>‹Nº›</a:t>
            </a:fld>
            <a:endParaRPr lang="es-MX"/>
          </a:p>
        </p:txBody>
      </p:sp>
    </p:spTree>
    <p:extLst>
      <p:ext uri="{BB962C8B-B14F-4D97-AF65-F5344CB8AC3E}">
        <p14:creationId xmlns:p14="http://schemas.microsoft.com/office/powerpoint/2010/main" val="1275362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6AA9D74-AF84-4A5B-BC1E-7BBA1F9CDBE3}" type="datetimeFigureOut">
              <a:rPr lang="es-MX" smtClean="0"/>
              <a:t>09/11/2017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BD9B0E9-680F-4857-8784-19E870EF7E30}" type="slidenum">
              <a:rPr lang="es-MX" smtClean="0"/>
              <a:t>‹Nº›</a:t>
            </a:fld>
            <a:endParaRPr lang="es-MX"/>
          </a:p>
        </p:txBody>
      </p:sp>
    </p:spTree>
    <p:extLst>
      <p:ext uri="{BB962C8B-B14F-4D97-AF65-F5344CB8AC3E}">
        <p14:creationId xmlns:p14="http://schemas.microsoft.com/office/powerpoint/2010/main" val="2981076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6AA9D74-AF84-4A5B-BC1E-7BBA1F9CDBE3}" type="datetimeFigureOut">
              <a:rPr lang="es-MX" smtClean="0"/>
              <a:t>09/11/2017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BD9B0E9-680F-4857-8784-19E870EF7E30}" type="slidenum">
              <a:rPr lang="es-MX" smtClean="0"/>
              <a:t>‹Nº›</a:t>
            </a:fld>
            <a:endParaRPr lang="es-MX"/>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26060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6AA9D74-AF84-4A5B-BC1E-7BBA1F9CDBE3}" type="datetimeFigureOut">
              <a:rPr lang="es-MX" smtClean="0"/>
              <a:t>09/11/2017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BD9B0E9-680F-4857-8784-19E870EF7E30}" type="slidenum">
              <a:rPr lang="es-MX" smtClean="0"/>
              <a:t>‹Nº›</a:t>
            </a:fld>
            <a:endParaRPr lang="es-MX"/>
          </a:p>
        </p:txBody>
      </p:sp>
    </p:spTree>
    <p:extLst>
      <p:ext uri="{BB962C8B-B14F-4D97-AF65-F5344CB8AC3E}">
        <p14:creationId xmlns:p14="http://schemas.microsoft.com/office/powerpoint/2010/main" val="2011058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36AA9D74-AF84-4A5B-BC1E-7BBA1F9CDBE3}" type="datetimeFigureOut">
              <a:rPr lang="es-MX" smtClean="0"/>
              <a:t>09/11/2017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BD9B0E9-680F-4857-8784-19E870EF7E30}" type="slidenum">
              <a:rPr lang="es-MX" smtClean="0"/>
              <a:t>‹Nº›</a:t>
            </a:fld>
            <a:endParaRPr lang="es-MX"/>
          </a:p>
        </p:txBody>
      </p:sp>
    </p:spTree>
    <p:extLst>
      <p:ext uri="{BB962C8B-B14F-4D97-AF65-F5344CB8AC3E}">
        <p14:creationId xmlns:p14="http://schemas.microsoft.com/office/powerpoint/2010/main" val="4129813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36AA9D74-AF84-4A5B-BC1E-7BBA1F9CDBE3}" type="datetimeFigureOut">
              <a:rPr lang="es-MX" smtClean="0"/>
              <a:t>09/11/2017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BD9B0E9-680F-4857-8784-19E870EF7E30}" type="slidenum">
              <a:rPr lang="es-MX" smtClean="0"/>
              <a:t>‹Nº›</a:t>
            </a:fld>
            <a:endParaRPr lang="es-MX"/>
          </a:p>
        </p:txBody>
      </p:sp>
    </p:spTree>
    <p:extLst>
      <p:ext uri="{BB962C8B-B14F-4D97-AF65-F5344CB8AC3E}">
        <p14:creationId xmlns:p14="http://schemas.microsoft.com/office/powerpoint/2010/main" val="368879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6AA9D74-AF84-4A5B-BC1E-7BBA1F9CDBE3}" type="datetimeFigureOut">
              <a:rPr lang="es-MX" smtClean="0"/>
              <a:t>09/11/2017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BD9B0E9-680F-4857-8784-19E870EF7E30}" type="slidenum">
              <a:rPr lang="es-MX" smtClean="0"/>
              <a:t>‹Nº›</a:t>
            </a:fld>
            <a:endParaRPr lang="es-MX"/>
          </a:p>
        </p:txBody>
      </p:sp>
    </p:spTree>
    <p:extLst>
      <p:ext uri="{BB962C8B-B14F-4D97-AF65-F5344CB8AC3E}">
        <p14:creationId xmlns:p14="http://schemas.microsoft.com/office/powerpoint/2010/main" val="1052872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6AA9D74-AF84-4A5B-BC1E-7BBA1F9CDBE3}" type="datetimeFigureOut">
              <a:rPr lang="es-MX" smtClean="0"/>
              <a:t>09/11/2017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BD9B0E9-680F-4857-8784-19E870EF7E30}" type="slidenum">
              <a:rPr lang="es-MX" smtClean="0"/>
              <a:t>‹Nº›</a:t>
            </a:fld>
            <a:endParaRPr lang="es-MX"/>
          </a:p>
        </p:txBody>
      </p:sp>
    </p:spTree>
    <p:extLst>
      <p:ext uri="{BB962C8B-B14F-4D97-AF65-F5344CB8AC3E}">
        <p14:creationId xmlns:p14="http://schemas.microsoft.com/office/powerpoint/2010/main" val="103740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6AA9D74-AF84-4A5B-BC1E-7BBA1F9CDBE3}" type="datetimeFigureOut">
              <a:rPr lang="es-MX" smtClean="0"/>
              <a:t>09/11/2017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BD9B0E9-680F-4857-8784-19E870EF7E30}" type="slidenum">
              <a:rPr lang="es-MX" smtClean="0"/>
              <a:t>‹Nº›</a:t>
            </a:fld>
            <a:endParaRPr lang="es-MX"/>
          </a:p>
        </p:txBody>
      </p:sp>
    </p:spTree>
    <p:extLst>
      <p:ext uri="{BB962C8B-B14F-4D97-AF65-F5344CB8AC3E}">
        <p14:creationId xmlns:p14="http://schemas.microsoft.com/office/powerpoint/2010/main" val="189746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6AA9D74-AF84-4A5B-BC1E-7BBA1F9CDBE3}" type="datetimeFigureOut">
              <a:rPr lang="es-MX" smtClean="0"/>
              <a:t>09/11/2017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BD9B0E9-680F-4857-8784-19E870EF7E30}" type="slidenum">
              <a:rPr lang="es-MX" smtClean="0"/>
              <a:t>‹Nº›</a:t>
            </a:fld>
            <a:endParaRPr lang="es-MX"/>
          </a:p>
        </p:txBody>
      </p:sp>
    </p:spTree>
    <p:extLst>
      <p:ext uri="{BB962C8B-B14F-4D97-AF65-F5344CB8AC3E}">
        <p14:creationId xmlns:p14="http://schemas.microsoft.com/office/powerpoint/2010/main" val="159035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6AA9D74-AF84-4A5B-BC1E-7BBA1F9CDBE3}" type="datetimeFigureOut">
              <a:rPr lang="es-MX" smtClean="0"/>
              <a:t>09/11/2017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BD9B0E9-680F-4857-8784-19E870EF7E30}" type="slidenum">
              <a:rPr lang="es-MX" smtClean="0"/>
              <a:t>‹Nº›</a:t>
            </a:fld>
            <a:endParaRPr lang="es-MX"/>
          </a:p>
        </p:txBody>
      </p:sp>
    </p:spTree>
    <p:extLst>
      <p:ext uri="{BB962C8B-B14F-4D97-AF65-F5344CB8AC3E}">
        <p14:creationId xmlns:p14="http://schemas.microsoft.com/office/powerpoint/2010/main" val="4265840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6AA9D74-AF84-4A5B-BC1E-7BBA1F9CDBE3}" type="datetimeFigureOut">
              <a:rPr lang="es-MX" smtClean="0"/>
              <a:t>09/11/2017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BD9B0E9-680F-4857-8784-19E870EF7E30}" type="slidenum">
              <a:rPr lang="es-MX" smtClean="0"/>
              <a:t>‹Nº›</a:t>
            </a:fld>
            <a:endParaRPr lang="es-MX"/>
          </a:p>
        </p:txBody>
      </p:sp>
    </p:spTree>
    <p:extLst>
      <p:ext uri="{BB962C8B-B14F-4D97-AF65-F5344CB8AC3E}">
        <p14:creationId xmlns:p14="http://schemas.microsoft.com/office/powerpoint/2010/main" val="374702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6AA9D74-AF84-4A5B-BC1E-7BBA1F9CDBE3}" type="datetimeFigureOut">
              <a:rPr lang="es-MX" smtClean="0"/>
              <a:t>09/11/2017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BD9B0E9-680F-4857-8784-19E870EF7E30}" type="slidenum">
              <a:rPr lang="es-MX" smtClean="0"/>
              <a:t>‹Nº›</a:t>
            </a:fld>
            <a:endParaRPr lang="es-MX"/>
          </a:p>
        </p:txBody>
      </p:sp>
    </p:spTree>
    <p:extLst>
      <p:ext uri="{BB962C8B-B14F-4D97-AF65-F5344CB8AC3E}">
        <p14:creationId xmlns:p14="http://schemas.microsoft.com/office/powerpoint/2010/main" val="3836738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A9D74-AF84-4A5B-BC1E-7BBA1F9CDBE3}" type="datetimeFigureOut">
              <a:rPr lang="es-MX" smtClean="0"/>
              <a:t>09/11/2017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BD9B0E9-680F-4857-8784-19E870EF7E30}" type="slidenum">
              <a:rPr lang="es-MX" smtClean="0"/>
              <a:t>‹Nº›</a:t>
            </a:fld>
            <a:endParaRPr lang="es-MX"/>
          </a:p>
        </p:txBody>
      </p:sp>
    </p:spTree>
    <p:extLst>
      <p:ext uri="{BB962C8B-B14F-4D97-AF65-F5344CB8AC3E}">
        <p14:creationId xmlns:p14="http://schemas.microsoft.com/office/powerpoint/2010/main" val="96715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6AA9D74-AF84-4A5B-BC1E-7BBA1F9CDBE3}" type="datetimeFigureOut">
              <a:rPr lang="es-MX" smtClean="0"/>
              <a:t>09/11/2017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BD9B0E9-680F-4857-8784-19E870EF7E30}" type="slidenum">
              <a:rPr lang="es-MX" smtClean="0"/>
              <a:t>‹Nº›</a:t>
            </a:fld>
            <a:endParaRPr lang="es-MX"/>
          </a:p>
        </p:txBody>
      </p:sp>
    </p:spTree>
    <p:extLst>
      <p:ext uri="{BB962C8B-B14F-4D97-AF65-F5344CB8AC3E}">
        <p14:creationId xmlns:p14="http://schemas.microsoft.com/office/powerpoint/2010/main" val="3906767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6AA9D74-AF84-4A5B-BC1E-7BBA1F9CDBE3}" type="datetimeFigureOut">
              <a:rPr lang="es-MX" smtClean="0"/>
              <a:t>09/11/2017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BD9B0E9-680F-4857-8784-19E870EF7E30}" type="slidenum">
              <a:rPr lang="es-MX" smtClean="0"/>
              <a:t>‹Nº›</a:t>
            </a:fld>
            <a:endParaRPr lang="es-MX"/>
          </a:p>
        </p:txBody>
      </p:sp>
    </p:spTree>
    <p:extLst>
      <p:ext uri="{BB962C8B-B14F-4D97-AF65-F5344CB8AC3E}">
        <p14:creationId xmlns:p14="http://schemas.microsoft.com/office/powerpoint/2010/main" val="32187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6AA9D74-AF84-4A5B-BC1E-7BBA1F9CDBE3}" type="datetimeFigureOut">
              <a:rPr lang="es-MX" smtClean="0"/>
              <a:t>09/11/2017</a:t>
            </a:fld>
            <a:endParaRPr lang="es-MX"/>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MX"/>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BD9B0E9-680F-4857-8784-19E870EF7E30}" type="slidenum">
              <a:rPr lang="es-MX" smtClean="0"/>
              <a:t>‹Nº›</a:t>
            </a:fld>
            <a:endParaRPr lang="es-MX"/>
          </a:p>
        </p:txBody>
      </p:sp>
    </p:spTree>
    <p:extLst>
      <p:ext uri="{BB962C8B-B14F-4D97-AF65-F5344CB8AC3E}">
        <p14:creationId xmlns:p14="http://schemas.microsoft.com/office/powerpoint/2010/main" val="31156878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curvas tridimensionales"/>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5179" b="89925" l="7656" r="89947"/>
                    </a14:imgEffect>
                  </a14:imgLayer>
                </a14:imgProps>
              </a:ext>
              <a:ext uri="{28A0092B-C50C-407E-A947-70E740481C1C}">
                <a14:useLocalDpi xmlns:a14="http://schemas.microsoft.com/office/drawing/2010/main" val="0"/>
              </a:ext>
            </a:extLst>
          </a:blip>
          <a:srcRect l="7659" t="4933" r="13075" b="10015"/>
          <a:stretch/>
        </p:blipFill>
        <p:spPr bwMode="auto">
          <a:xfrm>
            <a:off x="2057400" y="1285875"/>
            <a:ext cx="7143750" cy="54197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p:txBody>
          <a:bodyPr>
            <a:normAutofit fontScale="90000"/>
          </a:bodyPr>
          <a:lstStyle/>
          <a:p>
            <a:r>
              <a:rPr lang="es-MX" dirty="0" smtClean="0"/>
              <a:t>3.2 </a:t>
            </a:r>
            <a:r>
              <a:rPr lang="es-MX" dirty="0"/>
              <a:t>formas </a:t>
            </a:r>
            <a:r>
              <a:rPr lang="es-MX" dirty="0" smtClean="0"/>
              <a:t>geométricas </a:t>
            </a:r>
            <a:r>
              <a:rPr lang="es-MX" dirty="0"/>
              <a:t>tridimensionales(superficies planas y curvas)</a:t>
            </a:r>
          </a:p>
        </p:txBody>
      </p:sp>
      <p:sp>
        <p:nvSpPr>
          <p:cNvPr id="3" name="Subtítulo 2"/>
          <p:cNvSpPr>
            <a:spLocks noGrp="1"/>
          </p:cNvSpPr>
          <p:nvPr>
            <p:ph type="subTitle" idx="1"/>
          </p:nvPr>
        </p:nvSpPr>
        <p:spPr>
          <a:xfrm>
            <a:off x="4020548" y="5209190"/>
            <a:ext cx="4221409" cy="469481"/>
          </a:xfrm>
        </p:spPr>
        <p:txBody>
          <a:bodyPr/>
          <a:lstStyle/>
          <a:p>
            <a:endParaRPr lang="es-MX" dirty="0"/>
          </a:p>
        </p:txBody>
      </p:sp>
    </p:spTree>
    <p:extLst>
      <p:ext uri="{BB962C8B-B14F-4D97-AF65-F5344CB8AC3E}">
        <p14:creationId xmlns:p14="http://schemas.microsoft.com/office/powerpoint/2010/main" val="1314322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a:ln w="0"/>
                <a:solidFill>
                  <a:schemeClr val="accent1"/>
                </a:solidFill>
                <a:effectLst>
                  <a:outerShdw blurRad="38100" dist="25400" dir="5400000" algn="ctr" rotWithShape="0">
                    <a:srgbClr val="6E747A">
                      <a:alpha val="43000"/>
                    </a:srgbClr>
                  </a:outerShdw>
                </a:effectLst>
              </a:rPr>
              <a:t>Gráficos tridimensionales </a:t>
            </a:r>
          </a:p>
        </p:txBody>
      </p:sp>
      <p:sp>
        <p:nvSpPr>
          <p:cNvPr id="3" name="Marcador de contenido 2"/>
          <p:cNvSpPr>
            <a:spLocks noGrp="1"/>
          </p:cNvSpPr>
          <p:nvPr>
            <p:ph idx="1"/>
          </p:nvPr>
        </p:nvSpPr>
        <p:spPr/>
        <p:txBody>
          <a:bodyPr>
            <a:normAutofit/>
          </a:bodyPr>
          <a:lstStyle/>
          <a:p>
            <a:pPr marL="36900" indent="0">
              <a:buNone/>
            </a:pPr>
            <a:r>
              <a:rPr lang="es-MX" dirty="0" smtClean="0"/>
              <a:t>La </a:t>
            </a:r>
            <a:r>
              <a:rPr lang="es-MX" dirty="0"/>
              <a:t>representación gráfica de objetos (curvas, superficies,... ) tridimensionales presenta un grado </a:t>
            </a:r>
            <a:r>
              <a:rPr lang="es-MX" dirty="0" smtClean="0"/>
              <a:t>mucho </a:t>
            </a:r>
            <a:r>
              <a:rPr lang="es-MX" dirty="0"/>
              <a:t>más grande de dificultad. Por un lado, es preciso utilizar técnicas de geometría proyectiva para </a:t>
            </a:r>
            <a:r>
              <a:rPr lang="es-MX" dirty="0" smtClean="0"/>
              <a:t>determinar </a:t>
            </a:r>
            <a:r>
              <a:rPr lang="es-MX" dirty="0"/>
              <a:t>la perspectiva y conseguir impresión de tridimensionalidad. Por otro, aparece la necesidad </a:t>
            </a:r>
            <a:r>
              <a:rPr lang="es-MX" dirty="0" smtClean="0"/>
              <a:t>de </a:t>
            </a:r>
            <a:r>
              <a:rPr lang="es-MX" dirty="0"/>
              <a:t>utilizar algoritmos y técnicas complejas para determinar partes ocultas. Y, aún más, iluminación, </a:t>
            </a:r>
            <a:r>
              <a:rPr lang="es-MX" dirty="0" smtClean="0"/>
              <a:t>transparencias</a:t>
            </a:r>
            <a:r>
              <a:rPr lang="es-MX" dirty="0"/>
              <a:t>, aplicación de texturas, etc. </a:t>
            </a:r>
            <a:r>
              <a:rPr lang="es-MX" dirty="0" smtClean="0"/>
              <a:t>Todo </a:t>
            </a:r>
            <a:r>
              <a:rPr lang="es-MX" dirty="0"/>
              <a:t>ello queda fuera del ámbito de este curso. En estas notas se explican, muy brevemente, las </a:t>
            </a:r>
            <a:r>
              <a:rPr lang="es-MX" dirty="0" smtClean="0"/>
              <a:t>formas </a:t>
            </a:r>
            <a:r>
              <a:rPr lang="es-MX" dirty="0"/>
              <a:t>más habituales de representación gráfica de "objetos" matemáticos tridimensionales. </a:t>
            </a:r>
            <a:endParaRPr lang="es-MX" dirty="0" smtClean="0"/>
          </a:p>
          <a:p>
            <a:pPr marL="36900" indent="0">
              <a:buNone/>
            </a:pPr>
            <a:r>
              <a:rPr lang="es-MX" dirty="0" smtClean="0"/>
              <a:t>La gráfica de una curva tridimensional se dibuja, igual que la bidimensional, uniendo mediante segmentos rectos los puntos consecutivos de un conjunto discreto y ordenado. Mediante el software adecuado, estos segmentos se “proyectan” sobre el plano del dibujo para obtener la impresión tridimensional.</a:t>
            </a:r>
            <a:endParaRPr lang="es-MX" dirty="0"/>
          </a:p>
          <a:p>
            <a:endParaRPr lang="es-MX" dirty="0"/>
          </a:p>
        </p:txBody>
      </p:sp>
    </p:spTree>
    <p:extLst>
      <p:ext uri="{BB962C8B-B14F-4D97-AF65-F5344CB8AC3E}">
        <p14:creationId xmlns:p14="http://schemas.microsoft.com/office/powerpoint/2010/main" val="2931464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marL="36900" indent="0">
              <a:buNone/>
            </a:pPr>
            <a:r>
              <a:rPr lang="es-MX" dirty="0" smtClean="0"/>
              <a:t>La forma más sencilla de escribir matemáticamente una curva tridimensional es mediante sus ecuaciones paramétricas. Estas ecuaciones describen los valores de las coordenadas (x, y, z) de cada punto de la curva en función de una variable auxiliar, llamada parámetro:</a:t>
            </a:r>
          </a:p>
          <a:p>
            <a:pPr marL="36900" indent="0">
              <a:buNone/>
            </a:pPr>
            <a:endParaRPr lang="es-MX" dirty="0"/>
          </a:p>
        </p:txBody>
      </p:sp>
      <p:sp>
        <p:nvSpPr>
          <p:cNvPr id="4" name="Abrir llave 3"/>
          <p:cNvSpPr/>
          <p:nvPr/>
        </p:nvSpPr>
        <p:spPr>
          <a:xfrm>
            <a:off x="4467225" y="3076575"/>
            <a:ext cx="400050" cy="1047750"/>
          </a:xfrm>
          <a:prstGeom prst="leftBrace">
            <a:avLst>
              <a:gd name="adj1" fmla="val 48809"/>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5" name="CuadroTexto 4"/>
          <p:cNvSpPr txBox="1"/>
          <p:nvPr/>
        </p:nvSpPr>
        <p:spPr>
          <a:xfrm>
            <a:off x="4800600" y="3138785"/>
            <a:ext cx="848309" cy="923330"/>
          </a:xfrm>
          <a:prstGeom prst="rect">
            <a:avLst/>
          </a:prstGeom>
          <a:noFill/>
        </p:spPr>
        <p:txBody>
          <a:bodyPr wrap="none" rtlCol="0">
            <a:spAutoFit/>
          </a:bodyPr>
          <a:lstStyle/>
          <a:p>
            <a:r>
              <a:rPr lang="es-MX" i="1" dirty="0" smtClean="0">
                <a:latin typeface="Cambria" panose="02040503050406030204" pitchFamily="18" charset="0"/>
              </a:rPr>
              <a:t>x= f(t)</a:t>
            </a:r>
          </a:p>
          <a:p>
            <a:r>
              <a:rPr lang="es-MX" i="1" dirty="0" smtClean="0">
                <a:latin typeface="Cambria" panose="02040503050406030204" pitchFamily="18" charset="0"/>
              </a:rPr>
              <a:t>y= g(t)</a:t>
            </a:r>
          </a:p>
          <a:p>
            <a:r>
              <a:rPr lang="es-MX" i="1" dirty="0">
                <a:latin typeface="Cambria" panose="02040503050406030204" pitchFamily="18" charset="0"/>
              </a:rPr>
              <a:t>z</a:t>
            </a:r>
            <a:r>
              <a:rPr lang="es-MX" i="1" dirty="0" smtClean="0">
                <a:latin typeface="Cambria" panose="02040503050406030204" pitchFamily="18" charset="0"/>
              </a:rPr>
              <a:t>= h(t)</a:t>
            </a:r>
            <a:endParaRPr lang="es-MX" i="1" dirty="0">
              <a:latin typeface="Cambria" panose="02040503050406030204" pitchFamily="18" charset="0"/>
            </a:endParaRPr>
          </a:p>
        </p:txBody>
      </p:sp>
      <p:sp>
        <p:nvSpPr>
          <p:cNvPr id="6" name="CuadroTexto 5"/>
          <p:cNvSpPr txBox="1"/>
          <p:nvPr/>
        </p:nvSpPr>
        <p:spPr>
          <a:xfrm>
            <a:off x="5982284" y="3415784"/>
            <a:ext cx="1504771" cy="369332"/>
          </a:xfrm>
          <a:prstGeom prst="rect">
            <a:avLst/>
          </a:prstGeom>
          <a:noFill/>
        </p:spPr>
        <p:txBody>
          <a:bodyPr wrap="none" rtlCol="0">
            <a:spAutoFit/>
          </a:bodyPr>
          <a:lstStyle/>
          <a:p>
            <a:r>
              <a:rPr lang="es-MX" dirty="0" smtClean="0">
                <a:latin typeface="Cambria" panose="02040503050406030204" pitchFamily="18" charset="0"/>
              </a:rPr>
              <a:t>para </a:t>
            </a:r>
            <a:r>
              <a:rPr lang="es-MX" i="1" dirty="0" smtClean="0">
                <a:latin typeface="Cambria" panose="02040503050406030204" pitchFamily="18" charset="0"/>
              </a:rPr>
              <a:t>t</a:t>
            </a:r>
            <a:r>
              <a:rPr lang="es-MX" dirty="0" smtClean="0">
                <a:latin typeface="Cambria" panose="02040503050406030204" pitchFamily="18" charset="0"/>
              </a:rPr>
              <a:t> ∈ [a, b]</a:t>
            </a:r>
            <a:endParaRPr lang="es-MX" dirty="0">
              <a:latin typeface="Cambria" panose="02040503050406030204" pitchFamily="18" charset="0"/>
            </a:endParaRPr>
          </a:p>
        </p:txBody>
      </p:sp>
      <p:sp>
        <p:nvSpPr>
          <p:cNvPr id="7" name="CuadroTexto 6"/>
          <p:cNvSpPr txBox="1"/>
          <p:nvPr/>
        </p:nvSpPr>
        <p:spPr>
          <a:xfrm>
            <a:off x="913795" y="4464992"/>
            <a:ext cx="10048875" cy="923330"/>
          </a:xfrm>
          <a:prstGeom prst="rect">
            <a:avLst/>
          </a:prstGeom>
          <a:noFill/>
        </p:spPr>
        <p:txBody>
          <a:bodyPr wrap="square" rtlCol="0">
            <a:spAutoFit/>
          </a:bodyPr>
          <a:lstStyle/>
          <a:p>
            <a:r>
              <a:rPr lang="es-MX" dirty="0" smtClean="0"/>
              <a:t>Para dibujar su gráfica habrá, púes, que construir las coordenadas de un conjunto discreto y ordenado de puntos de la curva. De forma similar a como se hace en el caso bidimensional, el procedimiento es el siguiente:</a:t>
            </a:r>
            <a:endParaRPr lang="es-MX" i="1" dirty="0">
              <a:latin typeface="Cambria" panose="02040503050406030204" pitchFamily="18" charset="0"/>
            </a:endParaRPr>
          </a:p>
        </p:txBody>
      </p:sp>
    </p:spTree>
    <p:extLst>
      <p:ext uri="{BB962C8B-B14F-4D97-AF65-F5344CB8AC3E}">
        <p14:creationId xmlns:p14="http://schemas.microsoft.com/office/powerpoint/2010/main" val="1952933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9920" y="332274"/>
            <a:ext cx="8258780" cy="3277701"/>
          </a:xfrm>
        </p:spPr>
        <p:txBody>
          <a:bodyPr/>
          <a:lstStyle/>
          <a:p>
            <a:r>
              <a:rPr lang="es-MX" dirty="0"/>
              <a:t>Construir un conjunto de valores del </a:t>
            </a:r>
            <a:r>
              <a:rPr lang="es-MX" dirty="0" smtClean="0"/>
              <a:t>parámetro </a:t>
            </a:r>
            <a:r>
              <a:rPr lang="es-MX" i="1" dirty="0"/>
              <a:t>t</a:t>
            </a:r>
            <a:r>
              <a:rPr lang="es-MX" dirty="0"/>
              <a:t> ∈ </a:t>
            </a:r>
            <a:r>
              <a:rPr lang="es-MX" i="1" dirty="0"/>
              <a:t>[a, b]</a:t>
            </a:r>
            <a:r>
              <a:rPr lang="es-MX" dirty="0"/>
              <a:t>: </a:t>
            </a:r>
            <a:endParaRPr lang="es-MX" dirty="0" smtClean="0"/>
          </a:p>
          <a:p>
            <a:pPr marL="36900" indent="0" algn="ctr">
              <a:buNone/>
            </a:pPr>
            <a:r>
              <a:rPr lang="es-MX" i="1" dirty="0" smtClean="0"/>
              <a:t>{</a:t>
            </a:r>
            <a:r>
              <a:rPr lang="es-MX" i="1" dirty="0"/>
              <a:t>a = t</a:t>
            </a:r>
            <a:r>
              <a:rPr lang="es-MX" sz="1100" i="1" dirty="0"/>
              <a:t>1</a:t>
            </a:r>
            <a:r>
              <a:rPr lang="es-MX" i="1" dirty="0"/>
              <a:t>, t</a:t>
            </a:r>
            <a:r>
              <a:rPr lang="es-MX" sz="1100" i="1" dirty="0"/>
              <a:t>2</a:t>
            </a:r>
            <a:r>
              <a:rPr lang="es-MX" i="1" dirty="0"/>
              <a:t>, . . . , </a:t>
            </a:r>
            <a:r>
              <a:rPr lang="es-MX" i="1" dirty="0" err="1"/>
              <a:t>t</a:t>
            </a:r>
            <a:r>
              <a:rPr lang="es-MX" sz="1100" i="1" dirty="0" err="1"/>
              <a:t>n</a:t>
            </a:r>
            <a:r>
              <a:rPr lang="es-MX" i="1" dirty="0"/>
              <a:t> = b} </a:t>
            </a:r>
            <a:endParaRPr lang="es-MX" i="1" dirty="0" smtClean="0"/>
          </a:p>
          <a:p>
            <a:r>
              <a:rPr lang="es-MX" dirty="0" smtClean="0"/>
              <a:t>Calcular </a:t>
            </a:r>
            <a:r>
              <a:rPr lang="es-MX" dirty="0"/>
              <a:t>los valores de x, de </a:t>
            </a:r>
            <a:r>
              <a:rPr lang="es-MX" i="1" dirty="0"/>
              <a:t>y</a:t>
            </a:r>
            <a:r>
              <a:rPr lang="es-MX" dirty="0"/>
              <a:t> </a:t>
            </a:r>
            <a:r>
              <a:rPr lang="es-MX" dirty="0" err="1"/>
              <a:t>y</a:t>
            </a:r>
            <a:r>
              <a:rPr lang="es-MX" dirty="0"/>
              <a:t> de </a:t>
            </a:r>
            <a:r>
              <a:rPr lang="es-MX" i="1" dirty="0"/>
              <a:t>z</a:t>
            </a:r>
            <a:r>
              <a:rPr lang="es-MX" dirty="0"/>
              <a:t> para dichos valores del </a:t>
            </a:r>
            <a:r>
              <a:rPr lang="es-MX" dirty="0" smtClean="0"/>
              <a:t>parámetro</a:t>
            </a:r>
            <a:r>
              <a:rPr lang="es-MX" dirty="0"/>
              <a:t>: </a:t>
            </a:r>
            <a:endParaRPr lang="es-MX" dirty="0" smtClean="0"/>
          </a:p>
          <a:p>
            <a:pPr marL="36900" indent="0" algn="ctr">
              <a:buNone/>
            </a:pPr>
            <a:r>
              <a:rPr lang="es-MX" i="1" dirty="0" smtClean="0"/>
              <a:t>{</a:t>
            </a:r>
            <a:r>
              <a:rPr lang="es-MX" i="1" dirty="0"/>
              <a:t>x</a:t>
            </a:r>
            <a:r>
              <a:rPr lang="es-MX" sz="1100" i="1" dirty="0"/>
              <a:t>1</a:t>
            </a:r>
            <a:r>
              <a:rPr lang="es-MX" i="1" dirty="0"/>
              <a:t> = f(t</a:t>
            </a:r>
            <a:r>
              <a:rPr lang="es-MX" sz="1100" i="1" dirty="0"/>
              <a:t>1</a:t>
            </a:r>
            <a:r>
              <a:rPr lang="es-MX" i="1" dirty="0"/>
              <a:t>), x</a:t>
            </a:r>
            <a:r>
              <a:rPr lang="es-MX" sz="1100" i="1" dirty="0"/>
              <a:t>2</a:t>
            </a:r>
            <a:r>
              <a:rPr lang="es-MX" i="1" dirty="0"/>
              <a:t> = f(t</a:t>
            </a:r>
            <a:r>
              <a:rPr lang="es-MX" sz="1100" i="1" dirty="0"/>
              <a:t>2</a:t>
            </a:r>
            <a:r>
              <a:rPr lang="es-MX" i="1" dirty="0"/>
              <a:t>), . . . , </a:t>
            </a:r>
            <a:r>
              <a:rPr lang="es-MX" i="1" dirty="0" err="1"/>
              <a:t>x</a:t>
            </a:r>
            <a:r>
              <a:rPr lang="es-MX" sz="1100" i="1" dirty="0" err="1"/>
              <a:t>n</a:t>
            </a:r>
            <a:r>
              <a:rPr lang="es-MX" i="1" dirty="0"/>
              <a:t> = f(</a:t>
            </a:r>
            <a:r>
              <a:rPr lang="es-MX" i="1" dirty="0" err="1"/>
              <a:t>t</a:t>
            </a:r>
            <a:r>
              <a:rPr lang="es-MX" sz="1100" i="1" dirty="0" err="1"/>
              <a:t>n</a:t>
            </a:r>
            <a:r>
              <a:rPr lang="es-MX" i="1" dirty="0"/>
              <a:t>)} </a:t>
            </a:r>
            <a:endParaRPr lang="es-MX" i="1" dirty="0" smtClean="0"/>
          </a:p>
          <a:p>
            <a:pPr marL="36900" indent="0" algn="ctr">
              <a:buNone/>
            </a:pPr>
            <a:r>
              <a:rPr lang="es-MX" i="1" dirty="0" smtClean="0"/>
              <a:t>{</a:t>
            </a:r>
            <a:r>
              <a:rPr lang="es-MX" i="1" dirty="0"/>
              <a:t>y</a:t>
            </a:r>
            <a:r>
              <a:rPr lang="es-MX" sz="1100" i="1" dirty="0"/>
              <a:t>1</a:t>
            </a:r>
            <a:r>
              <a:rPr lang="es-MX" i="1" dirty="0"/>
              <a:t> = g(t</a:t>
            </a:r>
            <a:r>
              <a:rPr lang="es-MX" sz="1100" i="1" dirty="0"/>
              <a:t>1</a:t>
            </a:r>
            <a:r>
              <a:rPr lang="es-MX" i="1" dirty="0"/>
              <a:t>), y</a:t>
            </a:r>
            <a:r>
              <a:rPr lang="es-MX" sz="1100" i="1" dirty="0"/>
              <a:t>2</a:t>
            </a:r>
            <a:r>
              <a:rPr lang="es-MX" i="1" dirty="0"/>
              <a:t> = g(t</a:t>
            </a:r>
            <a:r>
              <a:rPr lang="es-MX" sz="1100" i="1" dirty="0"/>
              <a:t>2</a:t>
            </a:r>
            <a:r>
              <a:rPr lang="es-MX" i="1" dirty="0"/>
              <a:t>), . . . , </a:t>
            </a:r>
            <a:r>
              <a:rPr lang="es-MX" i="1" dirty="0" err="1"/>
              <a:t>y</a:t>
            </a:r>
            <a:r>
              <a:rPr lang="es-MX" sz="1100" i="1" dirty="0" err="1"/>
              <a:t>n</a:t>
            </a:r>
            <a:r>
              <a:rPr lang="es-MX" i="1" dirty="0"/>
              <a:t> = g(</a:t>
            </a:r>
            <a:r>
              <a:rPr lang="es-MX" i="1" dirty="0" err="1"/>
              <a:t>t</a:t>
            </a:r>
            <a:r>
              <a:rPr lang="es-MX" sz="1100" i="1" dirty="0" err="1"/>
              <a:t>n</a:t>
            </a:r>
            <a:r>
              <a:rPr lang="es-MX" i="1" dirty="0"/>
              <a:t>)} </a:t>
            </a:r>
            <a:endParaRPr lang="es-MX" i="1" dirty="0" smtClean="0"/>
          </a:p>
          <a:p>
            <a:pPr marL="36900" indent="0" algn="ctr">
              <a:buNone/>
            </a:pPr>
            <a:r>
              <a:rPr lang="es-MX" i="1" dirty="0" smtClean="0"/>
              <a:t>{</a:t>
            </a:r>
            <a:r>
              <a:rPr lang="es-MX" i="1" dirty="0"/>
              <a:t>z</a:t>
            </a:r>
            <a:r>
              <a:rPr lang="es-MX" sz="1100" i="1" dirty="0"/>
              <a:t>1</a:t>
            </a:r>
            <a:r>
              <a:rPr lang="es-MX" i="1" dirty="0"/>
              <a:t> = h(t</a:t>
            </a:r>
            <a:r>
              <a:rPr lang="es-MX" sz="1100" i="1" dirty="0"/>
              <a:t>1</a:t>
            </a:r>
            <a:r>
              <a:rPr lang="es-MX" i="1" dirty="0"/>
              <a:t>), z</a:t>
            </a:r>
            <a:r>
              <a:rPr lang="es-MX" sz="1100" i="1" dirty="0"/>
              <a:t>2</a:t>
            </a:r>
            <a:r>
              <a:rPr lang="es-MX" i="1" dirty="0"/>
              <a:t> = h(t</a:t>
            </a:r>
            <a:r>
              <a:rPr lang="es-MX" sz="1100" i="1" dirty="0"/>
              <a:t>2</a:t>
            </a:r>
            <a:r>
              <a:rPr lang="es-MX" i="1" dirty="0"/>
              <a:t>), . . . , </a:t>
            </a:r>
            <a:r>
              <a:rPr lang="es-MX" i="1" dirty="0" err="1"/>
              <a:t>z</a:t>
            </a:r>
            <a:r>
              <a:rPr lang="es-MX" sz="1100" i="1" dirty="0" err="1"/>
              <a:t>n</a:t>
            </a:r>
            <a:r>
              <a:rPr lang="es-MX" i="1" dirty="0"/>
              <a:t> = h(</a:t>
            </a:r>
            <a:r>
              <a:rPr lang="es-MX" i="1" dirty="0" err="1"/>
              <a:t>t</a:t>
            </a:r>
            <a:r>
              <a:rPr lang="es-MX" sz="1100" i="1" dirty="0" err="1"/>
              <a:t>n</a:t>
            </a:r>
            <a:r>
              <a:rPr lang="es-MX" i="1" dirty="0"/>
              <a:t>)} </a:t>
            </a:r>
            <a:endParaRPr lang="es-MX" i="1" dirty="0" smtClean="0"/>
          </a:p>
          <a:p>
            <a:r>
              <a:rPr lang="es-MX" dirty="0" smtClean="0"/>
              <a:t>Unir </a:t>
            </a:r>
            <a:r>
              <a:rPr lang="es-MX" dirty="0"/>
              <a:t>los puntos (</a:t>
            </a:r>
            <a:r>
              <a:rPr lang="es-MX" i="1" dirty="0"/>
              <a:t>x</a:t>
            </a:r>
            <a:r>
              <a:rPr lang="es-MX" sz="1100" i="1" dirty="0"/>
              <a:t>i</a:t>
            </a:r>
            <a:r>
              <a:rPr lang="es-MX" i="1" dirty="0"/>
              <a:t> , </a:t>
            </a:r>
            <a:r>
              <a:rPr lang="es-MX" i="1" dirty="0" err="1"/>
              <a:t>y</a:t>
            </a:r>
            <a:r>
              <a:rPr lang="es-MX" sz="1100" i="1" dirty="0" err="1"/>
              <a:t>i</a:t>
            </a:r>
            <a:r>
              <a:rPr lang="es-MX" i="1" dirty="0"/>
              <a:t> , </a:t>
            </a:r>
            <a:r>
              <a:rPr lang="es-MX" i="1" dirty="0" err="1"/>
              <a:t>z</a:t>
            </a:r>
            <a:r>
              <a:rPr lang="es-MX" sz="1100" i="1" dirty="0" err="1"/>
              <a:t>i</a:t>
            </a:r>
            <a:r>
              <a:rPr lang="es-MX" dirty="0"/>
              <a:t>) consecutivos mediante segmentos rectos. </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1915" y="3525752"/>
            <a:ext cx="3882118" cy="3019425"/>
          </a:xfrm>
          <a:prstGeom prst="rect">
            <a:avLst/>
          </a:prstGeom>
        </p:spPr>
      </p:pic>
      <p:sp>
        <p:nvSpPr>
          <p:cNvPr id="7" name="CuadroTexto 6"/>
          <p:cNvSpPr txBox="1"/>
          <p:nvPr/>
        </p:nvSpPr>
        <p:spPr>
          <a:xfrm>
            <a:off x="1352550" y="4065968"/>
            <a:ext cx="4448175" cy="1938992"/>
          </a:xfrm>
          <a:prstGeom prst="rect">
            <a:avLst/>
          </a:prstGeom>
          <a:noFill/>
        </p:spPr>
        <p:txBody>
          <a:bodyPr wrap="square" rtlCol="0">
            <a:spAutoFit/>
          </a:bodyPr>
          <a:lstStyle/>
          <a:p>
            <a:r>
              <a:rPr lang="fr-FR" sz="2400" dirty="0" smtClean="0"/>
              <a:t>Gráfica de la curva </a:t>
            </a:r>
          </a:p>
          <a:p>
            <a:r>
              <a:rPr lang="fr-FR" sz="2400" i="1" dirty="0" smtClean="0">
                <a:latin typeface="Cambria" panose="02040503050406030204" pitchFamily="18" charset="0"/>
              </a:rPr>
              <a:t>x(t) = cos(3t), </a:t>
            </a:r>
          </a:p>
          <a:p>
            <a:r>
              <a:rPr lang="fr-FR" sz="2400" i="1" dirty="0" smtClean="0">
                <a:latin typeface="Cambria" panose="02040503050406030204" pitchFamily="18" charset="0"/>
              </a:rPr>
              <a:t>y(t) = 2 cos2 (t), </a:t>
            </a:r>
          </a:p>
          <a:p>
            <a:r>
              <a:rPr lang="fr-FR" sz="2400" i="1" dirty="0" smtClean="0">
                <a:latin typeface="Cambria" panose="02040503050406030204" pitchFamily="18" charset="0"/>
              </a:rPr>
              <a:t>z(t) = sen(2t), </a:t>
            </a:r>
          </a:p>
          <a:p>
            <a:r>
              <a:rPr lang="fr-FR" sz="2400" i="1" dirty="0" smtClean="0">
                <a:latin typeface="Cambria" panose="02040503050406030204" pitchFamily="18" charset="0"/>
              </a:rPr>
              <a:t>t </a:t>
            </a:r>
            <a:r>
              <a:rPr lang="fr-FR" sz="2400" dirty="0" smtClean="0">
                <a:latin typeface="Cambria" panose="02040503050406030204" pitchFamily="18" charset="0"/>
              </a:rPr>
              <a:t>∈</a:t>
            </a:r>
            <a:r>
              <a:rPr lang="fr-FR" sz="2400" i="1" dirty="0" smtClean="0">
                <a:latin typeface="Cambria" panose="02040503050406030204" pitchFamily="18" charset="0"/>
              </a:rPr>
              <a:t> [−π, π].</a:t>
            </a:r>
            <a:endParaRPr lang="es-MX" sz="2400" i="1" dirty="0">
              <a:latin typeface="Cambria" panose="02040503050406030204" pitchFamily="18" charset="0"/>
            </a:endParaRPr>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483" y="3525752"/>
            <a:ext cx="3795713" cy="2907960"/>
          </a:xfrm>
          <a:prstGeom prst="rect">
            <a:avLst/>
          </a:prstGeom>
        </p:spPr>
      </p:pic>
      <p:sp>
        <p:nvSpPr>
          <p:cNvPr id="9" name="CuadroTexto 8"/>
          <p:cNvSpPr txBox="1"/>
          <p:nvPr/>
        </p:nvSpPr>
        <p:spPr>
          <a:xfrm>
            <a:off x="6129337" y="3609975"/>
            <a:ext cx="4448175" cy="2308324"/>
          </a:xfrm>
          <a:prstGeom prst="rect">
            <a:avLst/>
          </a:prstGeom>
          <a:noFill/>
        </p:spPr>
        <p:txBody>
          <a:bodyPr wrap="square" rtlCol="0">
            <a:spAutoFit/>
          </a:bodyPr>
          <a:lstStyle/>
          <a:p>
            <a:r>
              <a:rPr lang="fr-FR" sz="2400" dirty="0" smtClean="0"/>
              <a:t>Gráfica de la curva 3D de ecuaciones paramétricas </a:t>
            </a:r>
          </a:p>
          <a:p>
            <a:r>
              <a:rPr lang="fr-FR" sz="2400" i="1" dirty="0" smtClean="0">
                <a:latin typeface="Cambria" panose="02040503050406030204" pitchFamily="18" charset="0"/>
              </a:rPr>
              <a:t>x(t) = cos(t), </a:t>
            </a:r>
          </a:p>
          <a:p>
            <a:r>
              <a:rPr lang="fr-FR" sz="2400" i="1" dirty="0" smtClean="0">
                <a:latin typeface="Cambria" panose="02040503050406030204" pitchFamily="18" charset="0"/>
              </a:rPr>
              <a:t>y(t) = sen(t), </a:t>
            </a:r>
          </a:p>
          <a:p>
            <a:r>
              <a:rPr lang="fr-FR" sz="2400" i="1" dirty="0" smtClean="0">
                <a:latin typeface="Cambria" panose="02040503050406030204" pitchFamily="18" charset="0"/>
              </a:rPr>
              <a:t>z(t) = t, </a:t>
            </a:r>
          </a:p>
          <a:p>
            <a:r>
              <a:rPr lang="fr-FR" sz="2400" i="1" dirty="0" smtClean="0">
                <a:latin typeface="Cambria" panose="02040503050406030204" pitchFamily="18" charset="0"/>
              </a:rPr>
              <a:t>t </a:t>
            </a:r>
            <a:r>
              <a:rPr lang="fr-FR" sz="2400" dirty="0" smtClean="0">
                <a:latin typeface="Cambria" panose="02040503050406030204" pitchFamily="18" charset="0"/>
              </a:rPr>
              <a:t>∈</a:t>
            </a:r>
            <a:r>
              <a:rPr lang="fr-FR" sz="2400" i="1" dirty="0" smtClean="0">
                <a:latin typeface="Cambria" panose="02040503050406030204" pitchFamily="18" charset="0"/>
              </a:rPr>
              <a:t> [0, 8π].</a:t>
            </a:r>
            <a:endParaRPr lang="es-MX" sz="2400" i="1" dirty="0">
              <a:latin typeface="Cambria" panose="02040503050406030204" pitchFamily="18" charset="0"/>
            </a:endParaRPr>
          </a:p>
        </p:txBody>
      </p:sp>
    </p:spTree>
    <p:extLst>
      <p:ext uri="{BB962C8B-B14F-4D97-AF65-F5344CB8AC3E}">
        <p14:creationId xmlns:p14="http://schemas.microsoft.com/office/powerpoint/2010/main" val="16451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ln w="0"/>
                <a:solidFill>
                  <a:schemeClr val="accent1"/>
                </a:solidFill>
                <a:effectLst>
                  <a:outerShdw blurRad="38100" dist="25400" dir="5400000" algn="ctr" rotWithShape="0">
                    <a:srgbClr val="6E747A">
                      <a:alpha val="43000"/>
                    </a:srgbClr>
                  </a:outerShdw>
                </a:effectLst>
              </a:rPr>
              <a:t>Superficies</a:t>
            </a:r>
            <a:br>
              <a:rPr lang="es-MX" dirty="0" smtClean="0">
                <a:ln w="0"/>
                <a:solidFill>
                  <a:schemeClr val="accent1"/>
                </a:solidFill>
                <a:effectLst>
                  <a:outerShdw blurRad="38100" dist="25400" dir="5400000" algn="ctr" rotWithShape="0">
                    <a:srgbClr val="6E747A">
                      <a:alpha val="43000"/>
                    </a:srgbClr>
                  </a:outerShdw>
                </a:effectLst>
              </a:rPr>
            </a:br>
            <a:r>
              <a:rPr lang="es-MX" dirty="0" smtClean="0">
                <a:ln w="0"/>
                <a:solidFill>
                  <a:schemeClr val="accent1"/>
                </a:solidFill>
                <a:effectLst>
                  <a:outerShdw blurRad="38100" dist="25400" dir="5400000" algn="ctr" rotWithShape="0">
                    <a:srgbClr val="6E747A">
                      <a:alpha val="43000"/>
                    </a:srgbClr>
                  </a:outerShdw>
                </a:effectLst>
              </a:rPr>
              <a:t>(</a:t>
            </a:r>
            <a:r>
              <a:rPr lang="es-MX" dirty="0">
                <a:ln w="0"/>
                <a:solidFill>
                  <a:schemeClr val="accent1"/>
                </a:solidFill>
                <a:effectLst>
                  <a:outerShdw blurRad="38100" dist="25400" dir="5400000" algn="ctr" rotWithShape="0">
                    <a:srgbClr val="6E747A">
                      <a:alpha val="43000"/>
                    </a:srgbClr>
                  </a:outerShdw>
                </a:effectLst>
              </a:rPr>
              <a:t>g</a:t>
            </a:r>
            <a:r>
              <a:rPr lang="es-MX" dirty="0" smtClean="0">
                <a:ln w="0"/>
                <a:solidFill>
                  <a:schemeClr val="accent1"/>
                </a:solidFill>
                <a:effectLst>
                  <a:outerShdw blurRad="38100" dist="25400" dir="5400000" algn="ctr" rotWithShape="0">
                    <a:srgbClr val="6E747A">
                      <a:alpha val="43000"/>
                    </a:srgbClr>
                  </a:outerShdw>
                </a:effectLst>
              </a:rPr>
              <a:t>ráficas </a:t>
            </a:r>
            <a:r>
              <a:rPr lang="es-MX" dirty="0">
                <a:ln w="0"/>
                <a:solidFill>
                  <a:schemeClr val="accent1"/>
                </a:solidFill>
                <a:effectLst>
                  <a:outerShdw blurRad="38100" dist="25400" dir="5400000" algn="ctr" rotWithShape="0">
                    <a:srgbClr val="6E747A">
                      <a:alpha val="43000"/>
                    </a:srgbClr>
                  </a:outerShdw>
                </a:effectLst>
              </a:rPr>
              <a:t>de funciones de dos </a:t>
            </a:r>
            <a:r>
              <a:rPr lang="es-MX" dirty="0" smtClean="0">
                <a:ln w="0"/>
                <a:solidFill>
                  <a:schemeClr val="accent1"/>
                </a:solidFill>
                <a:effectLst>
                  <a:outerShdw blurRad="38100" dist="25400" dir="5400000" algn="ctr" rotWithShape="0">
                    <a:srgbClr val="6E747A">
                      <a:alpha val="43000"/>
                    </a:srgbClr>
                  </a:outerShdw>
                </a:effectLst>
              </a:rPr>
              <a:t>variables)</a:t>
            </a:r>
            <a:endParaRPr lang="es-MX" dirty="0">
              <a:ln w="0"/>
              <a:solidFill>
                <a:schemeClr val="accent1"/>
              </a:solidFill>
              <a:effectLst>
                <a:outerShdw blurRad="38100" dist="25400" dir="5400000" algn="ctr" rotWithShape="0">
                  <a:srgbClr val="6E747A">
                    <a:alpha val="43000"/>
                  </a:srgbClr>
                </a:outerShdw>
              </a:effectLst>
            </a:endParaRPr>
          </a:p>
        </p:txBody>
      </p:sp>
      <p:sp>
        <p:nvSpPr>
          <p:cNvPr id="3" name="Marcador de contenido 2"/>
          <p:cNvSpPr>
            <a:spLocks noGrp="1"/>
          </p:cNvSpPr>
          <p:nvPr>
            <p:ph idx="1"/>
          </p:nvPr>
        </p:nvSpPr>
        <p:spPr/>
        <p:txBody>
          <a:bodyPr/>
          <a:lstStyle/>
          <a:p>
            <a:pPr marL="36900" indent="0">
              <a:buNone/>
            </a:pPr>
            <a:r>
              <a:rPr lang="es-MX" dirty="0"/>
              <a:t>La </a:t>
            </a:r>
            <a:r>
              <a:rPr lang="es-MX" dirty="0" smtClean="0"/>
              <a:t>ecuación explícita </a:t>
            </a:r>
          </a:p>
          <a:p>
            <a:pPr marL="36900" indent="0" algn="ctr">
              <a:buNone/>
            </a:pPr>
            <a:r>
              <a:rPr lang="es-MX" i="1" dirty="0" smtClean="0"/>
              <a:t>z </a:t>
            </a:r>
            <a:r>
              <a:rPr lang="es-MX" i="1" dirty="0"/>
              <a:t>= f(x, y)</a:t>
            </a:r>
            <a:r>
              <a:rPr lang="es-MX" dirty="0"/>
              <a:t> </a:t>
            </a:r>
            <a:endParaRPr lang="es-MX" dirty="0" smtClean="0"/>
          </a:p>
          <a:p>
            <a:pPr marL="36900" indent="0">
              <a:buNone/>
            </a:pPr>
            <a:r>
              <a:rPr lang="es-MX" dirty="0" smtClean="0"/>
              <a:t>con </a:t>
            </a:r>
            <a:r>
              <a:rPr lang="es-MX" i="1" dirty="0"/>
              <a:t>f : Ω ⊂ R </a:t>
            </a:r>
            <a:r>
              <a:rPr lang="es-MX" i="1" dirty="0" smtClean="0"/>
              <a:t> </a:t>
            </a:r>
            <a:r>
              <a:rPr lang="es-MX" i="1" dirty="0"/>
              <a:t>7→ R</a:t>
            </a:r>
            <a:r>
              <a:rPr lang="es-MX" dirty="0"/>
              <a:t>, representa una superficie en el espacio </a:t>
            </a:r>
            <a:r>
              <a:rPr lang="es-MX" i="1" dirty="0"/>
              <a:t>R</a:t>
            </a:r>
            <a:r>
              <a:rPr lang="es-MX" dirty="0"/>
              <a:t> </a:t>
            </a:r>
            <a:r>
              <a:rPr lang="es-MX" dirty="0" smtClean="0"/>
              <a:t> : </a:t>
            </a:r>
            <a:r>
              <a:rPr lang="es-MX" dirty="0"/>
              <a:t>a cada punto (x, y) del dominio Ω del plano </a:t>
            </a:r>
            <a:r>
              <a:rPr lang="es-MX" i="1" dirty="0"/>
              <a:t>R</a:t>
            </a:r>
            <a:r>
              <a:rPr lang="es-MX" dirty="0"/>
              <a:t> </a:t>
            </a:r>
            <a:r>
              <a:rPr lang="es-MX" dirty="0" smtClean="0"/>
              <a:t> </a:t>
            </a:r>
            <a:r>
              <a:rPr lang="es-MX" dirty="0"/>
              <a:t>la </a:t>
            </a:r>
            <a:r>
              <a:rPr lang="es-MX" dirty="0" smtClean="0"/>
              <a:t>función </a:t>
            </a:r>
            <a:r>
              <a:rPr lang="es-MX" i="1" dirty="0"/>
              <a:t>f</a:t>
            </a:r>
            <a:r>
              <a:rPr lang="es-MX" dirty="0"/>
              <a:t> </a:t>
            </a:r>
            <a:r>
              <a:rPr lang="es-MX" dirty="0" smtClean="0"/>
              <a:t> le </a:t>
            </a:r>
            <a:r>
              <a:rPr lang="es-MX" dirty="0"/>
              <a:t>hace corresponder un valor z que representa la “altura” de la superficie en ese punto. Para dibujar la superficie es preciso disponer de una “</a:t>
            </a:r>
            <a:r>
              <a:rPr lang="es-MX" dirty="0" err="1" smtClean="0"/>
              <a:t>discretización</a:t>
            </a:r>
            <a:r>
              <a:rPr lang="es-MX" dirty="0"/>
              <a:t>” del dominio Ω en el que </a:t>
            </a:r>
            <a:r>
              <a:rPr lang="es-MX" dirty="0" smtClean="0"/>
              <a:t>est</a:t>
            </a:r>
            <a:r>
              <a:rPr lang="es-MX" dirty="0"/>
              <a:t>á</a:t>
            </a:r>
            <a:r>
              <a:rPr lang="es-MX" dirty="0" smtClean="0"/>
              <a:t> </a:t>
            </a:r>
            <a:r>
              <a:rPr lang="es-MX" dirty="0"/>
              <a:t>definida la </a:t>
            </a:r>
            <a:r>
              <a:rPr lang="es-MX" dirty="0" smtClean="0"/>
              <a:t>función</a:t>
            </a:r>
            <a:r>
              <a:rPr lang="es-MX" dirty="0"/>
              <a:t>, es decir un conjunto de </a:t>
            </a:r>
            <a:r>
              <a:rPr lang="es-MX" dirty="0" smtClean="0"/>
              <a:t>polígonos </a:t>
            </a:r>
            <a:r>
              <a:rPr lang="es-MX" dirty="0"/>
              <a:t>(normalmente </a:t>
            </a:r>
            <a:r>
              <a:rPr lang="es-MX" dirty="0" smtClean="0"/>
              <a:t>triángulos </a:t>
            </a:r>
            <a:r>
              <a:rPr lang="es-MX" dirty="0"/>
              <a:t>o </a:t>
            </a:r>
            <a:r>
              <a:rPr lang="es-MX" dirty="0" smtClean="0"/>
              <a:t>rectángulos</a:t>
            </a:r>
            <a:r>
              <a:rPr lang="es-MX" dirty="0"/>
              <a:t>) cuya </a:t>
            </a:r>
            <a:r>
              <a:rPr lang="es-MX" dirty="0" smtClean="0"/>
              <a:t>unión </a:t>
            </a:r>
            <a:r>
              <a:rPr lang="es-MX" dirty="0"/>
              <a:t>sea Ω. Un mallado en </a:t>
            </a:r>
            <a:r>
              <a:rPr lang="es-MX" dirty="0" smtClean="0"/>
              <a:t>rectángulos </a:t>
            </a:r>
            <a:r>
              <a:rPr lang="es-MX" dirty="0"/>
              <a:t>de un dominio rectangular es </a:t>
            </a:r>
            <a:r>
              <a:rPr lang="es-MX" dirty="0" smtClean="0"/>
              <a:t>fácil </a:t>
            </a:r>
            <a:r>
              <a:rPr lang="es-MX" dirty="0"/>
              <a:t>de construir a partir de sendas particiones de sus lados. Un mallado en </a:t>
            </a:r>
            <a:r>
              <a:rPr lang="es-MX" dirty="0" smtClean="0"/>
              <a:t>triángulos </a:t>
            </a:r>
            <a:r>
              <a:rPr lang="es-MX" dirty="0"/>
              <a:t>es </a:t>
            </a:r>
            <a:r>
              <a:rPr lang="es-MX" dirty="0" smtClean="0"/>
              <a:t>más </a:t>
            </a:r>
            <a:r>
              <a:rPr lang="es-MX" dirty="0"/>
              <a:t>complicado y precisa de algoritmos y programas especializados.</a:t>
            </a:r>
          </a:p>
        </p:txBody>
      </p:sp>
      <p:sp>
        <p:nvSpPr>
          <p:cNvPr id="4" name="CuadroTexto 3"/>
          <p:cNvSpPr txBox="1"/>
          <p:nvPr/>
        </p:nvSpPr>
        <p:spPr>
          <a:xfrm>
            <a:off x="2380645" y="2514600"/>
            <a:ext cx="301686" cy="369332"/>
          </a:xfrm>
          <a:prstGeom prst="rect">
            <a:avLst/>
          </a:prstGeom>
          <a:noFill/>
        </p:spPr>
        <p:txBody>
          <a:bodyPr wrap="none" rtlCol="0">
            <a:spAutoFit/>
          </a:bodyPr>
          <a:lstStyle/>
          <a:p>
            <a:r>
              <a:rPr lang="es-MX" i="1" dirty="0" smtClean="0">
                <a:solidFill>
                  <a:schemeClr val="tx2">
                    <a:lumMod val="90000"/>
                  </a:schemeClr>
                </a:solidFill>
                <a:effectLst>
                  <a:outerShdw blurRad="38100" dist="38100" dir="2700000" algn="tl">
                    <a:srgbClr val="000000">
                      <a:alpha val="43137"/>
                    </a:srgbClr>
                  </a:outerShdw>
                </a:effectLst>
              </a:rPr>
              <a:t>2</a:t>
            </a:r>
            <a:endParaRPr lang="es-MX" i="1" dirty="0">
              <a:solidFill>
                <a:schemeClr val="tx2">
                  <a:lumMod val="90000"/>
                </a:schemeClr>
              </a:solidFill>
              <a:effectLst>
                <a:outerShdw blurRad="38100" dist="38100" dir="2700000" algn="tl">
                  <a:srgbClr val="000000">
                    <a:alpha val="43137"/>
                  </a:srgbClr>
                </a:outerShdw>
              </a:effectLst>
            </a:endParaRPr>
          </a:p>
        </p:txBody>
      </p:sp>
      <p:sp>
        <p:nvSpPr>
          <p:cNvPr id="5" name="CuadroTexto 4"/>
          <p:cNvSpPr txBox="1"/>
          <p:nvPr/>
        </p:nvSpPr>
        <p:spPr>
          <a:xfrm>
            <a:off x="7581295" y="2514600"/>
            <a:ext cx="301686" cy="369332"/>
          </a:xfrm>
          <a:prstGeom prst="rect">
            <a:avLst/>
          </a:prstGeom>
          <a:noFill/>
        </p:spPr>
        <p:txBody>
          <a:bodyPr wrap="none" rtlCol="0">
            <a:spAutoFit/>
          </a:bodyPr>
          <a:lstStyle/>
          <a:p>
            <a:r>
              <a:rPr lang="es-MX" i="1" dirty="0">
                <a:solidFill>
                  <a:schemeClr val="tx2"/>
                </a:solidFill>
                <a:effectLst>
                  <a:outerShdw blurRad="38100" dist="38100" dir="2700000" algn="tl">
                    <a:srgbClr val="000000">
                      <a:alpha val="43137"/>
                    </a:srgbClr>
                  </a:outerShdw>
                </a:effectLst>
              </a:rPr>
              <a:t>3</a:t>
            </a:r>
            <a:endParaRPr lang="es-MX" i="1" dirty="0">
              <a:solidFill>
                <a:schemeClr val="tx2"/>
              </a:solidFill>
              <a:effectLst>
                <a:outerShdw blurRad="38100" dist="38100" dir="2700000" algn="tl">
                  <a:srgbClr val="000000">
                    <a:alpha val="43137"/>
                  </a:srgbClr>
                </a:outerShdw>
              </a:effectLst>
            </a:endParaRPr>
          </a:p>
        </p:txBody>
      </p:sp>
      <p:sp>
        <p:nvSpPr>
          <p:cNvPr id="6" name="CuadroTexto 5"/>
          <p:cNvSpPr txBox="1"/>
          <p:nvPr/>
        </p:nvSpPr>
        <p:spPr>
          <a:xfrm>
            <a:off x="3390295" y="2881789"/>
            <a:ext cx="305405" cy="307777"/>
          </a:xfrm>
          <a:prstGeom prst="rect">
            <a:avLst/>
          </a:prstGeom>
          <a:noFill/>
        </p:spPr>
        <p:txBody>
          <a:bodyPr wrap="square" rtlCol="0">
            <a:spAutoFit/>
          </a:bodyPr>
          <a:lstStyle/>
          <a:p>
            <a:r>
              <a:rPr lang="es-MX" sz="1400" i="1" dirty="0" smtClean="0">
                <a:solidFill>
                  <a:schemeClr val="tx2">
                    <a:lumMod val="90000"/>
                  </a:schemeClr>
                </a:solidFill>
                <a:effectLst>
                  <a:outerShdw blurRad="38100" dist="38100" dir="2700000" algn="tl">
                    <a:srgbClr val="000000">
                      <a:alpha val="43137"/>
                    </a:srgbClr>
                  </a:outerShdw>
                </a:effectLst>
              </a:rPr>
              <a:t>2</a:t>
            </a:r>
            <a:endParaRPr lang="es-MX" sz="1400" i="1" dirty="0">
              <a:solidFill>
                <a:schemeClr val="tx2">
                  <a:lumMod val="9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73044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13795" y="294175"/>
            <a:ext cx="10353762" cy="3249126"/>
          </a:xfrm>
        </p:spPr>
        <p:txBody>
          <a:bodyPr>
            <a:normAutofit/>
          </a:bodyPr>
          <a:lstStyle/>
          <a:p>
            <a:pPr marL="36900" indent="0">
              <a:buNone/>
            </a:pPr>
            <a:r>
              <a:rPr lang="es-MX" sz="1800" dirty="0"/>
              <a:t>La forma de proporcionar los datos en uno y otro caso es diferente. Un mallado rectangular de un dominio </a:t>
            </a:r>
            <a:r>
              <a:rPr lang="es-MX" sz="1800" i="1" dirty="0"/>
              <a:t>Ω = [a, b] × [c, d]</a:t>
            </a:r>
            <a:r>
              <a:rPr lang="es-MX" sz="1800" dirty="0"/>
              <a:t> queda definido mediante las particiones de los intervalos [a, b] y </a:t>
            </a:r>
            <a:r>
              <a:rPr lang="es-MX" sz="1800" i="1" dirty="0"/>
              <a:t>[c, d]</a:t>
            </a:r>
            <a:r>
              <a:rPr lang="es-MX" sz="1800" dirty="0"/>
              <a:t> cuyo producto cartesiano produce los nodos de la malla: </a:t>
            </a:r>
            <a:r>
              <a:rPr lang="es-MX" sz="1800" i="1" dirty="0"/>
              <a:t>{x</a:t>
            </a:r>
            <a:r>
              <a:rPr lang="es-MX" sz="1200" i="1" dirty="0"/>
              <a:t>1</a:t>
            </a:r>
            <a:r>
              <a:rPr lang="es-MX" sz="1800" i="1" dirty="0"/>
              <a:t>, x</a:t>
            </a:r>
            <a:r>
              <a:rPr lang="es-MX" sz="1200" i="1" dirty="0"/>
              <a:t>2</a:t>
            </a:r>
            <a:r>
              <a:rPr lang="es-MX" sz="1800" i="1" dirty="0"/>
              <a:t>, . . . , </a:t>
            </a:r>
            <a:r>
              <a:rPr lang="es-MX" sz="1800" i="1" dirty="0" err="1"/>
              <a:t>x</a:t>
            </a:r>
            <a:r>
              <a:rPr lang="es-MX" sz="1200" i="1" dirty="0" err="1"/>
              <a:t>n</a:t>
            </a:r>
            <a:r>
              <a:rPr lang="es-MX" sz="1800" i="1" dirty="0"/>
              <a:t>} </a:t>
            </a:r>
            <a:r>
              <a:rPr lang="es-MX" sz="1800" dirty="0"/>
              <a:t>e</a:t>
            </a:r>
            <a:r>
              <a:rPr lang="es-MX" sz="1800" i="1" dirty="0"/>
              <a:t> {y</a:t>
            </a:r>
            <a:r>
              <a:rPr lang="es-MX" sz="1200" i="1" dirty="0"/>
              <a:t>1</a:t>
            </a:r>
            <a:r>
              <a:rPr lang="es-MX" sz="1800" i="1" dirty="0"/>
              <a:t>, y</a:t>
            </a:r>
            <a:r>
              <a:rPr lang="es-MX" sz="1200" i="1" dirty="0"/>
              <a:t>2</a:t>
            </a:r>
            <a:r>
              <a:rPr lang="es-MX" sz="1800" i="1" dirty="0"/>
              <a:t>, . . . , </a:t>
            </a:r>
            <a:r>
              <a:rPr lang="es-MX" sz="1800" i="1" dirty="0" err="1"/>
              <a:t>y</a:t>
            </a:r>
            <a:r>
              <a:rPr lang="es-MX" sz="1200" i="1" dirty="0" err="1"/>
              <a:t>m</a:t>
            </a:r>
            <a:r>
              <a:rPr lang="es-MX" sz="1800" i="1" dirty="0"/>
              <a:t>}</a:t>
            </a:r>
            <a:r>
              <a:rPr lang="es-MX" sz="1800" dirty="0"/>
              <a:t>. Para definir un mallado mediante </a:t>
            </a:r>
            <a:r>
              <a:rPr lang="es-MX" sz="1800" dirty="0" smtClean="0"/>
              <a:t>triángulos </a:t>
            </a:r>
            <a:r>
              <a:rPr lang="es-MX" sz="1800" dirty="0"/>
              <a:t>es preciso, por un lado numerar sus </a:t>
            </a:r>
            <a:r>
              <a:rPr lang="es-MX" sz="1800" dirty="0" smtClean="0"/>
              <a:t>vértices </a:t>
            </a:r>
            <a:r>
              <a:rPr lang="es-MX" sz="1800" dirty="0"/>
              <a:t>y disponer de sus coordenadas, </a:t>
            </a:r>
            <a:r>
              <a:rPr lang="es-MX" sz="1800" i="1" dirty="0"/>
              <a:t>(x</a:t>
            </a:r>
            <a:r>
              <a:rPr lang="es-MX" sz="1200" i="1" dirty="0"/>
              <a:t>i</a:t>
            </a:r>
            <a:r>
              <a:rPr lang="es-MX" sz="1800" i="1" dirty="0"/>
              <a:t> , </a:t>
            </a:r>
            <a:r>
              <a:rPr lang="es-MX" sz="1800" i="1" dirty="0" err="1"/>
              <a:t>y</a:t>
            </a:r>
            <a:r>
              <a:rPr lang="es-MX" sz="1200" i="1" dirty="0" err="1"/>
              <a:t>i</a:t>
            </a:r>
            <a:r>
              <a:rPr lang="es-MX" sz="1800" i="1" dirty="0"/>
              <a:t>), 1 = 1, . . . , n </a:t>
            </a:r>
            <a:r>
              <a:rPr lang="es-MX" sz="1800" dirty="0"/>
              <a:t>y, por otro, numerar sus </a:t>
            </a:r>
            <a:r>
              <a:rPr lang="es-MX" sz="1800" dirty="0" smtClean="0"/>
              <a:t>triángulos </a:t>
            </a:r>
            <a:r>
              <a:rPr lang="es-MX" sz="1800" dirty="0"/>
              <a:t>y describirlos enumerando, para cada uno, sus tres </a:t>
            </a:r>
            <a:r>
              <a:rPr lang="es-MX" sz="1800" dirty="0" smtClean="0"/>
              <a:t>vértices. </a:t>
            </a:r>
            <a:r>
              <a:rPr lang="es-MX" sz="1800" dirty="0"/>
              <a:t>Elevando cada </a:t>
            </a:r>
            <a:r>
              <a:rPr lang="es-MX" sz="1800" dirty="0" smtClean="0"/>
              <a:t>vértice </a:t>
            </a:r>
            <a:r>
              <a:rPr lang="es-MX" sz="1800" dirty="0"/>
              <a:t>del mallado </a:t>
            </a:r>
            <a:r>
              <a:rPr lang="es-MX" sz="1800" dirty="0" smtClean="0"/>
              <a:t>según </a:t>
            </a:r>
            <a:r>
              <a:rPr lang="es-MX" sz="1800" dirty="0"/>
              <a:t>el valor de </a:t>
            </a:r>
            <a:r>
              <a:rPr lang="es-MX" sz="1800" i="1" dirty="0"/>
              <a:t>f</a:t>
            </a:r>
            <a:r>
              <a:rPr lang="es-MX" sz="1800" dirty="0"/>
              <a:t> en ese punto se consigue una </a:t>
            </a:r>
            <a:r>
              <a:rPr lang="es-MX" sz="1800" dirty="0" smtClean="0"/>
              <a:t>representación </a:t>
            </a:r>
            <a:r>
              <a:rPr lang="es-MX" sz="1800" dirty="0"/>
              <a:t>de la superficie como una red </a:t>
            </a:r>
            <a:r>
              <a:rPr lang="es-MX" sz="1800" dirty="0" smtClean="0"/>
              <a:t>deformada (3.17 y 3.18). </a:t>
            </a:r>
            <a:r>
              <a:rPr lang="es-MX" sz="1800" dirty="0"/>
              <a:t>Dar un color a cada arista dependiendo del valor de la </a:t>
            </a:r>
            <a:r>
              <a:rPr lang="es-MX" sz="1800" dirty="0" smtClean="0"/>
              <a:t>función </a:t>
            </a:r>
            <a:r>
              <a:rPr lang="es-MX" sz="1800" dirty="0"/>
              <a:t>en sus </a:t>
            </a:r>
            <a:r>
              <a:rPr lang="es-MX" sz="1800" dirty="0" smtClean="0"/>
              <a:t>extremos, </a:t>
            </a:r>
            <a:r>
              <a:rPr lang="es-MX" sz="1800" dirty="0"/>
              <a:t>puede resultar </a:t>
            </a:r>
            <a:r>
              <a:rPr lang="es-MX" sz="1800" dirty="0" smtClean="0"/>
              <a:t>útil (3.19). </a:t>
            </a:r>
            <a:r>
              <a:rPr lang="es-MX" sz="1800" dirty="0"/>
              <a:t>Rellenando de color cada </a:t>
            </a:r>
            <a:r>
              <a:rPr lang="es-MX" sz="1800" dirty="0" smtClean="0"/>
              <a:t>retícula </a:t>
            </a:r>
            <a:r>
              <a:rPr lang="es-MX" sz="1800" dirty="0"/>
              <a:t>del mallado, la superficie se hace opaca. El color de las caras puede ser constante en toda la </a:t>
            </a:r>
            <a:r>
              <a:rPr lang="es-MX" sz="1800" dirty="0" smtClean="0"/>
              <a:t>superficie (3.21), </a:t>
            </a:r>
            <a:r>
              <a:rPr lang="es-MX" sz="1800" dirty="0"/>
              <a:t>constante en cada </a:t>
            </a:r>
            <a:r>
              <a:rPr lang="es-MX" sz="1800" dirty="0" smtClean="0"/>
              <a:t>cara (3.22), </a:t>
            </a:r>
            <a:r>
              <a:rPr lang="es-MX" sz="1800" dirty="0"/>
              <a:t>o interpolado, es decir, degradado en cada cara, en </a:t>
            </a:r>
            <a:r>
              <a:rPr lang="es-MX" sz="1800" dirty="0" smtClean="0"/>
              <a:t>función </a:t>
            </a:r>
            <a:r>
              <a:rPr lang="es-MX" sz="1800" dirty="0"/>
              <a:t>de los valores en los </a:t>
            </a:r>
            <a:r>
              <a:rPr lang="es-MX" sz="1800" dirty="0" smtClean="0"/>
              <a:t>vértices (3.23).</a:t>
            </a:r>
            <a:endParaRPr lang="es-MX" sz="1800"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838" y="3543301"/>
            <a:ext cx="3392510" cy="2928937"/>
          </a:xfrm>
          <a:prstGeom prst="rect">
            <a:avLst/>
          </a:prstGeo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r="55113"/>
          <a:stretch/>
        </p:blipFill>
        <p:spPr>
          <a:xfrm>
            <a:off x="6848475" y="3541858"/>
            <a:ext cx="3075864" cy="2931824"/>
          </a:xfrm>
          <a:prstGeom prst="rect">
            <a:avLst/>
          </a:prstGeom>
        </p:spPr>
      </p:pic>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48769"/>
          <a:stretch/>
        </p:blipFill>
        <p:spPr>
          <a:xfrm>
            <a:off x="4005828" y="3506772"/>
            <a:ext cx="3550921" cy="2965466"/>
          </a:xfrm>
          <a:prstGeom prst="rect">
            <a:avLst/>
          </a:prstGeom>
        </p:spPr>
      </p:pic>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5828" y="3524558"/>
            <a:ext cx="3577942" cy="2930380"/>
          </a:xfrm>
          <a:prstGeom prst="rect">
            <a:avLst/>
          </a:prstGeom>
        </p:spPr>
      </p:pic>
      <p:pic>
        <p:nvPicPr>
          <p:cNvPr id="9" name="Imagen 8"/>
          <p:cNvPicPr>
            <a:picLocks noChangeAspect="1"/>
          </p:cNvPicPr>
          <p:nvPr/>
        </p:nvPicPr>
        <p:blipFill rotWithShape="1">
          <a:blip r:embed="rId5">
            <a:extLst>
              <a:ext uri="{28A0092B-C50C-407E-A947-70E740481C1C}">
                <a14:useLocalDpi xmlns:a14="http://schemas.microsoft.com/office/drawing/2010/main" val="0"/>
              </a:ext>
            </a:extLst>
          </a:blip>
          <a:srcRect r="54309"/>
          <a:stretch/>
        </p:blipFill>
        <p:spPr>
          <a:xfrm>
            <a:off x="4088250" y="3505328"/>
            <a:ext cx="3468499" cy="2900364"/>
          </a:xfrm>
          <a:prstGeom prst="rect">
            <a:avLst/>
          </a:prstGeom>
        </p:spPr>
      </p:pic>
      <p:pic>
        <p:nvPicPr>
          <p:cNvPr id="10" name="Imagen 9"/>
          <p:cNvPicPr>
            <a:picLocks noChangeAspect="1"/>
          </p:cNvPicPr>
          <p:nvPr/>
        </p:nvPicPr>
        <p:blipFill rotWithShape="1">
          <a:blip r:embed="rId5">
            <a:extLst>
              <a:ext uri="{28A0092B-C50C-407E-A947-70E740481C1C}">
                <a14:useLocalDpi xmlns:a14="http://schemas.microsoft.com/office/drawing/2010/main" val="0"/>
              </a:ext>
            </a:extLst>
          </a:blip>
          <a:srcRect l="53741"/>
          <a:stretch/>
        </p:blipFill>
        <p:spPr>
          <a:xfrm>
            <a:off x="4024618" y="3505328"/>
            <a:ext cx="3574678" cy="2952438"/>
          </a:xfrm>
          <a:prstGeom prst="rect">
            <a:avLst/>
          </a:prstGeom>
        </p:spPr>
      </p:pic>
    </p:spTree>
    <p:extLst>
      <p:ext uri="{BB962C8B-B14F-4D97-AF65-F5344CB8AC3E}">
        <p14:creationId xmlns:p14="http://schemas.microsoft.com/office/powerpoint/2010/main" val="114159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71</TotalTime>
  <Words>840</Words>
  <Application>Microsoft Office PowerPoint</Application>
  <PresentationFormat>Panorámica</PresentationFormat>
  <Paragraphs>35</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Calisto MT</vt:lpstr>
      <vt:lpstr>Cambria</vt:lpstr>
      <vt:lpstr>Trebuchet MS</vt:lpstr>
      <vt:lpstr>Wingdings 2</vt:lpstr>
      <vt:lpstr>Pizarra</vt:lpstr>
      <vt:lpstr>3.2 formas geométricas tridimensionales(superficies planas y curvas)</vt:lpstr>
      <vt:lpstr>Gráficos tridimensionales </vt:lpstr>
      <vt:lpstr>Presentación de PowerPoint</vt:lpstr>
      <vt:lpstr>Presentación de PowerPoint</vt:lpstr>
      <vt:lpstr>Superficies (gráficas de funciones de dos variables)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 formas geométricas tridimensionales(superficies planas y curvas)</dc:title>
  <dc:creator>Enrique</dc:creator>
  <cp:lastModifiedBy>Enrique</cp:lastModifiedBy>
  <cp:revision>8</cp:revision>
  <dcterms:created xsi:type="dcterms:W3CDTF">2017-11-09T07:27:31Z</dcterms:created>
  <dcterms:modified xsi:type="dcterms:W3CDTF">2017-11-09T08:38:40Z</dcterms:modified>
</cp:coreProperties>
</file>