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305" r:id="rId3"/>
    <p:sldId id="308" r:id="rId4"/>
    <p:sldId id="309" r:id="rId5"/>
    <p:sldId id="310" r:id="rId6"/>
    <p:sldId id="314" r:id="rId7"/>
    <p:sldId id="311" r:id="rId8"/>
    <p:sldId id="315" r:id="rId9"/>
    <p:sldId id="318" r:id="rId10"/>
    <p:sldId id="319" r:id="rId11"/>
    <p:sldId id="321" r:id="rId12"/>
    <p:sldId id="320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728A"/>
    <a:srgbClr val="3A706D"/>
    <a:srgbClr val="D9D9D9"/>
    <a:srgbClr val="005555"/>
    <a:srgbClr val="F8766D"/>
    <a:srgbClr val="7D7A7A"/>
    <a:srgbClr val="D23B84"/>
    <a:srgbClr val="E4E4E4"/>
    <a:srgbClr val="20637A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98" d="100"/>
          <a:sy n="98" d="100"/>
        </p:scale>
        <p:origin x="4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2B3967-9BEF-4906-ABF1-730774EC29D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20D358-E944-480F-9D1B-DA226AE76F66}">
      <dgm:prSet phldrT="[Text]" custT="1"/>
      <dgm:spPr/>
      <dgm:t>
        <a:bodyPr/>
        <a:lstStyle/>
        <a:p>
          <a:r>
            <a:rPr lang="de-DE" sz="2400" dirty="0"/>
            <a:t>TFR </a:t>
          </a:r>
          <a:r>
            <a:rPr lang="de-DE" sz="2400" dirty="0" err="1"/>
            <a:t>forecasts</a:t>
          </a:r>
          <a:r>
            <a:rPr lang="de-DE" sz="2400" dirty="0"/>
            <a:t> </a:t>
          </a:r>
          <a:r>
            <a:rPr lang="de-DE" sz="2400" dirty="0" err="1"/>
            <a:t>with</a:t>
          </a:r>
          <a:r>
            <a:rPr lang="de-DE" sz="2400" dirty="0"/>
            <a:t> </a:t>
          </a:r>
          <a:r>
            <a:rPr lang="de-DE" sz="2400" dirty="0" err="1"/>
            <a:t>empirical</a:t>
          </a:r>
          <a:r>
            <a:rPr lang="de-DE" sz="2400" dirty="0"/>
            <a:t> </a:t>
          </a:r>
          <a:r>
            <a:rPr lang="de-DE" sz="2400" dirty="0" err="1"/>
            <a:t>prediction</a:t>
          </a:r>
          <a:r>
            <a:rPr lang="de-DE" sz="2400" dirty="0"/>
            <a:t> </a:t>
          </a:r>
          <a:r>
            <a:rPr lang="de-DE" sz="2400" dirty="0" err="1"/>
            <a:t>intervals</a:t>
          </a:r>
          <a:endParaRPr lang="en-US" sz="2400" dirty="0"/>
        </a:p>
      </dgm:t>
    </dgm:pt>
    <dgm:pt modelId="{7ADE2BA4-9695-4E0D-963C-BDD347F92F68}" type="parTrans" cxnId="{08F529A1-BDBF-44F1-AAE4-C12FABCA8305}">
      <dgm:prSet/>
      <dgm:spPr/>
      <dgm:t>
        <a:bodyPr/>
        <a:lstStyle/>
        <a:p>
          <a:endParaRPr lang="en-US"/>
        </a:p>
      </dgm:t>
    </dgm:pt>
    <dgm:pt modelId="{36EEEACC-220E-4D49-9342-CC6465A62D3D}" type="sibTrans" cxnId="{08F529A1-BDBF-44F1-AAE4-C12FABCA8305}">
      <dgm:prSet/>
      <dgm:spPr/>
      <dgm:t>
        <a:bodyPr/>
        <a:lstStyle/>
        <a:p>
          <a:endParaRPr lang="en-US"/>
        </a:p>
      </dgm:t>
    </dgm:pt>
    <dgm:pt modelId="{966D1D8E-B961-42BC-900E-0D751FF2B19C}">
      <dgm:prSet phldrT="[Text]" custT="1"/>
      <dgm:spPr/>
      <dgm:t>
        <a:bodyPr/>
        <a:lstStyle/>
        <a:p>
          <a:r>
            <a:rPr lang="de-DE" sz="1900" dirty="0"/>
            <a:t>Up </a:t>
          </a:r>
          <a:r>
            <a:rPr lang="de-DE" sz="1900" dirty="0" err="1"/>
            <a:t>to</a:t>
          </a:r>
          <a:r>
            <a:rPr lang="de-DE" sz="1900" dirty="0"/>
            <a:t> 2050</a:t>
          </a:r>
          <a:endParaRPr lang="en-US" sz="1900" dirty="0"/>
        </a:p>
      </dgm:t>
    </dgm:pt>
    <dgm:pt modelId="{F16DE5A1-CCE9-46FD-9A81-411100AE6181}" type="parTrans" cxnId="{366B6253-C507-4F9C-9D7F-0DE7ED3AAEAD}">
      <dgm:prSet/>
      <dgm:spPr/>
      <dgm:t>
        <a:bodyPr/>
        <a:lstStyle/>
        <a:p>
          <a:endParaRPr lang="en-US"/>
        </a:p>
      </dgm:t>
    </dgm:pt>
    <dgm:pt modelId="{B9187FE0-5ED6-46D1-BE89-A8D07F67069E}" type="sibTrans" cxnId="{366B6253-C507-4F9C-9D7F-0DE7ED3AAEAD}">
      <dgm:prSet/>
      <dgm:spPr/>
      <dgm:t>
        <a:bodyPr/>
        <a:lstStyle/>
        <a:p>
          <a:endParaRPr lang="en-US"/>
        </a:p>
      </dgm:t>
    </dgm:pt>
    <dgm:pt modelId="{02C47C7D-1490-4FD6-BEFB-D1D95F448A91}">
      <dgm:prSet phldrT="[Text]" custT="1"/>
      <dgm:spPr/>
      <dgm:t>
        <a:bodyPr/>
        <a:lstStyle/>
        <a:p>
          <a:r>
            <a:rPr lang="de-DE" sz="2400" dirty="0" err="1"/>
            <a:t>Quantification</a:t>
          </a:r>
          <a:r>
            <a:rPr lang="de-DE" sz="2400" dirty="0"/>
            <a:t> </a:t>
          </a:r>
          <a:r>
            <a:rPr lang="de-DE" sz="2400" dirty="0" err="1"/>
            <a:t>of</a:t>
          </a:r>
          <a:r>
            <a:rPr lang="de-DE" sz="2400" dirty="0"/>
            <a:t> </a:t>
          </a:r>
          <a:r>
            <a:rPr lang="de-DE" sz="2400" dirty="0" err="1"/>
            <a:t>distribution</a:t>
          </a:r>
          <a:r>
            <a:rPr lang="de-DE" sz="2400" dirty="0"/>
            <a:t> </a:t>
          </a:r>
          <a:r>
            <a:rPr lang="de-DE" sz="2400" dirty="0" err="1"/>
            <a:t>of</a:t>
          </a:r>
          <a:r>
            <a:rPr lang="de-DE" sz="2400" dirty="0"/>
            <a:t> </a:t>
          </a:r>
          <a:r>
            <a:rPr lang="de-DE" sz="2400" dirty="0" err="1"/>
            <a:t>forecast</a:t>
          </a:r>
          <a:r>
            <a:rPr lang="de-DE" sz="2400" dirty="0"/>
            <a:t> </a:t>
          </a:r>
          <a:r>
            <a:rPr lang="de-DE" sz="2400" dirty="0" err="1"/>
            <a:t>errors</a:t>
          </a:r>
          <a:endParaRPr lang="en-US" sz="2400" dirty="0"/>
        </a:p>
      </dgm:t>
    </dgm:pt>
    <dgm:pt modelId="{6B949D44-D625-45FD-9E5E-467160C00FEE}" type="parTrans" cxnId="{1D535312-67FA-4224-8EDD-74357B974F69}">
      <dgm:prSet/>
      <dgm:spPr/>
      <dgm:t>
        <a:bodyPr/>
        <a:lstStyle/>
        <a:p>
          <a:endParaRPr lang="en-US"/>
        </a:p>
      </dgm:t>
    </dgm:pt>
    <dgm:pt modelId="{5F61C68C-981F-4AF2-B4F3-8450134508B2}" type="sibTrans" cxnId="{1D535312-67FA-4224-8EDD-74357B974F69}">
      <dgm:prSet/>
      <dgm:spPr/>
      <dgm:t>
        <a:bodyPr/>
        <a:lstStyle/>
        <a:p>
          <a:endParaRPr lang="en-US"/>
        </a:p>
      </dgm:t>
    </dgm:pt>
    <dgm:pt modelId="{EF363B98-256D-4A80-A1D8-DFD5596B977D}">
      <dgm:prSet phldrT="[Text]" custT="1"/>
      <dgm:spPr/>
      <dgm:t>
        <a:bodyPr/>
        <a:lstStyle/>
        <a:p>
          <a:r>
            <a:rPr lang="de-DE" sz="1900" dirty="0" err="1"/>
            <a:t>For</a:t>
          </a:r>
          <a:r>
            <a:rPr lang="de-DE" sz="1900" dirty="0"/>
            <a:t> </a:t>
          </a:r>
          <a:r>
            <a:rPr lang="de-DE" sz="1900" dirty="0" err="1"/>
            <a:t>forecasts</a:t>
          </a:r>
          <a:r>
            <a:rPr lang="de-DE" sz="1900" dirty="0"/>
            <a:t> </a:t>
          </a:r>
          <a:r>
            <a:rPr lang="de-DE" sz="1900" dirty="0" err="1"/>
            <a:t>based</a:t>
          </a:r>
          <a:r>
            <a:rPr lang="de-DE" sz="1900" dirty="0"/>
            <a:t> on: </a:t>
          </a:r>
          <a:r>
            <a:rPr lang="de-DE" sz="1900" dirty="0" err="1"/>
            <a:t>extrapolative</a:t>
          </a:r>
          <a:r>
            <a:rPr lang="de-DE" sz="1900" dirty="0"/>
            <a:t> </a:t>
          </a:r>
          <a:r>
            <a:rPr lang="de-DE" sz="1900" dirty="0" err="1"/>
            <a:t>models</a:t>
          </a:r>
          <a:r>
            <a:rPr lang="de-DE" sz="1900" dirty="0"/>
            <a:t>, </a:t>
          </a:r>
          <a:r>
            <a:rPr lang="de-DE" sz="1900" dirty="0" err="1"/>
            <a:t>scenario-based</a:t>
          </a:r>
          <a:r>
            <a:rPr lang="de-DE" sz="1900" dirty="0"/>
            <a:t> </a:t>
          </a:r>
          <a:r>
            <a:rPr lang="de-DE" sz="1900" dirty="0" err="1"/>
            <a:t>models</a:t>
          </a:r>
          <a:r>
            <a:rPr lang="de-DE" sz="1900" dirty="0"/>
            <a:t>, and </a:t>
          </a:r>
          <a:r>
            <a:rPr lang="de-DE" sz="1900" dirty="0" err="1"/>
            <a:t>published</a:t>
          </a:r>
          <a:r>
            <a:rPr lang="de-DE" sz="1900" dirty="0"/>
            <a:t> </a:t>
          </a:r>
          <a:r>
            <a:rPr lang="de-DE" sz="1900" dirty="0" err="1"/>
            <a:t>forecasts</a:t>
          </a:r>
          <a:endParaRPr lang="en-US" sz="1900" dirty="0"/>
        </a:p>
      </dgm:t>
    </dgm:pt>
    <dgm:pt modelId="{78A65AD0-5C51-464E-A444-55DE6D386D8E}" type="parTrans" cxnId="{B2482541-CD6B-47CD-8B6E-EF3DD1601FD4}">
      <dgm:prSet/>
      <dgm:spPr/>
      <dgm:t>
        <a:bodyPr/>
        <a:lstStyle/>
        <a:p>
          <a:endParaRPr lang="en-US"/>
        </a:p>
      </dgm:t>
    </dgm:pt>
    <dgm:pt modelId="{53FDF1C1-2A71-4EC3-9F7F-726F8756E233}" type="sibTrans" cxnId="{B2482541-CD6B-47CD-8B6E-EF3DD1601FD4}">
      <dgm:prSet/>
      <dgm:spPr/>
      <dgm:t>
        <a:bodyPr/>
        <a:lstStyle/>
        <a:p>
          <a:endParaRPr lang="en-US"/>
        </a:p>
      </dgm:t>
    </dgm:pt>
    <dgm:pt modelId="{CE4CC708-A7D9-47E2-A70A-03448562BB3E}">
      <dgm:prSet phldrT="[Text]" custT="1"/>
      <dgm:spPr/>
      <dgm:t>
        <a:bodyPr/>
        <a:lstStyle/>
        <a:p>
          <a:r>
            <a:rPr lang="de-DE" sz="2400" dirty="0" err="1"/>
            <a:t>Comparison</a:t>
          </a:r>
          <a:r>
            <a:rPr lang="de-DE" sz="2400" dirty="0"/>
            <a:t> </a:t>
          </a:r>
          <a:r>
            <a:rPr lang="de-DE" sz="2400" dirty="0" err="1"/>
            <a:t>of</a:t>
          </a:r>
          <a:r>
            <a:rPr lang="de-DE" sz="2400" dirty="0"/>
            <a:t> </a:t>
          </a:r>
          <a:r>
            <a:rPr lang="de-DE" sz="2400" dirty="0" err="1"/>
            <a:t>prediction</a:t>
          </a:r>
          <a:r>
            <a:rPr lang="de-DE" sz="2400" dirty="0"/>
            <a:t> </a:t>
          </a:r>
          <a:r>
            <a:rPr lang="de-DE" sz="2400" dirty="0" err="1"/>
            <a:t>intervals</a:t>
          </a:r>
          <a:endParaRPr lang="en-US" sz="2400" dirty="0"/>
        </a:p>
      </dgm:t>
    </dgm:pt>
    <dgm:pt modelId="{9F809F13-FF46-4734-84D2-461301CF4B2A}" type="parTrans" cxnId="{C2C97984-BFD1-41C6-ADFA-EC3E4857FD0E}">
      <dgm:prSet/>
      <dgm:spPr/>
      <dgm:t>
        <a:bodyPr/>
        <a:lstStyle/>
        <a:p>
          <a:endParaRPr lang="en-US"/>
        </a:p>
      </dgm:t>
    </dgm:pt>
    <dgm:pt modelId="{DAB9EE50-D0DF-485C-85AA-D9694EBABBFB}" type="sibTrans" cxnId="{C2C97984-BFD1-41C6-ADFA-EC3E4857FD0E}">
      <dgm:prSet/>
      <dgm:spPr/>
      <dgm:t>
        <a:bodyPr/>
        <a:lstStyle/>
        <a:p>
          <a:endParaRPr lang="en-US"/>
        </a:p>
      </dgm:t>
    </dgm:pt>
    <dgm:pt modelId="{4BBB6F58-F462-43C0-8B20-C430C7D0B9EE}">
      <dgm:prSet phldrT="[Text]" custT="1"/>
      <dgm:spPr/>
      <dgm:t>
        <a:bodyPr/>
        <a:lstStyle/>
        <a:p>
          <a:r>
            <a:rPr lang="de-DE" sz="1900" dirty="0"/>
            <a:t>Model-</a:t>
          </a:r>
          <a:r>
            <a:rPr lang="de-DE" sz="1900" dirty="0" err="1"/>
            <a:t>based</a:t>
          </a:r>
          <a:r>
            <a:rPr lang="de-DE" sz="1900" dirty="0"/>
            <a:t> PIs,</a:t>
          </a:r>
          <a:br>
            <a:rPr lang="de-DE" sz="1900" dirty="0"/>
          </a:br>
          <a:r>
            <a:rPr lang="de-DE" sz="1900" dirty="0" err="1"/>
            <a:t>empirical</a:t>
          </a:r>
          <a:r>
            <a:rPr lang="de-DE" sz="1900" dirty="0"/>
            <a:t> PIs </a:t>
          </a:r>
          <a:r>
            <a:rPr lang="de-DE" sz="1900" dirty="0" err="1"/>
            <a:t>based</a:t>
          </a:r>
          <a:r>
            <a:rPr lang="de-DE" sz="1900" dirty="0"/>
            <a:t> on </a:t>
          </a:r>
          <a:r>
            <a:rPr lang="de-DE" sz="1900" dirty="0" err="1"/>
            <a:t>cross</a:t>
          </a:r>
          <a:r>
            <a:rPr lang="de-DE" sz="1900" dirty="0"/>
            <a:t>-validation,</a:t>
          </a:r>
          <a:br>
            <a:rPr lang="de-DE" sz="1900" dirty="0"/>
          </a:br>
          <a:r>
            <a:rPr lang="de-DE" sz="1900" dirty="0" err="1"/>
            <a:t>empirical</a:t>
          </a:r>
          <a:r>
            <a:rPr lang="de-DE" sz="1900" dirty="0"/>
            <a:t> PIs </a:t>
          </a:r>
          <a:r>
            <a:rPr lang="de-DE" sz="1900" dirty="0" err="1"/>
            <a:t>based</a:t>
          </a:r>
          <a:r>
            <a:rPr lang="de-DE" sz="1900" dirty="0"/>
            <a:t> on </a:t>
          </a:r>
          <a:r>
            <a:rPr lang="de-DE" sz="1900" dirty="0" err="1"/>
            <a:t>published</a:t>
          </a:r>
          <a:r>
            <a:rPr lang="de-DE" sz="1900" dirty="0"/>
            <a:t> </a:t>
          </a:r>
          <a:r>
            <a:rPr lang="de-DE" sz="1900" dirty="0" err="1"/>
            <a:t>forecasts</a:t>
          </a:r>
          <a:r>
            <a:rPr lang="de-DE" sz="1900" dirty="0"/>
            <a:t>   </a:t>
          </a:r>
          <a:endParaRPr lang="en-US" sz="1900" dirty="0"/>
        </a:p>
      </dgm:t>
    </dgm:pt>
    <dgm:pt modelId="{D066D6A7-E286-4497-B5B0-8BE04A1D3A21}" type="parTrans" cxnId="{C8CADC17-6716-406A-8A2D-E52B26C4EFD4}">
      <dgm:prSet/>
      <dgm:spPr/>
      <dgm:t>
        <a:bodyPr/>
        <a:lstStyle/>
        <a:p>
          <a:endParaRPr lang="en-US"/>
        </a:p>
      </dgm:t>
    </dgm:pt>
    <dgm:pt modelId="{1947C9AF-F4FB-450E-B371-6808E6B96E33}" type="sibTrans" cxnId="{C8CADC17-6716-406A-8A2D-E52B26C4EFD4}">
      <dgm:prSet/>
      <dgm:spPr/>
      <dgm:t>
        <a:bodyPr/>
        <a:lstStyle/>
        <a:p>
          <a:endParaRPr lang="en-US"/>
        </a:p>
      </dgm:t>
    </dgm:pt>
    <dgm:pt modelId="{6648F1AD-CB48-475D-AD8F-B31AC681B220}">
      <dgm:prSet phldrT="[Text]" custT="1"/>
      <dgm:spPr/>
      <dgm:t>
        <a:bodyPr/>
        <a:lstStyle/>
        <a:p>
          <a:r>
            <a:rPr lang="de-DE" sz="1900" dirty="0" err="1"/>
            <a:t>For</a:t>
          </a:r>
          <a:r>
            <a:rPr lang="de-DE" sz="1900" dirty="0"/>
            <a:t>: </a:t>
          </a:r>
          <a:r>
            <a:rPr lang="de-DE" sz="1900" dirty="0" err="1"/>
            <a:t>Sweden</a:t>
          </a:r>
          <a:r>
            <a:rPr lang="de-DE" sz="1900" dirty="0"/>
            <a:t>, </a:t>
          </a:r>
          <a:r>
            <a:rPr lang="de-DE" sz="1900" dirty="0" err="1"/>
            <a:t>Denmark</a:t>
          </a:r>
          <a:r>
            <a:rPr lang="de-DE" sz="1900" dirty="0"/>
            <a:t>, </a:t>
          </a:r>
          <a:r>
            <a:rPr lang="de-DE" sz="1900" dirty="0" err="1"/>
            <a:t>Norway</a:t>
          </a:r>
          <a:r>
            <a:rPr lang="de-DE" sz="1900" dirty="0"/>
            <a:t>, and </a:t>
          </a:r>
          <a:r>
            <a:rPr lang="de-DE" sz="1900" dirty="0" err="1"/>
            <a:t>Finland</a:t>
          </a:r>
          <a:endParaRPr lang="en-US" sz="1900" dirty="0"/>
        </a:p>
      </dgm:t>
    </dgm:pt>
    <dgm:pt modelId="{784A5EB6-AC85-452C-ABAA-E49E6DB0C654}" type="parTrans" cxnId="{1E1CE3B9-8C8A-4ECF-92ED-48D5DDBA3604}">
      <dgm:prSet/>
      <dgm:spPr/>
      <dgm:t>
        <a:bodyPr/>
        <a:lstStyle/>
        <a:p>
          <a:endParaRPr lang="en-US"/>
        </a:p>
      </dgm:t>
    </dgm:pt>
    <dgm:pt modelId="{943E57EC-B53A-4484-977D-8E1BDC58D7F6}" type="sibTrans" cxnId="{1E1CE3B9-8C8A-4ECF-92ED-48D5DDBA3604}">
      <dgm:prSet/>
      <dgm:spPr/>
      <dgm:t>
        <a:bodyPr/>
        <a:lstStyle/>
        <a:p>
          <a:endParaRPr lang="en-US"/>
        </a:p>
      </dgm:t>
    </dgm:pt>
    <dgm:pt modelId="{ECEDC368-A092-45C1-89D4-EEA4B2FABC50}" type="pres">
      <dgm:prSet presAssocID="{492B3967-9BEF-4906-ABF1-730774EC29D8}" presName="rootnode" presStyleCnt="0">
        <dgm:presLayoutVars>
          <dgm:chMax/>
          <dgm:chPref/>
          <dgm:dir/>
          <dgm:animLvl val="lvl"/>
        </dgm:presLayoutVars>
      </dgm:prSet>
      <dgm:spPr/>
    </dgm:pt>
    <dgm:pt modelId="{36226F52-944F-4F21-A106-44C008649C2C}" type="pres">
      <dgm:prSet presAssocID="{4E20D358-E944-480F-9D1B-DA226AE76F66}" presName="composite" presStyleCnt="0"/>
      <dgm:spPr/>
    </dgm:pt>
    <dgm:pt modelId="{46A904AC-81AB-46B2-9B74-CCEA57A66F7B}" type="pres">
      <dgm:prSet presAssocID="{4E20D358-E944-480F-9D1B-DA226AE76F66}" presName="bentUpArrow1" presStyleLbl="alignImgPlace1" presStyleIdx="0" presStyleCnt="2"/>
      <dgm:spPr/>
    </dgm:pt>
    <dgm:pt modelId="{806676B7-DD04-4BDF-9518-814D6FC580CE}" type="pres">
      <dgm:prSet presAssocID="{4E20D358-E944-480F-9D1B-DA226AE76F66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87B58347-93F4-40BB-A062-3BD2879DB421}" type="pres">
      <dgm:prSet presAssocID="{4E20D358-E944-480F-9D1B-DA226AE76F66}" presName="ChildText" presStyleLbl="revTx" presStyleIdx="0" presStyleCnt="3" custScaleX="131531" custLinFactNeighborX="18675" custLinFactNeighborY="8900">
        <dgm:presLayoutVars>
          <dgm:chMax val="0"/>
          <dgm:chPref val="0"/>
          <dgm:bulletEnabled val="1"/>
        </dgm:presLayoutVars>
      </dgm:prSet>
      <dgm:spPr/>
    </dgm:pt>
    <dgm:pt modelId="{E1F7DA8F-BF82-4F53-A9EC-D74F5C59C741}" type="pres">
      <dgm:prSet presAssocID="{36EEEACC-220E-4D49-9342-CC6465A62D3D}" presName="sibTrans" presStyleCnt="0"/>
      <dgm:spPr/>
    </dgm:pt>
    <dgm:pt modelId="{2BDD7E84-59EC-4D7C-AB68-A856EAF9CA99}" type="pres">
      <dgm:prSet presAssocID="{02C47C7D-1490-4FD6-BEFB-D1D95F448A91}" presName="composite" presStyleCnt="0"/>
      <dgm:spPr/>
    </dgm:pt>
    <dgm:pt modelId="{CEAFFFBA-4C86-4C54-B2C4-9D9D565D5775}" type="pres">
      <dgm:prSet presAssocID="{02C47C7D-1490-4FD6-BEFB-D1D95F448A91}" presName="bentUpArrow1" presStyleLbl="alignImgPlace1" presStyleIdx="1" presStyleCnt="2"/>
      <dgm:spPr/>
    </dgm:pt>
    <dgm:pt modelId="{8A0CCF32-98D2-417F-AABF-329AD79EBF95}" type="pres">
      <dgm:prSet presAssocID="{02C47C7D-1490-4FD6-BEFB-D1D95F448A91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B57F2520-F3C0-4942-A9EB-B96FED23571B}" type="pres">
      <dgm:prSet presAssocID="{02C47C7D-1490-4FD6-BEFB-D1D95F448A91}" presName="ChildText" presStyleLbl="revTx" presStyleIdx="1" presStyleCnt="3" custScaleX="177616" custLinFactNeighborX="42655" custLinFactNeighborY="1750">
        <dgm:presLayoutVars>
          <dgm:chMax val="0"/>
          <dgm:chPref val="0"/>
          <dgm:bulletEnabled val="1"/>
        </dgm:presLayoutVars>
      </dgm:prSet>
      <dgm:spPr/>
    </dgm:pt>
    <dgm:pt modelId="{59FB6DA1-04F5-45CF-B232-9BA39ACE0081}" type="pres">
      <dgm:prSet presAssocID="{5F61C68C-981F-4AF2-B4F3-8450134508B2}" presName="sibTrans" presStyleCnt="0"/>
      <dgm:spPr/>
    </dgm:pt>
    <dgm:pt modelId="{1CE28BF1-FDFE-41E0-9120-0125FDB9F694}" type="pres">
      <dgm:prSet presAssocID="{CE4CC708-A7D9-47E2-A70A-03448562BB3E}" presName="composite" presStyleCnt="0"/>
      <dgm:spPr/>
    </dgm:pt>
    <dgm:pt modelId="{4A48FBDE-03E4-4883-8030-B1F1AF83ACE4}" type="pres">
      <dgm:prSet presAssocID="{CE4CC708-A7D9-47E2-A70A-03448562BB3E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1EFF2CD-6BEC-4254-B7C6-7771013CCB7E}" type="pres">
      <dgm:prSet presAssocID="{CE4CC708-A7D9-47E2-A70A-03448562BB3E}" presName="FinalChildText" presStyleLbl="revTx" presStyleIdx="2" presStyleCnt="3" custScaleX="165003" custLinFactNeighborX="38117" custLinFactNeighborY="-2333">
        <dgm:presLayoutVars>
          <dgm:chMax val="0"/>
          <dgm:chPref val="0"/>
          <dgm:bulletEnabled val="1"/>
        </dgm:presLayoutVars>
      </dgm:prSet>
      <dgm:spPr/>
    </dgm:pt>
  </dgm:ptLst>
  <dgm:cxnLst>
    <dgm:cxn modelId="{C2542D00-3EEC-4BD1-AFBF-DE83BEC9CA7D}" type="presOf" srcId="{02C47C7D-1490-4FD6-BEFB-D1D95F448A91}" destId="{8A0CCF32-98D2-417F-AABF-329AD79EBF95}" srcOrd="0" destOrd="0" presId="urn:microsoft.com/office/officeart/2005/8/layout/StepDownProcess"/>
    <dgm:cxn modelId="{1D535312-67FA-4224-8EDD-74357B974F69}" srcId="{492B3967-9BEF-4906-ABF1-730774EC29D8}" destId="{02C47C7D-1490-4FD6-BEFB-D1D95F448A91}" srcOrd="1" destOrd="0" parTransId="{6B949D44-D625-45FD-9E5E-467160C00FEE}" sibTransId="{5F61C68C-981F-4AF2-B4F3-8450134508B2}"/>
    <dgm:cxn modelId="{C8CADC17-6716-406A-8A2D-E52B26C4EFD4}" srcId="{CE4CC708-A7D9-47E2-A70A-03448562BB3E}" destId="{4BBB6F58-F462-43C0-8B20-C430C7D0B9EE}" srcOrd="0" destOrd="0" parTransId="{D066D6A7-E286-4497-B5B0-8BE04A1D3A21}" sibTransId="{1947C9AF-F4FB-450E-B371-6808E6B96E33}"/>
    <dgm:cxn modelId="{14C1C22E-03BC-4DC9-834B-1E3A432A0719}" type="presOf" srcId="{966D1D8E-B961-42BC-900E-0D751FF2B19C}" destId="{87B58347-93F4-40BB-A062-3BD2879DB421}" srcOrd="0" destOrd="0" presId="urn:microsoft.com/office/officeart/2005/8/layout/StepDownProcess"/>
    <dgm:cxn modelId="{B2482541-CD6B-47CD-8B6E-EF3DD1601FD4}" srcId="{02C47C7D-1490-4FD6-BEFB-D1D95F448A91}" destId="{EF363B98-256D-4A80-A1D8-DFD5596B977D}" srcOrd="0" destOrd="0" parTransId="{78A65AD0-5C51-464E-A444-55DE6D386D8E}" sibTransId="{53FDF1C1-2A71-4EC3-9F7F-726F8756E233}"/>
    <dgm:cxn modelId="{0A71334F-E99A-4BB1-B988-762E5D74C909}" type="presOf" srcId="{EF363B98-256D-4A80-A1D8-DFD5596B977D}" destId="{B57F2520-F3C0-4942-A9EB-B96FED23571B}" srcOrd="0" destOrd="0" presId="urn:microsoft.com/office/officeart/2005/8/layout/StepDownProcess"/>
    <dgm:cxn modelId="{90FD0471-AB79-4E0C-8848-6AC8DE02CCEF}" type="presOf" srcId="{6648F1AD-CB48-475D-AD8F-B31AC681B220}" destId="{87B58347-93F4-40BB-A062-3BD2879DB421}" srcOrd="0" destOrd="1" presId="urn:microsoft.com/office/officeart/2005/8/layout/StepDownProcess"/>
    <dgm:cxn modelId="{366B6253-C507-4F9C-9D7F-0DE7ED3AAEAD}" srcId="{4E20D358-E944-480F-9D1B-DA226AE76F66}" destId="{966D1D8E-B961-42BC-900E-0D751FF2B19C}" srcOrd="0" destOrd="0" parTransId="{F16DE5A1-CCE9-46FD-9A81-411100AE6181}" sibTransId="{B9187FE0-5ED6-46D1-BE89-A8D07F67069E}"/>
    <dgm:cxn modelId="{D546CD53-F20E-43C9-B540-65B9C73393EC}" type="presOf" srcId="{4E20D358-E944-480F-9D1B-DA226AE76F66}" destId="{806676B7-DD04-4BDF-9518-814D6FC580CE}" srcOrd="0" destOrd="0" presId="urn:microsoft.com/office/officeart/2005/8/layout/StepDownProcess"/>
    <dgm:cxn modelId="{C2C97984-BFD1-41C6-ADFA-EC3E4857FD0E}" srcId="{492B3967-9BEF-4906-ABF1-730774EC29D8}" destId="{CE4CC708-A7D9-47E2-A70A-03448562BB3E}" srcOrd="2" destOrd="0" parTransId="{9F809F13-FF46-4734-84D2-461301CF4B2A}" sibTransId="{DAB9EE50-D0DF-485C-85AA-D9694EBABBFB}"/>
    <dgm:cxn modelId="{08F529A1-BDBF-44F1-AAE4-C12FABCA8305}" srcId="{492B3967-9BEF-4906-ABF1-730774EC29D8}" destId="{4E20D358-E944-480F-9D1B-DA226AE76F66}" srcOrd="0" destOrd="0" parTransId="{7ADE2BA4-9695-4E0D-963C-BDD347F92F68}" sibTransId="{36EEEACC-220E-4D49-9342-CC6465A62D3D}"/>
    <dgm:cxn modelId="{914437B7-A23B-4006-B6D7-15A42C5F4F7F}" type="presOf" srcId="{4BBB6F58-F462-43C0-8B20-C430C7D0B9EE}" destId="{91EFF2CD-6BEC-4254-B7C6-7771013CCB7E}" srcOrd="0" destOrd="0" presId="urn:microsoft.com/office/officeart/2005/8/layout/StepDownProcess"/>
    <dgm:cxn modelId="{1E1CE3B9-8C8A-4ECF-92ED-48D5DDBA3604}" srcId="{4E20D358-E944-480F-9D1B-DA226AE76F66}" destId="{6648F1AD-CB48-475D-AD8F-B31AC681B220}" srcOrd="1" destOrd="0" parTransId="{784A5EB6-AC85-452C-ABAA-E49E6DB0C654}" sibTransId="{943E57EC-B53A-4484-977D-8E1BDC58D7F6}"/>
    <dgm:cxn modelId="{B19662CF-35CA-4807-88DA-A2FAF0A632C8}" type="presOf" srcId="{CE4CC708-A7D9-47E2-A70A-03448562BB3E}" destId="{4A48FBDE-03E4-4883-8030-B1F1AF83ACE4}" srcOrd="0" destOrd="0" presId="urn:microsoft.com/office/officeart/2005/8/layout/StepDownProcess"/>
    <dgm:cxn modelId="{D07BE6FA-5296-4C1B-BF9B-7BB2D3CC0A1F}" type="presOf" srcId="{492B3967-9BEF-4906-ABF1-730774EC29D8}" destId="{ECEDC368-A092-45C1-89D4-EEA4B2FABC50}" srcOrd="0" destOrd="0" presId="urn:microsoft.com/office/officeart/2005/8/layout/StepDownProcess"/>
    <dgm:cxn modelId="{38C30C41-A525-4757-A976-823F01D30185}" type="presParOf" srcId="{ECEDC368-A092-45C1-89D4-EEA4B2FABC50}" destId="{36226F52-944F-4F21-A106-44C008649C2C}" srcOrd="0" destOrd="0" presId="urn:microsoft.com/office/officeart/2005/8/layout/StepDownProcess"/>
    <dgm:cxn modelId="{5A8E1B94-5CBE-40A0-A45E-FD7DA081019E}" type="presParOf" srcId="{36226F52-944F-4F21-A106-44C008649C2C}" destId="{46A904AC-81AB-46B2-9B74-CCEA57A66F7B}" srcOrd="0" destOrd="0" presId="urn:microsoft.com/office/officeart/2005/8/layout/StepDownProcess"/>
    <dgm:cxn modelId="{76BDCC1D-8359-445C-85D0-0E3978BBF667}" type="presParOf" srcId="{36226F52-944F-4F21-A106-44C008649C2C}" destId="{806676B7-DD04-4BDF-9518-814D6FC580CE}" srcOrd="1" destOrd="0" presId="urn:microsoft.com/office/officeart/2005/8/layout/StepDownProcess"/>
    <dgm:cxn modelId="{59067644-2C80-4EF1-9FE4-FB00F52DD8DB}" type="presParOf" srcId="{36226F52-944F-4F21-A106-44C008649C2C}" destId="{87B58347-93F4-40BB-A062-3BD2879DB421}" srcOrd="2" destOrd="0" presId="urn:microsoft.com/office/officeart/2005/8/layout/StepDownProcess"/>
    <dgm:cxn modelId="{2D0C9C49-546F-4216-9762-032B40F21A20}" type="presParOf" srcId="{ECEDC368-A092-45C1-89D4-EEA4B2FABC50}" destId="{E1F7DA8F-BF82-4F53-A9EC-D74F5C59C741}" srcOrd="1" destOrd="0" presId="urn:microsoft.com/office/officeart/2005/8/layout/StepDownProcess"/>
    <dgm:cxn modelId="{3E7ACD46-B127-4340-B4EA-E26FDC6235AF}" type="presParOf" srcId="{ECEDC368-A092-45C1-89D4-EEA4B2FABC50}" destId="{2BDD7E84-59EC-4D7C-AB68-A856EAF9CA99}" srcOrd="2" destOrd="0" presId="urn:microsoft.com/office/officeart/2005/8/layout/StepDownProcess"/>
    <dgm:cxn modelId="{77989FB8-9439-4B3C-8929-3B4686D3B9BC}" type="presParOf" srcId="{2BDD7E84-59EC-4D7C-AB68-A856EAF9CA99}" destId="{CEAFFFBA-4C86-4C54-B2C4-9D9D565D5775}" srcOrd="0" destOrd="0" presId="urn:microsoft.com/office/officeart/2005/8/layout/StepDownProcess"/>
    <dgm:cxn modelId="{9EA338AF-EA67-4E9B-A30A-06F81D68B7CB}" type="presParOf" srcId="{2BDD7E84-59EC-4D7C-AB68-A856EAF9CA99}" destId="{8A0CCF32-98D2-417F-AABF-329AD79EBF95}" srcOrd="1" destOrd="0" presId="urn:microsoft.com/office/officeart/2005/8/layout/StepDownProcess"/>
    <dgm:cxn modelId="{AC6BD284-5DC3-4BC6-BEB8-24413B3FE77F}" type="presParOf" srcId="{2BDD7E84-59EC-4D7C-AB68-A856EAF9CA99}" destId="{B57F2520-F3C0-4942-A9EB-B96FED23571B}" srcOrd="2" destOrd="0" presId="urn:microsoft.com/office/officeart/2005/8/layout/StepDownProcess"/>
    <dgm:cxn modelId="{022E942D-2B5E-4124-B633-2CF0C7A2DADF}" type="presParOf" srcId="{ECEDC368-A092-45C1-89D4-EEA4B2FABC50}" destId="{59FB6DA1-04F5-45CF-B232-9BA39ACE0081}" srcOrd="3" destOrd="0" presId="urn:microsoft.com/office/officeart/2005/8/layout/StepDownProcess"/>
    <dgm:cxn modelId="{222FC2AE-5219-4576-B379-9422C815CE96}" type="presParOf" srcId="{ECEDC368-A092-45C1-89D4-EEA4B2FABC50}" destId="{1CE28BF1-FDFE-41E0-9120-0125FDB9F694}" srcOrd="4" destOrd="0" presId="urn:microsoft.com/office/officeart/2005/8/layout/StepDownProcess"/>
    <dgm:cxn modelId="{277085F6-346D-4757-8F3B-2AB82935C522}" type="presParOf" srcId="{1CE28BF1-FDFE-41E0-9120-0125FDB9F694}" destId="{4A48FBDE-03E4-4883-8030-B1F1AF83ACE4}" srcOrd="0" destOrd="0" presId="urn:microsoft.com/office/officeart/2005/8/layout/StepDownProcess"/>
    <dgm:cxn modelId="{54B42D88-C8E4-441B-8788-6CE4ECC939AA}" type="presParOf" srcId="{1CE28BF1-FDFE-41E0-9120-0125FDB9F694}" destId="{91EFF2CD-6BEC-4254-B7C6-7771013CCB7E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2B3967-9BEF-4906-ABF1-730774EC29D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20D358-E944-480F-9D1B-DA226AE76F66}">
      <dgm:prSet phldrT="[Text]" custT="1"/>
      <dgm:spPr/>
      <dgm:t>
        <a:bodyPr/>
        <a:lstStyle/>
        <a:p>
          <a:r>
            <a:rPr lang="de-DE" sz="2400" dirty="0"/>
            <a:t>TFR </a:t>
          </a:r>
          <a:r>
            <a:rPr lang="de-DE" sz="2400" dirty="0" err="1"/>
            <a:t>forecasts</a:t>
          </a:r>
          <a:r>
            <a:rPr lang="de-DE" sz="2400" dirty="0"/>
            <a:t> </a:t>
          </a:r>
          <a:r>
            <a:rPr lang="de-DE" sz="2400" dirty="0" err="1"/>
            <a:t>with</a:t>
          </a:r>
          <a:r>
            <a:rPr lang="de-DE" sz="2400" dirty="0"/>
            <a:t> </a:t>
          </a:r>
          <a:r>
            <a:rPr lang="de-DE" sz="2400" dirty="0" err="1"/>
            <a:t>empirical</a:t>
          </a:r>
          <a:r>
            <a:rPr lang="de-DE" sz="2400" dirty="0"/>
            <a:t> </a:t>
          </a:r>
          <a:r>
            <a:rPr lang="de-DE" sz="2400" dirty="0" err="1"/>
            <a:t>prediction</a:t>
          </a:r>
          <a:r>
            <a:rPr lang="de-DE" sz="2400" dirty="0"/>
            <a:t> </a:t>
          </a:r>
          <a:r>
            <a:rPr lang="de-DE" sz="2400" dirty="0" err="1"/>
            <a:t>intervals</a:t>
          </a:r>
          <a:endParaRPr lang="en-US" sz="2400" dirty="0"/>
        </a:p>
      </dgm:t>
    </dgm:pt>
    <dgm:pt modelId="{7ADE2BA4-9695-4E0D-963C-BDD347F92F68}" type="parTrans" cxnId="{08F529A1-BDBF-44F1-AAE4-C12FABCA8305}">
      <dgm:prSet/>
      <dgm:spPr/>
      <dgm:t>
        <a:bodyPr/>
        <a:lstStyle/>
        <a:p>
          <a:endParaRPr lang="en-US"/>
        </a:p>
      </dgm:t>
    </dgm:pt>
    <dgm:pt modelId="{36EEEACC-220E-4D49-9342-CC6465A62D3D}" type="sibTrans" cxnId="{08F529A1-BDBF-44F1-AAE4-C12FABCA8305}">
      <dgm:prSet/>
      <dgm:spPr/>
      <dgm:t>
        <a:bodyPr/>
        <a:lstStyle/>
        <a:p>
          <a:endParaRPr lang="en-US"/>
        </a:p>
      </dgm:t>
    </dgm:pt>
    <dgm:pt modelId="{966D1D8E-B961-42BC-900E-0D751FF2B19C}">
      <dgm:prSet phldrT="[Text]" custT="1"/>
      <dgm:spPr/>
      <dgm:t>
        <a:bodyPr/>
        <a:lstStyle/>
        <a:p>
          <a:r>
            <a:rPr lang="de-DE" sz="1900" dirty="0"/>
            <a:t>Up </a:t>
          </a:r>
          <a:r>
            <a:rPr lang="de-DE" sz="1900" dirty="0" err="1"/>
            <a:t>to</a:t>
          </a:r>
          <a:r>
            <a:rPr lang="de-DE" sz="1900" dirty="0"/>
            <a:t> 2050</a:t>
          </a:r>
          <a:endParaRPr lang="en-US" sz="1900" dirty="0"/>
        </a:p>
      </dgm:t>
    </dgm:pt>
    <dgm:pt modelId="{F16DE5A1-CCE9-46FD-9A81-411100AE6181}" type="parTrans" cxnId="{366B6253-C507-4F9C-9D7F-0DE7ED3AAEAD}">
      <dgm:prSet/>
      <dgm:spPr/>
      <dgm:t>
        <a:bodyPr/>
        <a:lstStyle/>
        <a:p>
          <a:endParaRPr lang="en-US"/>
        </a:p>
      </dgm:t>
    </dgm:pt>
    <dgm:pt modelId="{B9187FE0-5ED6-46D1-BE89-A8D07F67069E}" type="sibTrans" cxnId="{366B6253-C507-4F9C-9D7F-0DE7ED3AAEAD}">
      <dgm:prSet/>
      <dgm:spPr/>
      <dgm:t>
        <a:bodyPr/>
        <a:lstStyle/>
        <a:p>
          <a:endParaRPr lang="en-US"/>
        </a:p>
      </dgm:t>
    </dgm:pt>
    <dgm:pt modelId="{02C47C7D-1490-4FD6-BEFB-D1D95F448A91}">
      <dgm:prSet phldrT="[Text]" custT="1"/>
      <dgm:spPr/>
      <dgm:t>
        <a:bodyPr/>
        <a:lstStyle/>
        <a:p>
          <a:r>
            <a:rPr lang="de-DE" sz="2400" dirty="0" err="1"/>
            <a:t>Quantification</a:t>
          </a:r>
          <a:r>
            <a:rPr lang="de-DE" sz="2400" dirty="0"/>
            <a:t> </a:t>
          </a:r>
          <a:r>
            <a:rPr lang="de-DE" sz="2400" dirty="0" err="1"/>
            <a:t>of</a:t>
          </a:r>
          <a:r>
            <a:rPr lang="de-DE" sz="2400" dirty="0"/>
            <a:t> </a:t>
          </a:r>
          <a:r>
            <a:rPr lang="de-DE" sz="2400" dirty="0" err="1"/>
            <a:t>distribution</a:t>
          </a:r>
          <a:r>
            <a:rPr lang="de-DE" sz="2400" dirty="0"/>
            <a:t> </a:t>
          </a:r>
          <a:r>
            <a:rPr lang="de-DE" sz="2400" dirty="0" err="1"/>
            <a:t>of</a:t>
          </a:r>
          <a:r>
            <a:rPr lang="de-DE" sz="2400" dirty="0"/>
            <a:t> </a:t>
          </a:r>
          <a:r>
            <a:rPr lang="de-DE" sz="2400" dirty="0" err="1"/>
            <a:t>forecast</a:t>
          </a:r>
          <a:r>
            <a:rPr lang="de-DE" sz="2400" dirty="0"/>
            <a:t> </a:t>
          </a:r>
          <a:r>
            <a:rPr lang="de-DE" sz="2400" dirty="0" err="1"/>
            <a:t>errors</a:t>
          </a:r>
          <a:endParaRPr lang="en-US" sz="2400" dirty="0"/>
        </a:p>
      </dgm:t>
    </dgm:pt>
    <dgm:pt modelId="{6B949D44-D625-45FD-9E5E-467160C00FEE}" type="parTrans" cxnId="{1D535312-67FA-4224-8EDD-74357B974F69}">
      <dgm:prSet/>
      <dgm:spPr/>
      <dgm:t>
        <a:bodyPr/>
        <a:lstStyle/>
        <a:p>
          <a:endParaRPr lang="en-US"/>
        </a:p>
      </dgm:t>
    </dgm:pt>
    <dgm:pt modelId="{5F61C68C-981F-4AF2-B4F3-8450134508B2}" type="sibTrans" cxnId="{1D535312-67FA-4224-8EDD-74357B974F69}">
      <dgm:prSet/>
      <dgm:spPr/>
      <dgm:t>
        <a:bodyPr/>
        <a:lstStyle/>
        <a:p>
          <a:endParaRPr lang="en-US"/>
        </a:p>
      </dgm:t>
    </dgm:pt>
    <dgm:pt modelId="{EF363B98-256D-4A80-A1D8-DFD5596B977D}">
      <dgm:prSet phldrT="[Text]" custT="1"/>
      <dgm:spPr/>
      <dgm:t>
        <a:bodyPr/>
        <a:lstStyle/>
        <a:p>
          <a:r>
            <a:rPr lang="de-DE" sz="1900" dirty="0" err="1"/>
            <a:t>For</a:t>
          </a:r>
          <a:r>
            <a:rPr lang="de-DE" sz="1900" dirty="0"/>
            <a:t> </a:t>
          </a:r>
          <a:r>
            <a:rPr lang="de-DE" sz="1900" dirty="0" err="1"/>
            <a:t>forecasts</a:t>
          </a:r>
          <a:r>
            <a:rPr lang="de-DE" sz="1900" dirty="0"/>
            <a:t> </a:t>
          </a:r>
          <a:r>
            <a:rPr lang="de-DE" sz="1900" dirty="0" err="1"/>
            <a:t>based</a:t>
          </a:r>
          <a:r>
            <a:rPr lang="de-DE" sz="1900" dirty="0"/>
            <a:t> on: </a:t>
          </a:r>
          <a:r>
            <a:rPr lang="de-DE" sz="1900" dirty="0" err="1"/>
            <a:t>extrapolative</a:t>
          </a:r>
          <a:r>
            <a:rPr lang="de-DE" sz="1900" dirty="0"/>
            <a:t> </a:t>
          </a:r>
          <a:r>
            <a:rPr lang="de-DE" sz="1900" dirty="0" err="1"/>
            <a:t>models</a:t>
          </a:r>
          <a:r>
            <a:rPr lang="de-DE" sz="1900" dirty="0"/>
            <a:t>, </a:t>
          </a:r>
          <a:r>
            <a:rPr lang="de-DE" sz="1900" dirty="0" err="1"/>
            <a:t>scenario-based</a:t>
          </a:r>
          <a:r>
            <a:rPr lang="de-DE" sz="1900" dirty="0"/>
            <a:t> </a:t>
          </a:r>
          <a:r>
            <a:rPr lang="de-DE" sz="1900" dirty="0" err="1"/>
            <a:t>models</a:t>
          </a:r>
          <a:r>
            <a:rPr lang="de-DE" sz="1900" dirty="0"/>
            <a:t>, and </a:t>
          </a:r>
          <a:r>
            <a:rPr lang="de-DE" sz="1900" dirty="0" err="1"/>
            <a:t>published</a:t>
          </a:r>
          <a:r>
            <a:rPr lang="de-DE" sz="1900" dirty="0"/>
            <a:t> </a:t>
          </a:r>
          <a:r>
            <a:rPr lang="de-DE" sz="1900" dirty="0" err="1"/>
            <a:t>forecasts</a:t>
          </a:r>
          <a:endParaRPr lang="en-US" sz="1900" dirty="0"/>
        </a:p>
      </dgm:t>
    </dgm:pt>
    <dgm:pt modelId="{78A65AD0-5C51-464E-A444-55DE6D386D8E}" type="parTrans" cxnId="{B2482541-CD6B-47CD-8B6E-EF3DD1601FD4}">
      <dgm:prSet/>
      <dgm:spPr/>
      <dgm:t>
        <a:bodyPr/>
        <a:lstStyle/>
        <a:p>
          <a:endParaRPr lang="en-US"/>
        </a:p>
      </dgm:t>
    </dgm:pt>
    <dgm:pt modelId="{53FDF1C1-2A71-4EC3-9F7F-726F8756E233}" type="sibTrans" cxnId="{B2482541-CD6B-47CD-8B6E-EF3DD1601FD4}">
      <dgm:prSet/>
      <dgm:spPr/>
      <dgm:t>
        <a:bodyPr/>
        <a:lstStyle/>
        <a:p>
          <a:endParaRPr lang="en-US"/>
        </a:p>
      </dgm:t>
    </dgm:pt>
    <dgm:pt modelId="{CE4CC708-A7D9-47E2-A70A-03448562BB3E}">
      <dgm:prSet phldrT="[Text]" custT="1"/>
      <dgm:spPr/>
      <dgm:t>
        <a:bodyPr/>
        <a:lstStyle/>
        <a:p>
          <a:r>
            <a:rPr lang="de-DE" sz="2400" dirty="0" err="1"/>
            <a:t>Comparison</a:t>
          </a:r>
          <a:r>
            <a:rPr lang="de-DE" sz="2400" dirty="0"/>
            <a:t> </a:t>
          </a:r>
          <a:r>
            <a:rPr lang="de-DE" sz="2400" dirty="0" err="1"/>
            <a:t>of</a:t>
          </a:r>
          <a:r>
            <a:rPr lang="de-DE" sz="2400" dirty="0"/>
            <a:t> </a:t>
          </a:r>
          <a:r>
            <a:rPr lang="de-DE" sz="2400" dirty="0" err="1"/>
            <a:t>prediction</a:t>
          </a:r>
          <a:r>
            <a:rPr lang="de-DE" sz="2400" dirty="0"/>
            <a:t> </a:t>
          </a:r>
          <a:r>
            <a:rPr lang="de-DE" sz="2400" dirty="0" err="1"/>
            <a:t>intervals</a:t>
          </a:r>
          <a:endParaRPr lang="en-US" sz="2400" dirty="0"/>
        </a:p>
      </dgm:t>
    </dgm:pt>
    <dgm:pt modelId="{9F809F13-FF46-4734-84D2-461301CF4B2A}" type="parTrans" cxnId="{C2C97984-BFD1-41C6-ADFA-EC3E4857FD0E}">
      <dgm:prSet/>
      <dgm:spPr/>
      <dgm:t>
        <a:bodyPr/>
        <a:lstStyle/>
        <a:p>
          <a:endParaRPr lang="en-US"/>
        </a:p>
      </dgm:t>
    </dgm:pt>
    <dgm:pt modelId="{DAB9EE50-D0DF-485C-85AA-D9694EBABBFB}" type="sibTrans" cxnId="{C2C97984-BFD1-41C6-ADFA-EC3E4857FD0E}">
      <dgm:prSet/>
      <dgm:spPr/>
      <dgm:t>
        <a:bodyPr/>
        <a:lstStyle/>
        <a:p>
          <a:endParaRPr lang="en-US"/>
        </a:p>
      </dgm:t>
    </dgm:pt>
    <dgm:pt modelId="{4BBB6F58-F462-43C0-8B20-C430C7D0B9EE}">
      <dgm:prSet phldrT="[Text]" custT="1"/>
      <dgm:spPr/>
      <dgm:t>
        <a:bodyPr/>
        <a:lstStyle/>
        <a:p>
          <a:r>
            <a:rPr lang="de-DE" sz="1900" dirty="0"/>
            <a:t>Model-</a:t>
          </a:r>
          <a:r>
            <a:rPr lang="de-DE" sz="1900" dirty="0" err="1"/>
            <a:t>based</a:t>
          </a:r>
          <a:r>
            <a:rPr lang="de-DE" sz="1900" dirty="0"/>
            <a:t> PIs,</a:t>
          </a:r>
          <a:br>
            <a:rPr lang="de-DE" sz="1900" dirty="0"/>
          </a:br>
          <a:r>
            <a:rPr lang="de-DE" sz="1900" dirty="0" err="1"/>
            <a:t>empirical</a:t>
          </a:r>
          <a:r>
            <a:rPr lang="de-DE" sz="1900" dirty="0"/>
            <a:t> PIs </a:t>
          </a:r>
          <a:r>
            <a:rPr lang="de-DE" sz="1900" dirty="0" err="1"/>
            <a:t>based</a:t>
          </a:r>
          <a:r>
            <a:rPr lang="de-DE" sz="1900" dirty="0"/>
            <a:t> on </a:t>
          </a:r>
          <a:r>
            <a:rPr lang="de-DE" sz="1900" dirty="0" err="1"/>
            <a:t>cross</a:t>
          </a:r>
          <a:r>
            <a:rPr lang="de-DE" sz="1900" dirty="0"/>
            <a:t>-validation,</a:t>
          </a:r>
          <a:br>
            <a:rPr lang="de-DE" sz="1900" dirty="0"/>
          </a:br>
          <a:r>
            <a:rPr lang="de-DE" sz="1900" dirty="0" err="1"/>
            <a:t>empirical</a:t>
          </a:r>
          <a:r>
            <a:rPr lang="de-DE" sz="1900" dirty="0"/>
            <a:t> PIs </a:t>
          </a:r>
          <a:r>
            <a:rPr lang="de-DE" sz="1900" dirty="0" err="1"/>
            <a:t>based</a:t>
          </a:r>
          <a:r>
            <a:rPr lang="de-DE" sz="1900" dirty="0"/>
            <a:t> on </a:t>
          </a:r>
          <a:r>
            <a:rPr lang="de-DE" sz="1900" dirty="0" err="1"/>
            <a:t>published</a:t>
          </a:r>
          <a:r>
            <a:rPr lang="de-DE" sz="1900" dirty="0"/>
            <a:t> </a:t>
          </a:r>
          <a:r>
            <a:rPr lang="de-DE" sz="1900" dirty="0" err="1"/>
            <a:t>forecasts</a:t>
          </a:r>
          <a:r>
            <a:rPr lang="de-DE" sz="1900" dirty="0"/>
            <a:t>   </a:t>
          </a:r>
          <a:endParaRPr lang="en-US" sz="1900" dirty="0"/>
        </a:p>
      </dgm:t>
    </dgm:pt>
    <dgm:pt modelId="{D066D6A7-E286-4497-B5B0-8BE04A1D3A21}" type="parTrans" cxnId="{C8CADC17-6716-406A-8A2D-E52B26C4EFD4}">
      <dgm:prSet/>
      <dgm:spPr/>
      <dgm:t>
        <a:bodyPr/>
        <a:lstStyle/>
        <a:p>
          <a:endParaRPr lang="en-US"/>
        </a:p>
      </dgm:t>
    </dgm:pt>
    <dgm:pt modelId="{1947C9AF-F4FB-450E-B371-6808E6B96E33}" type="sibTrans" cxnId="{C8CADC17-6716-406A-8A2D-E52B26C4EFD4}">
      <dgm:prSet/>
      <dgm:spPr/>
      <dgm:t>
        <a:bodyPr/>
        <a:lstStyle/>
        <a:p>
          <a:endParaRPr lang="en-US"/>
        </a:p>
      </dgm:t>
    </dgm:pt>
    <dgm:pt modelId="{83FACD52-83A1-4457-92F4-D07B3BB6F7D4}">
      <dgm:prSet phldrT="[Text]"/>
      <dgm:spPr/>
      <dgm:t>
        <a:bodyPr/>
        <a:lstStyle/>
        <a:p>
          <a:endParaRPr lang="en-US" sz="1600" dirty="0"/>
        </a:p>
      </dgm:t>
    </dgm:pt>
    <dgm:pt modelId="{D6294BBE-8E6A-4245-9254-E38A152A9269}" type="parTrans" cxnId="{A3478B1C-2129-4BD2-919D-C97F2CAB798F}">
      <dgm:prSet/>
      <dgm:spPr/>
      <dgm:t>
        <a:bodyPr/>
        <a:lstStyle/>
        <a:p>
          <a:endParaRPr lang="en-US"/>
        </a:p>
      </dgm:t>
    </dgm:pt>
    <dgm:pt modelId="{1F1D921C-12AB-4916-849F-465829D25D64}" type="sibTrans" cxnId="{A3478B1C-2129-4BD2-919D-C97F2CAB798F}">
      <dgm:prSet/>
      <dgm:spPr/>
      <dgm:t>
        <a:bodyPr/>
        <a:lstStyle/>
        <a:p>
          <a:endParaRPr lang="en-US"/>
        </a:p>
      </dgm:t>
    </dgm:pt>
    <dgm:pt modelId="{A09A7947-DCE3-4082-9556-14110F8E8FA5}">
      <dgm:prSet phldrT="[Text]"/>
      <dgm:spPr/>
      <dgm:t>
        <a:bodyPr/>
        <a:lstStyle/>
        <a:p>
          <a:endParaRPr lang="en-US" sz="1600" dirty="0"/>
        </a:p>
      </dgm:t>
    </dgm:pt>
    <dgm:pt modelId="{E849549B-BF8A-4820-AA62-F0EC9D4DFE27}" type="parTrans" cxnId="{7D214B2B-5056-4535-B5EB-BA9E1BF81974}">
      <dgm:prSet/>
      <dgm:spPr/>
      <dgm:t>
        <a:bodyPr/>
        <a:lstStyle/>
        <a:p>
          <a:endParaRPr lang="en-US"/>
        </a:p>
      </dgm:t>
    </dgm:pt>
    <dgm:pt modelId="{F37F30FE-9C90-4717-9C0B-9CB0B0B1BB1D}" type="sibTrans" cxnId="{7D214B2B-5056-4535-B5EB-BA9E1BF81974}">
      <dgm:prSet/>
      <dgm:spPr/>
      <dgm:t>
        <a:bodyPr/>
        <a:lstStyle/>
        <a:p>
          <a:endParaRPr lang="en-US"/>
        </a:p>
      </dgm:t>
    </dgm:pt>
    <dgm:pt modelId="{6648F1AD-CB48-475D-AD8F-B31AC681B220}">
      <dgm:prSet phldrT="[Text]" custT="1"/>
      <dgm:spPr/>
      <dgm:t>
        <a:bodyPr/>
        <a:lstStyle/>
        <a:p>
          <a:r>
            <a:rPr lang="de-DE" sz="1900" dirty="0" err="1"/>
            <a:t>For</a:t>
          </a:r>
          <a:r>
            <a:rPr lang="de-DE" sz="1900" dirty="0"/>
            <a:t>: </a:t>
          </a:r>
          <a:r>
            <a:rPr lang="de-DE" sz="1900" dirty="0" err="1"/>
            <a:t>Sweden</a:t>
          </a:r>
          <a:r>
            <a:rPr lang="de-DE" sz="1900" dirty="0"/>
            <a:t>, </a:t>
          </a:r>
          <a:r>
            <a:rPr lang="de-DE" sz="1900" dirty="0" err="1"/>
            <a:t>Denmark</a:t>
          </a:r>
          <a:r>
            <a:rPr lang="de-DE" sz="1900" dirty="0"/>
            <a:t>, </a:t>
          </a:r>
          <a:r>
            <a:rPr lang="de-DE" sz="1900" dirty="0" err="1"/>
            <a:t>Norway</a:t>
          </a:r>
          <a:r>
            <a:rPr lang="de-DE" sz="1900" dirty="0"/>
            <a:t>, and </a:t>
          </a:r>
          <a:r>
            <a:rPr lang="de-DE" sz="1900" dirty="0" err="1"/>
            <a:t>Finland</a:t>
          </a:r>
          <a:endParaRPr lang="en-US" sz="1900" dirty="0"/>
        </a:p>
      </dgm:t>
    </dgm:pt>
    <dgm:pt modelId="{784A5EB6-AC85-452C-ABAA-E49E6DB0C654}" type="parTrans" cxnId="{1E1CE3B9-8C8A-4ECF-92ED-48D5DDBA3604}">
      <dgm:prSet/>
      <dgm:spPr/>
      <dgm:t>
        <a:bodyPr/>
        <a:lstStyle/>
        <a:p>
          <a:endParaRPr lang="en-US"/>
        </a:p>
      </dgm:t>
    </dgm:pt>
    <dgm:pt modelId="{943E57EC-B53A-4484-977D-8E1BDC58D7F6}" type="sibTrans" cxnId="{1E1CE3B9-8C8A-4ECF-92ED-48D5DDBA3604}">
      <dgm:prSet/>
      <dgm:spPr/>
      <dgm:t>
        <a:bodyPr/>
        <a:lstStyle/>
        <a:p>
          <a:endParaRPr lang="en-US"/>
        </a:p>
      </dgm:t>
    </dgm:pt>
    <dgm:pt modelId="{ECEDC368-A092-45C1-89D4-EEA4B2FABC50}" type="pres">
      <dgm:prSet presAssocID="{492B3967-9BEF-4906-ABF1-730774EC29D8}" presName="rootnode" presStyleCnt="0">
        <dgm:presLayoutVars>
          <dgm:chMax/>
          <dgm:chPref/>
          <dgm:dir/>
          <dgm:animLvl val="lvl"/>
        </dgm:presLayoutVars>
      </dgm:prSet>
      <dgm:spPr/>
    </dgm:pt>
    <dgm:pt modelId="{36226F52-944F-4F21-A106-44C008649C2C}" type="pres">
      <dgm:prSet presAssocID="{4E20D358-E944-480F-9D1B-DA226AE76F66}" presName="composite" presStyleCnt="0"/>
      <dgm:spPr/>
    </dgm:pt>
    <dgm:pt modelId="{46A904AC-81AB-46B2-9B74-CCEA57A66F7B}" type="pres">
      <dgm:prSet presAssocID="{4E20D358-E944-480F-9D1B-DA226AE76F66}" presName="bentUpArrow1" presStyleLbl="alignImgPlace1" presStyleIdx="0" presStyleCnt="2"/>
      <dgm:spPr/>
    </dgm:pt>
    <dgm:pt modelId="{806676B7-DD04-4BDF-9518-814D6FC580CE}" type="pres">
      <dgm:prSet presAssocID="{4E20D358-E944-480F-9D1B-DA226AE76F66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87B58347-93F4-40BB-A062-3BD2879DB421}" type="pres">
      <dgm:prSet presAssocID="{4E20D358-E944-480F-9D1B-DA226AE76F66}" presName="ChildText" presStyleLbl="revTx" presStyleIdx="0" presStyleCnt="3" custScaleX="131531" custLinFactNeighborX="18675" custLinFactNeighborY="8900">
        <dgm:presLayoutVars>
          <dgm:chMax val="0"/>
          <dgm:chPref val="0"/>
          <dgm:bulletEnabled val="1"/>
        </dgm:presLayoutVars>
      </dgm:prSet>
      <dgm:spPr/>
    </dgm:pt>
    <dgm:pt modelId="{E1F7DA8F-BF82-4F53-A9EC-D74F5C59C741}" type="pres">
      <dgm:prSet presAssocID="{36EEEACC-220E-4D49-9342-CC6465A62D3D}" presName="sibTrans" presStyleCnt="0"/>
      <dgm:spPr/>
    </dgm:pt>
    <dgm:pt modelId="{2BDD7E84-59EC-4D7C-AB68-A856EAF9CA99}" type="pres">
      <dgm:prSet presAssocID="{02C47C7D-1490-4FD6-BEFB-D1D95F448A91}" presName="composite" presStyleCnt="0"/>
      <dgm:spPr/>
    </dgm:pt>
    <dgm:pt modelId="{CEAFFFBA-4C86-4C54-B2C4-9D9D565D5775}" type="pres">
      <dgm:prSet presAssocID="{02C47C7D-1490-4FD6-BEFB-D1D95F448A91}" presName="bentUpArrow1" presStyleLbl="alignImgPlace1" presStyleIdx="1" presStyleCnt="2"/>
      <dgm:spPr/>
    </dgm:pt>
    <dgm:pt modelId="{8A0CCF32-98D2-417F-AABF-329AD79EBF95}" type="pres">
      <dgm:prSet presAssocID="{02C47C7D-1490-4FD6-BEFB-D1D95F448A91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B57F2520-F3C0-4942-A9EB-B96FED23571B}" type="pres">
      <dgm:prSet presAssocID="{02C47C7D-1490-4FD6-BEFB-D1D95F448A91}" presName="ChildText" presStyleLbl="revTx" presStyleIdx="1" presStyleCnt="3" custScaleX="177616" custLinFactNeighborX="42655" custLinFactNeighborY="1750">
        <dgm:presLayoutVars>
          <dgm:chMax val="0"/>
          <dgm:chPref val="0"/>
          <dgm:bulletEnabled val="1"/>
        </dgm:presLayoutVars>
      </dgm:prSet>
      <dgm:spPr/>
    </dgm:pt>
    <dgm:pt modelId="{59FB6DA1-04F5-45CF-B232-9BA39ACE0081}" type="pres">
      <dgm:prSet presAssocID="{5F61C68C-981F-4AF2-B4F3-8450134508B2}" presName="sibTrans" presStyleCnt="0"/>
      <dgm:spPr/>
    </dgm:pt>
    <dgm:pt modelId="{1CE28BF1-FDFE-41E0-9120-0125FDB9F694}" type="pres">
      <dgm:prSet presAssocID="{CE4CC708-A7D9-47E2-A70A-03448562BB3E}" presName="composite" presStyleCnt="0"/>
      <dgm:spPr/>
    </dgm:pt>
    <dgm:pt modelId="{4A48FBDE-03E4-4883-8030-B1F1AF83ACE4}" type="pres">
      <dgm:prSet presAssocID="{CE4CC708-A7D9-47E2-A70A-03448562BB3E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1EFF2CD-6BEC-4254-B7C6-7771013CCB7E}" type="pres">
      <dgm:prSet presAssocID="{CE4CC708-A7D9-47E2-A70A-03448562BB3E}" presName="FinalChildText" presStyleLbl="revTx" presStyleIdx="2" presStyleCnt="3" custScaleX="165003" custLinFactNeighborX="38117" custLinFactNeighborY="-2333">
        <dgm:presLayoutVars>
          <dgm:chMax val="0"/>
          <dgm:chPref val="0"/>
          <dgm:bulletEnabled val="1"/>
        </dgm:presLayoutVars>
      </dgm:prSet>
      <dgm:spPr/>
    </dgm:pt>
  </dgm:ptLst>
  <dgm:cxnLst>
    <dgm:cxn modelId="{C2542D00-3EEC-4BD1-AFBF-DE83BEC9CA7D}" type="presOf" srcId="{02C47C7D-1490-4FD6-BEFB-D1D95F448A91}" destId="{8A0CCF32-98D2-417F-AABF-329AD79EBF95}" srcOrd="0" destOrd="0" presId="urn:microsoft.com/office/officeart/2005/8/layout/StepDownProcess"/>
    <dgm:cxn modelId="{1D535312-67FA-4224-8EDD-74357B974F69}" srcId="{492B3967-9BEF-4906-ABF1-730774EC29D8}" destId="{02C47C7D-1490-4FD6-BEFB-D1D95F448A91}" srcOrd="1" destOrd="0" parTransId="{6B949D44-D625-45FD-9E5E-467160C00FEE}" sibTransId="{5F61C68C-981F-4AF2-B4F3-8450134508B2}"/>
    <dgm:cxn modelId="{C8CADC17-6716-406A-8A2D-E52B26C4EFD4}" srcId="{CE4CC708-A7D9-47E2-A70A-03448562BB3E}" destId="{4BBB6F58-F462-43C0-8B20-C430C7D0B9EE}" srcOrd="0" destOrd="0" parTransId="{D066D6A7-E286-4497-B5B0-8BE04A1D3A21}" sibTransId="{1947C9AF-F4FB-450E-B371-6808E6B96E33}"/>
    <dgm:cxn modelId="{A3478B1C-2129-4BD2-919D-C97F2CAB798F}" srcId="{4E20D358-E944-480F-9D1B-DA226AE76F66}" destId="{83FACD52-83A1-4457-92F4-D07B3BB6F7D4}" srcOrd="3" destOrd="0" parTransId="{D6294BBE-8E6A-4245-9254-E38A152A9269}" sibTransId="{1F1D921C-12AB-4916-849F-465829D25D64}"/>
    <dgm:cxn modelId="{7D214B2B-5056-4535-B5EB-BA9E1BF81974}" srcId="{4E20D358-E944-480F-9D1B-DA226AE76F66}" destId="{A09A7947-DCE3-4082-9556-14110F8E8FA5}" srcOrd="2" destOrd="0" parTransId="{E849549B-BF8A-4820-AA62-F0EC9D4DFE27}" sibTransId="{F37F30FE-9C90-4717-9C0B-9CB0B0B1BB1D}"/>
    <dgm:cxn modelId="{14C1C22E-03BC-4DC9-834B-1E3A432A0719}" type="presOf" srcId="{966D1D8E-B961-42BC-900E-0D751FF2B19C}" destId="{87B58347-93F4-40BB-A062-3BD2879DB421}" srcOrd="0" destOrd="0" presId="urn:microsoft.com/office/officeart/2005/8/layout/StepDownProcess"/>
    <dgm:cxn modelId="{B2482541-CD6B-47CD-8B6E-EF3DD1601FD4}" srcId="{02C47C7D-1490-4FD6-BEFB-D1D95F448A91}" destId="{EF363B98-256D-4A80-A1D8-DFD5596B977D}" srcOrd="0" destOrd="0" parTransId="{78A65AD0-5C51-464E-A444-55DE6D386D8E}" sibTransId="{53FDF1C1-2A71-4EC3-9F7F-726F8756E233}"/>
    <dgm:cxn modelId="{0A71334F-E99A-4BB1-B988-762E5D74C909}" type="presOf" srcId="{EF363B98-256D-4A80-A1D8-DFD5596B977D}" destId="{B57F2520-F3C0-4942-A9EB-B96FED23571B}" srcOrd="0" destOrd="0" presId="urn:microsoft.com/office/officeart/2005/8/layout/StepDownProcess"/>
    <dgm:cxn modelId="{90FD0471-AB79-4E0C-8848-6AC8DE02CCEF}" type="presOf" srcId="{6648F1AD-CB48-475D-AD8F-B31AC681B220}" destId="{87B58347-93F4-40BB-A062-3BD2879DB421}" srcOrd="0" destOrd="1" presId="urn:microsoft.com/office/officeart/2005/8/layout/StepDownProcess"/>
    <dgm:cxn modelId="{366B6253-C507-4F9C-9D7F-0DE7ED3AAEAD}" srcId="{4E20D358-E944-480F-9D1B-DA226AE76F66}" destId="{966D1D8E-B961-42BC-900E-0D751FF2B19C}" srcOrd="0" destOrd="0" parTransId="{F16DE5A1-CCE9-46FD-9A81-411100AE6181}" sibTransId="{B9187FE0-5ED6-46D1-BE89-A8D07F67069E}"/>
    <dgm:cxn modelId="{D546CD53-F20E-43C9-B540-65B9C73393EC}" type="presOf" srcId="{4E20D358-E944-480F-9D1B-DA226AE76F66}" destId="{806676B7-DD04-4BDF-9518-814D6FC580CE}" srcOrd="0" destOrd="0" presId="urn:microsoft.com/office/officeart/2005/8/layout/StepDownProcess"/>
    <dgm:cxn modelId="{C2C97984-BFD1-41C6-ADFA-EC3E4857FD0E}" srcId="{492B3967-9BEF-4906-ABF1-730774EC29D8}" destId="{CE4CC708-A7D9-47E2-A70A-03448562BB3E}" srcOrd="2" destOrd="0" parTransId="{9F809F13-FF46-4734-84D2-461301CF4B2A}" sibTransId="{DAB9EE50-D0DF-485C-85AA-D9694EBABBFB}"/>
    <dgm:cxn modelId="{08F529A1-BDBF-44F1-AAE4-C12FABCA8305}" srcId="{492B3967-9BEF-4906-ABF1-730774EC29D8}" destId="{4E20D358-E944-480F-9D1B-DA226AE76F66}" srcOrd="0" destOrd="0" parTransId="{7ADE2BA4-9695-4E0D-963C-BDD347F92F68}" sibTransId="{36EEEACC-220E-4D49-9342-CC6465A62D3D}"/>
    <dgm:cxn modelId="{914437B7-A23B-4006-B6D7-15A42C5F4F7F}" type="presOf" srcId="{4BBB6F58-F462-43C0-8B20-C430C7D0B9EE}" destId="{91EFF2CD-6BEC-4254-B7C6-7771013CCB7E}" srcOrd="0" destOrd="0" presId="urn:microsoft.com/office/officeart/2005/8/layout/StepDownProcess"/>
    <dgm:cxn modelId="{1E1CE3B9-8C8A-4ECF-92ED-48D5DDBA3604}" srcId="{4E20D358-E944-480F-9D1B-DA226AE76F66}" destId="{6648F1AD-CB48-475D-AD8F-B31AC681B220}" srcOrd="1" destOrd="0" parTransId="{784A5EB6-AC85-452C-ABAA-E49E6DB0C654}" sibTransId="{943E57EC-B53A-4484-977D-8E1BDC58D7F6}"/>
    <dgm:cxn modelId="{86CE57BF-DC92-484B-A567-5B380F18E4AB}" type="presOf" srcId="{A09A7947-DCE3-4082-9556-14110F8E8FA5}" destId="{87B58347-93F4-40BB-A062-3BD2879DB421}" srcOrd="0" destOrd="2" presId="urn:microsoft.com/office/officeart/2005/8/layout/StepDownProcess"/>
    <dgm:cxn modelId="{B19662CF-35CA-4807-88DA-A2FAF0A632C8}" type="presOf" srcId="{CE4CC708-A7D9-47E2-A70A-03448562BB3E}" destId="{4A48FBDE-03E4-4883-8030-B1F1AF83ACE4}" srcOrd="0" destOrd="0" presId="urn:microsoft.com/office/officeart/2005/8/layout/StepDownProcess"/>
    <dgm:cxn modelId="{D07BE6FA-5296-4C1B-BF9B-7BB2D3CC0A1F}" type="presOf" srcId="{492B3967-9BEF-4906-ABF1-730774EC29D8}" destId="{ECEDC368-A092-45C1-89D4-EEA4B2FABC50}" srcOrd="0" destOrd="0" presId="urn:microsoft.com/office/officeart/2005/8/layout/StepDownProcess"/>
    <dgm:cxn modelId="{A16955FE-F35B-4163-80AE-6B11EB1C4898}" type="presOf" srcId="{83FACD52-83A1-4457-92F4-D07B3BB6F7D4}" destId="{87B58347-93F4-40BB-A062-3BD2879DB421}" srcOrd="0" destOrd="3" presId="urn:microsoft.com/office/officeart/2005/8/layout/StepDownProcess"/>
    <dgm:cxn modelId="{38C30C41-A525-4757-A976-823F01D30185}" type="presParOf" srcId="{ECEDC368-A092-45C1-89D4-EEA4B2FABC50}" destId="{36226F52-944F-4F21-A106-44C008649C2C}" srcOrd="0" destOrd="0" presId="urn:microsoft.com/office/officeart/2005/8/layout/StepDownProcess"/>
    <dgm:cxn modelId="{5A8E1B94-5CBE-40A0-A45E-FD7DA081019E}" type="presParOf" srcId="{36226F52-944F-4F21-A106-44C008649C2C}" destId="{46A904AC-81AB-46B2-9B74-CCEA57A66F7B}" srcOrd="0" destOrd="0" presId="urn:microsoft.com/office/officeart/2005/8/layout/StepDownProcess"/>
    <dgm:cxn modelId="{76BDCC1D-8359-445C-85D0-0E3978BBF667}" type="presParOf" srcId="{36226F52-944F-4F21-A106-44C008649C2C}" destId="{806676B7-DD04-4BDF-9518-814D6FC580CE}" srcOrd="1" destOrd="0" presId="urn:microsoft.com/office/officeart/2005/8/layout/StepDownProcess"/>
    <dgm:cxn modelId="{59067644-2C80-4EF1-9FE4-FB00F52DD8DB}" type="presParOf" srcId="{36226F52-944F-4F21-A106-44C008649C2C}" destId="{87B58347-93F4-40BB-A062-3BD2879DB421}" srcOrd="2" destOrd="0" presId="urn:microsoft.com/office/officeart/2005/8/layout/StepDownProcess"/>
    <dgm:cxn modelId="{2D0C9C49-546F-4216-9762-032B40F21A20}" type="presParOf" srcId="{ECEDC368-A092-45C1-89D4-EEA4B2FABC50}" destId="{E1F7DA8F-BF82-4F53-A9EC-D74F5C59C741}" srcOrd="1" destOrd="0" presId="urn:microsoft.com/office/officeart/2005/8/layout/StepDownProcess"/>
    <dgm:cxn modelId="{3E7ACD46-B127-4340-B4EA-E26FDC6235AF}" type="presParOf" srcId="{ECEDC368-A092-45C1-89D4-EEA4B2FABC50}" destId="{2BDD7E84-59EC-4D7C-AB68-A856EAF9CA99}" srcOrd="2" destOrd="0" presId="urn:microsoft.com/office/officeart/2005/8/layout/StepDownProcess"/>
    <dgm:cxn modelId="{77989FB8-9439-4B3C-8929-3B4686D3B9BC}" type="presParOf" srcId="{2BDD7E84-59EC-4D7C-AB68-A856EAF9CA99}" destId="{CEAFFFBA-4C86-4C54-B2C4-9D9D565D5775}" srcOrd="0" destOrd="0" presId="urn:microsoft.com/office/officeart/2005/8/layout/StepDownProcess"/>
    <dgm:cxn modelId="{9EA338AF-EA67-4E9B-A30A-06F81D68B7CB}" type="presParOf" srcId="{2BDD7E84-59EC-4D7C-AB68-A856EAF9CA99}" destId="{8A0CCF32-98D2-417F-AABF-329AD79EBF95}" srcOrd="1" destOrd="0" presId="urn:microsoft.com/office/officeart/2005/8/layout/StepDownProcess"/>
    <dgm:cxn modelId="{AC6BD284-5DC3-4BC6-BEB8-24413B3FE77F}" type="presParOf" srcId="{2BDD7E84-59EC-4D7C-AB68-A856EAF9CA99}" destId="{B57F2520-F3C0-4942-A9EB-B96FED23571B}" srcOrd="2" destOrd="0" presId="urn:microsoft.com/office/officeart/2005/8/layout/StepDownProcess"/>
    <dgm:cxn modelId="{022E942D-2B5E-4124-B633-2CF0C7A2DADF}" type="presParOf" srcId="{ECEDC368-A092-45C1-89D4-EEA4B2FABC50}" destId="{59FB6DA1-04F5-45CF-B232-9BA39ACE0081}" srcOrd="3" destOrd="0" presId="urn:microsoft.com/office/officeart/2005/8/layout/StepDownProcess"/>
    <dgm:cxn modelId="{222FC2AE-5219-4576-B379-9422C815CE96}" type="presParOf" srcId="{ECEDC368-A092-45C1-89D4-EEA4B2FABC50}" destId="{1CE28BF1-FDFE-41E0-9120-0125FDB9F694}" srcOrd="4" destOrd="0" presId="urn:microsoft.com/office/officeart/2005/8/layout/StepDownProcess"/>
    <dgm:cxn modelId="{277085F6-346D-4757-8F3B-2AB82935C522}" type="presParOf" srcId="{1CE28BF1-FDFE-41E0-9120-0125FDB9F694}" destId="{4A48FBDE-03E4-4883-8030-B1F1AF83ACE4}" srcOrd="0" destOrd="0" presId="urn:microsoft.com/office/officeart/2005/8/layout/StepDownProcess"/>
    <dgm:cxn modelId="{54B42D88-C8E4-441B-8788-6CE4ECC939AA}" type="presParOf" srcId="{1CE28BF1-FDFE-41E0-9120-0125FDB9F694}" destId="{91EFF2CD-6BEC-4254-B7C6-7771013CCB7E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904AC-81AB-46B2-9B74-CCEA57A66F7B}">
      <dsp:nvSpPr>
        <dsp:cNvPr id="0" name=""/>
        <dsp:cNvSpPr/>
      </dsp:nvSpPr>
      <dsp:spPr>
        <a:xfrm rot="5400000">
          <a:off x="1161099" y="1806752"/>
          <a:ext cx="1597916" cy="181917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676B7-DD04-4BDF-9518-814D6FC580CE}">
      <dsp:nvSpPr>
        <dsp:cNvPr id="0" name=""/>
        <dsp:cNvSpPr/>
      </dsp:nvSpPr>
      <dsp:spPr>
        <a:xfrm>
          <a:off x="737748" y="35429"/>
          <a:ext cx="2689951" cy="188287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TFR </a:t>
          </a:r>
          <a:r>
            <a:rPr lang="de-DE" sz="2400" kern="1200" dirty="0" err="1"/>
            <a:t>forecasts</a:t>
          </a:r>
          <a:r>
            <a:rPr lang="de-DE" sz="2400" kern="1200" dirty="0"/>
            <a:t> </a:t>
          </a:r>
          <a:r>
            <a:rPr lang="de-DE" sz="2400" kern="1200" dirty="0" err="1"/>
            <a:t>with</a:t>
          </a:r>
          <a:r>
            <a:rPr lang="de-DE" sz="2400" kern="1200" dirty="0"/>
            <a:t> </a:t>
          </a:r>
          <a:r>
            <a:rPr lang="de-DE" sz="2400" kern="1200" dirty="0" err="1"/>
            <a:t>empirical</a:t>
          </a:r>
          <a:r>
            <a:rPr lang="de-DE" sz="2400" kern="1200" dirty="0"/>
            <a:t> </a:t>
          </a:r>
          <a:r>
            <a:rPr lang="de-DE" sz="2400" kern="1200" dirty="0" err="1"/>
            <a:t>prediction</a:t>
          </a:r>
          <a:r>
            <a:rPr lang="de-DE" sz="2400" kern="1200" dirty="0"/>
            <a:t> </a:t>
          </a:r>
          <a:r>
            <a:rPr lang="de-DE" sz="2400" kern="1200" dirty="0" err="1"/>
            <a:t>intervals</a:t>
          </a:r>
          <a:endParaRPr lang="en-US" sz="2400" kern="1200" dirty="0"/>
        </a:p>
      </dsp:txBody>
      <dsp:txXfrm>
        <a:off x="829679" y="127360"/>
        <a:ext cx="2506089" cy="1699016"/>
      </dsp:txXfrm>
    </dsp:sp>
    <dsp:sp modelId="{87B58347-93F4-40BB-A062-3BD2879DB421}">
      <dsp:nvSpPr>
        <dsp:cNvPr id="0" name=""/>
        <dsp:cNvSpPr/>
      </dsp:nvSpPr>
      <dsp:spPr>
        <a:xfrm>
          <a:off x="3484621" y="350447"/>
          <a:ext cx="2573291" cy="1521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 dirty="0"/>
            <a:t>Up </a:t>
          </a:r>
          <a:r>
            <a:rPr lang="de-DE" sz="1900" kern="1200" dirty="0" err="1"/>
            <a:t>to</a:t>
          </a:r>
          <a:r>
            <a:rPr lang="de-DE" sz="1900" kern="1200" dirty="0"/>
            <a:t> 2050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 dirty="0" err="1"/>
            <a:t>For</a:t>
          </a:r>
          <a:r>
            <a:rPr lang="de-DE" sz="1900" kern="1200" dirty="0"/>
            <a:t>: </a:t>
          </a:r>
          <a:r>
            <a:rPr lang="de-DE" sz="1900" kern="1200" dirty="0" err="1"/>
            <a:t>Sweden</a:t>
          </a:r>
          <a:r>
            <a:rPr lang="de-DE" sz="1900" kern="1200" dirty="0"/>
            <a:t>, </a:t>
          </a:r>
          <a:r>
            <a:rPr lang="de-DE" sz="1900" kern="1200" dirty="0" err="1"/>
            <a:t>Denmark</a:t>
          </a:r>
          <a:r>
            <a:rPr lang="de-DE" sz="1900" kern="1200" dirty="0"/>
            <a:t>, </a:t>
          </a:r>
          <a:r>
            <a:rPr lang="de-DE" sz="1900" kern="1200" dirty="0" err="1"/>
            <a:t>Norway</a:t>
          </a:r>
          <a:r>
            <a:rPr lang="de-DE" sz="1900" kern="1200" dirty="0"/>
            <a:t>, and </a:t>
          </a:r>
          <a:r>
            <a:rPr lang="de-DE" sz="1900" kern="1200" dirty="0" err="1"/>
            <a:t>Finland</a:t>
          </a:r>
          <a:endParaRPr lang="en-US" sz="1900" kern="1200" dirty="0"/>
        </a:p>
      </dsp:txBody>
      <dsp:txXfrm>
        <a:off x="3484621" y="350447"/>
        <a:ext cx="2573291" cy="1521825"/>
      </dsp:txXfrm>
    </dsp:sp>
    <dsp:sp modelId="{CEAFFFBA-4C86-4C54-B2C4-9D9D565D5775}">
      <dsp:nvSpPr>
        <dsp:cNvPr id="0" name=""/>
        <dsp:cNvSpPr/>
      </dsp:nvSpPr>
      <dsp:spPr>
        <a:xfrm rot="5400000">
          <a:off x="3539405" y="3921846"/>
          <a:ext cx="1597916" cy="181917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CCF32-98D2-417F-AABF-329AD79EBF95}">
      <dsp:nvSpPr>
        <dsp:cNvPr id="0" name=""/>
        <dsp:cNvSpPr/>
      </dsp:nvSpPr>
      <dsp:spPr>
        <a:xfrm>
          <a:off x="3116054" y="2150523"/>
          <a:ext cx="2689951" cy="188287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Quantification</a:t>
          </a:r>
          <a:r>
            <a:rPr lang="de-DE" sz="2400" kern="1200" dirty="0"/>
            <a:t> </a:t>
          </a:r>
          <a:r>
            <a:rPr lang="de-DE" sz="2400" kern="1200" dirty="0" err="1"/>
            <a:t>of</a:t>
          </a:r>
          <a:r>
            <a:rPr lang="de-DE" sz="2400" kern="1200" dirty="0"/>
            <a:t> </a:t>
          </a:r>
          <a:r>
            <a:rPr lang="de-DE" sz="2400" kern="1200" dirty="0" err="1"/>
            <a:t>distribution</a:t>
          </a:r>
          <a:r>
            <a:rPr lang="de-DE" sz="2400" kern="1200" dirty="0"/>
            <a:t> </a:t>
          </a:r>
          <a:r>
            <a:rPr lang="de-DE" sz="2400" kern="1200" dirty="0" err="1"/>
            <a:t>of</a:t>
          </a:r>
          <a:r>
            <a:rPr lang="de-DE" sz="2400" kern="1200" dirty="0"/>
            <a:t> </a:t>
          </a:r>
          <a:r>
            <a:rPr lang="de-DE" sz="2400" kern="1200" dirty="0" err="1"/>
            <a:t>forecast</a:t>
          </a:r>
          <a:r>
            <a:rPr lang="de-DE" sz="2400" kern="1200" dirty="0"/>
            <a:t> </a:t>
          </a:r>
          <a:r>
            <a:rPr lang="de-DE" sz="2400" kern="1200" dirty="0" err="1"/>
            <a:t>errors</a:t>
          </a:r>
          <a:endParaRPr lang="en-US" sz="2400" kern="1200" dirty="0"/>
        </a:p>
      </dsp:txBody>
      <dsp:txXfrm>
        <a:off x="3207985" y="2242454"/>
        <a:ext cx="2506089" cy="1699016"/>
      </dsp:txXfrm>
    </dsp:sp>
    <dsp:sp modelId="{B57F2520-F3C0-4942-A9EB-B96FED23571B}">
      <dsp:nvSpPr>
        <dsp:cNvPr id="0" name=""/>
        <dsp:cNvSpPr/>
      </dsp:nvSpPr>
      <dsp:spPr>
        <a:xfrm>
          <a:off x="5881268" y="2356731"/>
          <a:ext cx="3474904" cy="1521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 dirty="0" err="1"/>
            <a:t>For</a:t>
          </a:r>
          <a:r>
            <a:rPr lang="de-DE" sz="1900" kern="1200" dirty="0"/>
            <a:t> </a:t>
          </a:r>
          <a:r>
            <a:rPr lang="de-DE" sz="1900" kern="1200" dirty="0" err="1"/>
            <a:t>forecasts</a:t>
          </a:r>
          <a:r>
            <a:rPr lang="de-DE" sz="1900" kern="1200" dirty="0"/>
            <a:t> </a:t>
          </a:r>
          <a:r>
            <a:rPr lang="de-DE" sz="1900" kern="1200" dirty="0" err="1"/>
            <a:t>based</a:t>
          </a:r>
          <a:r>
            <a:rPr lang="de-DE" sz="1900" kern="1200" dirty="0"/>
            <a:t> on: </a:t>
          </a:r>
          <a:r>
            <a:rPr lang="de-DE" sz="1900" kern="1200" dirty="0" err="1"/>
            <a:t>extrapolative</a:t>
          </a:r>
          <a:r>
            <a:rPr lang="de-DE" sz="1900" kern="1200" dirty="0"/>
            <a:t> </a:t>
          </a:r>
          <a:r>
            <a:rPr lang="de-DE" sz="1900" kern="1200" dirty="0" err="1"/>
            <a:t>models</a:t>
          </a:r>
          <a:r>
            <a:rPr lang="de-DE" sz="1900" kern="1200" dirty="0"/>
            <a:t>, </a:t>
          </a:r>
          <a:r>
            <a:rPr lang="de-DE" sz="1900" kern="1200" dirty="0" err="1"/>
            <a:t>scenario-based</a:t>
          </a:r>
          <a:r>
            <a:rPr lang="de-DE" sz="1900" kern="1200" dirty="0"/>
            <a:t> </a:t>
          </a:r>
          <a:r>
            <a:rPr lang="de-DE" sz="1900" kern="1200" dirty="0" err="1"/>
            <a:t>models</a:t>
          </a:r>
          <a:r>
            <a:rPr lang="de-DE" sz="1900" kern="1200" dirty="0"/>
            <a:t>, and </a:t>
          </a:r>
          <a:r>
            <a:rPr lang="de-DE" sz="1900" kern="1200" dirty="0" err="1"/>
            <a:t>published</a:t>
          </a:r>
          <a:r>
            <a:rPr lang="de-DE" sz="1900" kern="1200" dirty="0"/>
            <a:t> </a:t>
          </a:r>
          <a:r>
            <a:rPr lang="de-DE" sz="1900" kern="1200" dirty="0" err="1"/>
            <a:t>forecasts</a:t>
          </a:r>
          <a:endParaRPr lang="en-US" sz="1900" kern="1200" dirty="0"/>
        </a:p>
      </dsp:txBody>
      <dsp:txXfrm>
        <a:off x="5881268" y="2356731"/>
        <a:ext cx="3474904" cy="1521825"/>
      </dsp:txXfrm>
    </dsp:sp>
    <dsp:sp modelId="{4A48FBDE-03E4-4883-8030-B1F1AF83ACE4}">
      <dsp:nvSpPr>
        <dsp:cNvPr id="0" name=""/>
        <dsp:cNvSpPr/>
      </dsp:nvSpPr>
      <dsp:spPr>
        <a:xfrm>
          <a:off x="5494360" y="4265617"/>
          <a:ext cx="2689951" cy="188287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Comparison</a:t>
          </a:r>
          <a:r>
            <a:rPr lang="de-DE" sz="2400" kern="1200" dirty="0"/>
            <a:t> </a:t>
          </a:r>
          <a:r>
            <a:rPr lang="de-DE" sz="2400" kern="1200" dirty="0" err="1"/>
            <a:t>of</a:t>
          </a:r>
          <a:r>
            <a:rPr lang="de-DE" sz="2400" kern="1200" dirty="0"/>
            <a:t> </a:t>
          </a:r>
          <a:r>
            <a:rPr lang="de-DE" sz="2400" kern="1200" dirty="0" err="1"/>
            <a:t>prediction</a:t>
          </a:r>
          <a:r>
            <a:rPr lang="de-DE" sz="2400" kern="1200" dirty="0"/>
            <a:t> </a:t>
          </a:r>
          <a:r>
            <a:rPr lang="de-DE" sz="2400" kern="1200" dirty="0" err="1"/>
            <a:t>intervals</a:t>
          </a:r>
          <a:endParaRPr lang="en-US" sz="2400" kern="1200" dirty="0"/>
        </a:p>
      </dsp:txBody>
      <dsp:txXfrm>
        <a:off x="5586291" y="4357548"/>
        <a:ext cx="2506089" cy="1699016"/>
      </dsp:txXfrm>
    </dsp:sp>
    <dsp:sp modelId="{91EFF2CD-6BEC-4254-B7C6-7771013CCB7E}">
      <dsp:nvSpPr>
        <dsp:cNvPr id="0" name=""/>
        <dsp:cNvSpPr/>
      </dsp:nvSpPr>
      <dsp:spPr>
        <a:xfrm>
          <a:off x="8286195" y="4409688"/>
          <a:ext cx="3228142" cy="1521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 dirty="0"/>
            <a:t>Model-</a:t>
          </a:r>
          <a:r>
            <a:rPr lang="de-DE" sz="1900" kern="1200" dirty="0" err="1"/>
            <a:t>based</a:t>
          </a:r>
          <a:r>
            <a:rPr lang="de-DE" sz="1900" kern="1200" dirty="0"/>
            <a:t> PIs,</a:t>
          </a:r>
          <a:br>
            <a:rPr lang="de-DE" sz="1900" kern="1200" dirty="0"/>
          </a:br>
          <a:r>
            <a:rPr lang="de-DE" sz="1900" kern="1200" dirty="0" err="1"/>
            <a:t>empirical</a:t>
          </a:r>
          <a:r>
            <a:rPr lang="de-DE" sz="1900" kern="1200" dirty="0"/>
            <a:t> PIs </a:t>
          </a:r>
          <a:r>
            <a:rPr lang="de-DE" sz="1900" kern="1200" dirty="0" err="1"/>
            <a:t>based</a:t>
          </a:r>
          <a:r>
            <a:rPr lang="de-DE" sz="1900" kern="1200" dirty="0"/>
            <a:t> on </a:t>
          </a:r>
          <a:r>
            <a:rPr lang="de-DE" sz="1900" kern="1200" dirty="0" err="1"/>
            <a:t>cross</a:t>
          </a:r>
          <a:r>
            <a:rPr lang="de-DE" sz="1900" kern="1200" dirty="0"/>
            <a:t>-validation,</a:t>
          </a:r>
          <a:br>
            <a:rPr lang="de-DE" sz="1900" kern="1200" dirty="0"/>
          </a:br>
          <a:r>
            <a:rPr lang="de-DE" sz="1900" kern="1200" dirty="0" err="1"/>
            <a:t>empirical</a:t>
          </a:r>
          <a:r>
            <a:rPr lang="de-DE" sz="1900" kern="1200" dirty="0"/>
            <a:t> PIs </a:t>
          </a:r>
          <a:r>
            <a:rPr lang="de-DE" sz="1900" kern="1200" dirty="0" err="1"/>
            <a:t>based</a:t>
          </a:r>
          <a:r>
            <a:rPr lang="de-DE" sz="1900" kern="1200" dirty="0"/>
            <a:t> on </a:t>
          </a:r>
          <a:r>
            <a:rPr lang="de-DE" sz="1900" kern="1200" dirty="0" err="1"/>
            <a:t>published</a:t>
          </a:r>
          <a:r>
            <a:rPr lang="de-DE" sz="1900" kern="1200" dirty="0"/>
            <a:t> </a:t>
          </a:r>
          <a:r>
            <a:rPr lang="de-DE" sz="1900" kern="1200" dirty="0" err="1"/>
            <a:t>forecasts</a:t>
          </a:r>
          <a:r>
            <a:rPr lang="de-DE" sz="1900" kern="1200" dirty="0"/>
            <a:t>   </a:t>
          </a:r>
          <a:endParaRPr lang="en-US" sz="1900" kern="1200" dirty="0"/>
        </a:p>
      </dsp:txBody>
      <dsp:txXfrm>
        <a:off x="8286195" y="4409688"/>
        <a:ext cx="3228142" cy="15218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904AC-81AB-46B2-9B74-CCEA57A66F7B}">
      <dsp:nvSpPr>
        <dsp:cNvPr id="0" name=""/>
        <dsp:cNvSpPr/>
      </dsp:nvSpPr>
      <dsp:spPr>
        <a:xfrm rot="5400000">
          <a:off x="1161099" y="1806752"/>
          <a:ext cx="1597916" cy="181917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676B7-DD04-4BDF-9518-814D6FC580CE}">
      <dsp:nvSpPr>
        <dsp:cNvPr id="0" name=""/>
        <dsp:cNvSpPr/>
      </dsp:nvSpPr>
      <dsp:spPr>
        <a:xfrm>
          <a:off x="737748" y="35429"/>
          <a:ext cx="2689951" cy="188287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TFR </a:t>
          </a:r>
          <a:r>
            <a:rPr lang="de-DE" sz="2400" kern="1200" dirty="0" err="1"/>
            <a:t>forecasts</a:t>
          </a:r>
          <a:r>
            <a:rPr lang="de-DE" sz="2400" kern="1200" dirty="0"/>
            <a:t> </a:t>
          </a:r>
          <a:r>
            <a:rPr lang="de-DE" sz="2400" kern="1200" dirty="0" err="1"/>
            <a:t>with</a:t>
          </a:r>
          <a:r>
            <a:rPr lang="de-DE" sz="2400" kern="1200" dirty="0"/>
            <a:t> </a:t>
          </a:r>
          <a:r>
            <a:rPr lang="de-DE" sz="2400" kern="1200" dirty="0" err="1"/>
            <a:t>empirical</a:t>
          </a:r>
          <a:r>
            <a:rPr lang="de-DE" sz="2400" kern="1200" dirty="0"/>
            <a:t> </a:t>
          </a:r>
          <a:r>
            <a:rPr lang="de-DE" sz="2400" kern="1200" dirty="0" err="1"/>
            <a:t>prediction</a:t>
          </a:r>
          <a:r>
            <a:rPr lang="de-DE" sz="2400" kern="1200" dirty="0"/>
            <a:t> </a:t>
          </a:r>
          <a:r>
            <a:rPr lang="de-DE" sz="2400" kern="1200" dirty="0" err="1"/>
            <a:t>intervals</a:t>
          </a:r>
          <a:endParaRPr lang="en-US" sz="2400" kern="1200" dirty="0"/>
        </a:p>
      </dsp:txBody>
      <dsp:txXfrm>
        <a:off x="829679" y="127360"/>
        <a:ext cx="2506089" cy="1699016"/>
      </dsp:txXfrm>
    </dsp:sp>
    <dsp:sp modelId="{87B58347-93F4-40BB-A062-3BD2879DB421}">
      <dsp:nvSpPr>
        <dsp:cNvPr id="0" name=""/>
        <dsp:cNvSpPr/>
      </dsp:nvSpPr>
      <dsp:spPr>
        <a:xfrm>
          <a:off x="3484621" y="350447"/>
          <a:ext cx="2573291" cy="1521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 dirty="0"/>
            <a:t>Up </a:t>
          </a:r>
          <a:r>
            <a:rPr lang="de-DE" sz="1900" kern="1200" dirty="0" err="1"/>
            <a:t>to</a:t>
          </a:r>
          <a:r>
            <a:rPr lang="de-DE" sz="1900" kern="1200" dirty="0"/>
            <a:t> 2050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 dirty="0" err="1"/>
            <a:t>For</a:t>
          </a:r>
          <a:r>
            <a:rPr lang="de-DE" sz="1900" kern="1200" dirty="0"/>
            <a:t>: </a:t>
          </a:r>
          <a:r>
            <a:rPr lang="de-DE" sz="1900" kern="1200" dirty="0" err="1"/>
            <a:t>Sweden</a:t>
          </a:r>
          <a:r>
            <a:rPr lang="de-DE" sz="1900" kern="1200" dirty="0"/>
            <a:t>, </a:t>
          </a:r>
          <a:r>
            <a:rPr lang="de-DE" sz="1900" kern="1200" dirty="0" err="1"/>
            <a:t>Denmark</a:t>
          </a:r>
          <a:r>
            <a:rPr lang="de-DE" sz="1900" kern="1200" dirty="0"/>
            <a:t>, </a:t>
          </a:r>
          <a:r>
            <a:rPr lang="de-DE" sz="1900" kern="1200" dirty="0" err="1"/>
            <a:t>Norway</a:t>
          </a:r>
          <a:r>
            <a:rPr lang="de-DE" sz="1900" kern="1200" dirty="0"/>
            <a:t>, and </a:t>
          </a:r>
          <a:r>
            <a:rPr lang="de-DE" sz="1900" kern="1200" dirty="0" err="1"/>
            <a:t>Finland</a:t>
          </a:r>
          <a:endParaRPr lang="en-US" sz="19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3484621" y="350447"/>
        <a:ext cx="2573291" cy="1521825"/>
      </dsp:txXfrm>
    </dsp:sp>
    <dsp:sp modelId="{CEAFFFBA-4C86-4C54-B2C4-9D9D565D5775}">
      <dsp:nvSpPr>
        <dsp:cNvPr id="0" name=""/>
        <dsp:cNvSpPr/>
      </dsp:nvSpPr>
      <dsp:spPr>
        <a:xfrm rot="5400000">
          <a:off x="3539405" y="3921846"/>
          <a:ext cx="1597916" cy="181917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CCF32-98D2-417F-AABF-329AD79EBF95}">
      <dsp:nvSpPr>
        <dsp:cNvPr id="0" name=""/>
        <dsp:cNvSpPr/>
      </dsp:nvSpPr>
      <dsp:spPr>
        <a:xfrm>
          <a:off x="3116054" y="2150523"/>
          <a:ext cx="2689951" cy="188287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Quantification</a:t>
          </a:r>
          <a:r>
            <a:rPr lang="de-DE" sz="2400" kern="1200" dirty="0"/>
            <a:t> </a:t>
          </a:r>
          <a:r>
            <a:rPr lang="de-DE" sz="2400" kern="1200" dirty="0" err="1"/>
            <a:t>of</a:t>
          </a:r>
          <a:r>
            <a:rPr lang="de-DE" sz="2400" kern="1200" dirty="0"/>
            <a:t> </a:t>
          </a:r>
          <a:r>
            <a:rPr lang="de-DE" sz="2400" kern="1200" dirty="0" err="1"/>
            <a:t>distribution</a:t>
          </a:r>
          <a:r>
            <a:rPr lang="de-DE" sz="2400" kern="1200" dirty="0"/>
            <a:t> </a:t>
          </a:r>
          <a:r>
            <a:rPr lang="de-DE" sz="2400" kern="1200" dirty="0" err="1"/>
            <a:t>of</a:t>
          </a:r>
          <a:r>
            <a:rPr lang="de-DE" sz="2400" kern="1200" dirty="0"/>
            <a:t> </a:t>
          </a:r>
          <a:r>
            <a:rPr lang="de-DE" sz="2400" kern="1200" dirty="0" err="1"/>
            <a:t>forecast</a:t>
          </a:r>
          <a:r>
            <a:rPr lang="de-DE" sz="2400" kern="1200" dirty="0"/>
            <a:t> </a:t>
          </a:r>
          <a:r>
            <a:rPr lang="de-DE" sz="2400" kern="1200" dirty="0" err="1"/>
            <a:t>errors</a:t>
          </a:r>
          <a:endParaRPr lang="en-US" sz="2400" kern="1200" dirty="0"/>
        </a:p>
      </dsp:txBody>
      <dsp:txXfrm>
        <a:off x="3207985" y="2242454"/>
        <a:ext cx="2506089" cy="1699016"/>
      </dsp:txXfrm>
    </dsp:sp>
    <dsp:sp modelId="{B57F2520-F3C0-4942-A9EB-B96FED23571B}">
      <dsp:nvSpPr>
        <dsp:cNvPr id="0" name=""/>
        <dsp:cNvSpPr/>
      </dsp:nvSpPr>
      <dsp:spPr>
        <a:xfrm>
          <a:off x="5881268" y="2356731"/>
          <a:ext cx="3474904" cy="1521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 dirty="0" err="1"/>
            <a:t>For</a:t>
          </a:r>
          <a:r>
            <a:rPr lang="de-DE" sz="1900" kern="1200" dirty="0"/>
            <a:t> </a:t>
          </a:r>
          <a:r>
            <a:rPr lang="de-DE" sz="1900" kern="1200" dirty="0" err="1"/>
            <a:t>forecasts</a:t>
          </a:r>
          <a:r>
            <a:rPr lang="de-DE" sz="1900" kern="1200" dirty="0"/>
            <a:t> </a:t>
          </a:r>
          <a:r>
            <a:rPr lang="de-DE" sz="1900" kern="1200" dirty="0" err="1"/>
            <a:t>based</a:t>
          </a:r>
          <a:r>
            <a:rPr lang="de-DE" sz="1900" kern="1200" dirty="0"/>
            <a:t> on: </a:t>
          </a:r>
          <a:r>
            <a:rPr lang="de-DE" sz="1900" kern="1200" dirty="0" err="1"/>
            <a:t>extrapolative</a:t>
          </a:r>
          <a:r>
            <a:rPr lang="de-DE" sz="1900" kern="1200" dirty="0"/>
            <a:t> </a:t>
          </a:r>
          <a:r>
            <a:rPr lang="de-DE" sz="1900" kern="1200" dirty="0" err="1"/>
            <a:t>models</a:t>
          </a:r>
          <a:r>
            <a:rPr lang="de-DE" sz="1900" kern="1200" dirty="0"/>
            <a:t>, </a:t>
          </a:r>
          <a:r>
            <a:rPr lang="de-DE" sz="1900" kern="1200" dirty="0" err="1"/>
            <a:t>scenario-based</a:t>
          </a:r>
          <a:r>
            <a:rPr lang="de-DE" sz="1900" kern="1200" dirty="0"/>
            <a:t> </a:t>
          </a:r>
          <a:r>
            <a:rPr lang="de-DE" sz="1900" kern="1200" dirty="0" err="1"/>
            <a:t>models</a:t>
          </a:r>
          <a:r>
            <a:rPr lang="de-DE" sz="1900" kern="1200" dirty="0"/>
            <a:t>, and </a:t>
          </a:r>
          <a:r>
            <a:rPr lang="de-DE" sz="1900" kern="1200" dirty="0" err="1"/>
            <a:t>published</a:t>
          </a:r>
          <a:r>
            <a:rPr lang="de-DE" sz="1900" kern="1200" dirty="0"/>
            <a:t> </a:t>
          </a:r>
          <a:r>
            <a:rPr lang="de-DE" sz="1900" kern="1200" dirty="0" err="1"/>
            <a:t>forecasts</a:t>
          </a:r>
          <a:endParaRPr lang="en-US" sz="1900" kern="1200" dirty="0"/>
        </a:p>
      </dsp:txBody>
      <dsp:txXfrm>
        <a:off x="5881268" y="2356731"/>
        <a:ext cx="3474904" cy="1521825"/>
      </dsp:txXfrm>
    </dsp:sp>
    <dsp:sp modelId="{4A48FBDE-03E4-4883-8030-B1F1AF83ACE4}">
      <dsp:nvSpPr>
        <dsp:cNvPr id="0" name=""/>
        <dsp:cNvSpPr/>
      </dsp:nvSpPr>
      <dsp:spPr>
        <a:xfrm>
          <a:off x="5494360" y="4265617"/>
          <a:ext cx="2689951" cy="188287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Comparison</a:t>
          </a:r>
          <a:r>
            <a:rPr lang="de-DE" sz="2400" kern="1200" dirty="0"/>
            <a:t> </a:t>
          </a:r>
          <a:r>
            <a:rPr lang="de-DE" sz="2400" kern="1200" dirty="0" err="1"/>
            <a:t>of</a:t>
          </a:r>
          <a:r>
            <a:rPr lang="de-DE" sz="2400" kern="1200" dirty="0"/>
            <a:t> </a:t>
          </a:r>
          <a:r>
            <a:rPr lang="de-DE" sz="2400" kern="1200" dirty="0" err="1"/>
            <a:t>prediction</a:t>
          </a:r>
          <a:r>
            <a:rPr lang="de-DE" sz="2400" kern="1200" dirty="0"/>
            <a:t> </a:t>
          </a:r>
          <a:r>
            <a:rPr lang="de-DE" sz="2400" kern="1200" dirty="0" err="1"/>
            <a:t>intervals</a:t>
          </a:r>
          <a:endParaRPr lang="en-US" sz="2400" kern="1200" dirty="0"/>
        </a:p>
      </dsp:txBody>
      <dsp:txXfrm>
        <a:off x="5586291" y="4357548"/>
        <a:ext cx="2506089" cy="1699016"/>
      </dsp:txXfrm>
    </dsp:sp>
    <dsp:sp modelId="{91EFF2CD-6BEC-4254-B7C6-7771013CCB7E}">
      <dsp:nvSpPr>
        <dsp:cNvPr id="0" name=""/>
        <dsp:cNvSpPr/>
      </dsp:nvSpPr>
      <dsp:spPr>
        <a:xfrm>
          <a:off x="8286195" y="4409688"/>
          <a:ext cx="3228142" cy="1521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 dirty="0"/>
            <a:t>Model-</a:t>
          </a:r>
          <a:r>
            <a:rPr lang="de-DE" sz="1900" kern="1200" dirty="0" err="1"/>
            <a:t>based</a:t>
          </a:r>
          <a:r>
            <a:rPr lang="de-DE" sz="1900" kern="1200" dirty="0"/>
            <a:t> PIs,</a:t>
          </a:r>
          <a:br>
            <a:rPr lang="de-DE" sz="1900" kern="1200" dirty="0"/>
          </a:br>
          <a:r>
            <a:rPr lang="de-DE" sz="1900" kern="1200" dirty="0" err="1"/>
            <a:t>empirical</a:t>
          </a:r>
          <a:r>
            <a:rPr lang="de-DE" sz="1900" kern="1200" dirty="0"/>
            <a:t> PIs </a:t>
          </a:r>
          <a:r>
            <a:rPr lang="de-DE" sz="1900" kern="1200" dirty="0" err="1"/>
            <a:t>based</a:t>
          </a:r>
          <a:r>
            <a:rPr lang="de-DE" sz="1900" kern="1200" dirty="0"/>
            <a:t> on </a:t>
          </a:r>
          <a:r>
            <a:rPr lang="de-DE" sz="1900" kern="1200" dirty="0" err="1"/>
            <a:t>cross</a:t>
          </a:r>
          <a:r>
            <a:rPr lang="de-DE" sz="1900" kern="1200" dirty="0"/>
            <a:t>-validation,</a:t>
          </a:r>
          <a:br>
            <a:rPr lang="de-DE" sz="1900" kern="1200" dirty="0"/>
          </a:br>
          <a:r>
            <a:rPr lang="de-DE" sz="1900" kern="1200" dirty="0" err="1"/>
            <a:t>empirical</a:t>
          </a:r>
          <a:r>
            <a:rPr lang="de-DE" sz="1900" kern="1200" dirty="0"/>
            <a:t> PIs </a:t>
          </a:r>
          <a:r>
            <a:rPr lang="de-DE" sz="1900" kern="1200" dirty="0" err="1"/>
            <a:t>based</a:t>
          </a:r>
          <a:r>
            <a:rPr lang="de-DE" sz="1900" kern="1200" dirty="0"/>
            <a:t> on </a:t>
          </a:r>
          <a:r>
            <a:rPr lang="de-DE" sz="1900" kern="1200" dirty="0" err="1"/>
            <a:t>published</a:t>
          </a:r>
          <a:r>
            <a:rPr lang="de-DE" sz="1900" kern="1200" dirty="0"/>
            <a:t> </a:t>
          </a:r>
          <a:r>
            <a:rPr lang="de-DE" sz="1900" kern="1200" dirty="0" err="1"/>
            <a:t>forecasts</a:t>
          </a:r>
          <a:r>
            <a:rPr lang="de-DE" sz="1900" kern="1200" dirty="0"/>
            <a:t>   </a:t>
          </a:r>
          <a:endParaRPr lang="en-US" sz="1900" kern="1200" dirty="0"/>
        </a:p>
      </dsp:txBody>
      <dsp:txXfrm>
        <a:off x="8286195" y="4409688"/>
        <a:ext cx="3228142" cy="1521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10DB8-584E-46DB-B52B-04D3D316388D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B3245-6DC6-4AC9-BEA6-1211CF63BF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183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B3245-6DC6-4AC9-BEA6-1211CF63BFB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9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FCA7687-F02F-7541-B844-ABD011DDC0D1}"/>
              </a:ext>
            </a:extLst>
          </p:cNvPr>
          <p:cNvSpPr/>
          <p:nvPr userDrawn="1"/>
        </p:nvSpPr>
        <p:spPr>
          <a:xfrm>
            <a:off x="1207911" y="2020711"/>
            <a:ext cx="9787467" cy="4086578"/>
          </a:xfrm>
          <a:prstGeom prst="rect">
            <a:avLst/>
          </a:prstGeom>
          <a:solidFill>
            <a:srgbClr val="F1F1F1"/>
          </a:solidFill>
          <a:ln w="19050" cmpd="sng">
            <a:noFill/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9200" y="2196000"/>
            <a:ext cx="9322800" cy="1548000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ts val="2600"/>
              </a:lnSpc>
              <a:defRPr sz="2300" spc="200" baseline="0"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0000" y="3744000"/>
            <a:ext cx="5031920" cy="2160000"/>
          </a:xfrm>
        </p:spPr>
        <p:txBody>
          <a:bodyPr anchor="b" anchorCtr="0"/>
          <a:lstStyle>
            <a:lvl1pPr marL="0" indent="0" algn="l">
              <a:spcBef>
                <a:spcPts val="2300"/>
              </a:spcBef>
              <a:buNone/>
              <a:defRPr sz="1900" b="0" spc="1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0" indent="252000" algn="l">
              <a:lnSpc>
                <a:spcPts val="1600"/>
              </a:lnSpc>
              <a:spcBef>
                <a:spcPts val="300"/>
              </a:spcBef>
              <a:buSzPct val="110000"/>
              <a:buFont typeface=".SF NS Symbols Regular"/>
              <a:buChar char="↘"/>
              <a:defRPr sz="1300" i="1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Template </a:t>
            </a:r>
            <a:r>
              <a:rPr lang="de-DE" dirty="0" err="1"/>
              <a:t>for</a:t>
            </a:r>
            <a:r>
              <a:rPr lang="de-DE" dirty="0"/>
              <a:t> sub-title </a:t>
            </a:r>
            <a:r>
              <a:rPr lang="de-DE" dirty="0" err="1"/>
              <a:t>master</a:t>
            </a:r>
            <a:r>
              <a:rPr lang="de-DE" dirty="0"/>
              <a:t>: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6CBE7-1545-4E8E-9750-1FCBFC4001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03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A60F433-92AC-4993-A4E4-F4A2A5A5475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A60F433-92AC-4993-A4E4-F4A2A5A54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340841A0-F483-42BB-B94E-8E965D6056F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D30B0A-E5C0-40E4-B75F-82DADA381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9" y="813262"/>
            <a:ext cx="3471861" cy="4683298"/>
          </a:xfrm>
        </p:spPr>
        <p:txBody>
          <a:bodyPr/>
          <a:lstStyle>
            <a:lvl1pPr>
              <a:defRPr spc="2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BB28A3-86AA-44A8-8B10-52DC0DB286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Kurztitel | TT.MM.JJJJ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2F6500F-7547-5445-81DD-14FC7E531F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05674" y="6044737"/>
            <a:ext cx="6438581" cy="256289"/>
          </a:xfrm>
        </p:spPr>
        <p:txBody>
          <a:bodyPr anchor="b" anchorCtr="0"/>
          <a:lstStyle>
            <a:lvl1pPr marL="0" indent="0" algn="l">
              <a:spcBef>
                <a:spcPts val="2300"/>
              </a:spcBef>
              <a:buNone/>
              <a:defRPr sz="1200" b="0" i="1" spc="0" baseline="0">
                <a:solidFill>
                  <a:schemeClr val="bg1">
                    <a:lumMod val="65000"/>
                  </a:schemeClr>
                </a:solidFill>
              </a:defRPr>
            </a:lvl1pPr>
            <a:lvl2pPr marL="0" indent="252000" algn="l">
              <a:lnSpc>
                <a:spcPts val="1600"/>
              </a:lnSpc>
              <a:spcBef>
                <a:spcPts val="300"/>
              </a:spcBef>
              <a:buSzPct val="110000"/>
              <a:buFont typeface=".SF NS Symbols Regular"/>
              <a:buChar char="↘"/>
              <a:defRPr sz="1300" i="1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Source</a:t>
            </a:r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6D92C0F-1C48-8E42-B536-AB31F51A8C6B}"/>
              </a:ext>
            </a:extLst>
          </p:cNvPr>
          <p:cNvSpPr/>
          <p:nvPr userDrawn="1"/>
        </p:nvSpPr>
        <p:spPr>
          <a:xfrm>
            <a:off x="4805673" y="813262"/>
            <a:ext cx="6438587" cy="5231476"/>
          </a:xfrm>
          <a:prstGeom prst="rect">
            <a:avLst/>
          </a:prstGeom>
          <a:solidFill>
            <a:schemeClr val="bg1">
              <a:alpha val="0"/>
            </a:schemeClr>
          </a:solidFill>
          <a:ln w="31750" cmpd="sng">
            <a:solidFill>
              <a:srgbClr val="F1F1F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34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olie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A60F433-92AC-4993-A4E4-F4A2A5A5475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A60F433-92AC-4993-A4E4-F4A2A5A54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340841A0-F483-42BB-B94E-8E965D6056F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D30B0A-E5C0-40E4-B75F-82DADA381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2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BB28A3-86AA-44A8-8B10-52DC0DB286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Kurztitel | TT.MM.JJJJ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47C035E-BEC4-404E-BDB6-E8321707039F}"/>
              </a:ext>
            </a:extLst>
          </p:cNvPr>
          <p:cNvSpPr/>
          <p:nvPr userDrawn="1"/>
        </p:nvSpPr>
        <p:spPr>
          <a:xfrm>
            <a:off x="947737" y="2097086"/>
            <a:ext cx="10296524" cy="3947652"/>
          </a:xfrm>
          <a:prstGeom prst="rect">
            <a:avLst/>
          </a:prstGeom>
          <a:solidFill>
            <a:schemeClr val="bg1">
              <a:alpha val="0"/>
            </a:schemeClr>
          </a:solidFill>
          <a:ln w="31750" cmpd="sng">
            <a:solidFill>
              <a:srgbClr val="F1F1F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2F6500F-7547-5445-81DD-14FC7E531F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47734" y="6044737"/>
            <a:ext cx="10296521" cy="256289"/>
          </a:xfrm>
        </p:spPr>
        <p:txBody>
          <a:bodyPr anchor="b" anchorCtr="0"/>
          <a:lstStyle>
            <a:lvl1pPr marL="0" indent="0" algn="l">
              <a:spcBef>
                <a:spcPts val="2300"/>
              </a:spcBef>
              <a:buNone/>
              <a:defRPr sz="1200" b="0" i="1" spc="0" baseline="0">
                <a:solidFill>
                  <a:schemeClr val="bg1">
                    <a:lumMod val="65000"/>
                  </a:schemeClr>
                </a:solidFill>
              </a:defRPr>
            </a:lvl1pPr>
            <a:lvl2pPr marL="0" indent="252000" algn="l">
              <a:lnSpc>
                <a:spcPts val="1600"/>
              </a:lnSpc>
              <a:spcBef>
                <a:spcPts val="300"/>
              </a:spcBef>
              <a:buSzPct val="110000"/>
              <a:buFont typeface=".SF NS Symbols Regular"/>
              <a:buChar char="↘"/>
              <a:defRPr sz="1300" i="1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Source/Quelle angeben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15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ields (text/picture/cha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434D6FFE-C346-403E-A982-395E5408109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434D6FFE-C346-403E-A982-395E540810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8FC65B91-E784-4354-A701-802A4C59DD9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7739" y="2097088"/>
            <a:ext cx="4860000" cy="4310912"/>
          </a:xfrm>
        </p:spPr>
        <p:txBody>
          <a:bodyPr/>
          <a:lstStyle>
            <a:lvl1pPr>
              <a:lnSpc>
                <a:spcPts val="2500"/>
              </a:lnSpc>
              <a:defRPr sz="1800" b="0"/>
            </a:lvl1pPr>
            <a:lvl2pPr>
              <a:defRPr/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2"/>
                </a:solidFill>
              </a:defRPr>
            </a:lvl4pPr>
            <a:lvl5pPr>
              <a:defRPr/>
            </a:lvl5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0" y="2097088"/>
            <a:ext cx="5148263" cy="4310912"/>
          </a:xfrm>
        </p:spPr>
        <p:txBody>
          <a:bodyPr/>
          <a:lstStyle>
            <a:lvl1pPr>
              <a:lnSpc>
                <a:spcPts val="2500"/>
              </a:lnSpc>
              <a:defRPr sz="1800" b="0"/>
            </a:lvl1pPr>
            <a:lvl2pPr>
              <a:defRPr/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2"/>
                </a:solidFill>
              </a:defRPr>
            </a:lvl4pPr>
            <a:lvl5pPr>
              <a:defRPr/>
            </a:lvl5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41C9CA6-6D1C-4ADA-8260-CCE7AD3CBD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B9FF6589-208D-EB40-B483-E5F8DF134B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9" y="813262"/>
            <a:ext cx="10296524" cy="1283824"/>
          </a:xfrm>
        </p:spPr>
        <p:txBody>
          <a:bodyPr/>
          <a:lstStyle>
            <a:lvl1pPr>
              <a:defRPr spc="200" baseline="0"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54641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5059122B-6621-47D1-A7DC-B86D3C66D4F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5059122B-6621-47D1-A7DC-B86D3C66D4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2B497B3-7BCD-436C-BE19-C4ED853A13E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7739" y="2097088"/>
            <a:ext cx="10296524" cy="4310912"/>
          </a:xfrm>
        </p:spPr>
        <p:txBody>
          <a:bodyPr numCol="1" spcCol="540000"/>
          <a:lstStyle>
            <a:lvl1pPr>
              <a:lnSpc>
                <a:spcPts val="2500"/>
              </a:lnSpc>
              <a:defRPr sz="1800" b="0"/>
            </a:lvl1pPr>
            <a:lvl2pPr>
              <a:defRPr/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2"/>
                </a:solidFill>
              </a:defRPr>
            </a:lvl4pPr>
            <a:lvl5pPr>
              <a:defRPr/>
            </a:lvl5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1A4F4E8-41E6-43E5-86D4-144034C85E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AA5BA017-A349-4547-A095-6A28324BB7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9" y="813262"/>
            <a:ext cx="10296524" cy="1283824"/>
          </a:xfrm>
        </p:spPr>
        <p:txBody>
          <a:bodyPr/>
          <a:lstStyle>
            <a:lvl1pPr>
              <a:defRPr spc="200" baseline="0"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514336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ields (text/picture/cha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D73405DF-DDE4-4B3F-BD48-FC67B9175B2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D73405DF-DDE4-4B3F-BD48-FC67B9175B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EEA7A5B-CC69-48D1-B35F-8500863105E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7738" y="2097088"/>
            <a:ext cx="3217861" cy="4310912"/>
          </a:xfrm>
        </p:spPr>
        <p:txBody>
          <a:bodyPr/>
          <a:lstStyle>
            <a:lvl1pPr>
              <a:defRPr b="0"/>
            </a:lvl1pPr>
            <a:lvl2pPr>
              <a:defRPr/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2"/>
                </a:solidFill>
              </a:defRPr>
            </a:lvl4pPr>
            <a:lvl5pPr>
              <a:defRPr/>
            </a:lvl5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7070" y="2097088"/>
            <a:ext cx="3217861" cy="4310912"/>
          </a:xfrm>
        </p:spPr>
        <p:txBody>
          <a:bodyPr/>
          <a:lstStyle>
            <a:lvl1pPr>
              <a:defRPr b="0"/>
            </a:lvl1pPr>
            <a:lvl2pPr>
              <a:defRPr/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2"/>
                </a:solidFill>
              </a:defRPr>
            </a:lvl4pPr>
            <a:lvl5pPr>
              <a:defRPr/>
            </a:lvl5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1F02B2B-2724-554D-82D3-E93B5519A17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026402" y="2097088"/>
            <a:ext cx="3217861" cy="4310912"/>
          </a:xfrm>
        </p:spPr>
        <p:txBody>
          <a:bodyPr/>
          <a:lstStyle>
            <a:lvl1pPr>
              <a:defRPr b="0"/>
            </a:lvl1pPr>
            <a:lvl2pPr>
              <a:defRPr/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2"/>
                </a:solidFill>
              </a:defRPr>
            </a:lvl4pPr>
            <a:lvl5pPr>
              <a:defRPr/>
            </a:lvl5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7601A5-58AC-4B70-8384-E8B22377E0C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930500AC-72D1-E94E-B004-A9ED30D1C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9" y="813262"/>
            <a:ext cx="10296524" cy="1238638"/>
          </a:xfrm>
        </p:spPr>
        <p:txBody>
          <a:bodyPr/>
          <a:lstStyle>
            <a:lvl1pPr>
              <a:defRPr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2657599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A1D4A37-1331-435B-A211-7068997FD9A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EA1D4A37-1331-435B-A211-7068997FD9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193015A-FC55-4B7E-8DBE-5DF6AAB16C8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23200" y="2097088"/>
            <a:ext cx="3421063" cy="4310912"/>
          </a:xfrm>
        </p:spPr>
        <p:txBody>
          <a:bodyPr/>
          <a:lstStyle>
            <a:lvl1pPr>
              <a:defRPr b="0"/>
            </a:lvl1pPr>
            <a:lvl2pPr>
              <a:defRPr/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2"/>
                </a:solidFill>
              </a:defRPr>
            </a:lvl4pPr>
            <a:lvl5pPr>
              <a:defRPr/>
            </a:lvl5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47738" y="2097088"/>
            <a:ext cx="6804341" cy="4310912"/>
          </a:xfrm>
        </p:spPr>
        <p:txBody>
          <a:bodyPr/>
          <a:lstStyle>
            <a:lvl1pPr>
              <a:defRPr b="0"/>
            </a:lvl1pPr>
            <a:lvl2pPr>
              <a:defRPr/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2"/>
                </a:solidFill>
              </a:defRPr>
            </a:lvl4pPr>
            <a:lvl5pPr>
              <a:defRPr/>
            </a:lvl5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902DFC1-1B36-4B69-A65A-1E64FEF5C1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54B59DE1-0A1D-E442-B44C-0645F9F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9" y="813262"/>
            <a:ext cx="10296524" cy="1283824"/>
          </a:xfrm>
        </p:spPr>
        <p:txBody>
          <a:bodyPr/>
          <a:lstStyle>
            <a:lvl1pPr>
              <a:defRPr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1889184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hapter separator / End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998" y="3429000"/>
            <a:ext cx="5449246" cy="1621940"/>
          </a:xfrm>
          <a:prstGeom prst="rect">
            <a:avLst/>
          </a:prstGeom>
        </p:spPr>
        <p:txBody>
          <a:bodyPr anchor="t" anchorCtr="0"/>
          <a:lstStyle>
            <a:lvl1pPr>
              <a:defRPr sz="2300" spc="230" baseline="0"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450D214-B6EE-034A-8488-56AD762182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98" y="5050940"/>
            <a:ext cx="1218350" cy="56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3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FCA7687-F02F-7541-B844-ABD011DDC0D1}"/>
              </a:ext>
            </a:extLst>
          </p:cNvPr>
          <p:cNvSpPr/>
          <p:nvPr userDrawn="1"/>
        </p:nvSpPr>
        <p:spPr>
          <a:xfrm>
            <a:off x="1207911" y="2020711"/>
            <a:ext cx="9787467" cy="4086578"/>
          </a:xfrm>
          <a:prstGeom prst="rect">
            <a:avLst/>
          </a:prstGeom>
          <a:solidFill>
            <a:srgbClr val="006C66"/>
          </a:solidFill>
          <a:ln w="19050" cmpd="sng">
            <a:noFill/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rgbClr val="006C6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9200" y="2196000"/>
            <a:ext cx="9322800" cy="1548000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ts val="2600"/>
              </a:lnSpc>
              <a:defRPr sz="230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0000" y="3744000"/>
            <a:ext cx="5001440" cy="2160000"/>
          </a:xfrm>
        </p:spPr>
        <p:txBody>
          <a:bodyPr anchor="b" anchorCtr="0"/>
          <a:lstStyle>
            <a:lvl1pPr marL="0" indent="0" algn="l">
              <a:spcBef>
                <a:spcPts val="2300"/>
              </a:spcBef>
              <a:buNone/>
              <a:defRPr sz="1900" b="0" spc="100" baseline="0">
                <a:solidFill>
                  <a:schemeClr val="bg1"/>
                </a:solidFill>
              </a:defRPr>
            </a:lvl1pPr>
            <a:lvl2pPr marL="0" indent="252000" algn="l">
              <a:lnSpc>
                <a:spcPts val="1600"/>
              </a:lnSpc>
              <a:spcBef>
                <a:spcPts val="300"/>
              </a:spcBef>
              <a:buSzPct val="110000"/>
              <a:buFont typeface=".SF NS Symbols Regular"/>
              <a:buChar char="↘"/>
              <a:defRPr sz="1300" i="1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Template </a:t>
            </a:r>
            <a:r>
              <a:rPr lang="de-DE" dirty="0" err="1"/>
              <a:t>for</a:t>
            </a:r>
            <a:r>
              <a:rPr lang="de-DE" dirty="0"/>
              <a:t> sub-title </a:t>
            </a:r>
            <a:r>
              <a:rPr lang="de-DE" dirty="0" err="1"/>
              <a:t>master</a:t>
            </a:r>
            <a:r>
              <a:rPr lang="de-DE" dirty="0"/>
              <a:t>: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6CBE7-1545-4E8E-9750-1FCBFC4001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402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7">
            <a:extLst>
              <a:ext uri="{FF2B5EF4-FFF2-40B4-BE49-F238E27FC236}">
                <a16:creationId xmlns:a16="http://schemas.microsoft.com/office/drawing/2014/main" id="{A71ADE3B-C90A-3546-B749-0ACBB53B7B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6025" y="2020711"/>
            <a:ext cx="9747249" cy="4086578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12800" y="1016000"/>
            <a:ext cx="3451225" cy="1840089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wrap="square" lIns="198000" tIns="158400" rIns="108000" bIns="108000" anchor="t" anchorCtr="0">
            <a:noAutofit/>
          </a:bodyPr>
          <a:lstStyle>
            <a:lvl1pPr algn="l">
              <a:lnSpc>
                <a:spcPts val="2600"/>
              </a:lnSpc>
              <a:defRPr sz="2000" baseline="0"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Title Master:  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6017DF-16E5-4F68-B2C1-0378C00DDD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096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 with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7">
            <a:extLst>
              <a:ext uri="{FF2B5EF4-FFF2-40B4-BE49-F238E27FC236}">
                <a16:creationId xmlns:a16="http://schemas.microsoft.com/office/drawing/2014/main" id="{A71ADE3B-C90A-3546-B749-0ACBB53B7B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6025" y="2020711"/>
            <a:ext cx="9747249" cy="4086578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12800" y="1016001"/>
            <a:ext cx="3451225" cy="82296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wrap="square" lIns="198000" tIns="158400" rIns="108000" bIns="108000" anchor="t" anchorCtr="0">
            <a:noAutofit/>
          </a:bodyPr>
          <a:lstStyle>
            <a:lvl1pPr algn="l">
              <a:lnSpc>
                <a:spcPts val="2600"/>
              </a:lnSpc>
              <a:defRPr sz="2000" baseline="0"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6017DF-16E5-4F68-B2C1-0378C00DDD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553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A60F433-92AC-4993-A4E4-F4A2A5A5475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A60F433-92AC-4993-A4E4-F4A2A5A54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340841A0-F483-42BB-B94E-8E965D6056F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47739" y="2097087"/>
            <a:ext cx="10296524" cy="4319587"/>
          </a:xfrm>
        </p:spPr>
        <p:txBody>
          <a:bodyPr/>
          <a:lstStyle>
            <a:lvl1pPr>
              <a:spcBef>
                <a:spcPts val="1150"/>
              </a:spcBef>
              <a:tabLst>
                <a:tab pos="180000" algn="l"/>
                <a:tab pos="360000" algn="l"/>
                <a:tab pos="576000" algn="l"/>
              </a:tabLst>
              <a:defRPr b="0"/>
            </a:lvl1pPr>
            <a:lvl2pPr>
              <a:tabLst>
                <a:tab pos="180000" algn="l"/>
                <a:tab pos="360000" algn="l"/>
                <a:tab pos="576000" algn="l"/>
              </a:tabLst>
              <a:defRPr kern="600" spc="40" baseline="0"/>
            </a:lvl2pPr>
            <a:lvl3pPr>
              <a:spcBef>
                <a:spcPts val="700"/>
              </a:spcBef>
              <a:defRPr sz="1400" b="0">
                <a:solidFill>
                  <a:schemeClr val="tx1"/>
                </a:solidFill>
              </a:defRPr>
            </a:lvl3pPr>
            <a:lvl4pPr marL="360000">
              <a:spcBef>
                <a:spcPts val="700"/>
              </a:spcBef>
              <a:defRPr sz="1400" b="1" kern="600" spc="40" baseline="0">
                <a:solidFill>
                  <a:schemeClr val="tx2"/>
                </a:solidFill>
              </a:defRPr>
            </a:lvl4pPr>
            <a:lvl5pPr marL="540000">
              <a:lnSpc>
                <a:spcPts val="2300"/>
              </a:lnSpc>
              <a:spcBef>
                <a:spcPts val="700"/>
              </a:spcBef>
              <a:defRPr sz="1400" kern="600" spc="40" baseline="0"/>
            </a:lvl5pPr>
            <a:lvl7pPr>
              <a:defRPr/>
            </a:lvl7pPr>
            <a:lvl8pPr>
              <a:defRPr spc="120" baseline="0"/>
            </a:lvl8pPr>
            <a:lvl9pPr>
              <a:defRPr/>
            </a:lvl9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D30B0A-E5C0-40E4-B75F-82DADA381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200" baseline="0"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BB28A3-86AA-44A8-8B10-52DC0DB286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197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A60F433-92AC-4993-A4E4-F4A2A5A5475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A60F433-92AC-4993-A4E4-F4A2A5A54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340841A0-F483-42BB-B94E-8E965D6056F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D30B0A-E5C0-40E4-B75F-82DADA381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2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BB28A3-86AA-44A8-8B10-52DC0DB286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47C035E-BEC4-404E-BDB6-E8321707039F}"/>
              </a:ext>
            </a:extLst>
          </p:cNvPr>
          <p:cNvSpPr/>
          <p:nvPr userDrawn="1"/>
        </p:nvSpPr>
        <p:spPr>
          <a:xfrm>
            <a:off x="947737" y="2097086"/>
            <a:ext cx="10296524" cy="3947652"/>
          </a:xfrm>
          <a:prstGeom prst="rect">
            <a:avLst/>
          </a:prstGeom>
          <a:solidFill>
            <a:srgbClr val="F1F1F1">
              <a:alpha val="60000"/>
            </a:srgbClr>
          </a:solidFill>
          <a:ln w="19050" cmpd="sng">
            <a:noFill/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2F6500F-7547-5445-81DD-14FC7E531F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47734" y="6044737"/>
            <a:ext cx="10296521" cy="256289"/>
          </a:xfrm>
        </p:spPr>
        <p:txBody>
          <a:bodyPr anchor="b" anchorCtr="0"/>
          <a:lstStyle>
            <a:lvl1pPr marL="0" indent="0" algn="l">
              <a:spcBef>
                <a:spcPts val="2300"/>
              </a:spcBef>
              <a:buNone/>
              <a:defRPr sz="1200" b="0" i="1" spc="0" baseline="0">
                <a:solidFill>
                  <a:schemeClr val="bg1">
                    <a:lumMod val="65000"/>
                  </a:schemeClr>
                </a:solidFill>
              </a:defRPr>
            </a:lvl1pPr>
            <a:lvl2pPr marL="0" indent="252000" algn="l">
              <a:lnSpc>
                <a:spcPts val="1600"/>
              </a:lnSpc>
              <a:spcBef>
                <a:spcPts val="300"/>
              </a:spcBef>
              <a:buSzPct val="110000"/>
              <a:buFont typeface=".SF NS Symbols Regular"/>
              <a:buChar char="↘"/>
              <a:defRPr sz="1300" i="1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Source: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547C035E-BEC4-404E-BDB6-E832170703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1F1">
              <a:alpha val="60000"/>
            </a:srgbClr>
          </a:solidFill>
          <a:ln w="19050" cmpd="sng">
            <a:noFill/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A60F433-92AC-4993-A4E4-F4A2A5A5475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A60F433-92AC-4993-A4E4-F4A2A5A54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340841A0-F483-42BB-B94E-8E965D6056F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D30B0A-E5C0-40E4-B75F-82DADA381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2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BB28A3-86AA-44A8-8B10-52DC0DB286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2F6500F-7547-5445-81DD-14FC7E531F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47734" y="6044737"/>
            <a:ext cx="10296521" cy="256289"/>
          </a:xfrm>
        </p:spPr>
        <p:txBody>
          <a:bodyPr anchor="b" anchorCtr="0"/>
          <a:lstStyle>
            <a:lvl1pPr marL="0" indent="0" algn="l">
              <a:spcBef>
                <a:spcPts val="2300"/>
              </a:spcBef>
              <a:buNone/>
              <a:defRPr sz="1200" b="0" i="1" spc="0" baseline="0">
                <a:solidFill>
                  <a:schemeClr val="bg1">
                    <a:lumMod val="65000"/>
                  </a:schemeClr>
                </a:solidFill>
              </a:defRPr>
            </a:lvl1pPr>
            <a:lvl2pPr marL="0" indent="252000" algn="l">
              <a:lnSpc>
                <a:spcPts val="1600"/>
              </a:lnSpc>
              <a:spcBef>
                <a:spcPts val="300"/>
              </a:spcBef>
              <a:buSzPct val="110000"/>
              <a:buFont typeface=".SF NS Symbols Regular"/>
              <a:buChar char="↘"/>
              <a:defRPr sz="1300" i="1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Source:</a:t>
            </a:r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DA89605-A664-8749-B4DF-ABFF196F644A}"/>
              </a:ext>
            </a:extLst>
          </p:cNvPr>
          <p:cNvSpPr/>
          <p:nvPr userDrawn="1"/>
        </p:nvSpPr>
        <p:spPr>
          <a:xfrm>
            <a:off x="947737" y="2097086"/>
            <a:ext cx="10296524" cy="3947652"/>
          </a:xfrm>
          <a:prstGeom prst="rect">
            <a:avLst/>
          </a:prstGeom>
          <a:solidFill>
            <a:schemeClr val="bg1"/>
          </a:solidFill>
          <a:ln w="19050" cmpd="sng">
            <a:noFill/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89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A60F433-92AC-4993-A4E4-F4A2A5A5475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A60F433-92AC-4993-A4E4-F4A2A5A54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340841A0-F483-42BB-B94E-8E965D6056F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D30B0A-E5C0-40E4-B75F-82DADA381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2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BB28A3-86AA-44A8-8B10-52DC0DB286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47C035E-BEC4-404E-BDB6-E8321707039F}"/>
              </a:ext>
            </a:extLst>
          </p:cNvPr>
          <p:cNvSpPr/>
          <p:nvPr userDrawn="1"/>
        </p:nvSpPr>
        <p:spPr>
          <a:xfrm>
            <a:off x="947737" y="2097086"/>
            <a:ext cx="10296524" cy="3947652"/>
          </a:xfrm>
          <a:prstGeom prst="rect">
            <a:avLst/>
          </a:prstGeom>
          <a:solidFill>
            <a:schemeClr val="bg1">
              <a:alpha val="0"/>
            </a:schemeClr>
          </a:solidFill>
          <a:ln w="31750" cmpd="sng">
            <a:solidFill>
              <a:srgbClr val="F1F1F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2F6500F-7547-5445-81DD-14FC7E531F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47734" y="6044737"/>
            <a:ext cx="10296521" cy="256289"/>
          </a:xfrm>
        </p:spPr>
        <p:txBody>
          <a:bodyPr anchor="b" anchorCtr="0"/>
          <a:lstStyle>
            <a:lvl1pPr marL="0" indent="0" algn="l">
              <a:spcBef>
                <a:spcPts val="2300"/>
              </a:spcBef>
              <a:buNone/>
              <a:defRPr sz="1200" b="0" i="1" spc="0" baseline="0">
                <a:solidFill>
                  <a:schemeClr val="bg1">
                    <a:lumMod val="65000"/>
                  </a:schemeClr>
                </a:solidFill>
              </a:defRPr>
            </a:lvl1pPr>
            <a:lvl2pPr marL="0" indent="252000" algn="l">
              <a:lnSpc>
                <a:spcPts val="1600"/>
              </a:lnSpc>
              <a:spcBef>
                <a:spcPts val="300"/>
              </a:spcBef>
              <a:buSzPct val="110000"/>
              <a:buFont typeface=".SF NS Symbols Regular"/>
              <a:buChar char="↘"/>
              <a:defRPr sz="1300" i="1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Source: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7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A60F433-92AC-4993-A4E4-F4A2A5A5475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A60F433-92AC-4993-A4E4-F4A2A5A54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340841A0-F483-42BB-B94E-8E965D6056F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D30B0A-E5C0-40E4-B75F-82DADA381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9" y="813262"/>
            <a:ext cx="3471861" cy="4683298"/>
          </a:xfrm>
        </p:spPr>
        <p:txBody>
          <a:bodyPr/>
          <a:lstStyle>
            <a:lvl1pPr>
              <a:defRPr spc="2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BB28A3-86AA-44A8-8B10-52DC0DB286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Kurztitel | TT.MM.JJJJ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47C035E-BEC4-404E-BDB6-E8321707039F}"/>
              </a:ext>
            </a:extLst>
          </p:cNvPr>
          <p:cNvSpPr/>
          <p:nvPr userDrawn="1"/>
        </p:nvSpPr>
        <p:spPr>
          <a:xfrm>
            <a:off x="4805679" y="813262"/>
            <a:ext cx="6438581" cy="5231476"/>
          </a:xfrm>
          <a:prstGeom prst="rect">
            <a:avLst/>
          </a:prstGeom>
          <a:solidFill>
            <a:srgbClr val="F1F1F1">
              <a:alpha val="60000"/>
            </a:srgbClr>
          </a:solidFill>
          <a:ln w="19050" cmpd="sng">
            <a:noFill/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2F6500F-7547-5445-81DD-14FC7E531F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05674" y="6044737"/>
            <a:ext cx="6438581" cy="256289"/>
          </a:xfrm>
        </p:spPr>
        <p:txBody>
          <a:bodyPr anchor="b" anchorCtr="0"/>
          <a:lstStyle>
            <a:lvl1pPr marL="0" indent="0" algn="l">
              <a:spcBef>
                <a:spcPts val="2300"/>
              </a:spcBef>
              <a:buNone/>
              <a:defRPr sz="1200" b="0" i="1" spc="0" baseline="0">
                <a:solidFill>
                  <a:schemeClr val="bg1">
                    <a:lumMod val="65000"/>
                  </a:schemeClr>
                </a:solidFill>
              </a:defRPr>
            </a:lvl1pPr>
            <a:lvl2pPr marL="0" indent="252000" algn="l">
              <a:lnSpc>
                <a:spcPts val="1600"/>
              </a:lnSpc>
              <a:spcBef>
                <a:spcPts val="300"/>
              </a:spcBef>
              <a:buSzPct val="110000"/>
              <a:buFont typeface=".SF NS Symbols Regular"/>
              <a:buChar char="↘"/>
              <a:defRPr sz="1300" i="1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3FBFD33-14B0-4B26-8D25-D9E05002D480}"/>
              </a:ext>
            </a:extLst>
          </p:cNvPr>
          <p:cNvGraphicFramePr>
            <a:graphicFrameLocks noChangeAspect="1"/>
          </p:cNvGraphicFramePr>
          <p:nvPr>
            <p:custDataLst>
              <p:tags r:id="rId19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think-cell Folie" r:id="rId21" imgW="384" imgH="385" progId="TCLayout.ActiveDocument.1">
                  <p:embed/>
                </p:oleObj>
              </mc:Choice>
              <mc:Fallback>
                <p:oleObj name="think-cell Folie" r:id="rId21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3FBFD33-14B0-4B26-8D25-D9E05002D4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58354E6-9E0E-44B9-83E8-1963A1EC88F1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7739" y="813262"/>
            <a:ext cx="10296524" cy="1283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Headline Arial </a:t>
            </a:r>
            <a:r>
              <a:rPr lang="de-DE" dirty="0" err="1"/>
              <a:t>MPG_green_dark</a:t>
            </a:r>
            <a:r>
              <a:rPr lang="de-DE" dirty="0"/>
              <a:t>, 23 </a:t>
            </a:r>
            <a:r>
              <a:rPr lang="de-DE" dirty="0" err="1"/>
              <a:t>pt</a:t>
            </a:r>
            <a:r>
              <a:rPr lang="de-DE" dirty="0"/>
              <a:t>, ZAB 26 </a:t>
            </a:r>
            <a:r>
              <a:rPr lang="de-DE" dirty="0" err="1"/>
              <a:t>pt</a:t>
            </a:r>
            <a:r>
              <a:rPr lang="de-DE" dirty="0"/>
              <a:t>,  </a:t>
            </a:r>
            <a:r>
              <a:rPr lang="de-DE" dirty="0" err="1"/>
              <a:t>spacing</a:t>
            </a:r>
            <a:r>
              <a:rPr lang="de-DE" dirty="0"/>
              <a:t> 1,4 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7739" y="2097087"/>
            <a:ext cx="10296524" cy="43195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r>
              <a:rPr lang="de-DE" dirty="0"/>
              <a:t>Level 1: Headlines</a:t>
            </a:r>
          </a:p>
          <a:p>
            <a:pPr lvl="1"/>
            <a:r>
              <a:rPr lang="de-DE" dirty="0"/>
              <a:t>Level 2: Running </a:t>
            </a:r>
            <a:r>
              <a:rPr lang="de-DE" dirty="0" err="1"/>
              <a:t>text</a:t>
            </a:r>
            <a:endParaRPr lang="de-DE" dirty="0"/>
          </a:p>
          <a:p>
            <a:pPr lvl="3"/>
            <a:r>
              <a:rPr lang="de-DE" dirty="0"/>
              <a:t>Level 3: Bullet </a:t>
            </a:r>
            <a:r>
              <a:rPr lang="de-DE" dirty="0" err="1"/>
              <a:t>points</a:t>
            </a:r>
            <a:endParaRPr lang="de-DE" dirty="0"/>
          </a:p>
          <a:p>
            <a:pPr lvl="2"/>
            <a:r>
              <a:rPr lang="de-DE" dirty="0"/>
              <a:t>Level 4: </a:t>
            </a:r>
            <a:r>
              <a:rPr lang="de-DE" dirty="0" err="1"/>
              <a:t>Highlighted</a:t>
            </a:r>
            <a:r>
              <a:rPr lang="de-DE" dirty="0"/>
              <a:t>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</a:p>
          <a:p>
            <a:pPr lvl="4"/>
            <a:r>
              <a:rPr lang="de-DE" dirty="0"/>
              <a:t>Level 5: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indent</a:t>
            </a:r>
            <a:endParaRPr lang="de-DE" dirty="0"/>
          </a:p>
          <a:p>
            <a:pPr lvl="5"/>
            <a:r>
              <a:rPr lang="de-DE" dirty="0"/>
              <a:t>Level 6: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indent</a:t>
            </a:r>
            <a:endParaRPr lang="de-DE" dirty="0"/>
          </a:p>
          <a:p>
            <a:pPr lvl="6"/>
            <a:r>
              <a:rPr lang="de-DE" dirty="0"/>
              <a:t>Level 7: Additional </a:t>
            </a:r>
            <a:r>
              <a:rPr lang="de-DE" dirty="0" err="1"/>
              <a:t>information</a:t>
            </a:r>
            <a:endParaRPr lang="de-DE" dirty="0"/>
          </a:p>
          <a:p>
            <a:pPr lvl="7"/>
            <a:r>
              <a:rPr lang="de-DE" dirty="0"/>
              <a:t>Level 8: Caption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47739" y="6453188"/>
            <a:ext cx="10296524" cy="180000"/>
          </a:xfrm>
          <a:prstGeom prst="rect">
            <a:avLst/>
          </a:prstGeom>
        </p:spPr>
        <p:txBody>
          <a:bodyPr vert="horz" wrap="none" lIns="0" tIns="0" rIns="0" bIns="0" rtlCol="0" anchor="b" anchorCtr="0">
            <a:normAutofit/>
          </a:bodyPr>
          <a:lstStyle>
            <a:lvl1pPr algn="r">
              <a:defRPr sz="600" kern="600" cap="all" spc="9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73" y="159154"/>
            <a:ext cx="1218350" cy="56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5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spcAft>
          <a:spcPts val="1800"/>
        </a:spcAft>
        <a:buNone/>
        <a:defRPr sz="2300" b="1" kern="600" cap="all" spc="200" baseline="0">
          <a:solidFill>
            <a:srgbClr val="006C66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ts val="23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600" b="1" i="0" kern="600" spc="4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300"/>
        </a:lnSpc>
        <a:spcBef>
          <a:spcPts val="1150"/>
        </a:spcBef>
        <a:spcAft>
          <a:spcPts val="0"/>
        </a:spcAft>
        <a:buFont typeface="Arial" panose="020B0604020202020204" pitchFamily="34" charset="0"/>
        <a:buNone/>
        <a:defRPr sz="1600" kern="600" spc="40" baseline="0">
          <a:solidFill>
            <a:schemeClr val="tx1"/>
          </a:solidFill>
          <a:latin typeface="+mn-lt"/>
          <a:ea typeface="+mn-ea"/>
          <a:cs typeface="+mn-cs"/>
        </a:defRPr>
      </a:lvl2pPr>
      <a:lvl3pPr marL="179388" indent="-179388" algn="l" defTabSz="914400" rtl="0" eaLnBrk="1" latinLnBrk="0" hangingPunct="1">
        <a:lnSpc>
          <a:spcPts val="2300"/>
        </a:lnSpc>
        <a:spcBef>
          <a:spcPts val="1150"/>
        </a:spcBef>
        <a:buFont typeface="Arial" panose="020B0604020202020204" pitchFamily="34" charset="0"/>
        <a:buChar char="•"/>
        <a:defRPr sz="1600" b="1" kern="400" spc="40" baseline="0">
          <a:solidFill>
            <a:schemeClr val="tx1"/>
          </a:solidFill>
          <a:latin typeface="+mn-lt"/>
          <a:ea typeface="+mn-ea"/>
          <a:cs typeface="+mn-cs"/>
        </a:defRPr>
      </a:lvl3pPr>
      <a:lvl4pPr marL="179388" indent="-179388" algn="l" defTabSz="914400" rtl="0" eaLnBrk="1" latinLnBrk="0" hangingPunct="1">
        <a:lnSpc>
          <a:spcPts val="2300"/>
        </a:lnSpc>
        <a:spcBef>
          <a:spcPts val="1150"/>
        </a:spcBef>
        <a:buFont typeface="Arial" panose="020B0604020202020204" pitchFamily="34" charset="0"/>
        <a:buChar char="•"/>
        <a:defRPr sz="1600" kern="600" spc="40" baseline="0">
          <a:solidFill>
            <a:schemeClr val="tx1"/>
          </a:solidFill>
          <a:latin typeface="+mn-lt"/>
          <a:ea typeface="+mn-ea"/>
          <a:cs typeface="+mn-cs"/>
        </a:defRPr>
      </a:lvl4pPr>
      <a:lvl5pPr marL="357188" indent="-179388" algn="l" defTabSz="914400" rtl="0" eaLnBrk="1" latinLnBrk="0" hangingPunct="1">
        <a:lnSpc>
          <a:spcPts val="2300"/>
        </a:lnSpc>
        <a:spcBef>
          <a:spcPts val="525"/>
        </a:spcBef>
        <a:buFont typeface="Arial" panose="020B0604020202020204" pitchFamily="34" charset="0"/>
        <a:buChar char="•"/>
        <a:defRPr sz="1600" kern="600" spc="40" baseline="0">
          <a:solidFill>
            <a:schemeClr val="tx1"/>
          </a:solidFill>
          <a:latin typeface="+mn-lt"/>
          <a:ea typeface="+mn-ea"/>
          <a:cs typeface="+mn-cs"/>
        </a:defRPr>
      </a:lvl5pPr>
      <a:lvl6pPr marL="645750" indent="-285750" algn="l" defTabSz="914400" rtl="0" eaLnBrk="1" latinLnBrk="0" hangingPunct="1">
        <a:lnSpc>
          <a:spcPts val="2300"/>
        </a:lnSpc>
        <a:spcBef>
          <a:spcPts val="0"/>
        </a:spcBef>
        <a:spcAft>
          <a:spcPts val="0"/>
        </a:spcAft>
        <a:buClr>
          <a:schemeClr val="tx1"/>
        </a:buClr>
        <a:buSzPct val="110000"/>
        <a:buFont typeface="Symbol" panose="05050102010706020507" pitchFamily="18" charset="2"/>
        <a:buChar char=""/>
        <a:defRPr sz="1600" b="0" i="0" kern="600" spc="4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215900" algn="l" defTabSz="914400" rtl="0" eaLnBrk="1" latinLnBrk="0" hangingPunct="1">
        <a:lnSpc>
          <a:spcPts val="2300"/>
        </a:lnSpc>
        <a:spcBef>
          <a:spcPts val="525"/>
        </a:spcBef>
        <a:spcAft>
          <a:spcPts val="0"/>
        </a:spcAft>
        <a:buClr>
          <a:schemeClr val="tx2"/>
        </a:buClr>
        <a:buFont typeface="Wingdings 3" panose="05040102010807070707" pitchFamily="18" charset="2"/>
        <a:buChar char=""/>
        <a:defRPr sz="1300" b="0" i="1" kern="600" spc="4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ts val="1100"/>
        </a:lnSpc>
        <a:spcBef>
          <a:spcPts val="525"/>
        </a:spcBef>
        <a:spcAft>
          <a:spcPts val="0"/>
        </a:spcAft>
        <a:buSzPct val="110000"/>
        <a:buFont typeface=".SF NS Symbols Regular"/>
        <a:buNone/>
        <a:defRPr sz="800" b="0" i="1" kern="600" spc="12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1100"/>
        </a:lnSpc>
        <a:spcBef>
          <a:spcPts val="525"/>
        </a:spcBef>
        <a:buFont typeface="Arial" panose="020B0604020202020204" pitchFamily="34" charset="0"/>
        <a:buNone/>
        <a:defRPr sz="800" b="0" i="1" kern="600" spc="12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97">
          <p15:clr>
            <a:srgbClr val="F26B43"/>
          </p15:clr>
        </p15:guide>
        <p15:guide id="2" orient="horz" pos="1321">
          <p15:clr>
            <a:srgbClr val="F26B43"/>
          </p15:clr>
        </p15:guide>
        <p15:guide id="3" pos="7083">
          <p15:clr>
            <a:srgbClr val="F26B43"/>
          </p15:clr>
        </p15:guide>
        <p15:guide id="4" orient="horz" pos="4042">
          <p15:clr>
            <a:srgbClr val="F26B43"/>
          </p15:clr>
        </p15:guide>
        <p15:guide id="5" pos="483">
          <p15:clr>
            <a:srgbClr val="F26B43"/>
          </p15:clr>
        </p15:guide>
        <p15:guide id="6" orient="horz" pos="436">
          <p15:clr>
            <a:srgbClr val="F26B43"/>
          </p15:clr>
        </p15:guide>
        <p15:guide id="7" orient="horz" pos="4065">
          <p15:clr>
            <a:srgbClr val="F26B43"/>
          </p15:clr>
        </p15:guide>
        <p15:guide id="8" orient="horz" pos="4178">
          <p15:clr>
            <a:srgbClr val="F26B43"/>
          </p15:clr>
        </p15:guide>
        <p15:guide id="9" pos="166">
          <p15:clr>
            <a:srgbClr val="F26B43"/>
          </p15:clr>
        </p15:guide>
        <p15:guide id="10" pos="751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11/j.1751-5823.2004.tb00220.x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0/01621459.1983.10477916" TargetMode="External"/><Relationship Id="rId2" Type="http://schemas.openxmlformats.org/officeDocument/2006/relationships/hyperlink" Target="https://doi.org/10.1080/01621459.1971.10482340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hyperlink" Target="https://www.jmlr.org/papers/volume9/shafer08a/shafer08a.pdf" TargetMode="External"/><Relationship Id="rId4" Type="http://schemas.openxmlformats.org/officeDocument/2006/relationships/hyperlink" Target="https://doi.org/10.1111/j.1751-5823.2004.tb00220.x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20.svg"/><Relationship Id="rId4" Type="http://schemas.openxmlformats.org/officeDocument/2006/relationships/image" Target="../media/image12.sv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urn.fi/URN:NBN:fi-fe2020091669848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3CE18A-6271-4276-A7B9-17D448A30200}"/>
              </a:ext>
            </a:extLst>
          </p:cNvPr>
          <p:cNvCxnSpPr/>
          <p:nvPr/>
        </p:nvCxnSpPr>
        <p:spPr>
          <a:xfrm>
            <a:off x="9101968" y="642777"/>
            <a:ext cx="0" cy="855677"/>
          </a:xfrm>
          <a:prstGeom prst="line">
            <a:avLst/>
          </a:prstGeom>
          <a:ln w="12700">
            <a:solidFill>
              <a:srgbClr val="75727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CE5D1A6-3F3C-4B71-AA41-02BC21286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37" r="9134" b="16618"/>
          <a:stretch/>
        </p:blipFill>
        <p:spPr>
          <a:xfrm>
            <a:off x="8121096" y="663186"/>
            <a:ext cx="964880" cy="81485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13555F2-B6AB-452E-9225-0C6C3314D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3700" t="46001" r="26700" b="14833"/>
          <a:stretch/>
        </p:blipFill>
        <p:spPr>
          <a:xfrm>
            <a:off x="1209674" y="2028826"/>
            <a:ext cx="9784389" cy="40671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8B69D08-5F2D-4C09-8C90-DC173A0C5933}"/>
              </a:ext>
            </a:extLst>
          </p:cNvPr>
          <p:cNvSpPr/>
          <p:nvPr/>
        </p:nvSpPr>
        <p:spPr>
          <a:xfrm>
            <a:off x="1209674" y="2031819"/>
            <a:ext cx="9806660" cy="4093029"/>
          </a:xfrm>
          <a:prstGeom prst="rect">
            <a:avLst/>
          </a:prstGeom>
          <a:solidFill>
            <a:schemeClr val="tx2">
              <a:alpha val="61000"/>
            </a:schemeClr>
          </a:solidFill>
          <a:ln w="19050" cmpd="sng">
            <a:solidFill>
              <a:schemeClr val="bg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663833-0145-8247-9AF6-1ECE2D266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5510" y="2517168"/>
            <a:ext cx="9046489" cy="1226831"/>
          </a:xfrm>
        </p:spPr>
        <p:txBody>
          <a:bodyPr/>
          <a:lstStyle/>
          <a:p>
            <a:r>
              <a:rPr lang="en-US" sz="2400" cap="none" dirty="0"/>
              <a:t>Empirical Prediction Intervals for Forecasts of Nordic Fertility</a:t>
            </a:r>
            <a:br>
              <a:rPr lang="en-US" sz="2400" cap="none" dirty="0"/>
            </a:br>
            <a:br>
              <a:rPr lang="en-US" sz="2400" cap="none" dirty="0"/>
            </a:br>
            <a:r>
              <a:rPr lang="en-US" sz="1900" b="0" cap="none" dirty="0"/>
              <a:t>Work in Progress</a:t>
            </a:r>
            <a:endParaRPr lang="de-DE" sz="1900" b="0" cap="non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5A2311-CEFE-5E45-86DE-BC684D885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5509" y="3926887"/>
            <a:ext cx="6347922" cy="1886238"/>
          </a:xfrm>
        </p:spPr>
        <p:txBody>
          <a:bodyPr/>
          <a:lstStyle/>
          <a:p>
            <a:r>
              <a:rPr lang="de-DE" dirty="0"/>
              <a:t>Ricarda Duerst</a:t>
            </a:r>
            <a:r>
              <a:rPr lang="de-DE" baseline="30000" dirty="0"/>
              <a:t>1,2</a:t>
            </a:r>
            <a:r>
              <a:rPr lang="de-DE" dirty="0"/>
              <a:t>, Julia Hellstrand</a:t>
            </a:r>
            <a:r>
              <a:rPr lang="de-DE" baseline="30000" dirty="0"/>
              <a:t>2</a:t>
            </a:r>
            <a:r>
              <a:rPr lang="de-DE" dirty="0"/>
              <a:t>, Jonas Schöley</a:t>
            </a:r>
            <a:r>
              <a:rPr lang="de-DE" baseline="30000" dirty="0"/>
              <a:t>1</a:t>
            </a:r>
          </a:p>
          <a:p>
            <a:r>
              <a:rPr lang="de-DE" baseline="30000" dirty="0"/>
              <a:t>1 </a:t>
            </a: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Research</a:t>
            </a:r>
            <a:br>
              <a:rPr lang="de-DE" dirty="0"/>
            </a:br>
            <a:r>
              <a:rPr lang="de-DE" baseline="30000" dirty="0"/>
              <a:t>2 </a:t>
            </a: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Helsinki</a:t>
            </a:r>
          </a:p>
        </p:txBody>
      </p:sp>
    </p:spTree>
    <p:extLst>
      <p:ext uri="{BB962C8B-B14F-4D97-AF65-F5344CB8AC3E}">
        <p14:creationId xmlns:p14="http://schemas.microsoft.com/office/powerpoint/2010/main" val="1022577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946D1-4D89-4611-A417-19B27FAFEE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Duerst et al. |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| 05/12/2023 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10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6D722A-9305-4B91-8A5D-6383373F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Scenarios</a:t>
            </a:r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8DFDBA3D-049C-409D-9400-8D3F33C86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494" y="1455174"/>
            <a:ext cx="8330024" cy="49980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C93C937-E037-46A8-8CD6-7F01E5FA35B4}"/>
              </a:ext>
            </a:extLst>
          </p:cNvPr>
          <p:cNvSpPr/>
          <p:nvPr/>
        </p:nvSpPr>
        <p:spPr>
          <a:xfrm>
            <a:off x="6867728" y="4034865"/>
            <a:ext cx="1040859" cy="807395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3CEDE5-2B58-45B3-9B26-98460453A20C}"/>
              </a:ext>
            </a:extLst>
          </p:cNvPr>
          <p:cNvSpPr/>
          <p:nvPr/>
        </p:nvSpPr>
        <p:spPr>
          <a:xfrm>
            <a:off x="8083685" y="5094051"/>
            <a:ext cx="1076527" cy="106355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D4DED2-8E40-4D1F-803B-53A3907123CC}"/>
              </a:ext>
            </a:extLst>
          </p:cNvPr>
          <p:cNvSpPr/>
          <p:nvPr/>
        </p:nvSpPr>
        <p:spPr>
          <a:xfrm>
            <a:off x="4957048" y="3554402"/>
            <a:ext cx="1156892" cy="2577830"/>
          </a:xfrm>
          <a:prstGeom prst="ellipse">
            <a:avLst/>
          </a:prstGeom>
          <a:noFill/>
          <a:ln w="19050" cmpd="sng">
            <a:solidFill>
              <a:srgbClr val="2F728A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EBC0FC-09A6-44BB-9E8D-DA88FB38FF38}"/>
              </a:ext>
            </a:extLst>
          </p:cNvPr>
          <p:cNvSpPr/>
          <p:nvPr/>
        </p:nvSpPr>
        <p:spPr>
          <a:xfrm>
            <a:off x="7312717" y="4760915"/>
            <a:ext cx="916884" cy="1488332"/>
          </a:xfrm>
          <a:prstGeom prst="ellipse">
            <a:avLst/>
          </a:prstGeom>
          <a:noFill/>
          <a:ln w="19050" cmpd="sng">
            <a:solidFill>
              <a:srgbClr val="2F728A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2935F5-A939-4210-BB36-F49CC82D0F52}"/>
              </a:ext>
            </a:extLst>
          </p:cNvPr>
          <p:cNvSpPr txBox="1"/>
          <p:nvPr/>
        </p:nvSpPr>
        <p:spPr>
          <a:xfrm>
            <a:off x="9377464" y="1595336"/>
            <a:ext cx="2311788" cy="24864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80000" indent="-180000" algn="l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Char char="•"/>
            </a:pPr>
            <a:r>
              <a:rPr lang="de-DE" sz="1600" dirty="0" err="1"/>
              <a:t>Fertility</a:t>
            </a:r>
            <a:r>
              <a:rPr lang="de-DE" sz="1600" dirty="0"/>
              <a:t> </a:t>
            </a:r>
            <a:r>
              <a:rPr lang="de-DE" sz="1600" dirty="0" err="1"/>
              <a:t>postponenment</a:t>
            </a:r>
            <a:r>
              <a:rPr lang="de-DE" sz="1600" dirty="0"/>
              <a:t> </a:t>
            </a:r>
            <a:r>
              <a:rPr lang="de-DE" sz="1600" dirty="0" err="1"/>
              <a:t>began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1970s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Nordics</a:t>
            </a:r>
            <a:endParaRPr lang="de-DE" sz="1600" dirty="0"/>
          </a:p>
          <a:p>
            <a:pPr marL="180000" indent="-180000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Char char="•"/>
            </a:pPr>
            <a:r>
              <a:rPr lang="de-DE" sz="1600" dirty="0"/>
              <a:t>Consensus </a:t>
            </a:r>
            <a:r>
              <a:rPr lang="de-DE" sz="1600" dirty="0" err="1"/>
              <a:t>among</a:t>
            </a:r>
            <a:r>
              <a:rPr lang="de-DE" sz="1600" dirty="0"/>
              <a:t> </a:t>
            </a:r>
            <a:r>
              <a:rPr lang="de-DE" sz="1600" dirty="0" err="1"/>
              <a:t>researchers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past</a:t>
            </a:r>
            <a:r>
              <a:rPr lang="de-DE" sz="1600" dirty="0"/>
              <a:t> on </a:t>
            </a:r>
            <a:r>
              <a:rPr lang="de-DE" sz="1600" dirty="0" err="1"/>
              <a:t>slowing</a:t>
            </a:r>
            <a:r>
              <a:rPr lang="de-DE" sz="1600" dirty="0"/>
              <a:t> down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postponement</a:t>
            </a:r>
            <a:r>
              <a:rPr lang="de-DE" sz="1600" dirty="0"/>
              <a:t> and ist </a:t>
            </a:r>
            <a:r>
              <a:rPr lang="de-DE" sz="1600" dirty="0" err="1"/>
              <a:t>effects</a:t>
            </a:r>
            <a:endParaRPr lang="de-DE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50D2BA-35E9-40BF-A71F-0203E0FFB381}"/>
              </a:ext>
            </a:extLst>
          </p:cNvPr>
          <p:cNvSpPr txBox="1"/>
          <p:nvPr/>
        </p:nvSpPr>
        <p:spPr>
          <a:xfrm>
            <a:off x="9428378" y="4556017"/>
            <a:ext cx="2311788" cy="160159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>
              <a:lnSpc>
                <a:spcPts val="2300"/>
              </a:lnSpc>
              <a:spcBef>
                <a:spcPts val="1150"/>
              </a:spcBef>
            </a:pPr>
            <a:r>
              <a:rPr lang="de-DE" b="1" dirty="0" err="1">
                <a:solidFill>
                  <a:srgbClr val="3A706D"/>
                </a:solidFill>
              </a:rPr>
              <a:t>Application</a:t>
            </a:r>
            <a:r>
              <a:rPr lang="de-DE" b="1" dirty="0">
                <a:solidFill>
                  <a:srgbClr val="3A706D"/>
                </a:solidFill>
              </a:rPr>
              <a:t> </a:t>
            </a:r>
            <a:r>
              <a:rPr lang="de-DE" b="1" dirty="0" err="1">
                <a:solidFill>
                  <a:srgbClr val="3A706D"/>
                </a:solidFill>
              </a:rPr>
              <a:t>of</a:t>
            </a:r>
            <a:r>
              <a:rPr lang="de-DE" b="1" dirty="0">
                <a:solidFill>
                  <a:srgbClr val="3A706D"/>
                </a:solidFill>
              </a:rPr>
              <a:t> </a:t>
            </a:r>
            <a:r>
              <a:rPr lang="de-DE" b="1" dirty="0" err="1">
                <a:solidFill>
                  <a:srgbClr val="3A706D"/>
                </a:solidFill>
              </a:rPr>
              <a:t>scenario-based</a:t>
            </a:r>
            <a:r>
              <a:rPr lang="de-DE" b="1" dirty="0">
                <a:solidFill>
                  <a:srgbClr val="3A706D"/>
                </a:solidFill>
              </a:rPr>
              <a:t> </a:t>
            </a:r>
            <a:r>
              <a:rPr lang="de-DE" b="1" dirty="0" err="1">
                <a:solidFill>
                  <a:srgbClr val="3A706D"/>
                </a:solidFill>
              </a:rPr>
              <a:t>method</a:t>
            </a:r>
            <a:r>
              <a:rPr lang="de-DE" b="1" dirty="0">
                <a:solidFill>
                  <a:srgbClr val="3A706D"/>
                </a:solidFill>
              </a:rPr>
              <a:t> </a:t>
            </a:r>
            <a:r>
              <a:rPr lang="de-DE" b="1" dirty="0" err="1">
                <a:solidFill>
                  <a:srgbClr val="3A706D"/>
                </a:solidFill>
              </a:rPr>
              <a:t>to</a:t>
            </a:r>
            <a:r>
              <a:rPr lang="de-DE" b="1" dirty="0">
                <a:solidFill>
                  <a:srgbClr val="3A706D"/>
                </a:solidFill>
              </a:rPr>
              <a:t> </a:t>
            </a:r>
            <a:r>
              <a:rPr lang="de-DE" b="1" dirty="0" err="1">
                <a:solidFill>
                  <a:srgbClr val="3A706D"/>
                </a:solidFill>
              </a:rPr>
              <a:t>fitting</a:t>
            </a:r>
            <a:r>
              <a:rPr lang="de-DE" b="1" dirty="0">
                <a:solidFill>
                  <a:srgbClr val="3A706D"/>
                </a:solidFill>
              </a:rPr>
              <a:t> time </a:t>
            </a:r>
            <a:r>
              <a:rPr lang="de-DE" b="1" dirty="0" err="1">
                <a:solidFill>
                  <a:srgbClr val="3A706D"/>
                </a:solidFill>
              </a:rPr>
              <a:t>periods</a:t>
            </a:r>
            <a:endParaRPr lang="en-US" b="1" dirty="0">
              <a:solidFill>
                <a:srgbClr val="3A706D"/>
              </a:solidFill>
            </a:endParaRPr>
          </a:p>
          <a:p>
            <a:pPr algn="l">
              <a:lnSpc>
                <a:spcPts val="2300"/>
              </a:lnSpc>
              <a:spcBef>
                <a:spcPts val="1150"/>
              </a:spcBef>
            </a:pPr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208967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6776CD-9B23-458E-9BAD-314BE0CDA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7739" y="1459149"/>
            <a:ext cx="10296524" cy="4948851"/>
          </a:xfrm>
        </p:spPr>
        <p:txBody>
          <a:bodyPr/>
          <a:lstStyle/>
          <a:p>
            <a:r>
              <a:rPr lang="de-DE" dirty="0" err="1"/>
              <a:t>Keilman</a:t>
            </a:r>
            <a:r>
              <a:rPr lang="de-DE" dirty="0"/>
              <a:t> &amp; Pham, </a:t>
            </a:r>
            <a:r>
              <a:rPr lang="de-DE" b="1" dirty="0"/>
              <a:t>2004</a:t>
            </a:r>
            <a:r>
              <a:rPr lang="de-DE" dirty="0"/>
              <a:t>:</a:t>
            </a:r>
            <a:br>
              <a:rPr lang="de-DE" dirty="0"/>
            </a:br>
            <a:r>
              <a:rPr lang="en-US" dirty="0"/>
              <a:t>Time Series Based Errors and Empirical Errors in Fertility Forecasts in the Nordic Countries.</a:t>
            </a:r>
            <a:br>
              <a:rPr lang="en-US" dirty="0"/>
            </a:br>
            <a:r>
              <a:rPr lang="en-US" dirty="0"/>
              <a:t>International Statistical Review. </a:t>
            </a:r>
            <a:r>
              <a:rPr lang="en-US" sz="1400" dirty="0">
                <a:hlinkClick r:id="rId2"/>
              </a:rPr>
              <a:t>https://doi.org/10.1111/j.1751-5823.2004.tb00220.x</a:t>
            </a:r>
            <a:endParaRPr lang="en-US" sz="1400" dirty="0"/>
          </a:p>
          <a:p>
            <a:endParaRPr lang="de-DE" sz="1400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946D1-4D89-4611-A417-19B27FAFEE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Duerst et al. |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| 05/12/2023 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11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6D722A-9305-4B91-8A5D-6383373F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Publications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93C937-E037-46A8-8CD6-7F01E5FA35B4}"/>
              </a:ext>
            </a:extLst>
          </p:cNvPr>
          <p:cNvSpPr/>
          <p:nvPr/>
        </p:nvSpPr>
        <p:spPr>
          <a:xfrm>
            <a:off x="6867728" y="4034865"/>
            <a:ext cx="1040859" cy="807395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3CEDE5-2B58-45B3-9B26-98460453A20C}"/>
              </a:ext>
            </a:extLst>
          </p:cNvPr>
          <p:cNvSpPr/>
          <p:nvPr/>
        </p:nvSpPr>
        <p:spPr>
          <a:xfrm>
            <a:off x="8083685" y="5094051"/>
            <a:ext cx="1076527" cy="106355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59CE01-37FB-441A-A379-25DD85CAD791}"/>
              </a:ext>
            </a:extLst>
          </p:cNvPr>
          <p:cNvSpPr/>
          <p:nvPr/>
        </p:nvSpPr>
        <p:spPr>
          <a:xfrm>
            <a:off x="3839183" y="3178831"/>
            <a:ext cx="4513634" cy="1712068"/>
          </a:xfrm>
          <a:prstGeom prst="roundRect">
            <a:avLst/>
          </a:prstGeom>
          <a:solidFill>
            <a:schemeClr val="tx2"/>
          </a:solidFill>
          <a:ln w="19050" cmpd="sng">
            <a:noFill/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ctr"/>
            <a:r>
              <a:rPr lang="de-DE" sz="2800" dirty="0" err="1">
                <a:solidFill>
                  <a:schemeClr val="bg1"/>
                </a:solidFill>
              </a:rPr>
              <a:t>Estimation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of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forecast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error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distribution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from</a:t>
            </a:r>
            <a:r>
              <a:rPr lang="de-DE" sz="2800" dirty="0">
                <a:solidFill>
                  <a:schemeClr val="bg1"/>
                </a:solidFill>
              </a:rPr>
              <a:t> real </a:t>
            </a:r>
            <a:r>
              <a:rPr lang="de-DE" sz="2800" dirty="0" err="1">
                <a:solidFill>
                  <a:schemeClr val="bg1"/>
                </a:solidFill>
              </a:rPr>
              <a:t>historical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forecasts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838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FE4F1B2-5F2C-42B3-BA75-D0CBE66CD41E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328474" y="224812"/>
          <a:ext cx="11514338" cy="6183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8BE02-8E50-4905-BBF6-CE07B464B5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/>
              <a:t>Max Planck Institute for demographic research	 SHORT titlE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12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DA95F5-BC11-4AA4-8A14-5A2054694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280" y="813262"/>
            <a:ext cx="4079982" cy="1283824"/>
          </a:xfrm>
        </p:spPr>
        <p:txBody>
          <a:bodyPr/>
          <a:lstStyle/>
          <a:p>
            <a:r>
              <a:rPr lang="de-DE" dirty="0"/>
              <a:t>Research Plan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355D12-2DD5-4AAD-9D49-D2480642C108}"/>
              </a:ext>
            </a:extLst>
          </p:cNvPr>
          <p:cNvCxnSpPr>
            <a:cxnSpLocks/>
          </p:cNvCxnSpPr>
          <p:nvPr/>
        </p:nvCxnSpPr>
        <p:spPr>
          <a:xfrm>
            <a:off x="10592998" y="213203"/>
            <a:ext cx="0" cy="451985"/>
          </a:xfrm>
          <a:prstGeom prst="line">
            <a:avLst/>
          </a:prstGeom>
          <a:ln w="6350">
            <a:solidFill>
              <a:srgbClr val="7D7A7A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A7A8C41-416E-4F11-82F3-1A63B314BA7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337" r="9134" b="16618"/>
          <a:stretch/>
        </p:blipFill>
        <p:spPr>
          <a:xfrm>
            <a:off x="10046086" y="211588"/>
            <a:ext cx="537114" cy="4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67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B03CFA32-856F-1246-B766-33665787BB8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1544" b="23928"/>
          <a:stretch/>
        </p:blipFill>
        <p:spPr>
          <a:xfrm>
            <a:off x="1216025" y="2020711"/>
            <a:ext cx="9747249" cy="4086578"/>
          </a:xfrm>
          <a:solidFill>
            <a:srgbClr val="F1F1F1">
              <a:alpha val="60000"/>
            </a:srgbClr>
          </a:solidFill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5DC5320B-B042-48AF-B0F9-E3AD20E9B3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700" t="46001" r="26700" b="14833"/>
          <a:stretch/>
        </p:blipFill>
        <p:spPr>
          <a:xfrm>
            <a:off x="1209674" y="2028826"/>
            <a:ext cx="9784389" cy="4067174"/>
          </a:xfrm>
          <a:prstGeom prst="rect">
            <a:avLst/>
          </a:prstGeom>
        </p:spPr>
      </p:pic>
      <p:sp>
        <p:nvSpPr>
          <p:cNvPr id="14" name="Untertitel 6">
            <a:extLst>
              <a:ext uri="{FF2B5EF4-FFF2-40B4-BE49-F238E27FC236}">
                <a16:creationId xmlns:a16="http://schemas.microsoft.com/office/drawing/2014/main" id="{D084D3FC-928A-1747-A9E7-597DCA09984F}"/>
              </a:ext>
            </a:extLst>
          </p:cNvPr>
          <p:cNvSpPr txBox="1">
            <a:spLocks/>
          </p:cNvSpPr>
          <p:nvPr/>
        </p:nvSpPr>
        <p:spPr>
          <a:xfrm>
            <a:off x="4603133" y="3562941"/>
            <a:ext cx="2622769" cy="14721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300"/>
              </a:lnSpc>
              <a:spcBef>
                <a:spcPts val="11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000" algn="l"/>
                <a:tab pos="360000" algn="l"/>
                <a:tab pos="576000" algn="l"/>
              </a:tabLst>
              <a:defRPr sz="1600" b="1" i="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2300"/>
              </a:lnSpc>
              <a:spcBef>
                <a:spcPts val="115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180000" algn="l"/>
                <a:tab pos="360000" algn="l"/>
                <a:tab pos="576000" algn="l"/>
              </a:tabLst>
              <a:defRPr sz="160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Char char="•"/>
              <a:defRPr sz="1600" b="0" kern="4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9388" indent="-179388" algn="l" defTabSz="914400" rtl="0" eaLnBrk="1" latinLnBrk="0" hangingPunct="1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Char char="•"/>
              <a:defRPr sz="1600" b="1" kern="600" spc="4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57188" indent="-179388" algn="l" defTabSz="914400" rtl="0" eaLnBrk="1" latinLnBrk="0" hangingPunct="1">
              <a:lnSpc>
                <a:spcPts val="23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60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45750" indent="-285750" algn="l" defTabSz="914400" rtl="0" eaLnBrk="1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Symbol" panose="05050102010706020507" pitchFamily="18" charset="2"/>
              <a:buChar char=""/>
              <a:defRPr sz="1600" b="0" i="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215900" algn="l" defTabSz="914400" rtl="0" eaLnBrk="1" latinLnBrk="0" hangingPunct="1">
              <a:lnSpc>
                <a:spcPts val="2300"/>
              </a:lnSpc>
              <a:spcBef>
                <a:spcPts val="525"/>
              </a:spcBef>
              <a:spcAft>
                <a:spcPts val="0"/>
              </a:spcAft>
              <a:buClr>
                <a:schemeClr val="tx2"/>
              </a:buClr>
              <a:buFont typeface="Wingdings 3" panose="05040102010807070707" pitchFamily="18" charset="2"/>
              <a:buChar char=""/>
              <a:defRPr sz="1300" b="0" i="1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ts val="1100"/>
              </a:lnSpc>
              <a:spcBef>
                <a:spcPts val="525"/>
              </a:spcBef>
              <a:spcAft>
                <a:spcPts val="0"/>
              </a:spcAft>
              <a:buSzPct val="110000"/>
              <a:buFont typeface=".SF NS Symbols Regular"/>
              <a:buNone/>
              <a:defRPr sz="800" b="0" i="1" kern="600" spc="1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ts val="1100"/>
              </a:lnSpc>
              <a:spcBef>
                <a:spcPts val="525"/>
              </a:spcBef>
              <a:buFont typeface="Arial" panose="020B0604020202020204" pitchFamily="34" charset="0"/>
              <a:buNone/>
              <a:defRPr sz="800" b="0" i="1" kern="600" spc="1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300"/>
              </a:lnSpc>
              <a:spcBef>
                <a:spcPts val="11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000" algn="l"/>
                <a:tab pos="360000" algn="l"/>
                <a:tab pos="576000" algn="l"/>
              </a:tabLst>
              <a:defRPr/>
            </a:pPr>
            <a:endParaRPr kumimoji="0" lang="de-DE" sz="1600" b="1" i="0" u="none" strike="noStrike" kern="600" cap="none" spc="40" normalizeH="0" baseline="0" noProof="0" dirty="0">
              <a:ln>
                <a:noFill/>
              </a:ln>
              <a:solidFill>
                <a:srgbClr val="006C6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3B3142-94D0-4A6F-9F65-3FABB800E9F7}"/>
              </a:ext>
            </a:extLst>
          </p:cNvPr>
          <p:cNvSpPr/>
          <p:nvPr/>
        </p:nvSpPr>
        <p:spPr>
          <a:xfrm>
            <a:off x="1175666" y="2022807"/>
            <a:ext cx="9806660" cy="4093029"/>
          </a:xfrm>
          <a:prstGeom prst="rect">
            <a:avLst/>
          </a:prstGeom>
          <a:solidFill>
            <a:schemeClr val="bg1">
              <a:alpha val="65000"/>
            </a:schemeClr>
          </a:solidFill>
          <a:ln w="19050" cmpd="sng">
            <a:solidFill>
              <a:schemeClr val="bg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4A5A453-0714-9B49-B700-ACB6D9B38A79}"/>
              </a:ext>
            </a:extLst>
          </p:cNvPr>
          <p:cNvSpPr txBox="1"/>
          <p:nvPr/>
        </p:nvSpPr>
        <p:spPr>
          <a:xfrm>
            <a:off x="1893996" y="3697196"/>
            <a:ext cx="3187593" cy="169277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006C6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Ricarda Duerst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MPIDR</a:t>
            </a:r>
            <a:b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University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of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Helsinki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duerst@demogr.mpg.de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3BE8AE-8253-0048-98E3-59AD98755973}"/>
              </a:ext>
            </a:extLst>
          </p:cNvPr>
          <p:cNvSpPr txBox="1"/>
          <p:nvPr/>
        </p:nvSpPr>
        <p:spPr>
          <a:xfrm>
            <a:off x="7790726" y="3709169"/>
            <a:ext cx="4331944" cy="169277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006C6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Jonas </a:t>
            </a: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6C6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Schöley</a:t>
            </a:r>
            <a:endParaRPr kumimoji="0" lang="de-DE" sz="2000" b="1" i="0" u="none" strike="noStrike" kern="1200" cap="none" spc="0" normalizeH="0" baseline="0" noProof="0" dirty="0">
              <a:ln>
                <a:noFill/>
              </a:ln>
              <a:solidFill>
                <a:srgbClr val="006C6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MPIDR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schoeley@demogr.mpg.de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4D562ECC-A448-4D87-8502-35C35C12C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1016000"/>
            <a:ext cx="3451225" cy="1840089"/>
          </a:xfrm>
        </p:spPr>
        <p:txBody>
          <a:bodyPr/>
          <a:lstStyle/>
          <a:p>
            <a:r>
              <a:rPr lang="en-US" dirty="0"/>
              <a:t>Empirical Prediction intervals are great!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40C71E-7DC3-468A-8333-5A7976C01865}"/>
              </a:ext>
            </a:extLst>
          </p:cNvPr>
          <p:cNvCxnSpPr/>
          <p:nvPr/>
        </p:nvCxnSpPr>
        <p:spPr>
          <a:xfrm>
            <a:off x="9101968" y="642777"/>
            <a:ext cx="0" cy="855677"/>
          </a:xfrm>
          <a:prstGeom prst="line">
            <a:avLst/>
          </a:prstGeom>
          <a:ln w="12700">
            <a:solidFill>
              <a:srgbClr val="75727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FEEE43C-F712-4840-B0F2-EDE5B10437C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337" r="9134" b="16618"/>
          <a:stretch/>
        </p:blipFill>
        <p:spPr>
          <a:xfrm>
            <a:off x="8121096" y="663186"/>
            <a:ext cx="964880" cy="814858"/>
          </a:xfrm>
          <a:prstGeom prst="rect">
            <a:avLst/>
          </a:prstGeom>
        </p:spPr>
      </p:pic>
      <p:sp>
        <p:nvSpPr>
          <p:cNvPr id="15" name="Textfeld 16">
            <a:extLst>
              <a:ext uri="{FF2B5EF4-FFF2-40B4-BE49-F238E27FC236}">
                <a16:creationId xmlns:a16="http://schemas.microsoft.com/office/drawing/2014/main" id="{FB6C9C68-198B-4B68-9768-9DE045D72A4B}"/>
              </a:ext>
            </a:extLst>
          </p:cNvPr>
          <p:cNvSpPr txBox="1"/>
          <p:nvPr/>
        </p:nvSpPr>
        <p:spPr>
          <a:xfrm>
            <a:off x="4795975" y="3672404"/>
            <a:ext cx="3187593" cy="172354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006C6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Julia Hellstrand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0" u="none" strike="noStrike" kern="1200" cap="none" spc="0" normalizeH="0" baseline="0" noProof="0" dirty="0">
              <a:ln>
                <a:noFill/>
              </a:ln>
              <a:solidFill>
                <a:srgbClr val="006C6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University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of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Helsinki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Julia.hellstrand@helsinki.fi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23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2F2A8-8119-44C9-9F9F-CA0AF9B665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Duerst et al. |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| 05/12/2023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2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1F21C1-6E70-409F-AF5E-72461FCD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Fertility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Nordic Countries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FD7D36-2BF2-43FC-AACA-917C70E67289}"/>
              </a:ext>
            </a:extLst>
          </p:cNvPr>
          <p:cNvCxnSpPr>
            <a:cxnSpLocks/>
          </p:cNvCxnSpPr>
          <p:nvPr/>
        </p:nvCxnSpPr>
        <p:spPr>
          <a:xfrm>
            <a:off x="10592998" y="213203"/>
            <a:ext cx="0" cy="451985"/>
          </a:xfrm>
          <a:prstGeom prst="line">
            <a:avLst/>
          </a:prstGeom>
          <a:ln w="6350">
            <a:solidFill>
              <a:srgbClr val="7D7A7A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4F952C2-1209-429B-8C8B-C3CD0BE96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37" r="9134" b="16618"/>
          <a:stretch/>
        </p:blipFill>
        <p:spPr>
          <a:xfrm>
            <a:off x="10046086" y="211588"/>
            <a:ext cx="537114" cy="4536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32EDE64-6B78-4004-81C1-81E995A19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6062" y="1455174"/>
            <a:ext cx="8330024" cy="49980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09B387-2A31-4C06-B7D2-293E22B136A3}"/>
              </a:ext>
            </a:extLst>
          </p:cNvPr>
          <p:cNvSpPr/>
          <p:nvPr/>
        </p:nvSpPr>
        <p:spPr>
          <a:xfrm>
            <a:off x="8234487" y="4954040"/>
            <a:ext cx="1672837" cy="120027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F95A25-9F18-4235-A129-425724CA6C4D}"/>
              </a:ext>
            </a:extLst>
          </p:cNvPr>
          <p:cNvSpPr txBox="1"/>
          <p:nvPr/>
        </p:nvSpPr>
        <p:spPr>
          <a:xfrm>
            <a:off x="7903529" y="6075937"/>
            <a:ext cx="661916" cy="24686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>
              <a:lnSpc>
                <a:spcPts val="2300"/>
              </a:lnSpc>
              <a:spcBef>
                <a:spcPts val="1150"/>
              </a:spcBef>
            </a:pPr>
            <a:r>
              <a:rPr lang="de-DE" sz="700" dirty="0">
                <a:latin typeface="Roboto" panose="02000000000000000000" pitchFamily="2" charset="0"/>
                <a:ea typeface="Roboto" panose="02000000000000000000" pitchFamily="2" charset="0"/>
              </a:rPr>
              <a:t>2010</a:t>
            </a:r>
            <a:endParaRPr lang="en-US" sz="1600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2C5EA-D59A-46AE-9985-24AC62493719}"/>
              </a:ext>
            </a:extLst>
          </p:cNvPr>
          <p:cNvSpPr txBox="1"/>
          <p:nvPr/>
        </p:nvSpPr>
        <p:spPr>
          <a:xfrm>
            <a:off x="8539922" y="6075937"/>
            <a:ext cx="661916" cy="24686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>
              <a:lnSpc>
                <a:spcPts val="2300"/>
              </a:lnSpc>
              <a:spcBef>
                <a:spcPts val="1150"/>
              </a:spcBef>
            </a:pPr>
            <a:r>
              <a:rPr lang="de-DE" sz="700" dirty="0">
                <a:latin typeface="Roboto" panose="02000000000000000000" pitchFamily="2" charset="0"/>
                <a:ea typeface="Roboto" panose="02000000000000000000" pitchFamily="2" charset="0"/>
              </a:rPr>
              <a:t>2022</a:t>
            </a:r>
            <a:endParaRPr lang="en-US" sz="1600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41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6C8A47-70DA-4E21-8066-0E5A30545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15311" y="2092998"/>
            <a:ext cx="4380687" cy="4310912"/>
          </a:xfrm>
        </p:spPr>
        <p:txBody>
          <a:bodyPr/>
          <a:lstStyle/>
          <a:p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needed</a:t>
            </a:r>
            <a:r>
              <a:rPr lang="de-DE" b="1" dirty="0"/>
              <a:t>?</a:t>
            </a:r>
          </a:p>
          <a:p>
            <a:endParaRPr lang="de-DE" dirty="0"/>
          </a:p>
          <a:p>
            <a:pPr>
              <a:lnSpc>
                <a:spcPts val="2300"/>
              </a:lnSpc>
              <a:spcBef>
                <a:spcPts val="1150"/>
              </a:spcBef>
            </a:pPr>
            <a:r>
              <a:rPr lang="de-DE" dirty="0"/>
              <a:t>Forecasts </a:t>
            </a:r>
            <a:r>
              <a:rPr lang="de-DE" dirty="0" err="1"/>
              <a:t>of</a:t>
            </a:r>
            <a:r>
              <a:rPr lang="de-DE" dirty="0"/>
              <a:t> Nordic </a:t>
            </a:r>
            <a:r>
              <a:rPr lang="de-DE" dirty="0" err="1"/>
              <a:t>Fertiliy</a:t>
            </a:r>
            <a:endParaRPr lang="de-DE" dirty="0"/>
          </a:p>
          <a:p>
            <a:pPr>
              <a:lnSpc>
                <a:spcPts val="2300"/>
              </a:lnSpc>
              <a:spcBef>
                <a:spcPts val="1150"/>
              </a:spcBef>
            </a:pPr>
            <a:r>
              <a:rPr lang="de-DE" dirty="0"/>
              <a:t>W</a:t>
            </a:r>
            <a:r>
              <a:rPr lang="en-US" dirty="0" err="1"/>
              <a:t>ith</a:t>
            </a:r>
            <a:r>
              <a:rPr lang="en-US" dirty="0"/>
              <a:t> sensible prediction intervals</a:t>
            </a:r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ECF3-B7EF-4CC6-B711-55270A6D9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097088"/>
            <a:ext cx="4380689" cy="4310912"/>
          </a:xfrm>
        </p:spPr>
        <p:txBody>
          <a:bodyPr/>
          <a:lstStyle/>
          <a:p>
            <a:pPr>
              <a:lnSpc>
                <a:spcPts val="2300"/>
              </a:lnSpc>
              <a:spcBef>
                <a:spcPts val="1150"/>
              </a:spcBef>
            </a:pPr>
            <a:r>
              <a:rPr lang="de-DE" b="1" dirty="0" err="1"/>
              <a:t>What</a:t>
            </a:r>
            <a:r>
              <a:rPr lang="de-DE" b="1" dirty="0"/>
              <a:t> do </a:t>
            </a:r>
            <a:r>
              <a:rPr lang="de-DE" b="1" dirty="0" err="1"/>
              <a:t>we</a:t>
            </a:r>
            <a:r>
              <a:rPr lang="de-DE" b="1" dirty="0"/>
              <a:t> </a:t>
            </a:r>
            <a:r>
              <a:rPr lang="de-DE" b="1" dirty="0" err="1"/>
              <a:t>have</a:t>
            </a:r>
            <a:r>
              <a:rPr lang="de-DE" b="1" dirty="0"/>
              <a:t>?</a:t>
            </a:r>
          </a:p>
          <a:p>
            <a:pPr>
              <a:lnSpc>
                <a:spcPts val="2300"/>
              </a:lnSpc>
              <a:spcBef>
                <a:spcPts val="1150"/>
              </a:spcBef>
            </a:pPr>
            <a:endParaRPr lang="de-DE" dirty="0"/>
          </a:p>
          <a:p>
            <a:pPr>
              <a:lnSpc>
                <a:spcPts val="2300"/>
              </a:lnSpc>
              <a:spcBef>
                <a:spcPts val="1150"/>
              </a:spcBef>
            </a:pPr>
            <a:r>
              <a:rPr lang="de-DE" dirty="0"/>
              <a:t>A </a:t>
            </a:r>
            <a:r>
              <a:rPr lang="de-DE" dirty="0" err="1"/>
              <a:t>variety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forecast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</a:t>
            </a:r>
            <a:r>
              <a:rPr lang="de-DE" dirty="0" err="1"/>
              <a:t>types</a:t>
            </a:r>
            <a:endParaRPr lang="de-DE" dirty="0"/>
          </a:p>
          <a:p>
            <a:pPr>
              <a:lnSpc>
                <a:spcPts val="2300"/>
              </a:lnSpc>
              <a:spcBef>
                <a:spcPts val="1150"/>
              </a:spcBef>
            </a:pPr>
            <a:r>
              <a:rPr lang="de-DE" dirty="0" err="1"/>
              <a:t>With</a:t>
            </a:r>
            <a:r>
              <a:rPr lang="de-DE" dirty="0"/>
              <a:t> model-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narrow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702D0-0D9F-4E66-8FB1-A5DF12DDA4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Duerst et al. |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| 05/12/2023 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3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27D6AF-CCCD-48F1-883E-4B201F47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Fertility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Nordic Countries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464BB7-4D9A-4BF7-A36D-1FF8F5D3493F}"/>
              </a:ext>
            </a:extLst>
          </p:cNvPr>
          <p:cNvCxnSpPr>
            <a:cxnSpLocks/>
          </p:cNvCxnSpPr>
          <p:nvPr/>
        </p:nvCxnSpPr>
        <p:spPr>
          <a:xfrm>
            <a:off x="10592998" y="213203"/>
            <a:ext cx="0" cy="451985"/>
          </a:xfrm>
          <a:prstGeom prst="line">
            <a:avLst/>
          </a:prstGeom>
          <a:ln w="6350">
            <a:solidFill>
              <a:srgbClr val="7D7A7A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9622411-F449-4284-AD31-7E02D77DE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37" r="9134" b="16618"/>
          <a:stretch/>
        </p:blipFill>
        <p:spPr>
          <a:xfrm>
            <a:off x="10046086" y="211588"/>
            <a:ext cx="537114" cy="4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3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FE4F1B2-5F2C-42B3-BA75-D0CBE66CD41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54455826"/>
              </p:ext>
            </p:extLst>
          </p:nvPr>
        </p:nvGraphicFramePr>
        <p:xfrm>
          <a:off x="328474" y="224812"/>
          <a:ext cx="11514338" cy="6183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8BE02-8E50-4905-BBF6-CE07B464B5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Duerst et al. |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| 05/12/2023 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4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DA95F5-BC11-4AA4-8A14-5A2054694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280" y="813262"/>
            <a:ext cx="4079982" cy="1283824"/>
          </a:xfrm>
        </p:spPr>
        <p:txBody>
          <a:bodyPr/>
          <a:lstStyle/>
          <a:p>
            <a:r>
              <a:rPr lang="de-DE" dirty="0"/>
              <a:t>Research Plan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355D12-2DD5-4AAD-9D49-D2480642C108}"/>
              </a:ext>
            </a:extLst>
          </p:cNvPr>
          <p:cNvCxnSpPr>
            <a:cxnSpLocks/>
          </p:cNvCxnSpPr>
          <p:nvPr/>
        </p:nvCxnSpPr>
        <p:spPr>
          <a:xfrm>
            <a:off x="10592998" y="213203"/>
            <a:ext cx="0" cy="451985"/>
          </a:xfrm>
          <a:prstGeom prst="line">
            <a:avLst/>
          </a:prstGeom>
          <a:ln w="6350">
            <a:solidFill>
              <a:srgbClr val="7D7A7A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A7A8C41-416E-4F11-82F3-1A63B314BA7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337" r="9134" b="16618"/>
          <a:stretch/>
        </p:blipFill>
        <p:spPr>
          <a:xfrm>
            <a:off x="10046086" y="211588"/>
            <a:ext cx="537114" cy="453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10197BF-576B-4E0B-AD7B-FE1AF6BBF6FC}"/>
              </a:ext>
            </a:extLst>
          </p:cNvPr>
          <p:cNvSpPr/>
          <p:nvPr/>
        </p:nvSpPr>
        <p:spPr>
          <a:xfrm>
            <a:off x="3424137" y="4266354"/>
            <a:ext cx="8112867" cy="2186834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71E8A1-1714-43D9-8CD1-9C7700AD8584}"/>
              </a:ext>
            </a:extLst>
          </p:cNvPr>
          <p:cNvSpPr/>
          <p:nvPr/>
        </p:nvSpPr>
        <p:spPr>
          <a:xfrm>
            <a:off x="1091404" y="2159534"/>
            <a:ext cx="8607073" cy="2186834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31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71C58B3-31C0-488D-9A63-E61C1DD20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7739" y="1449421"/>
            <a:ext cx="10296524" cy="49585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702D0-0D9F-4E66-8FB1-A5DF12DDA4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Duerst et al. |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| 05/12/2023 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5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27D6AF-CCCD-48F1-883E-4B201F47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principle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464BB7-4D9A-4BF7-A36D-1FF8F5D3493F}"/>
              </a:ext>
            </a:extLst>
          </p:cNvPr>
          <p:cNvCxnSpPr>
            <a:cxnSpLocks/>
          </p:cNvCxnSpPr>
          <p:nvPr/>
        </p:nvCxnSpPr>
        <p:spPr>
          <a:xfrm>
            <a:off x="10592998" y="213203"/>
            <a:ext cx="0" cy="451985"/>
          </a:xfrm>
          <a:prstGeom prst="line">
            <a:avLst/>
          </a:prstGeom>
          <a:ln w="6350">
            <a:solidFill>
              <a:srgbClr val="7D7A7A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9622411-F449-4284-AD31-7E02D77DE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37" r="9134" b="16618"/>
          <a:stretch/>
        </p:blipFill>
        <p:spPr>
          <a:xfrm>
            <a:off x="10046086" y="211588"/>
            <a:ext cx="537114" cy="4536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EA9081D-5683-4514-8E33-8C1626DB8DE6}"/>
              </a:ext>
            </a:extLst>
          </p:cNvPr>
          <p:cNvSpPr/>
          <p:nvPr/>
        </p:nvSpPr>
        <p:spPr>
          <a:xfrm>
            <a:off x="3592286" y="2142274"/>
            <a:ext cx="5007428" cy="2412275"/>
          </a:xfrm>
          <a:prstGeom prst="roundRect">
            <a:avLst/>
          </a:prstGeom>
          <a:solidFill>
            <a:schemeClr val="tx2"/>
          </a:solidFill>
          <a:ln w="19050" cmpd="sng">
            <a:noFill/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ctr" anchorCtr="0"/>
          <a:lstStyle/>
          <a:p>
            <a:pPr algn="ctr">
              <a:lnSpc>
                <a:spcPct val="150000"/>
              </a:lnSpc>
              <a:spcBef>
                <a:spcPts val="1150"/>
              </a:spcBef>
              <a:buClr>
                <a:srgbClr val="116656"/>
              </a:buClr>
              <a:buSzPct val="120000"/>
            </a:pPr>
            <a:r>
              <a:rPr lang="en-US" sz="2300" b="1" dirty="0">
                <a:solidFill>
                  <a:schemeClr val="bg1"/>
                </a:solidFill>
              </a:rPr>
              <a:t>A forecast is only as precise as similar forecasts in the past turned out to be.</a:t>
            </a:r>
            <a:endParaRPr lang="de-DE" sz="2300" b="1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AE4D7CE-E5B9-483A-B875-ADAA3037B867}"/>
              </a:ext>
            </a:extLst>
          </p:cNvPr>
          <p:cNvSpPr/>
          <p:nvPr/>
        </p:nvSpPr>
        <p:spPr>
          <a:xfrm>
            <a:off x="1124240" y="5247062"/>
            <a:ext cx="2468046" cy="581807"/>
          </a:xfrm>
          <a:prstGeom prst="roundRect">
            <a:avLst/>
          </a:prstGeom>
          <a:ln>
            <a:tailEnd type="triangle" w="lg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44000" tIns="108000" rIns="144000" bIns="144000" rtlCol="0" anchor="ctr" anchorCtr="0"/>
          <a:lstStyle/>
          <a:p>
            <a:pPr algn="ctr">
              <a:lnSpc>
                <a:spcPct val="150000"/>
              </a:lnSpc>
              <a:spcBef>
                <a:spcPts val="1150"/>
              </a:spcBef>
              <a:buClr>
                <a:srgbClr val="116656"/>
              </a:buClr>
              <a:buSzPct val="120000"/>
            </a:pPr>
            <a:r>
              <a:rPr lang="en-US" sz="2300" dirty="0">
                <a:solidFill>
                  <a:schemeClr val="bg1"/>
                </a:solidFill>
              </a:rPr>
              <a:t>Calibration</a:t>
            </a:r>
            <a:endParaRPr lang="de-DE" sz="2300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CEA6899-DFFD-4484-97B9-6C4FDE43402B}"/>
              </a:ext>
            </a:extLst>
          </p:cNvPr>
          <p:cNvSpPr/>
          <p:nvPr/>
        </p:nvSpPr>
        <p:spPr>
          <a:xfrm>
            <a:off x="4861977" y="5247061"/>
            <a:ext cx="2468046" cy="581807"/>
          </a:xfrm>
          <a:prstGeom prst="roundRect">
            <a:avLst/>
          </a:prstGeom>
          <a:ln>
            <a:tailEnd type="triangle" w="lg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44000" tIns="108000" rIns="144000" bIns="144000" rtlCol="0" anchor="ctr" anchorCtr="0"/>
          <a:lstStyle/>
          <a:p>
            <a:pPr algn="ctr">
              <a:lnSpc>
                <a:spcPct val="150000"/>
              </a:lnSpc>
              <a:spcBef>
                <a:spcPts val="1150"/>
              </a:spcBef>
              <a:buClr>
                <a:srgbClr val="116656"/>
              </a:buClr>
              <a:buSzPct val="120000"/>
            </a:pPr>
            <a:r>
              <a:rPr lang="en-US" sz="2300" dirty="0">
                <a:solidFill>
                  <a:schemeClr val="bg1"/>
                </a:solidFill>
              </a:rPr>
              <a:t>Validation</a:t>
            </a:r>
            <a:endParaRPr lang="de-DE" sz="2300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347B54C-6EC4-4EAE-B982-682A7C358485}"/>
              </a:ext>
            </a:extLst>
          </p:cNvPr>
          <p:cNvSpPr/>
          <p:nvPr/>
        </p:nvSpPr>
        <p:spPr>
          <a:xfrm>
            <a:off x="8533845" y="5247061"/>
            <a:ext cx="2468046" cy="581807"/>
          </a:xfrm>
          <a:prstGeom prst="roundRect">
            <a:avLst/>
          </a:prstGeom>
          <a:ln>
            <a:tailEnd type="triangle" w="lg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44000" tIns="108000" rIns="144000" bIns="144000" rtlCol="0" anchor="ctr" anchorCtr="0"/>
          <a:lstStyle/>
          <a:p>
            <a:pPr algn="ctr">
              <a:lnSpc>
                <a:spcPct val="150000"/>
              </a:lnSpc>
              <a:spcBef>
                <a:spcPts val="1150"/>
              </a:spcBef>
              <a:buClr>
                <a:srgbClr val="116656"/>
              </a:buClr>
              <a:buSzPct val="120000"/>
            </a:pPr>
            <a:r>
              <a:rPr lang="en-US" sz="2300" dirty="0">
                <a:solidFill>
                  <a:schemeClr val="bg1"/>
                </a:solidFill>
              </a:rPr>
              <a:t>Application</a:t>
            </a:r>
            <a:endParaRPr lang="de-DE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96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9EE35F-8258-48CE-9E3E-DB9DDF274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7739" y="1478604"/>
            <a:ext cx="10296524" cy="49293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 err="1"/>
              <a:t>Statistics</a:t>
            </a:r>
            <a:r>
              <a:rPr lang="de-DE" dirty="0"/>
              <a:t>/Economics</a:t>
            </a:r>
          </a:p>
          <a:p>
            <a:pPr marL="465138" lvl="2" indent="-285750">
              <a:lnSpc>
                <a:spcPct val="100000"/>
              </a:lnSpc>
            </a:pPr>
            <a:r>
              <a:rPr lang="de-DE" dirty="0"/>
              <a:t>Williams &amp; Goodman, </a:t>
            </a:r>
            <a:r>
              <a:rPr lang="de-DE" b="1" dirty="0"/>
              <a:t>1971</a:t>
            </a:r>
            <a:r>
              <a:rPr lang="de-DE" dirty="0"/>
              <a:t>: </a:t>
            </a:r>
            <a:br>
              <a:rPr lang="de-DE" dirty="0"/>
            </a:br>
            <a:r>
              <a:rPr lang="de-DE" i="1" dirty="0"/>
              <a:t>A Simple Method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Construcion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Empirical</a:t>
            </a:r>
            <a:r>
              <a:rPr lang="de-DE" i="1" dirty="0"/>
              <a:t> Confidence Limits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dirty="0" err="1"/>
              <a:t>Economic</a:t>
            </a:r>
            <a:r>
              <a:rPr lang="de-DE" i="1" dirty="0"/>
              <a:t> Forecasts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Journal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American Statistical </a:t>
            </a:r>
            <a:r>
              <a:rPr lang="de-DE" dirty="0" err="1"/>
              <a:t>Association</a:t>
            </a:r>
            <a:r>
              <a:rPr lang="de-DE" dirty="0"/>
              <a:t>. </a:t>
            </a:r>
            <a:r>
              <a:rPr lang="en-US" sz="1200" dirty="0">
                <a:hlinkClick r:id="rId2"/>
              </a:rPr>
              <a:t>https://doi.org/10.1080/01621459.1971.10482340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dirty="0"/>
              <a:t>Demography</a:t>
            </a:r>
          </a:p>
          <a:p>
            <a:pPr marL="465138" lvl="2" indent="-285750">
              <a:lnSpc>
                <a:spcPct val="100000"/>
              </a:lnSpc>
            </a:pPr>
            <a:r>
              <a:rPr lang="en-US" dirty="0" err="1"/>
              <a:t>Stoto</a:t>
            </a:r>
            <a:r>
              <a:rPr lang="en-US" dirty="0"/>
              <a:t>, </a:t>
            </a:r>
            <a:r>
              <a:rPr lang="en-US" b="1" dirty="0"/>
              <a:t>1983</a:t>
            </a:r>
            <a:r>
              <a:rPr lang="en-US" dirty="0"/>
              <a:t>:</a:t>
            </a:r>
            <a:br>
              <a:rPr lang="en-US" dirty="0"/>
            </a:br>
            <a:r>
              <a:rPr lang="en-US" i="1" dirty="0"/>
              <a:t>The Accuracy of Population Projections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Journal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American Statistical </a:t>
            </a:r>
            <a:r>
              <a:rPr lang="de-DE" dirty="0" err="1"/>
              <a:t>Association</a:t>
            </a:r>
            <a:r>
              <a:rPr lang="de-DE" dirty="0"/>
              <a:t>. </a:t>
            </a:r>
            <a:r>
              <a:rPr lang="en-US" sz="1200" dirty="0">
                <a:hlinkClick r:id="rId3"/>
              </a:rPr>
              <a:t>https://doi.org/10.1080/01621459.1983.10477916</a:t>
            </a:r>
            <a:endParaRPr lang="en-US" sz="1200" dirty="0"/>
          </a:p>
          <a:p>
            <a:pPr marL="465138" lvl="2" indent="-285750">
              <a:lnSpc>
                <a:spcPct val="100000"/>
              </a:lnSpc>
            </a:pPr>
            <a:r>
              <a:rPr lang="de-DE" dirty="0" err="1"/>
              <a:t>Keilman</a:t>
            </a:r>
            <a:r>
              <a:rPr lang="de-DE" dirty="0"/>
              <a:t> &amp; Pham, </a:t>
            </a:r>
            <a:r>
              <a:rPr lang="de-DE" b="1" dirty="0"/>
              <a:t>2004</a:t>
            </a:r>
            <a:r>
              <a:rPr lang="de-DE" dirty="0"/>
              <a:t>:</a:t>
            </a:r>
            <a:br>
              <a:rPr lang="de-DE" dirty="0"/>
            </a:br>
            <a:r>
              <a:rPr lang="en-US" dirty="0"/>
              <a:t>Time Series Based Errors and Empirical Errors in Fertility Forecasts in the Nordic Countries.</a:t>
            </a:r>
            <a:br>
              <a:rPr lang="en-US" dirty="0"/>
            </a:br>
            <a:r>
              <a:rPr lang="en-US" dirty="0"/>
              <a:t>International Statistical Review. </a:t>
            </a:r>
            <a:r>
              <a:rPr lang="en-US" sz="1200" dirty="0">
                <a:hlinkClick r:id="rId4"/>
              </a:rPr>
              <a:t>https://doi.org/10.1111/j.1751-5823.2004.tb00220.x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Machine Learning</a:t>
            </a:r>
          </a:p>
          <a:p>
            <a:pPr marL="465138" lvl="2" indent="-285750">
              <a:lnSpc>
                <a:spcPct val="100000"/>
              </a:lnSpc>
            </a:pPr>
            <a:r>
              <a:rPr lang="en-US" dirty="0"/>
              <a:t>Shafer &amp; </a:t>
            </a:r>
            <a:r>
              <a:rPr lang="en-US" dirty="0" err="1"/>
              <a:t>Vovk</a:t>
            </a:r>
            <a:r>
              <a:rPr lang="en-US" dirty="0"/>
              <a:t>, </a:t>
            </a:r>
            <a:r>
              <a:rPr lang="en-US" b="1" dirty="0"/>
              <a:t>2008</a:t>
            </a:r>
            <a:r>
              <a:rPr lang="en-US" dirty="0"/>
              <a:t>:</a:t>
            </a:r>
            <a:br>
              <a:rPr lang="en-US" dirty="0"/>
            </a:br>
            <a:r>
              <a:rPr lang="en-US" i="1" dirty="0"/>
              <a:t>A Tutorial on Conformal Prediction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Journal of Machine Learning Research. </a:t>
            </a:r>
            <a:r>
              <a:rPr lang="en-US" sz="1200" dirty="0">
                <a:hlinkClick r:id="rId5"/>
              </a:rPr>
              <a:t>https://www.jmlr.org/papers/volume9/shafer08a/shafer08a.pdf</a:t>
            </a:r>
            <a:endParaRPr lang="en-US" sz="1200" dirty="0"/>
          </a:p>
          <a:p>
            <a:pPr>
              <a:lnSpc>
                <a:spcPct val="100000"/>
              </a:lnSpc>
            </a:pPr>
            <a:br>
              <a:rPr lang="en-US" dirty="0"/>
            </a:b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702D0-0D9F-4E66-8FB1-A5DF12DDA4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Duerst et al. |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| 05/12/2023 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6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27D6AF-CCCD-48F1-883E-4B201F47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– A </a:t>
            </a:r>
            <a:r>
              <a:rPr lang="de-DE" dirty="0" err="1"/>
              <a:t>sleeping</a:t>
            </a:r>
            <a:r>
              <a:rPr lang="de-DE" dirty="0"/>
              <a:t> </a:t>
            </a:r>
            <a:r>
              <a:rPr lang="de-DE" dirty="0" err="1"/>
              <a:t>beauty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464BB7-4D9A-4BF7-A36D-1FF8F5D3493F}"/>
              </a:ext>
            </a:extLst>
          </p:cNvPr>
          <p:cNvCxnSpPr>
            <a:cxnSpLocks/>
          </p:cNvCxnSpPr>
          <p:nvPr/>
        </p:nvCxnSpPr>
        <p:spPr>
          <a:xfrm>
            <a:off x="10592998" y="213203"/>
            <a:ext cx="0" cy="451985"/>
          </a:xfrm>
          <a:prstGeom prst="line">
            <a:avLst/>
          </a:prstGeom>
          <a:ln w="6350">
            <a:solidFill>
              <a:srgbClr val="7D7A7A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9622411-F449-4284-AD31-7E02D77DE86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337" r="9134" b="16618"/>
          <a:stretch/>
        </p:blipFill>
        <p:spPr>
          <a:xfrm>
            <a:off x="10046086" y="211588"/>
            <a:ext cx="537114" cy="4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1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702D0-0D9F-4E66-8FB1-A5DF12DDA4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Duerst et al. |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| 05/12/2023 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7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27D6AF-CCCD-48F1-883E-4B201F47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813262"/>
            <a:ext cx="10468943" cy="1283824"/>
          </a:xfrm>
        </p:spPr>
        <p:txBody>
          <a:bodyPr/>
          <a:lstStyle/>
          <a:p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cross</a:t>
            </a:r>
            <a:r>
              <a:rPr lang="de-DE" dirty="0"/>
              <a:t>-validation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464BB7-4D9A-4BF7-A36D-1FF8F5D3493F}"/>
              </a:ext>
            </a:extLst>
          </p:cNvPr>
          <p:cNvCxnSpPr>
            <a:cxnSpLocks/>
          </p:cNvCxnSpPr>
          <p:nvPr/>
        </p:nvCxnSpPr>
        <p:spPr>
          <a:xfrm>
            <a:off x="10592998" y="213203"/>
            <a:ext cx="0" cy="451985"/>
          </a:xfrm>
          <a:prstGeom prst="line">
            <a:avLst/>
          </a:prstGeom>
          <a:ln w="6350">
            <a:solidFill>
              <a:srgbClr val="7D7A7A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9622411-F449-4284-AD31-7E02D77DE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37" r="9134" b="16618"/>
          <a:stretch/>
        </p:blipFill>
        <p:spPr>
          <a:xfrm>
            <a:off x="10046086" y="211588"/>
            <a:ext cx="537114" cy="453600"/>
          </a:xfrm>
          <a:prstGeom prst="rect">
            <a:avLst/>
          </a:prstGeo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C03BC693-791F-4036-B66B-44624D5907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118" y="1455174"/>
            <a:ext cx="7610337" cy="4881488"/>
          </a:xfrm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A406ACF-788E-4943-B128-2D97715CB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963582"/>
              </p:ext>
            </p:extLst>
          </p:nvPr>
        </p:nvGraphicFramePr>
        <p:xfrm>
          <a:off x="8033134" y="1606554"/>
          <a:ext cx="3708756" cy="1845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89">
                  <a:extLst>
                    <a:ext uri="{9D8B030D-6E8A-4147-A177-3AD203B41FA5}">
                      <a16:colId xmlns:a16="http://schemas.microsoft.com/office/drawing/2014/main" val="178070844"/>
                    </a:ext>
                  </a:extLst>
                </a:gridCol>
                <a:gridCol w="927189">
                  <a:extLst>
                    <a:ext uri="{9D8B030D-6E8A-4147-A177-3AD203B41FA5}">
                      <a16:colId xmlns:a16="http://schemas.microsoft.com/office/drawing/2014/main" val="1263677273"/>
                    </a:ext>
                  </a:extLst>
                </a:gridCol>
                <a:gridCol w="927189">
                  <a:extLst>
                    <a:ext uri="{9D8B030D-6E8A-4147-A177-3AD203B41FA5}">
                      <a16:colId xmlns:a16="http://schemas.microsoft.com/office/drawing/2014/main" val="2017612856"/>
                    </a:ext>
                  </a:extLst>
                </a:gridCol>
                <a:gridCol w="927189">
                  <a:extLst>
                    <a:ext uri="{9D8B030D-6E8A-4147-A177-3AD203B41FA5}">
                      <a16:colId xmlns:a16="http://schemas.microsoft.com/office/drawing/2014/main" val="1978657045"/>
                    </a:ext>
                  </a:extLst>
                </a:gridCol>
              </a:tblGrid>
              <a:tr h="528031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Country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Training/</a:t>
                      </a:r>
                      <a:br>
                        <a:rPr lang="de-DE" sz="1200" dirty="0"/>
                      </a:br>
                      <a:r>
                        <a:rPr lang="de-DE" sz="1200" dirty="0"/>
                        <a:t>Test </a:t>
                      </a:r>
                      <a:r>
                        <a:rPr lang="de-DE" sz="1200" dirty="0" err="1"/>
                        <a:t>Length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Nr.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Series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Validation Series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64716"/>
                  </a:ext>
                </a:extLst>
              </a:tr>
              <a:tr h="287686">
                <a:tc>
                  <a:txBody>
                    <a:bodyPr/>
                    <a:lstStyle/>
                    <a:p>
                      <a:r>
                        <a:rPr lang="de-DE" sz="1200" dirty="0" err="1"/>
                        <a:t>Finland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30/30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Last 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766130"/>
                  </a:ext>
                </a:extLst>
              </a:tr>
              <a:tr h="305923">
                <a:tc>
                  <a:txBody>
                    <a:bodyPr/>
                    <a:lstStyle/>
                    <a:p>
                      <a:r>
                        <a:rPr lang="de-DE" sz="1200" dirty="0" err="1"/>
                        <a:t>Sweden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30/30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73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Last 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936286"/>
                  </a:ext>
                </a:extLst>
              </a:tr>
              <a:tr h="305923">
                <a:tc>
                  <a:txBody>
                    <a:bodyPr/>
                    <a:lstStyle/>
                    <a:p>
                      <a:r>
                        <a:rPr lang="de-DE" sz="1200" dirty="0" err="1"/>
                        <a:t>Denmark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30/30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48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Last 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259236"/>
                  </a:ext>
                </a:extLst>
              </a:tr>
              <a:tr h="305923">
                <a:tc>
                  <a:txBody>
                    <a:bodyPr/>
                    <a:lstStyle/>
                    <a:p>
                      <a:r>
                        <a:rPr lang="de-DE" sz="1200" i="0" dirty="0" err="1"/>
                        <a:t>Norway</a:t>
                      </a:r>
                      <a:endParaRPr 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30/15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i="0" dirty="0"/>
                        <a:t>12</a:t>
                      </a:r>
                      <a:endParaRPr 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Last 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2504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0613897E-18F0-4906-83E3-694CA26343F6}"/>
              </a:ext>
            </a:extLst>
          </p:cNvPr>
          <p:cNvSpPr txBox="1"/>
          <p:nvPr/>
        </p:nvSpPr>
        <p:spPr>
          <a:xfrm>
            <a:off x="8314634" y="3938525"/>
            <a:ext cx="3320248" cy="257621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spcBef>
                <a:spcPts val="1150"/>
              </a:spcBef>
            </a:pPr>
            <a:r>
              <a:rPr lang="de-DE" sz="1600" b="1" dirty="0"/>
              <a:t>Forecast </a:t>
            </a:r>
            <a:r>
              <a:rPr lang="de-DE" sz="1600" b="1" dirty="0" err="1"/>
              <a:t>models</a:t>
            </a:r>
            <a:endParaRPr lang="de-DE" sz="1600" b="1" dirty="0"/>
          </a:p>
          <a:p>
            <a:pPr marL="285750" indent="-285750" algn="l">
              <a:spcBef>
                <a:spcPts val="1150"/>
              </a:spcBef>
              <a:buFont typeface="Arial" panose="020B0604020202020204" pitchFamily="34" charset="0"/>
              <a:buChar char="•"/>
            </a:pPr>
            <a:r>
              <a:rPr lang="de-DE" sz="1600" dirty="0"/>
              <a:t>Lee-Carter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age-specific</a:t>
            </a:r>
            <a:r>
              <a:rPr lang="de-DE" sz="1600" dirty="0"/>
              <a:t> </a:t>
            </a:r>
            <a:r>
              <a:rPr lang="de-DE" sz="1600" dirty="0" err="1"/>
              <a:t>mortality</a:t>
            </a:r>
            <a:r>
              <a:rPr lang="de-DE" sz="1600" dirty="0"/>
              <a:t> </a:t>
            </a:r>
            <a:r>
              <a:rPr lang="de-DE" sz="1600" dirty="0" err="1"/>
              <a:t>rates</a:t>
            </a:r>
            <a:endParaRPr lang="de-DE" sz="1600" dirty="0"/>
          </a:p>
          <a:p>
            <a:pPr marL="285750" indent="-285750" algn="l">
              <a:spcBef>
                <a:spcPts val="1150"/>
              </a:spcBef>
              <a:buFont typeface="Arial" panose="020B0604020202020204" pitchFamily="34" charset="0"/>
              <a:buChar char="•"/>
            </a:pPr>
            <a:r>
              <a:rPr lang="de-DE" sz="1600" dirty="0"/>
              <a:t>ARCH </a:t>
            </a:r>
            <a:r>
              <a:rPr lang="de-DE" sz="1600" dirty="0" err="1"/>
              <a:t>model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TFR</a:t>
            </a:r>
          </a:p>
          <a:p>
            <a:pPr marL="285750" indent="-285750" algn="l">
              <a:spcBef>
                <a:spcPts val="1150"/>
              </a:spcBef>
              <a:buFont typeface="Arial" panose="020B0604020202020204" pitchFamily="34" charset="0"/>
              <a:buChar char="•"/>
            </a:pPr>
            <a:r>
              <a:rPr lang="de-DE" sz="1600" dirty="0"/>
              <a:t>Scenario-</a:t>
            </a:r>
            <a:r>
              <a:rPr lang="de-DE" sz="1600" dirty="0" err="1"/>
              <a:t>based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Julia</a:t>
            </a:r>
          </a:p>
          <a:p>
            <a:pPr marL="285750" indent="-285750" algn="l">
              <a:spcBef>
                <a:spcPts val="1150"/>
              </a:spcBef>
              <a:buFont typeface="Arial" panose="020B0604020202020204" pitchFamily="34" charset="0"/>
              <a:buChar char="•"/>
            </a:pPr>
            <a:r>
              <a:rPr lang="de-DE" sz="1600" dirty="0" err="1"/>
              <a:t>Published</a:t>
            </a:r>
            <a:r>
              <a:rPr lang="de-DE" sz="1600" dirty="0"/>
              <a:t> </a:t>
            </a:r>
            <a:r>
              <a:rPr lang="de-DE" sz="1600" dirty="0" err="1"/>
              <a:t>forecasts</a:t>
            </a:r>
            <a:r>
              <a:rPr lang="de-DE" sz="1600" dirty="0"/>
              <a:t>*</a:t>
            </a:r>
          </a:p>
          <a:p>
            <a:pPr marL="285750" indent="-285750" algn="l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Char char="•"/>
            </a:pPr>
            <a:endParaRPr lang="en-US" sz="1600" dirty="0" err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C4C369-A607-4612-AB0C-2E9DF3644DDD}"/>
              </a:ext>
            </a:extLst>
          </p:cNvPr>
          <p:cNvSpPr txBox="1"/>
          <p:nvPr/>
        </p:nvSpPr>
        <p:spPr>
          <a:xfrm>
            <a:off x="5795625" y="1975324"/>
            <a:ext cx="1432932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spcBef>
                <a:spcPts val="1150"/>
              </a:spcBef>
            </a:pPr>
            <a:r>
              <a:rPr lang="de-DE" sz="1200" b="1" dirty="0">
                <a:solidFill>
                  <a:srgbClr val="F8766D"/>
                </a:solidFill>
              </a:rPr>
              <a:t>Naive </a:t>
            </a:r>
            <a:r>
              <a:rPr lang="de-DE" sz="1200" b="1" dirty="0" err="1">
                <a:solidFill>
                  <a:srgbClr val="F8766D"/>
                </a:solidFill>
              </a:rPr>
              <a:t>forecast</a:t>
            </a:r>
            <a:br>
              <a:rPr lang="de-DE" sz="1200" b="1" dirty="0">
                <a:solidFill>
                  <a:srgbClr val="F8766D"/>
                </a:solidFill>
              </a:rPr>
            </a:br>
            <a:r>
              <a:rPr lang="de-DE" sz="1200" b="1" dirty="0">
                <a:solidFill>
                  <a:srgbClr val="F8766D"/>
                </a:solidFill>
              </a:rPr>
              <a:t>(</a:t>
            </a:r>
            <a:r>
              <a:rPr lang="de-DE" sz="1200" b="1" dirty="0" err="1">
                <a:solidFill>
                  <a:srgbClr val="F8766D"/>
                </a:solidFill>
              </a:rPr>
              <a:t>for</a:t>
            </a:r>
            <a:r>
              <a:rPr lang="de-DE" sz="1200" b="1" dirty="0">
                <a:solidFill>
                  <a:srgbClr val="F8766D"/>
                </a:solidFill>
              </a:rPr>
              <a:t> </a:t>
            </a:r>
            <a:r>
              <a:rPr lang="de-DE" sz="1200" b="1" dirty="0" err="1">
                <a:solidFill>
                  <a:srgbClr val="F8766D"/>
                </a:solidFill>
              </a:rPr>
              <a:t>demonstration</a:t>
            </a:r>
            <a:r>
              <a:rPr lang="de-DE" sz="1200" b="1" dirty="0">
                <a:solidFill>
                  <a:srgbClr val="F8766D"/>
                </a:solidFill>
              </a:rPr>
              <a:t> </a:t>
            </a:r>
            <a:r>
              <a:rPr lang="de-DE" sz="1200" b="1" dirty="0" err="1">
                <a:solidFill>
                  <a:srgbClr val="F8766D"/>
                </a:solidFill>
              </a:rPr>
              <a:t>purposes</a:t>
            </a:r>
            <a:r>
              <a:rPr lang="de-DE" sz="1200" b="1" dirty="0">
                <a:solidFill>
                  <a:srgbClr val="F8766D"/>
                </a:solidFill>
              </a:rPr>
              <a:t> </a:t>
            </a:r>
            <a:r>
              <a:rPr lang="de-DE" sz="1200" b="1" dirty="0" err="1">
                <a:solidFill>
                  <a:srgbClr val="F8766D"/>
                </a:solidFill>
              </a:rPr>
              <a:t>only</a:t>
            </a:r>
            <a:r>
              <a:rPr lang="de-DE" sz="1200" b="1" dirty="0">
                <a:solidFill>
                  <a:srgbClr val="F8766D"/>
                </a:solidFill>
              </a:rPr>
              <a:t>)</a:t>
            </a:r>
            <a:endParaRPr lang="en-US" sz="1200" b="1" dirty="0" err="1">
              <a:solidFill>
                <a:srgbClr val="F8766D"/>
              </a:solidFill>
            </a:endParaRPr>
          </a:p>
        </p:txBody>
      </p:sp>
      <p:pic>
        <p:nvPicPr>
          <p:cNvPr id="28" name="Graphic 27" descr="Line arrow Counter clockwise curve">
            <a:extLst>
              <a:ext uri="{FF2B5EF4-FFF2-40B4-BE49-F238E27FC236}">
                <a16:creationId xmlns:a16="http://schemas.microsoft.com/office/drawing/2014/main" id="{0CC12192-D018-4E13-B07E-F79108C2AB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4681387">
            <a:off x="5112366" y="2055740"/>
            <a:ext cx="586104" cy="586104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FAC34E56-CD9F-4095-97A1-0ABEF281626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1662"/>
          <a:stretch/>
        </p:blipFill>
        <p:spPr>
          <a:xfrm>
            <a:off x="557118" y="1455174"/>
            <a:ext cx="7486051" cy="488289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99D1439-49FA-420E-909D-07E597D16AAE}"/>
              </a:ext>
            </a:extLst>
          </p:cNvPr>
          <p:cNvSpPr/>
          <p:nvPr/>
        </p:nvSpPr>
        <p:spPr>
          <a:xfrm>
            <a:off x="7368466" y="3515557"/>
            <a:ext cx="674703" cy="257453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43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702D0-0D9F-4E66-8FB1-A5DF12DDA4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Duerst et al. |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| 05/12/2023 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8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27D6AF-CCCD-48F1-883E-4B201F47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813262"/>
            <a:ext cx="10468943" cy="1283824"/>
          </a:xfrm>
        </p:spPr>
        <p:txBody>
          <a:bodyPr/>
          <a:lstStyle/>
          <a:p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cross</a:t>
            </a:r>
            <a:r>
              <a:rPr lang="de-DE" dirty="0"/>
              <a:t>-validation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464BB7-4D9A-4BF7-A36D-1FF8F5D3493F}"/>
              </a:ext>
            </a:extLst>
          </p:cNvPr>
          <p:cNvCxnSpPr>
            <a:cxnSpLocks/>
          </p:cNvCxnSpPr>
          <p:nvPr/>
        </p:nvCxnSpPr>
        <p:spPr>
          <a:xfrm>
            <a:off x="10592998" y="213203"/>
            <a:ext cx="0" cy="451985"/>
          </a:xfrm>
          <a:prstGeom prst="line">
            <a:avLst/>
          </a:prstGeom>
          <a:ln w="6350">
            <a:solidFill>
              <a:srgbClr val="7D7A7A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9622411-F449-4284-AD31-7E02D77DE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37" r="9134" b="16618"/>
          <a:stretch/>
        </p:blipFill>
        <p:spPr>
          <a:xfrm>
            <a:off x="10046086" y="211588"/>
            <a:ext cx="537114" cy="453600"/>
          </a:xfrm>
          <a:prstGeom prst="rect">
            <a:avLst/>
          </a:prstGeo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C03BC693-791F-4036-B66B-44624D5907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7184" t="18016" r="33860" b="65444"/>
          <a:stretch/>
        </p:blipFill>
        <p:spPr>
          <a:xfrm>
            <a:off x="1048672" y="1270758"/>
            <a:ext cx="4722976" cy="1730365"/>
          </a:xfr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613897E-18F0-4906-83E3-694CA26343F6}"/>
              </a:ext>
            </a:extLst>
          </p:cNvPr>
          <p:cNvSpPr txBox="1"/>
          <p:nvPr/>
        </p:nvSpPr>
        <p:spPr>
          <a:xfrm>
            <a:off x="8385962" y="1411120"/>
            <a:ext cx="3320248" cy="257621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spcBef>
                <a:spcPts val="1150"/>
              </a:spcBef>
            </a:pPr>
            <a:r>
              <a:rPr lang="de-DE" sz="1600" b="1" dirty="0"/>
              <a:t>Forecast </a:t>
            </a:r>
            <a:r>
              <a:rPr lang="de-DE" sz="1600" b="1" dirty="0" err="1"/>
              <a:t>models</a:t>
            </a:r>
            <a:endParaRPr lang="de-DE" sz="1600" b="1" dirty="0"/>
          </a:p>
          <a:p>
            <a:pPr marL="285750" indent="-285750" algn="l">
              <a:spcBef>
                <a:spcPts val="1150"/>
              </a:spcBef>
              <a:buFont typeface="Arial" panose="020B0604020202020204" pitchFamily="34" charset="0"/>
              <a:buChar char="•"/>
            </a:pPr>
            <a:r>
              <a:rPr lang="de-DE" sz="1600" dirty="0"/>
              <a:t>Lee-Carter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age-specific</a:t>
            </a:r>
            <a:r>
              <a:rPr lang="de-DE" sz="1600" dirty="0"/>
              <a:t> </a:t>
            </a:r>
            <a:r>
              <a:rPr lang="de-DE" sz="1600" dirty="0" err="1"/>
              <a:t>mortality</a:t>
            </a:r>
            <a:r>
              <a:rPr lang="de-DE" sz="1600" dirty="0"/>
              <a:t> </a:t>
            </a:r>
            <a:r>
              <a:rPr lang="de-DE" sz="1600" dirty="0" err="1"/>
              <a:t>rates</a:t>
            </a:r>
            <a:endParaRPr lang="de-DE" sz="1600" dirty="0"/>
          </a:p>
          <a:p>
            <a:pPr marL="285750" indent="-285750" algn="l">
              <a:spcBef>
                <a:spcPts val="1150"/>
              </a:spcBef>
              <a:buFont typeface="Arial" panose="020B0604020202020204" pitchFamily="34" charset="0"/>
              <a:buChar char="•"/>
            </a:pPr>
            <a:r>
              <a:rPr lang="de-DE" sz="1600" dirty="0"/>
              <a:t>ARCH </a:t>
            </a:r>
            <a:r>
              <a:rPr lang="de-DE" sz="1600" dirty="0" err="1"/>
              <a:t>model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TFR</a:t>
            </a:r>
          </a:p>
          <a:p>
            <a:pPr marL="285750" indent="-285750" algn="l">
              <a:spcBef>
                <a:spcPts val="1150"/>
              </a:spcBef>
              <a:buFont typeface="Arial" panose="020B0604020202020204" pitchFamily="34" charset="0"/>
              <a:buChar char="•"/>
            </a:pPr>
            <a:r>
              <a:rPr lang="de-DE" sz="1600" dirty="0"/>
              <a:t>Scenario-</a:t>
            </a:r>
            <a:r>
              <a:rPr lang="de-DE" sz="1600" dirty="0" err="1"/>
              <a:t>based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Julia</a:t>
            </a:r>
          </a:p>
          <a:p>
            <a:pPr marL="285750" indent="-285750" algn="l">
              <a:spcBef>
                <a:spcPts val="1150"/>
              </a:spcBef>
              <a:buFont typeface="Arial" panose="020B0604020202020204" pitchFamily="34" charset="0"/>
              <a:buChar char="•"/>
            </a:pPr>
            <a:r>
              <a:rPr lang="de-DE" sz="1600" dirty="0" err="1"/>
              <a:t>Published</a:t>
            </a:r>
            <a:r>
              <a:rPr lang="de-DE" sz="1600" dirty="0"/>
              <a:t> </a:t>
            </a:r>
            <a:r>
              <a:rPr lang="de-DE" sz="1600" dirty="0" err="1"/>
              <a:t>forecasts</a:t>
            </a:r>
            <a:r>
              <a:rPr lang="de-DE" sz="1600" dirty="0"/>
              <a:t>*</a:t>
            </a:r>
          </a:p>
          <a:p>
            <a:pPr marL="285750" indent="-285750" algn="l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Char char="•"/>
            </a:pPr>
            <a:endParaRPr lang="en-US" sz="1600" dirty="0" err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C4C369-A607-4612-AB0C-2E9DF3644DDD}"/>
              </a:ext>
            </a:extLst>
          </p:cNvPr>
          <p:cNvSpPr txBox="1"/>
          <p:nvPr/>
        </p:nvSpPr>
        <p:spPr>
          <a:xfrm>
            <a:off x="6096000" y="1263844"/>
            <a:ext cx="1432932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spcBef>
                <a:spcPts val="1150"/>
              </a:spcBef>
            </a:pPr>
            <a:r>
              <a:rPr lang="de-DE" sz="1200" b="1" dirty="0">
                <a:solidFill>
                  <a:srgbClr val="F8766D"/>
                </a:solidFill>
              </a:rPr>
              <a:t>Naive </a:t>
            </a:r>
            <a:r>
              <a:rPr lang="de-DE" sz="1200" b="1" dirty="0" err="1">
                <a:solidFill>
                  <a:srgbClr val="F8766D"/>
                </a:solidFill>
              </a:rPr>
              <a:t>forecast</a:t>
            </a:r>
            <a:br>
              <a:rPr lang="de-DE" sz="1200" b="1" dirty="0">
                <a:solidFill>
                  <a:srgbClr val="F8766D"/>
                </a:solidFill>
              </a:rPr>
            </a:br>
            <a:r>
              <a:rPr lang="de-DE" sz="1200" b="1" dirty="0">
                <a:solidFill>
                  <a:srgbClr val="F8766D"/>
                </a:solidFill>
              </a:rPr>
              <a:t>(</a:t>
            </a:r>
            <a:r>
              <a:rPr lang="de-DE" sz="1200" b="1" dirty="0" err="1">
                <a:solidFill>
                  <a:srgbClr val="F8766D"/>
                </a:solidFill>
              </a:rPr>
              <a:t>for</a:t>
            </a:r>
            <a:r>
              <a:rPr lang="de-DE" sz="1200" b="1" dirty="0">
                <a:solidFill>
                  <a:srgbClr val="F8766D"/>
                </a:solidFill>
              </a:rPr>
              <a:t> </a:t>
            </a:r>
            <a:r>
              <a:rPr lang="de-DE" sz="1200" b="1" dirty="0" err="1">
                <a:solidFill>
                  <a:srgbClr val="F8766D"/>
                </a:solidFill>
              </a:rPr>
              <a:t>demonstration</a:t>
            </a:r>
            <a:r>
              <a:rPr lang="de-DE" sz="1200" b="1" dirty="0">
                <a:solidFill>
                  <a:srgbClr val="F8766D"/>
                </a:solidFill>
              </a:rPr>
              <a:t> </a:t>
            </a:r>
            <a:r>
              <a:rPr lang="de-DE" sz="1200" b="1" dirty="0" err="1">
                <a:solidFill>
                  <a:srgbClr val="F8766D"/>
                </a:solidFill>
              </a:rPr>
              <a:t>purposes</a:t>
            </a:r>
            <a:r>
              <a:rPr lang="de-DE" sz="1200" b="1" dirty="0">
                <a:solidFill>
                  <a:srgbClr val="F8766D"/>
                </a:solidFill>
              </a:rPr>
              <a:t> </a:t>
            </a:r>
            <a:r>
              <a:rPr lang="de-DE" sz="1200" b="1" dirty="0" err="1">
                <a:solidFill>
                  <a:srgbClr val="F8766D"/>
                </a:solidFill>
              </a:rPr>
              <a:t>only</a:t>
            </a:r>
            <a:r>
              <a:rPr lang="de-DE" sz="1200" b="1" dirty="0">
                <a:solidFill>
                  <a:srgbClr val="F8766D"/>
                </a:solidFill>
              </a:rPr>
              <a:t>)</a:t>
            </a:r>
            <a:endParaRPr lang="en-US" sz="1200" b="1" dirty="0" err="1">
              <a:solidFill>
                <a:srgbClr val="F8766D"/>
              </a:solidFill>
            </a:endParaRPr>
          </a:p>
        </p:txBody>
      </p:sp>
      <p:pic>
        <p:nvPicPr>
          <p:cNvPr id="28" name="Graphic 27" descr="Line arrow Counter clockwise curve">
            <a:extLst>
              <a:ext uri="{FF2B5EF4-FFF2-40B4-BE49-F238E27FC236}">
                <a16:creationId xmlns:a16="http://schemas.microsoft.com/office/drawing/2014/main" id="{0CC12192-D018-4E13-B07E-F79108C2AB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4681387">
            <a:off x="5412741" y="1344260"/>
            <a:ext cx="586104" cy="5861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B9E100-41B0-47CE-9948-D24D73A3DA4F}"/>
              </a:ext>
            </a:extLst>
          </p:cNvPr>
          <p:cNvSpPr txBox="1"/>
          <p:nvPr/>
        </p:nvSpPr>
        <p:spPr>
          <a:xfrm>
            <a:off x="8385962" y="3987338"/>
            <a:ext cx="3320248" cy="146822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spcBef>
                <a:spcPts val="1150"/>
              </a:spcBef>
            </a:pPr>
            <a:r>
              <a:rPr lang="de-DE" sz="1600" b="1" dirty="0"/>
              <a:t>Error </a:t>
            </a:r>
            <a:r>
              <a:rPr lang="de-DE" sz="1600" b="1" dirty="0" err="1"/>
              <a:t>distribution</a:t>
            </a:r>
            <a:r>
              <a:rPr lang="de-DE" sz="1600" b="1" dirty="0"/>
              <a:t> </a:t>
            </a:r>
            <a:r>
              <a:rPr lang="de-DE" sz="1600" b="1" dirty="0" err="1"/>
              <a:t>models</a:t>
            </a:r>
            <a:endParaRPr lang="de-DE" sz="1600" b="1" dirty="0"/>
          </a:p>
          <a:p>
            <a:pPr marL="285750" indent="-285750" algn="l">
              <a:spcBef>
                <a:spcPts val="1150"/>
              </a:spcBef>
              <a:buFont typeface="Arial" panose="020B0604020202020204" pitchFamily="34" charset="0"/>
              <a:buChar char="•"/>
            </a:pPr>
            <a:r>
              <a:rPr lang="de-DE" sz="1600" dirty="0" err="1"/>
              <a:t>Skew</a:t>
            </a:r>
            <a:r>
              <a:rPr lang="de-DE" sz="1600" dirty="0"/>
              <a:t>-normal </a:t>
            </a:r>
            <a:r>
              <a:rPr lang="de-DE" sz="1600" dirty="0" err="1"/>
              <a:t>distribution</a:t>
            </a:r>
            <a:endParaRPr lang="de-DE" sz="1600" dirty="0"/>
          </a:p>
          <a:p>
            <a:pPr marL="285750" indent="-285750" algn="l">
              <a:spcBef>
                <a:spcPts val="1150"/>
              </a:spcBef>
              <a:buFont typeface="Arial" panose="020B0604020202020204" pitchFamily="34" charset="0"/>
              <a:buChar char="•"/>
            </a:pPr>
            <a:r>
              <a:rPr lang="de-DE" sz="1600" dirty="0"/>
              <a:t>Raw </a:t>
            </a:r>
            <a:r>
              <a:rPr lang="de-DE" sz="1600" dirty="0" err="1"/>
              <a:t>quantiles</a:t>
            </a:r>
            <a:endParaRPr lang="de-DE" sz="1600" dirty="0"/>
          </a:p>
          <a:p>
            <a:pPr marL="285750" indent="-285750" algn="l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Char char="•"/>
            </a:pPr>
            <a:endParaRPr lang="en-US" sz="1600" dirty="0" err="1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99FB1F9-827B-4978-B5A6-80279B2D7C0E}"/>
              </a:ext>
            </a:extLst>
          </p:cNvPr>
          <p:cNvSpPr/>
          <p:nvPr/>
        </p:nvSpPr>
        <p:spPr>
          <a:xfrm>
            <a:off x="2264734" y="2021331"/>
            <a:ext cx="297712" cy="502172"/>
          </a:xfrm>
          <a:prstGeom prst="rightBrace">
            <a:avLst>
              <a:gd name="adj1" fmla="val 29761"/>
              <a:gd name="adj2" fmla="val 51059"/>
            </a:avLst>
          </a:prstGeom>
          <a:ln w="19050" cmpd="sng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FB50AF-629C-4DDB-957A-37630C29F8AF}"/>
              </a:ext>
            </a:extLst>
          </p:cNvPr>
          <p:cNvSpPr txBox="1"/>
          <p:nvPr/>
        </p:nvSpPr>
        <p:spPr>
          <a:xfrm>
            <a:off x="2700669" y="2126471"/>
            <a:ext cx="1780954" cy="2678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lnSpc>
                <a:spcPts val="2300"/>
              </a:lnSpc>
              <a:spcBef>
                <a:spcPts val="1150"/>
              </a:spcBef>
            </a:pPr>
            <a:r>
              <a:rPr lang="de-DE" sz="1400" b="1" dirty="0">
                <a:solidFill>
                  <a:srgbClr val="3A706D"/>
                </a:solidFill>
              </a:rPr>
              <a:t>Forecast Error</a:t>
            </a:r>
            <a:endParaRPr lang="en-US" sz="1400" b="1" dirty="0" err="1">
              <a:solidFill>
                <a:srgbClr val="3A706D"/>
              </a:solidFill>
            </a:endParaRPr>
          </a:p>
        </p:txBody>
      </p:sp>
      <p:pic>
        <p:nvPicPr>
          <p:cNvPr id="16" name="Graphic 15" descr="Line arrow Clockwise curve">
            <a:extLst>
              <a:ext uri="{FF2B5EF4-FFF2-40B4-BE49-F238E27FC236}">
                <a16:creationId xmlns:a16="http://schemas.microsoft.com/office/drawing/2014/main" id="{8495F179-C41B-477E-AEC5-0068DEFF9E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249912">
            <a:off x="7242222" y="4092176"/>
            <a:ext cx="1029756" cy="1029756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72E953D-FE90-4E0D-A3B0-D25E4C4B88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7736" y="2948808"/>
            <a:ext cx="6318825" cy="360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090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CF7245-3630-42FC-89D0-F14E39CFF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7739" y="1449421"/>
            <a:ext cx="10296524" cy="4958579"/>
          </a:xfrm>
        </p:spPr>
        <p:txBody>
          <a:bodyPr/>
          <a:lstStyle/>
          <a:p>
            <a:r>
              <a:rPr lang="de-DE" dirty="0" err="1"/>
              <a:t>Nisén</a:t>
            </a:r>
            <a:r>
              <a:rPr lang="de-DE" dirty="0"/>
              <a:t>, Hellstrand, </a:t>
            </a:r>
            <a:r>
              <a:rPr lang="de-DE" dirty="0" err="1"/>
              <a:t>Martikainen</a:t>
            </a:r>
            <a:r>
              <a:rPr lang="de-DE" dirty="0"/>
              <a:t>, Myrskylä, </a:t>
            </a:r>
            <a:r>
              <a:rPr lang="de-DE" b="1" dirty="0"/>
              <a:t>2020</a:t>
            </a:r>
            <a:r>
              <a:rPr lang="de-DE" dirty="0"/>
              <a:t>:</a:t>
            </a:r>
          </a:p>
          <a:p>
            <a:r>
              <a:rPr lang="fi-FI" i="1" dirty="0"/>
              <a:t>Hedelmällisyys ja siihen vaikuttavat tekijät Suomessa lähivuosikymmeninä.</a:t>
            </a:r>
          </a:p>
          <a:p>
            <a:r>
              <a:rPr lang="en-US" dirty="0" err="1"/>
              <a:t>Yhteiskuntapolitiikka</a:t>
            </a:r>
            <a:r>
              <a:rPr lang="en-US" i="1" dirty="0"/>
              <a:t>. </a:t>
            </a:r>
            <a:r>
              <a:rPr lang="en-US" sz="1400" dirty="0">
                <a:hlinkClick r:id="rId2"/>
              </a:rPr>
              <a:t>https://urn.fi/URN:NBN:fi-fe2020091669848</a:t>
            </a:r>
            <a:r>
              <a:rPr lang="en-US" sz="1400" dirty="0"/>
              <a:t> </a:t>
            </a:r>
            <a:endParaRPr lang="en-US" i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946D1-4D89-4611-A417-19B27FAFEE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47737" y="6421477"/>
            <a:ext cx="10296524" cy="180000"/>
          </a:xfrm>
        </p:spPr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Duerst et al. |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| 05/12/2023 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9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6D722A-9305-4B91-8A5D-6383373F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Scenarios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C34D7D-58A4-4FB2-9E95-9929B30C9658}"/>
              </a:ext>
            </a:extLst>
          </p:cNvPr>
          <p:cNvSpPr txBox="1"/>
          <p:nvPr/>
        </p:nvSpPr>
        <p:spPr>
          <a:xfrm>
            <a:off x="9571107" y="1268658"/>
            <a:ext cx="2355004" cy="942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algn="ctr">
              <a:lnSpc>
                <a:spcPts val="2300"/>
              </a:lnSpc>
              <a:spcBef>
                <a:spcPts val="1150"/>
              </a:spcBef>
            </a:pPr>
            <a:r>
              <a:rPr lang="en-US" sz="1400" dirty="0"/>
              <a:t>Fertility and its determinants in the coming decades in Finland </a:t>
            </a:r>
          </a:p>
        </p:txBody>
      </p:sp>
      <p:pic>
        <p:nvPicPr>
          <p:cNvPr id="7" name="Graphic 6" descr="Line arrow Counter clockwise curve">
            <a:extLst>
              <a:ext uri="{FF2B5EF4-FFF2-40B4-BE49-F238E27FC236}">
                <a16:creationId xmlns:a16="http://schemas.microsoft.com/office/drawing/2014/main" id="{A87A565E-B8EC-4660-A056-EF21AD447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974353">
            <a:off x="8884113" y="1409329"/>
            <a:ext cx="619612" cy="6196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3F813E-AF8D-4E93-8ED9-9541786EC7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2977321"/>
            <a:ext cx="3691487" cy="32087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D5124B-2BBE-4A8F-BC72-B7B1656093EB}"/>
              </a:ext>
            </a:extLst>
          </p:cNvPr>
          <p:cNvSpPr txBox="1"/>
          <p:nvPr/>
        </p:nvSpPr>
        <p:spPr>
          <a:xfrm>
            <a:off x="4980562" y="3103123"/>
            <a:ext cx="6449438" cy="175548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lnSpc>
                <a:spcPts val="2300"/>
              </a:lnSpc>
              <a:spcBef>
                <a:spcPts val="1150"/>
              </a:spcBef>
            </a:pPr>
            <a:r>
              <a:rPr lang="de-DE" sz="1600" b="1" dirty="0" err="1">
                <a:solidFill>
                  <a:srgbClr val="3A706D"/>
                </a:solidFill>
              </a:rPr>
              <a:t>Assumption</a:t>
            </a:r>
            <a:endParaRPr lang="de-DE" sz="1600" b="1" dirty="0">
              <a:solidFill>
                <a:srgbClr val="3A706D"/>
              </a:solidFill>
            </a:endParaRPr>
          </a:p>
          <a:p>
            <a:pPr algn="l">
              <a:lnSpc>
                <a:spcPts val="2300"/>
              </a:lnSpc>
              <a:spcBef>
                <a:spcPts val="1150"/>
              </a:spcBef>
            </a:pPr>
            <a:r>
              <a:rPr lang="de-DE" sz="1600" dirty="0" err="1"/>
              <a:t>Fertility</a:t>
            </a:r>
            <a:r>
              <a:rPr lang="de-DE" sz="1600" dirty="0"/>
              <a:t> </a:t>
            </a:r>
            <a:r>
              <a:rPr lang="de-DE" sz="1600" dirty="0" err="1"/>
              <a:t>postponement</a:t>
            </a:r>
            <a:r>
              <a:rPr lang="de-DE" sz="1600" dirty="0"/>
              <a:t> will </a:t>
            </a:r>
            <a:r>
              <a:rPr lang="de-DE" sz="1600" dirty="0" err="1"/>
              <a:t>continue</a:t>
            </a:r>
            <a:r>
              <a:rPr lang="de-DE" sz="1600" dirty="0"/>
              <a:t>, but </a:t>
            </a:r>
            <a:r>
              <a:rPr lang="de-DE" sz="1600" dirty="0" err="1"/>
              <a:t>gradually</a:t>
            </a:r>
            <a:r>
              <a:rPr lang="de-DE" sz="1600" dirty="0"/>
              <a:t> slow down and </a:t>
            </a:r>
            <a:r>
              <a:rPr lang="de-DE" sz="1600" dirty="0" err="1"/>
              <a:t>eventually</a:t>
            </a:r>
            <a:r>
              <a:rPr lang="de-DE" sz="1600" dirty="0"/>
              <a:t> </a:t>
            </a:r>
            <a:r>
              <a:rPr lang="de-DE" sz="1600" dirty="0" err="1"/>
              <a:t>stop</a:t>
            </a:r>
            <a:r>
              <a:rPr lang="de-DE" sz="1600" dirty="0"/>
              <a:t> </a:t>
            </a:r>
            <a:r>
              <a:rPr lang="de-DE" sz="1600" dirty="0">
                <a:sym typeface="Wingdings" panose="05000000000000000000" pitchFamily="2" charset="2"/>
              </a:rPr>
              <a:t> tempo-</a:t>
            </a:r>
            <a:r>
              <a:rPr lang="de-DE" sz="1600" dirty="0" err="1">
                <a:sym typeface="Wingdings" panose="05000000000000000000" pitchFamily="2" charset="2"/>
              </a:rPr>
              <a:t>adjusted</a:t>
            </a:r>
            <a:r>
              <a:rPr lang="de-DE" sz="1600" dirty="0">
                <a:sym typeface="Wingdings" panose="05000000000000000000" pitchFamily="2" charset="2"/>
              </a:rPr>
              <a:t> TFR and TFR will </a:t>
            </a:r>
            <a:r>
              <a:rPr lang="de-DE" sz="1600" dirty="0" err="1">
                <a:sym typeface="Wingdings" panose="05000000000000000000" pitchFamily="2" charset="2"/>
              </a:rPr>
              <a:t>converge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by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the</a:t>
            </a:r>
            <a:r>
              <a:rPr lang="de-DE" sz="1600" dirty="0">
                <a:sym typeface="Wingdings" panose="05000000000000000000" pitchFamily="2" charset="2"/>
              </a:rPr>
              <a:t> end </a:t>
            </a:r>
            <a:r>
              <a:rPr lang="de-DE" sz="1600" dirty="0" err="1">
                <a:sym typeface="Wingdings" panose="05000000000000000000" pitchFamily="2" charset="2"/>
              </a:rPr>
              <a:t>of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the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forecast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horizon</a:t>
            </a:r>
            <a:endParaRPr lang="de-DE" sz="1600" dirty="0"/>
          </a:p>
          <a:p>
            <a:pPr algn="l">
              <a:lnSpc>
                <a:spcPts val="2300"/>
              </a:lnSpc>
              <a:spcBef>
                <a:spcPts val="1150"/>
              </a:spcBef>
            </a:pPr>
            <a:endParaRPr lang="de-DE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2FCEBB-D62D-4764-80D4-E00624CDDF88}"/>
              </a:ext>
            </a:extLst>
          </p:cNvPr>
          <p:cNvSpPr txBox="1"/>
          <p:nvPr/>
        </p:nvSpPr>
        <p:spPr>
          <a:xfrm>
            <a:off x="5466945" y="4902735"/>
            <a:ext cx="5476672" cy="10116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ts val="2300"/>
              </a:lnSpc>
              <a:spcBef>
                <a:spcPts val="1150"/>
              </a:spcBef>
            </a:pPr>
            <a:r>
              <a:rPr lang="de-DE" b="1" dirty="0" err="1">
                <a:solidFill>
                  <a:srgbClr val="3A706D"/>
                </a:solidFill>
              </a:rPr>
              <a:t>How</a:t>
            </a:r>
            <a:r>
              <a:rPr lang="de-DE" b="1" dirty="0">
                <a:solidFill>
                  <a:srgbClr val="3A706D"/>
                </a:solidFill>
              </a:rPr>
              <a:t> </a:t>
            </a:r>
            <a:r>
              <a:rPr lang="de-DE" b="1" dirty="0" err="1">
                <a:solidFill>
                  <a:srgbClr val="3A706D"/>
                </a:solidFill>
              </a:rPr>
              <a:t>to</a:t>
            </a:r>
            <a:r>
              <a:rPr lang="de-DE" b="1" dirty="0">
                <a:solidFill>
                  <a:srgbClr val="3A706D"/>
                </a:solidFill>
              </a:rPr>
              <a:t> </a:t>
            </a:r>
            <a:r>
              <a:rPr lang="de-DE" b="1" dirty="0" err="1">
                <a:solidFill>
                  <a:srgbClr val="3A706D"/>
                </a:solidFill>
              </a:rPr>
              <a:t>cross-validate</a:t>
            </a:r>
            <a:r>
              <a:rPr lang="de-DE" b="1" dirty="0">
                <a:solidFill>
                  <a:srgbClr val="3A706D"/>
                </a:solidFill>
              </a:rPr>
              <a:t> a </a:t>
            </a:r>
            <a:r>
              <a:rPr lang="de-DE" b="1" dirty="0" err="1">
                <a:solidFill>
                  <a:srgbClr val="3A706D"/>
                </a:solidFill>
              </a:rPr>
              <a:t>scenario</a:t>
            </a:r>
            <a:r>
              <a:rPr lang="de-DE" b="1" dirty="0">
                <a:solidFill>
                  <a:srgbClr val="3A706D"/>
                </a:solidFill>
              </a:rPr>
              <a:t> </a:t>
            </a:r>
            <a:r>
              <a:rPr lang="de-DE" b="1" dirty="0" err="1">
                <a:solidFill>
                  <a:srgbClr val="3A706D"/>
                </a:solidFill>
              </a:rPr>
              <a:t>with</a:t>
            </a:r>
            <a:r>
              <a:rPr lang="de-DE" b="1" dirty="0">
                <a:solidFill>
                  <a:srgbClr val="3A706D"/>
                </a:solidFill>
              </a:rPr>
              <a:t> </a:t>
            </a:r>
            <a:r>
              <a:rPr lang="de-DE" b="1" dirty="0" err="1">
                <a:solidFill>
                  <a:srgbClr val="3A706D"/>
                </a:solidFill>
              </a:rPr>
              <a:t>historic</a:t>
            </a:r>
            <a:r>
              <a:rPr lang="de-DE" b="1" dirty="0">
                <a:solidFill>
                  <a:srgbClr val="3A706D"/>
                </a:solidFill>
              </a:rPr>
              <a:t> </a:t>
            </a:r>
            <a:r>
              <a:rPr lang="de-DE" b="1" dirty="0" err="1">
                <a:solidFill>
                  <a:srgbClr val="3A706D"/>
                </a:solidFill>
              </a:rPr>
              <a:t>data</a:t>
            </a:r>
            <a:r>
              <a:rPr lang="de-DE" b="1" dirty="0">
                <a:solidFill>
                  <a:srgbClr val="3A706D"/>
                </a:solidFill>
              </a:rPr>
              <a:t> </a:t>
            </a:r>
            <a:r>
              <a:rPr lang="de-DE" b="1" dirty="0" err="1">
                <a:solidFill>
                  <a:srgbClr val="3A706D"/>
                </a:solidFill>
              </a:rPr>
              <a:t>to</a:t>
            </a:r>
            <a:r>
              <a:rPr lang="de-DE" b="1" dirty="0">
                <a:solidFill>
                  <a:srgbClr val="3A706D"/>
                </a:solidFill>
              </a:rPr>
              <a:t> </a:t>
            </a:r>
            <a:r>
              <a:rPr lang="de-DE" b="1" dirty="0" err="1">
                <a:solidFill>
                  <a:srgbClr val="3A706D"/>
                </a:solidFill>
              </a:rPr>
              <a:t>receive</a:t>
            </a:r>
            <a:r>
              <a:rPr lang="de-DE" b="1" dirty="0">
                <a:solidFill>
                  <a:srgbClr val="3A706D"/>
                </a:solidFill>
              </a:rPr>
              <a:t> </a:t>
            </a:r>
            <a:r>
              <a:rPr lang="de-DE" b="1" dirty="0" err="1">
                <a:solidFill>
                  <a:srgbClr val="3A706D"/>
                </a:solidFill>
              </a:rPr>
              <a:t>empirical</a:t>
            </a:r>
            <a:r>
              <a:rPr lang="de-DE" b="1" dirty="0">
                <a:solidFill>
                  <a:srgbClr val="3A706D"/>
                </a:solidFill>
              </a:rPr>
              <a:t> </a:t>
            </a:r>
            <a:r>
              <a:rPr lang="de-DE" b="1" dirty="0" err="1">
                <a:solidFill>
                  <a:srgbClr val="3A706D"/>
                </a:solidFill>
              </a:rPr>
              <a:t>prediction</a:t>
            </a:r>
            <a:r>
              <a:rPr lang="de-DE" b="1" dirty="0">
                <a:solidFill>
                  <a:srgbClr val="3A706D"/>
                </a:solidFill>
              </a:rPr>
              <a:t> </a:t>
            </a:r>
            <a:r>
              <a:rPr lang="de-DE" b="1" dirty="0" err="1">
                <a:solidFill>
                  <a:srgbClr val="3A706D"/>
                </a:solidFill>
              </a:rPr>
              <a:t>intervals</a:t>
            </a:r>
            <a:r>
              <a:rPr lang="de-DE" b="1" dirty="0">
                <a:solidFill>
                  <a:srgbClr val="3A706D"/>
                </a:solidFill>
              </a:rPr>
              <a:t>?</a:t>
            </a:r>
            <a:endParaRPr lang="en-US" b="1" dirty="0">
              <a:solidFill>
                <a:srgbClr val="3A706D"/>
              </a:solidFill>
            </a:endParaRPr>
          </a:p>
          <a:p>
            <a:pPr algn="l">
              <a:lnSpc>
                <a:spcPts val="2300"/>
              </a:lnSpc>
              <a:spcBef>
                <a:spcPts val="1150"/>
              </a:spcBef>
            </a:pPr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306111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luwZqXeC7BgPmxNJgfV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luwZqXeC7BgPmxNJgfV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luwZqXeC7BgPmxNJgfV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luwZqXeC7BgPmxNJgfV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vw6CLxiq3S5Do27j6Qo1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OwljrLqbAKeirqT9tDIj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XmoVJ2KoGvEqYxsCMaM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g9zRxN9oF5_.vOFN9BDZ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kh33WPtjMxatJYF3LeRp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luwZqXeC7BgPmxNJgfV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luwZqXeC7BgPmxNJgfV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luwZqXeC7BgPmxNJgfV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PG_2020">
  <a:themeElements>
    <a:clrScheme name="MPG2020">
      <a:dk1>
        <a:srgbClr val="000000"/>
      </a:dk1>
      <a:lt1>
        <a:srgbClr val="FFFFFF"/>
      </a:lt1>
      <a:dk2>
        <a:srgbClr val="005555"/>
      </a:dk2>
      <a:lt2>
        <a:srgbClr val="C6D325"/>
      </a:lt2>
      <a:accent1>
        <a:srgbClr val="006C66"/>
      </a:accent1>
      <a:accent2>
        <a:srgbClr val="D2DC51"/>
      </a:accent2>
      <a:accent3>
        <a:srgbClr val="348A85"/>
      </a:accent3>
      <a:accent4>
        <a:srgbClr val="9AC5C2"/>
      </a:accent4>
      <a:accent5>
        <a:srgbClr val="EF7C00"/>
      </a:accent5>
      <a:accent6>
        <a:srgbClr val="F5B167"/>
      </a:accent6>
      <a:hlink>
        <a:srgbClr val="005555"/>
      </a:hlink>
      <a:folHlink>
        <a:srgbClr val="A7A7A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19050" cmpd="sng">
          <a:noFill/>
          <a:prstDash val="dash"/>
          <a:tailEnd type="triangle" w="lg" len="med"/>
        </a:ln>
      </a:spPr>
      <a:bodyPr wrap="square" lIns="144000" tIns="108000" rIns="144000" bIns="144000" rtlCol="0" anchor="t" anchorCtr="0"/>
      <a:lstStyle>
        <a:defPPr algn="l">
          <a:spcBef>
            <a:spcPts val="1150"/>
          </a:spcBef>
          <a:buClr>
            <a:srgbClr val="116656"/>
          </a:buClr>
          <a:buSzPct val="120000"/>
          <a:defRPr sz="1300"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 cmpd="sng">
          <a:prstDash val="dash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 marL="180000" indent="-180000" algn="l">
          <a:lnSpc>
            <a:spcPts val="2300"/>
          </a:lnSpc>
          <a:spcBef>
            <a:spcPts val="1150"/>
          </a:spcBef>
          <a:buFont typeface="Arial" panose="020B0604020202020204" pitchFamily="34" charset="0"/>
          <a:buChar char="•"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1-MPIDR-TemplateTalks.pptx" id="{C0D2E4FB-BA3E-4262-AB47-9ED1F735E32C}" vid="{7F99E8A2-E5AC-4FBE-B771-06B5D77FF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931</Words>
  <Application>Microsoft Office PowerPoint</Application>
  <PresentationFormat>Widescreen</PresentationFormat>
  <Paragraphs>128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.SF NS Symbols Regular</vt:lpstr>
      <vt:lpstr>Arial</vt:lpstr>
      <vt:lpstr>Calibri</vt:lpstr>
      <vt:lpstr>Roboto</vt:lpstr>
      <vt:lpstr>Symbol</vt:lpstr>
      <vt:lpstr>Wingdings</vt:lpstr>
      <vt:lpstr>Wingdings 3</vt:lpstr>
      <vt:lpstr>MPG_2020</vt:lpstr>
      <vt:lpstr>think-cell Folie</vt:lpstr>
      <vt:lpstr>Empirical Prediction Intervals for Forecasts of Nordic Fertility  Work in Progress</vt:lpstr>
      <vt:lpstr>Fertility development in the Nordic Countries</vt:lpstr>
      <vt:lpstr>Fertility development in the Nordic Countries</vt:lpstr>
      <vt:lpstr>Research Plan</vt:lpstr>
      <vt:lpstr>The principle of empirical prediction intervals</vt:lpstr>
      <vt:lpstr>empirical prediction intervals – A sleeping beauty</vt:lpstr>
      <vt:lpstr>empirical prediction intervals from cross-validation</vt:lpstr>
      <vt:lpstr>empirical prediction intervals from cross-validation</vt:lpstr>
      <vt:lpstr>Empirical Prediction intervals For Scenarios</vt:lpstr>
      <vt:lpstr>Empirical Prediction intervals For Scenarios</vt:lpstr>
      <vt:lpstr>Empirical Prediction intervals From Publications</vt:lpstr>
      <vt:lpstr>Research Plan</vt:lpstr>
      <vt:lpstr>Empirical Prediction intervals are great!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 Prediction Intervals Applied to Short-term Mortality and Excess Deaths</dc:title>
  <dc:creator>Duerst, Ricarda</dc:creator>
  <cp:lastModifiedBy>Duerst, Ricarda</cp:lastModifiedBy>
  <cp:revision>82</cp:revision>
  <dcterms:created xsi:type="dcterms:W3CDTF">2023-09-29T11:59:37Z</dcterms:created>
  <dcterms:modified xsi:type="dcterms:W3CDTF">2023-12-05T11:57:20Z</dcterms:modified>
</cp:coreProperties>
</file>